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57" r:id="rId3"/>
    <p:sldId id="265" r:id="rId4"/>
    <p:sldId id="271" r:id="rId5"/>
    <p:sldId id="272" r:id="rId6"/>
    <p:sldId id="273" r:id="rId7"/>
    <p:sldId id="274" r:id="rId8"/>
    <p:sldId id="275" r:id="rId9"/>
    <p:sldId id="270" r:id="rId1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-10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doc.: IEEE 802.11-y15/0926r0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July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Marc Emmelmann, SELF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31D31C4-DA2A-3749-9F4F-BC4C99EFFC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>
              <a:defRPr/>
            </a:pPr>
            <a:r>
              <a:rPr lang="en-US">
                <a:latin typeface="Times New Roman" charset="0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doc.: IEEE 802.11-y15/0926r0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July 2015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>
                <a:latin typeface="Times New Roman" charset="0"/>
              </a:defRPr>
            </a:lvl5pPr>
          </a:lstStyle>
          <a:p>
            <a:pPr lvl="4">
              <a:defRPr/>
            </a:pPr>
            <a:r>
              <a:rPr lang="de-DE"/>
              <a:t>Marc Emmelmann, SELF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E5135EC-0274-9F4F-B0AF-EDFBA05AC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doc.: IEEE 802.11-y15/0926r0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July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de-DE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103" charset="0"/>
              </a:rPr>
              <a:t>Page </a:t>
            </a:r>
            <a:fld id="{B275F97A-789B-1048-A0BD-07D5A9AD7175}" type="slidenum">
              <a:rPr lang="en-US">
                <a:latin typeface="Times New Roman" pitchFamily="-103" charset="0"/>
              </a:rPr>
              <a:pPr/>
              <a:t>1</a:t>
            </a:fld>
            <a:endParaRPr lang="en-US">
              <a:latin typeface="Times New Roman" pitchFamily="-103" charset="0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doc.: IEEE 802.11-y15/0926r0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July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de-DE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103" charset="0"/>
              </a:rPr>
              <a:t>Page </a:t>
            </a:r>
            <a:fld id="{F801AEAD-2481-CB4E-82EC-8F94D149F115}" type="slidenum">
              <a:rPr lang="en-US">
                <a:latin typeface="Times New Roman" pitchFamily="-103" charset="0"/>
              </a:rPr>
              <a:pPr/>
              <a:t>2</a:t>
            </a:fld>
            <a:endParaRPr lang="en-US">
              <a:latin typeface="Times New Roman" pitchFamily="-103" charset="0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>
              <a:latin typeface="Times New Roman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C18451-B7DE-FB40-BEE3-6D62E7DE67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91381-82BB-664F-99FF-82314F2628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386FE9-28AB-9547-8826-A7FE3CEC02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8FA82-93D5-A24B-87B5-0405C4BD4E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CB4F0BD-2E34-B744-91D6-5C254FF797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9C53EA6-4BAE-C949-8215-45F86F6EC2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50C12A1-BF8A-BF4A-ADDE-80FD69921C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8858C4-E2DC-F342-B77F-E1B626717F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71CB52-E00D-D54C-B07A-358CA6ADF1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665814-FC2B-0C4E-B14A-424ED338F2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2A6F38-410E-304B-B4EA-220165D8D1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67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August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4123880-9D57-9A45-8C71-502B0F5109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lvl="4" algn="r">
              <a:defRPr/>
            </a:pPr>
            <a:r>
              <a:rPr lang="en-US" sz="1800" b="1" dirty="0">
                <a:latin typeface="Times New Roman" charset="0"/>
              </a:rPr>
              <a:t>doc.: IEEE 802.11</a:t>
            </a:r>
            <a:r>
              <a:rPr lang="en-US" sz="1800" b="1" dirty="0" smtClean="0">
                <a:latin typeface="Times New Roman" charset="0"/>
              </a:rPr>
              <a:t>-15/</a:t>
            </a:r>
            <a:r>
              <a:rPr lang="en-US" sz="1800" b="1" dirty="0" smtClean="0">
                <a:latin typeface="Times New Roman" charset="0"/>
              </a:rPr>
              <a:t>0926r3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-_2004-Dok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925-03-00ai-tgai-comments-from-all-wg-letter-ballots.xlsx" TargetMode="External"/><Relationship Id="rId4" Type="http://schemas.openxmlformats.org/officeDocument/2006/relationships/oleObject" Target="../embeddings/Microsoft_Excel-Diagramm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925-03-00ai-tgai-comments-from-all-wg-letter-ballots.xlsx" TargetMode="External"/><Relationship Id="rId4" Type="http://schemas.openxmlformats.org/officeDocument/2006/relationships/oleObject" Target="../embeddings/Microsoft_Excel-Diagramm3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August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536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536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-103" charset="0"/>
              </a:rPr>
              <a:t>Slide </a:t>
            </a:r>
            <a:fld id="{44BFFB1E-2A55-4541-BD3C-9A69219A052F}" type="slidenum">
              <a:rPr lang="en-US" smtClean="0">
                <a:latin typeface="Times New Roman" pitchFamily="-103" charset="0"/>
              </a:rPr>
              <a:pPr/>
              <a:t>1</a:t>
            </a:fld>
            <a:endParaRPr lang="en-US" dirty="0" smtClean="0">
              <a:latin typeface="Times New Roman" pitchFamily="-103" charset="0"/>
            </a:endParaRP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-103" charset="-128"/>
                <a:cs typeface="ＭＳ Ｐゴシック" pitchFamily="-103" charset="-128"/>
              </a:rPr>
              <a:t>P802.11ai Report to EC on Conditional Approval to go to Sponsor Ballot</a:t>
            </a:r>
            <a:endParaRPr lang="en-US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835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ea typeface="ＭＳ Ｐゴシック" pitchFamily="-103" charset="-128"/>
                <a:cs typeface="ＭＳ Ｐゴシック" pitchFamily="-103" charset="-128"/>
              </a:rPr>
              <a:t>Date:</a:t>
            </a:r>
            <a:r>
              <a:rPr lang="en-US" sz="2000" b="0" dirty="0" smtClean="0">
                <a:ea typeface="ＭＳ Ｐゴシック" pitchFamily="-103" charset="-128"/>
                <a:cs typeface="ＭＳ Ｐゴシック" pitchFamily="-103" charset="-128"/>
              </a:rPr>
              <a:t> 2015-</a:t>
            </a:r>
            <a:r>
              <a:rPr lang="en-US" sz="2000" b="0" dirty="0" smtClean="0">
                <a:ea typeface="ＭＳ Ｐゴシック" pitchFamily="-103" charset="-128"/>
                <a:cs typeface="ＭＳ Ｐゴシック" pitchFamily="-103" charset="-128"/>
              </a:rPr>
              <a:t>08-12</a:t>
            </a:r>
            <a:endParaRPr lang="en-US" sz="2000" b="0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08000" y="2828925"/>
          <a:ext cx="8156575" cy="2428875"/>
        </p:xfrm>
        <a:graphic>
          <a:graphicData uri="http://schemas.openxmlformats.org/presentationml/2006/ole">
            <p:oleObj spid="_x0000_s15362" name="Dokument" r:id="rId4" imgW="8255000" imgH="2463800" progId="Word.Document.8">
              <p:embed/>
            </p:oleObj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33400" y="245427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August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74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3" charset="0"/>
              </a:rPr>
              <a:t>Slide </a:t>
            </a:r>
            <a:fld id="{70E03ABE-CEEA-8440-B882-E3F1227DF439}" type="slidenum">
              <a:rPr lang="en-US" smtClean="0">
                <a:latin typeface="Times New Roman" pitchFamily="-103" charset="0"/>
              </a:rPr>
              <a:pPr/>
              <a:t>2</a:t>
            </a:fld>
            <a:endParaRPr lang="en-US" smtClean="0">
              <a:latin typeface="Times New Roman" pitchFamily="-103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pitchFamily="-103" charset="-128"/>
                <a:cs typeface="ＭＳ Ｐゴシック" pitchFamily="-103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2000" dirty="0" smtClean="0">
                <a:ea typeface="ＭＳ Ｐゴシック" pitchFamily="34" charset="-128"/>
              </a:rPr>
              <a:t>This document contains the report to the IEEE 802.11 EC in support of requesting approval to send IEEE P802.11ai Draft 6.0 to Sponsor Ballot</a:t>
            </a:r>
          </a:p>
          <a:p>
            <a:endParaRPr lang="en-GB" sz="2000" smtClean="0">
              <a:ea typeface="ＭＳ Ｐゴシック" pitchFamily="34" charset="-128"/>
            </a:endParaRPr>
          </a:p>
          <a:p>
            <a:r>
              <a:rPr lang="en-GB" sz="2000" smtClean="0">
                <a:ea typeface="ＭＳ Ｐゴシック" pitchFamily="34" charset="-128"/>
              </a:rPr>
              <a:t>This </a:t>
            </a:r>
            <a:r>
              <a:rPr lang="en-GB" sz="2000" dirty="0" smtClean="0">
                <a:ea typeface="ＭＳ Ｐゴシック" pitchFamily="34" charset="-128"/>
              </a:rPr>
              <a:t>is the updated report based on Working Group LB214 and the previous conditional approval of the EC to go to sponsor ballot</a:t>
            </a:r>
            <a:endParaRPr lang="en-GB" sz="2000" dirty="0" smtClean="0">
              <a:ea typeface="ＭＳ Ｐゴシック" pitchFamily="34" charset="-128"/>
            </a:endParaRPr>
          </a:p>
          <a:p>
            <a:r>
              <a:rPr lang="en-GB" sz="2000" dirty="0" smtClean="0">
                <a:ea typeface="ＭＳ Ｐゴシック" pitchFamily="34" charset="-128"/>
              </a:rPr>
              <a:t>Abstract of previous version: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This </a:t>
            </a:r>
            <a:r>
              <a:rPr lang="en-GB" sz="1800" dirty="0" smtClean="0">
                <a:ea typeface="ＭＳ Ｐゴシック" pitchFamily="34" charset="-128"/>
              </a:rPr>
              <a:t>document contains the report to the IEEE 802 Executive Committee in support of a request for conditional approval to send IEEE P802.11ai Draft 6.0 to Sponsor Ballot.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This document was approved during the plenary session of the 802.11 working group on 17 July 2015.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Passed in the Working Group  </a:t>
            </a:r>
            <a:r>
              <a:rPr lang="en-GB" sz="1800" dirty="0" smtClean="0">
                <a:solidFill>
                  <a:srgbClr val="FF0000"/>
                </a:solidFill>
                <a:ea typeface="ＭＳ Ｐゴシック" pitchFamily="34" charset="-128"/>
              </a:rPr>
              <a:t>xx yes, </a:t>
            </a:r>
            <a:r>
              <a:rPr lang="en-GB" sz="1800" dirty="0" err="1" smtClean="0">
                <a:solidFill>
                  <a:srgbClr val="FF0000"/>
                </a:solidFill>
                <a:ea typeface="ＭＳ Ｐゴシック" pitchFamily="34" charset="-128"/>
              </a:rPr>
              <a:t>x</a:t>
            </a:r>
            <a:r>
              <a:rPr lang="en-GB" sz="1800" dirty="0" smtClean="0">
                <a:solidFill>
                  <a:srgbClr val="FF0000"/>
                </a:solidFill>
                <a:ea typeface="ＭＳ Ｐゴシック" pitchFamily="34" charset="-128"/>
              </a:rPr>
              <a:t> no , </a:t>
            </a:r>
            <a:r>
              <a:rPr lang="en-GB" sz="1800" dirty="0" err="1" smtClean="0">
                <a:solidFill>
                  <a:srgbClr val="FF0000"/>
                </a:solidFill>
                <a:ea typeface="ＭＳ Ｐゴシック" pitchFamily="34" charset="-128"/>
              </a:rPr>
              <a:t>x</a:t>
            </a:r>
            <a:r>
              <a:rPr lang="en-GB" sz="1800" dirty="0" smtClean="0">
                <a:solidFill>
                  <a:srgbClr val="FF0000"/>
                </a:solidFill>
                <a:ea typeface="ＭＳ Ｐゴシック" pitchFamily="34" charset="-128"/>
              </a:rPr>
              <a:t> abstain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August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256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3" charset="0"/>
              </a:rPr>
              <a:t>Slide </a:t>
            </a:r>
            <a:fld id="{4EEBB013-E3BA-1543-8B33-1947908BAF64}" type="slidenum">
              <a:rPr lang="en-US" smtClean="0">
                <a:latin typeface="Times New Roman" pitchFamily="-103" charset="0"/>
              </a:rPr>
              <a:pPr/>
              <a:t>3</a:t>
            </a:fld>
            <a:endParaRPr lang="en-US" smtClean="0">
              <a:latin typeface="Times New Roman" pitchFamily="-103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802.11 WG Letter Ballot Results – P802.11ai</a:t>
            </a:r>
            <a:endParaRPr lang="en-US" dirty="0">
              <a:ea typeface="ＭＳ Ｐゴシック" pitchFamily="-103" charset="-128"/>
              <a:cs typeface="ＭＳ Ｐゴシック" pitchFamily="-103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8493259"/>
              </p:ext>
            </p:extLst>
          </p:nvPr>
        </p:nvGraphicFramePr>
        <p:xfrm>
          <a:off x="304800" y="1454176"/>
          <a:ext cx="8534400" cy="46418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33400"/>
                <a:gridCol w="781472"/>
                <a:gridCol w="2495128"/>
                <a:gridCol w="1219200"/>
                <a:gridCol w="533400"/>
                <a:gridCol w="533400"/>
                <a:gridCol w="381000"/>
                <a:gridCol w="381000"/>
                <a:gridCol w="381000"/>
                <a:gridCol w="533400"/>
                <a:gridCol w="381000"/>
                <a:gridCol w="381000"/>
              </a:tblGrid>
              <a:tr h="860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May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 Oct 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88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204.1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204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 Feb 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209.1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209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Jun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213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97</a:t>
                      </a:r>
                      <a:endParaRPr lang="en-US" sz="1200" dirty="0"/>
                    </a:p>
                  </a:txBody>
                  <a:tcPr/>
                </a:tc>
              </a:tr>
              <a:tr h="4726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Jul 2015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6.0</a:t>
                      </a:r>
                      <a:endParaRPr kumimoji="0" lang="en-GB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Recirculaton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5800" y="6200001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Post-ballot change of vote as indicated in e-mail to 802.11 WG Chair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P802.11ai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8FA82-93D5-A24B-87B5-0405C4BD4E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640886"/>
              </p:ext>
            </p:extLst>
          </p:nvPr>
        </p:nvGraphicFramePr>
        <p:xfrm>
          <a:off x="762000" y="1524000"/>
          <a:ext cx="7554415" cy="444468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01226"/>
                <a:gridCol w="1335377"/>
                <a:gridCol w="3425997"/>
                <a:gridCol w="1991815"/>
              </a:tblGrid>
              <a:tr h="9908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voters)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73172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 May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P802.11ai Draft 2.0</a:t>
                      </a:r>
                    </a:p>
                    <a:p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1186 (543 T, 643 E)</a:t>
                      </a:r>
                    </a:p>
                  </a:txBody>
                  <a:tcPr/>
                </a:tc>
              </a:tr>
              <a:tr h="54441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 Oct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P802.11ai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999 (474 T, 525 E)</a:t>
                      </a:r>
                    </a:p>
                  </a:txBody>
                  <a:tcPr/>
                </a:tc>
              </a:tr>
              <a:tr h="54441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Feb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P802.11ai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491 (255 T, 236 E)</a:t>
                      </a:r>
                    </a:p>
                  </a:txBody>
                  <a:tcPr/>
                </a:tc>
              </a:tr>
              <a:tr h="54441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 Jun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P802.11ai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 (23 T, 12 E)</a:t>
                      </a:r>
                    </a:p>
                  </a:txBody>
                  <a:tcPr/>
                </a:tc>
              </a:tr>
              <a:tr h="54441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 Jul 2015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P802.11ai Draft 6.0</a:t>
                      </a:r>
                      <a:endParaRPr kumimoji="0" lang="en-GB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(0 T, 2 E) (**)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41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2713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1297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T, 1416 E)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85800" y="6096000"/>
            <a:ext cx="347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(**) Note: both comments are “non-MBS comments”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 by commenter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8FA82-93D5-A24B-87B5-0405C4BD4E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610865"/>
              </p:ext>
            </p:extLst>
          </p:nvPr>
        </p:nvGraphicFramePr>
        <p:xfrm>
          <a:off x="1331640" y="1202143"/>
          <a:ext cx="6705601" cy="37708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86000"/>
                <a:gridCol w="914400"/>
                <a:gridCol w="914400"/>
                <a:gridCol w="914400"/>
                <a:gridCol w="914400"/>
                <a:gridCol w="762001"/>
              </a:tblGrid>
              <a:tr h="44664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LB201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LB204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LB209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LB213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</a:tr>
              <a:tr h="332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Matthew</a:t>
                      </a:r>
                      <a:r>
                        <a:rPr lang="en-US" sz="1200" b="0" baseline="0" dirty="0" smtClean="0"/>
                        <a:t> FISCHER</a:t>
                      </a:r>
                      <a:endParaRPr lang="en-US" sz="1200" b="0" dirty="0" smtClean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strike="sngStrike" dirty="0" smtClean="0"/>
                        <a:t>Mark </a:t>
                      </a:r>
                      <a:r>
                        <a:rPr lang="en-US" sz="1200" b="0" strike="sngStrike" dirty="0" smtClean="0"/>
                        <a:t>HAMILTON</a:t>
                      </a:r>
                      <a:r>
                        <a:rPr lang="en-US" sz="1200" b="0" strike="noStrike" baseline="0" dirty="0" smtClean="0"/>
                        <a:t> (**)</a:t>
                      </a:r>
                      <a:endParaRPr lang="en-US" sz="1200" b="0" strike="noStrike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strike="sngStrike" dirty="0" smtClean="0"/>
                        <a:t>7</a:t>
                      </a:r>
                      <a:endParaRPr lang="en-US" sz="1200" b="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strike="sngStrike" dirty="0" smtClean="0"/>
                        <a:t>10</a:t>
                      </a:r>
                      <a:endParaRPr lang="en-US" sz="1200" b="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strike="sngStrike" dirty="0" smtClean="0"/>
                        <a:t>1</a:t>
                      </a:r>
                      <a:endParaRPr lang="en-US" sz="1200" b="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(**)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Joseph KWAK (*)</a:t>
                      </a:r>
                      <a:endParaRPr lang="en-US" sz="1200" b="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7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James LEPP</a:t>
                      </a:r>
                      <a:endParaRPr lang="en-US" sz="1200" b="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Stephen </a:t>
                      </a:r>
                      <a:r>
                        <a:rPr lang="en-US" sz="1200" b="0" dirty="0" err="1" smtClean="0"/>
                        <a:t>McCANN</a:t>
                      </a:r>
                      <a:endParaRPr lang="en-US" sz="1200" b="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Michael MONTEMURRO</a:t>
                      </a:r>
                      <a:endParaRPr lang="en-US" sz="1200" b="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Mark</a:t>
                      </a:r>
                      <a:r>
                        <a:rPr lang="en-US" sz="1200" b="0" baseline="0" dirty="0" smtClean="0"/>
                        <a:t> RISON</a:t>
                      </a:r>
                      <a:endParaRPr lang="en-US" sz="1200" b="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38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/>
                        <a:t>Qi</a:t>
                      </a:r>
                      <a:r>
                        <a:rPr lang="en-US" sz="1200" b="0" dirty="0" smtClean="0"/>
                        <a:t> WANG (*)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38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32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55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98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95400" y="5410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Commenter contacted after each ballot to ask which comments are satisfied / unsatisfied. Commenter provided no response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(**) Unsatisfied commenter changed (per LB214) is vote to APPROVE in last letter ballot (LB215)</a:t>
            </a:r>
            <a:endParaRPr lang="en-US" dirty="0" smtClean="0"/>
          </a:p>
          <a:p>
            <a:r>
              <a:rPr lang="en-US" b="1" dirty="0" smtClean="0"/>
              <a:t>Total number of unsatisfied comments from </a:t>
            </a:r>
            <a:r>
              <a:rPr lang="en-US" b="1" u="sng" dirty="0" smtClean="0"/>
              <a:t>unresponsive </a:t>
            </a:r>
            <a:r>
              <a:rPr lang="en-US" b="1" dirty="0" smtClean="0"/>
              <a:t>commenter: </a:t>
            </a:r>
            <a:r>
              <a:rPr lang="en-US" b="1" dirty="0" smtClean="0"/>
              <a:t> </a:t>
            </a:r>
            <a:r>
              <a:rPr lang="en-US" b="1" dirty="0" smtClean="0"/>
              <a:t>50</a:t>
            </a:r>
            <a:endParaRPr lang="en-US" b="1" dirty="0" smtClean="0"/>
          </a:p>
          <a:p>
            <a:r>
              <a:rPr lang="en-US" b="1" dirty="0" smtClean="0"/>
              <a:t>Total number of unsatisfied comments based on feedback from commenter: 48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 – Topics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Frame Formats (</a:t>
            </a:r>
            <a:r>
              <a:rPr lang="en-US" dirty="0" err="1" smtClean="0"/>
              <a:t>Cls</a:t>
            </a:r>
            <a:r>
              <a:rPr lang="en-US" dirty="0" smtClean="0"/>
              <a:t> 8) – 11 comments</a:t>
            </a:r>
          </a:p>
          <a:p>
            <a:r>
              <a:rPr lang="en-US" dirty="0" smtClean="0"/>
              <a:t>MLME (</a:t>
            </a:r>
            <a:r>
              <a:rPr lang="en-US" dirty="0" err="1" smtClean="0"/>
              <a:t>Cls</a:t>
            </a:r>
            <a:r>
              <a:rPr lang="en-US" dirty="0" smtClean="0"/>
              <a:t>. 10) – 16 comments</a:t>
            </a:r>
          </a:p>
          <a:p>
            <a:r>
              <a:rPr lang="en-US" dirty="0" smtClean="0"/>
              <a:t>Security (</a:t>
            </a:r>
            <a:r>
              <a:rPr lang="en-US" dirty="0" err="1" smtClean="0"/>
              <a:t>Cls</a:t>
            </a:r>
            <a:r>
              <a:rPr lang="en-US" dirty="0" smtClean="0"/>
              <a:t>. 11) – 14 comments</a:t>
            </a:r>
          </a:p>
          <a:p>
            <a:r>
              <a:rPr lang="en-US" dirty="0" smtClean="0"/>
              <a:t>General (no </a:t>
            </a:r>
            <a:r>
              <a:rPr lang="en-US" dirty="0" err="1" smtClean="0"/>
              <a:t>Cls</a:t>
            </a:r>
            <a:r>
              <a:rPr lang="en-US" dirty="0" smtClean="0"/>
              <a:t>. Specified) – 7 comments</a:t>
            </a:r>
          </a:p>
          <a:p>
            <a:r>
              <a:rPr lang="en-US" dirty="0" smtClean="0"/>
              <a:t>Unresponsive </a:t>
            </a:r>
            <a:r>
              <a:rPr lang="en-US" dirty="0" err="1" smtClean="0"/>
              <a:t>Commenters</a:t>
            </a:r>
            <a:r>
              <a:rPr lang="en-US" dirty="0" smtClean="0"/>
              <a:t> –</a:t>
            </a:r>
            <a:r>
              <a:rPr lang="en-US" dirty="0" smtClean="0"/>
              <a:t> 50 </a:t>
            </a:r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Break-down of comments from unresponsive </a:t>
            </a:r>
            <a:r>
              <a:rPr lang="en-US" dirty="0" err="1" smtClean="0"/>
              <a:t>commenters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Gen (no </a:t>
            </a:r>
            <a:r>
              <a:rPr lang="en-US" dirty="0" err="1" smtClean="0"/>
              <a:t>Cls</a:t>
            </a:r>
            <a:r>
              <a:rPr lang="en-US" dirty="0" smtClean="0"/>
              <a:t> specified) –  1 comment</a:t>
            </a:r>
            <a:endParaRPr lang="en-US" dirty="0" smtClean="0"/>
          </a:p>
          <a:p>
            <a:pPr lvl="2"/>
            <a:r>
              <a:rPr lang="en-US" dirty="0" smtClean="0"/>
              <a:t>Frame </a:t>
            </a:r>
            <a:r>
              <a:rPr lang="en-US" dirty="0" smtClean="0"/>
              <a:t>Format (</a:t>
            </a:r>
            <a:r>
              <a:rPr lang="en-US" dirty="0" err="1" smtClean="0"/>
              <a:t>Cls</a:t>
            </a:r>
            <a:r>
              <a:rPr lang="en-US" dirty="0" smtClean="0"/>
              <a:t> 8) –  </a:t>
            </a:r>
            <a:r>
              <a:rPr lang="en-US" dirty="0" smtClean="0"/>
              <a:t>25 </a:t>
            </a:r>
            <a:r>
              <a:rPr lang="en-US" dirty="0" smtClean="0"/>
              <a:t>comments</a:t>
            </a:r>
          </a:p>
          <a:p>
            <a:pPr lvl="2"/>
            <a:r>
              <a:rPr lang="en-US" dirty="0" smtClean="0"/>
              <a:t>MAC </a:t>
            </a:r>
            <a:r>
              <a:rPr lang="en-US" dirty="0" err="1" smtClean="0"/>
              <a:t>sublayer</a:t>
            </a:r>
            <a:r>
              <a:rPr lang="en-US" dirty="0" smtClean="0"/>
              <a:t> (</a:t>
            </a:r>
            <a:r>
              <a:rPr lang="en-US" dirty="0" err="1" smtClean="0"/>
              <a:t>Cls</a:t>
            </a:r>
            <a:r>
              <a:rPr lang="en-US" dirty="0" smtClean="0"/>
              <a:t> 9) – 1 comments</a:t>
            </a:r>
          </a:p>
          <a:p>
            <a:pPr lvl="2"/>
            <a:r>
              <a:rPr lang="en-US" dirty="0" smtClean="0"/>
              <a:t>MLME (</a:t>
            </a:r>
            <a:r>
              <a:rPr lang="en-US" dirty="0" err="1" smtClean="0"/>
              <a:t>Cls</a:t>
            </a:r>
            <a:r>
              <a:rPr lang="en-US" dirty="0" smtClean="0"/>
              <a:t> 10) –  </a:t>
            </a:r>
            <a:r>
              <a:rPr lang="en-US" dirty="0" smtClean="0"/>
              <a:t>23 </a:t>
            </a:r>
            <a:r>
              <a:rPr lang="en-US" dirty="0" smtClean="0"/>
              <a:t>comments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8FA82-93D5-A24B-87B5-0405C4BD4E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8FA82-93D5-A24B-87B5-0405C4BD4E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ea typeface="ＭＳ Ｐゴシック" pitchFamily="34" charset="-128"/>
              </a:rPr>
              <a:t>Double click on the icon to the right to open this.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ea typeface="ＭＳ Ｐゴシック" pitchFamily="34" charset="-128"/>
              </a:rPr>
              <a:t>The information is also available at</a:t>
            </a:r>
            <a:r>
              <a:rPr lang="en-GB" sz="1600" dirty="0" smtClean="0">
                <a:ea typeface="ＭＳ Ｐゴシック" pitchFamily="34" charset="-128"/>
              </a:rPr>
              <a:t> </a:t>
            </a:r>
            <a:r>
              <a:rPr lang="de-DE" sz="1600" dirty="0" smtClean="0">
                <a:ea typeface="ＭＳ Ｐゴシック" pitchFamily="34" charset="-128"/>
                <a:hlinkClick r:id="rId3"/>
              </a:rPr>
              <a:t>https://mentor.ieee.org/802.11/dcn/15/11-15-0925-03-00ai-tgai-comments-from-all-wg-letter-</a:t>
            </a:r>
            <a:r>
              <a:rPr lang="de-DE" sz="1600" dirty="0" smtClean="0">
                <a:ea typeface="ＭＳ Ｐゴシック" pitchFamily="34" charset="-128"/>
                <a:hlinkClick r:id="rId3"/>
              </a:rPr>
              <a:t>ballots.xlsx</a:t>
            </a:r>
            <a:r>
              <a:rPr lang="de-DE" sz="1600" dirty="0" smtClean="0">
                <a:ea typeface="ＭＳ Ｐゴシック" pitchFamily="34" charset="-128"/>
              </a:rPr>
              <a:t> </a:t>
            </a:r>
            <a:endParaRPr lang="en-GB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GB" sz="1800" dirty="0" smtClean="0">
              <a:ea typeface="ＭＳ Ｐゴシック" pitchFamily="34" charset="-128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6096000" y="3124200"/>
          <a:ext cx="1574800" cy="558800"/>
        </p:xfrm>
        <a:graphic>
          <a:graphicData uri="http://schemas.openxmlformats.org/presentationml/2006/ole">
            <p:oleObj spid="_x0000_s23561" name="Diagramm" showAsIcon="1" r:id="rId4" imgW="1574800" imgH="558800" progId="Excel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err="1" smtClean="0"/>
              <a:t>TGai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August 2015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8FA82-93D5-A24B-87B5-0405C4BD4E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55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129135"/>
              </p:ext>
            </p:extLst>
          </p:nvPr>
        </p:nvGraphicFramePr>
        <p:xfrm>
          <a:off x="685800" y="1447800"/>
          <a:ext cx="8010525" cy="4846320"/>
        </p:xfrm>
        <a:graphic>
          <a:graphicData uri="http://schemas.openxmlformats.org/drawingml/2006/table">
            <a:tbl>
              <a:tblPr/>
              <a:tblGrid>
                <a:gridCol w="4114800"/>
                <a:gridCol w="2060575"/>
                <a:gridCol w="183515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Fourth recirculation D6.0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16-July-</a:t>
                      </a:r>
                      <a:r>
                        <a:rPr kumimoji="0" lang="en-US" sz="20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6-July-15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31-July-</a:t>
                      </a:r>
                      <a:r>
                        <a:rPr kumimoji="0" lang="en-US" sz="20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16-July-15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Fifth recirculation (of unchanged draft D6.0)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17-Aug-15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01-Sep-15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sponsor ballot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03-Sep-15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03-Oct-15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sponsor ballot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21-Mar-16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5-Apr-15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sponsor ballot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18-Jul-16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2-Aug-16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sponsor ballot (unchanged)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18-Sep-16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3-Oct-16</a:t>
                      </a:r>
                      <a:endParaRPr kumimoji="0" lang="en-US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July 2016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Standards Board Sep 2016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August 2015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276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-103" charset="0"/>
              </a:rPr>
              <a:t>Marc Emmelmann, SELF</a:t>
            </a:r>
            <a:endParaRPr lang="en-US">
              <a:latin typeface="Times New Roman" pitchFamily="-103" charset="0"/>
            </a:endParaRPr>
          </a:p>
        </p:txBody>
      </p:sp>
      <p:sp>
        <p:nvSpPr>
          <p:cNvPr id="276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3" charset="0"/>
              </a:rPr>
              <a:t>Slide </a:t>
            </a:r>
            <a:fld id="{CDA1FF91-8E43-FE4E-8EB7-82A51F06F988}" type="slidenum">
              <a:rPr lang="en-US" smtClean="0">
                <a:latin typeface="Times New Roman" pitchFamily="-103" charset="0"/>
              </a:rPr>
              <a:pPr/>
              <a:t>9</a:t>
            </a:fld>
            <a:endParaRPr lang="en-US" smtClean="0">
              <a:latin typeface="Times New Roman" pitchFamily="-103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ＭＳ Ｐゴシック" pitchFamily="-103" charset="-128"/>
                <a:cs typeface="ＭＳ Ｐゴシック" pitchFamily="-103" charset="-128"/>
              </a:rPr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-103" charset="-128"/>
                <a:cs typeface="ＭＳ Ｐゴシック" pitchFamily="-103" charset="-128"/>
              </a:rPr>
              <a:t>Comment Spreadsheet</a:t>
            </a:r>
          </a:p>
          <a:p>
            <a:pPr lvl="1"/>
            <a:r>
              <a:rPr lang="en-US" dirty="0" smtClean="0">
                <a:ea typeface="ＭＳ Ｐゴシック" pitchFamily="-103" charset="-128"/>
                <a:cs typeface="ＭＳ Ｐゴシック" pitchFamily="-103" charset="-128"/>
              </a:rPr>
              <a:t>Double click on the icon to the right</a:t>
            </a:r>
          </a:p>
          <a:p>
            <a:pPr lvl="1"/>
            <a:r>
              <a:rPr lang="en-US" dirty="0" smtClean="0">
                <a:ea typeface="ＭＳ Ｐゴシック" pitchFamily="-103" charset="-128"/>
                <a:cs typeface="ＭＳ Ｐゴシック" pitchFamily="-103" charset="-128"/>
              </a:rPr>
              <a:t>The information is also available at</a:t>
            </a:r>
            <a:r>
              <a:rPr lang="en-US" dirty="0" smtClean="0">
                <a:ea typeface="ＭＳ Ｐゴシック" pitchFamily="-103" charset="-128"/>
                <a:cs typeface="ＭＳ Ｐゴシック" pitchFamily="-103" charset="-128"/>
              </a:rPr>
              <a:t> </a:t>
            </a:r>
            <a:r>
              <a:rPr lang="de-DE" dirty="0" smtClean="0">
                <a:ea typeface="ＭＳ Ｐゴシック" pitchFamily="-103" charset="-128"/>
                <a:cs typeface="ＭＳ Ｐゴシック" pitchFamily="-103" charset="-128"/>
                <a:hlinkClick r:id="rId3"/>
              </a:rPr>
              <a:t>https://mentor.ieee.org/802.11/dcn/15/11-15-0925-03-00ai-tgai-comments-from-all-wg-letter-</a:t>
            </a:r>
            <a:r>
              <a:rPr lang="de-DE" dirty="0" smtClean="0">
                <a:ea typeface="ＭＳ Ｐゴシック" pitchFamily="-103" charset="-128"/>
                <a:cs typeface="ＭＳ Ｐゴシック" pitchFamily="-103" charset="-128"/>
                <a:hlinkClick r:id="rId3"/>
              </a:rPr>
              <a:t>ballots.xlsx</a:t>
            </a:r>
            <a:r>
              <a:rPr lang="de-DE" dirty="0" smtClean="0">
                <a:ea typeface="ＭＳ Ｐゴシック" pitchFamily="-103" charset="-128"/>
                <a:cs typeface="ＭＳ Ｐゴシック" pitchFamily="-103" charset="-128"/>
              </a:rPr>
              <a:t> </a:t>
            </a:r>
            <a:endParaRPr lang="en-US" dirty="0" smtClean="0">
              <a:ea typeface="ＭＳ Ｐゴシック" pitchFamily="-103" charset="-128"/>
              <a:cs typeface="ＭＳ Ｐゴシック" pitchFamily="-103" charset="-128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629400" y="3352800"/>
          <a:ext cx="1574800" cy="558800"/>
        </p:xfrm>
        <a:graphic>
          <a:graphicData uri="http://schemas.openxmlformats.org/presentationml/2006/ole">
            <p:oleObj spid="_x0000_s25606" name="Diagramm" showAsIcon="1" r:id="rId4" imgW="1574800" imgH="558800" progId="Excel.Chart.8">
              <p:embed followColorScheme="full"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802-11-Submission-emmelmann-SELF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802-11-Submission-emmelmann-SELF.pot</Template>
  <TotalTime>0</TotalTime>
  <Words>1057</Words>
  <Application>Microsoft Macintosh PowerPoint</Application>
  <PresentationFormat>Bildschirmpräsentation (4:3)</PresentationFormat>
  <Paragraphs>274</Paragraphs>
  <Slides>9</Slides>
  <Notes>2</Notes>
  <HiddenSlides>0</HiddenSlides>
  <MMClips>0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802-11-Submission-emmelmann-SELF</vt:lpstr>
      <vt:lpstr>Dokument</vt:lpstr>
      <vt:lpstr>Microsoft Excel-Diagramm</vt:lpstr>
      <vt:lpstr>P802.11ai Report to EC on Conditional Approval to go to Sponsor Ballot</vt:lpstr>
      <vt:lpstr>Abstract</vt:lpstr>
      <vt:lpstr>802.11 WG Letter Ballot Results – P802.11ai</vt:lpstr>
      <vt:lpstr>802.11 WG Letter Ballot Comments – P802.11ai</vt:lpstr>
      <vt:lpstr>Unsatisfied comments by commenter</vt:lpstr>
      <vt:lpstr>Unsatisfied Comments – Topics</vt:lpstr>
      <vt:lpstr>Unsatisfied comments</vt:lpstr>
      <vt:lpstr>TGai Timeline</vt:lpstr>
      <vt:lpstr>References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P802.11ai Report to EC on Conditional Approval to go to Sponsor Ballot</dc:title>
  <dc:subject/>
  <dc:creator>Marc Emmelmann</dc:creator>
  <cp:keywords/>
  <dc:description/>
  <cp:lastModifiedBy>Marc Emmelmann</cp:lastModifiedBy>
  <cp:revision>50</cp:revision>
  <cp:lastPrinted>1998-02-10T13:28:06Z</cp:lastPrinted>
  <dcterms:created xsi:type="dcterms:W3CDTF">2015-08-12T10:20:50Z</dcterms:created>
  <dcterms:modified xsi:type="dcterms:W3CDTF">2015-08-12T10:58:52Z</dcterms:modified>
  <cp:category/>
</cp:coreProperties>
</file>