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65" r:id="rId4"/>
    <p:sldId id="271" r:id="rId5"/>
    <p:sldId id="272" r:id="rId6"/>
    <p:sldId id="273" r:id="rId7"/>
    <p:sldId id="274" r:id="rId8"/>
    <p:sldId id="275" r:id="rId9"/>
    <p:sldId id="27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doc.: IEEE 802.11-y15/0926r0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/>
              <a:t>Marc Emmelmann, SELF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31D31C4-DA2A-3749-9F4F-BC4C99EFFCF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doc.: IEEE 802.11-y15/0926r0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>
                <a:latin typeface="Times New Roman" charset="0"/>
              </a:defRPr>
            </a:lvl5pPr>
          </a:lstStyle>
          <a:p>
            <a:pPr lvl="4">
              <a:defRPr/>
            </a:pPr>
            <a:r>
              <a:rPr lang="de-DE"/>
              <a:t>Marc Emmelmann, SELF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E5135EC-0274-9F4F-B0AF-EDFBA05ACE7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doc.: IEEE 802.11-y15/0926r0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-103" charset="0"/>
              </a:rPr>
              <a:t>Page </a:t>
            </a:r>
            <a:fld id="{B275F97A-789B-1048-A0BD-07D5A9AD7175}" type="slidenum">
              <a:rPr lang="en-US">
                <a:latin typeface="Times New Roman" pitchFamily="-103" charset="0"/>
              </a:rPr>
              <a:pPr/>
              <a:t>1</a:t>
            </a:fld>
            <a:endParaRPr lang="en-US">
              <a:latin typeface="Times New Roman" pitchFamily="-103" charset="0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3" charset="0"/>
              <a:ea typeface="ＭＳ Ｐゴシック" pitchFamily="-103" charset="-128"/>
              <a:cs typeface="ＭＳ Ｐゴシック" pitchFamily="-103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doc.: IEEE 802.11-y15/0926r0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-103" charset="0"/>
              </a:rPr>
              <a:t>Page </a:t>
            </a:r>
            <a:fld id="{F801AEAD-2481-CB4E-82EC-8F94D149F115}" type="slidenum">
              <a:rPr lang="en-US">
                <a:latin typeface="Times New Roman" pitchFamily="-103" charset="0"/>
              </a:rPr>
              <a:pPr/>
              <a:t>2</a:t>
            </a:fld>
            <a:endParaRPr lang="en-US">
              <a:latin typeface="Times New Roman" pitchFamily="-103" charset="0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>
              <a:latin typeface="Times New Roman" pitchFamily="-103" charset="0"/>
              <a:ea typeface="ＭＳ Ｐゴシック" pitchFamily="-103" charset="-128"/>
              <a:cs typeface="ＭＳ Ｐゴシック" pitchFamily="-10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C18451-B7DE-FB40-BEE3-6D62E7DE671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091381-82BB-664F-99FF-82314F26282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386FE9-28AB-9547-8826-A7FE3CEC022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8FA82-93D5-A24B-87B5-0405C4BD4EF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B4F0BD-2E34-B744-91D6-5C254FF7975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9C53EA6-4BAE-C949-8215-45F86F6EC29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C12A1-BF8A-BF4A-ADDE-80FD69921C3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8858C4-E2DC-F342-B77F-E1B626717F7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71CB52-E00D-D54C-B07A-358CA6ADF16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665814-FC2B-0C4E-B14A-424ED338F29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2A6F38-410E-304B-B4EA-220165D8D1B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4123880-9D57-9A45-8C71-502B0F5109A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Times New Roman" charset="0"/>
              </a:rPr>
              <a:t>doc.: IEEE 802.11</a:t>
            </a:r>
            <a:r>
              <a:rPr lang="en-US" sz="1800" b="1" dirty="0" smtClean="0">
                <a:latin typeface="Times New Roman" charset="0"/>
              </a:rPr>
              <a:t>-15/0926r1</a:t>
            </a:r>
            <a:endParaRPr lang="en-US" sz="1800" b="1" dirty="0">
              <a:latin typeface="Times New Roman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25-01-00ai-tgai-comments-from-all-wg-letter-ballots.xlsx" TargetMode="External"/><Relationship Id="rId4" Type="http://schemas.openxmlformats.org/officeDocument/2006/relationships/package" Target="../embeddings/Microsoft_Excel-Tabelle1.xlsx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25-01-00ai-tgai-comments-from-all-wg-letter-ballots.xlsx" TargetMode="External"/><Relationship Id="rId4" Type="http://schemas.openxmlformats.org/officeDocument/2006/relationships/package" Target="../embeddings/Microsoft_Excel-Tabelle2.xlsx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5364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-103" charset="0"/>
              </a:rPr>
              <a:t>Slide </a:t>
            </a:r>
            <a:fld id="{44BFFB1E-2A55-4541-BD3C-9A69219A052F}" type="slidenum">
              <a:rPr lang="en-US" smtClean="0">
                <a:latin typeface="Times New Roman" pitchFamily="-103" charset="0"/>
              </a:rPr>
              <a:pPr/>
              <a:t>1</a:t>
            </a:fld>
            <a:endParaRPr lang="en-US" dirty="0" smtClean="0">
              <a:latin typeface="Times New Roman" pitchFamily="-103" charset="0"/>
            </a:endParaRPr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ＭＳ Ｐゴシック" pitchFamily="-103" charset="-128"/>
                <a:cs typeface="ＭＳ Ｐゴシック" pitchFamily="-103" charset="-128"/>
              </a:rPr>
              <a:t>P802.11ai Report to EC on Conditional Approval to go to Sponsor Ballot</a:t>
            </a:r>
            <a:endParaRPr lang="en-US" dirty="0">
              <a:ea typeface="ＭＳ Ｐゴシック" pitchFamily="-103" charset="-128"/>
              <a:cs typeface="ＭＳ Ｐゴシック" pitchFamily="-103" charset="-128"/>
            </a:endParaRPr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835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ea typeface="ＭＳ Ｐゴシック" pitchFamily="-103" charset="-128"/>
                <a:cs typeface="ＭＳ Ｐゴシック" pitchFamily="-103" charset="-128"/>
              </a:rPr>
              <a:t>Date:</a:t>
            </a:r>
            <a:r>
              <a:rPr lang="en-US" sz="2000" b="0" dirty="0" smtClean="0">
                <a:ea typeface="ＭＳ Ｐゴシック" pitchFamily="-103" charset="-128"/>
                <a:cs typeface="ＭＳ Ｐゴシック" pitchFamily="-103" charset="-128"/>
              </a:rPr>
              <a:t> 2015-07-14</a:t>
            </a:r>
            <a:endParaRPr lang="en-US" sz="2000" b="0" dirty="0">
              <a:ea typeface="ＭＳ Ｐゴシック" pitchFamily="-103" charset="-128"/>
              <a:cs typeface="ＭＳ Ｐゴシック" pitchFamily="-103" charset="-128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08000" y="2828925"/>
          <a:ext cx="8156575" cy="2428875"/>
        </p:xfrm>
        <a:graphic>
          <a:graphicData uri="http://schemas.openxmlformats.org/presentationml/2006/ole">
            <p:oleObj spid="_x0000_s15362" name="Dokument" r:id="rId4" imgW="8255000" imgH="2463800" progId="Word.Document.8">
              <p:embed/>
            </p:oleObj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533400" y="24542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741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741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3" charset="0"/>
              </a:rPr>
              <a:t>Slide </a:t>
            </a:r>
            <a:fld id="{70E03ABE-CEEA-8440-B882-E3F1227DF439}" type="slidenum">
              <a:rPr lang="en-US" smtClean="0">
                <a:latin typeface="Times New Roman" pitchFamily="-103" charset="0"/>
              </a:rPr>
              <a:pPr/>
              <a:t>2</a:t>
            </a:fld>
            <a:endParaRPr lang="en-US" smtClean="0">
              <a:latin typeface="Times New Roman" pitchFamily="-103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ea typeface="ＭＳ Ｐゴシック" pitchFamily="-103" charset="-128"/>
                <a:cs typeface="ＭＳ Ｐゴシック" pitchFamily="-103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P802.11ai Draft 6.0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17 July 2015.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</a:t>
            </a:r>
            <a:r>
              <a:rPr lang="en-GB" dirty="0" smtClean="0">
                <a:solidFill>
                  <a:srgbClr val="FF0000"/>
                </a:solidFill>
                <a:ea typeface="ＭＳ Ｐゴシック" pitchFamily="34" charset="-128"/>
              </a:rPr>
              <a:t>xx yes, </a:t>
            </a:r>
            <a:r>
              <a:rPr lang="en-GB" dirty="0" err="1" smtClean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 smtClean="0">
                <a:solidFill>
                  <a:srgbClr val="FF0000"/>
                </a:solidFill>
                <a:ea typeface="ＭＳ Ｐゴシック" pitchFamily="34" charset="-128"/>
              </a:rPr>
              <a:t> no , </a:t>
            </a:r>
            <a:r>
              <a:rPr lang="en-GB" dirty="0" err="1" smtClean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 smtClean="0">
                <a:solidFill>
                  <a:srgbClr val="FF0000"/>
                </a:solidFill>
                <a:ea typeface="ＭＳ Ｐゴシック" pitchFamily="34" charset="-128"/>
              </a:rPr>
              <a:t> abstain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3" charset="0"/>
              </a:rPr>
              <a:t>Slide </a:t>
            </a:r>
            <a:fld id="{4EEBB013-E3BA-1543-8B33-1947908BAF64}" type="slidenum">
              <a:rPr lang="en-US" smtClean="0">
                <a:latin typeface="Times New Roman" pitchFamily="-103" charset="0"/>
              </a:rPr>
              <a:pPr/>
              <a:t>3</a:t>
            </a:fld>
            <a:endParaRPr lang="en-US" smtClean="0">
              <a:latin typeface="Times New Roman" pitchFamily="-103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P802.11ai</a:t>
            </a:r>
            <a:endParaRPr lang="en-US" dirty="0">
              <a:ea typeface="ＭＳ Ｐゴシック" pitchFamily="-103" charset="-128"/>
              <a:cs typeface="ＭＳ Ｐゴシック" pitchFamily="-103" charset="-12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68493259"/>
              </p:ext>
            </p:extLst>
          </p:nvPr>
        </p:nvGraphicFramePr>
        <p:xfrm>
          <a:off x="304800" y="1850661"/>
          <a:ext cx="8534400" cy="41691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8603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May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P802.11ai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 Oct 2014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P802.11ai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88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204.1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204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90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 Feb 2015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P802.11ai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90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209.1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209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91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 Jun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P802.11ai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92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213.1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213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97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85800" y="6200001"/>
            <a:ext cx="792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Post-ballot change of vote as indicated in e-mail to 802.11 WG Chair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P802.11ai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8FA82-93D5-A24B-87B5-0405C4BD4EF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43640886"/>
              </p:ext>
            </p:extLst>
          </p:nvPr>
        </p:nvGraphicFramePr>
        <p:xfrm>
          <a:off x="762000" y="1967135"/>
          <a:ext cx="7554415" cy="390026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01226"/>
                <a:gridCol w="1335377"/>
                <a:gridCol w="3425997"/>
                <a:gridCol w="1991815"/>
              </a:tblGrid>
              <a:tr h="9908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voters)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73172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May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P802.11ai Draft 2.0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1186 (543 T, 643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Oct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P802.11ai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999 (474 T, 525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P802.11ai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 (255 T, 236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 Jun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P802.11ai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 (23 T, 12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2711 (1295 T, 1416 E)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8FA82-93D5-A24B-87B5-0405C4BD4EF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8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36610865"/>
              </p:ext>
            </p:extLst>
          </p:nvPr>
        </p:nvGraphicFramePr>
        <p:xfrm>
          <a:off x="1331640" y="1202143"/>
          <a:ext cx="6705601" cy="410321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LB201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LB204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LB209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LB213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Vinko</a:t>
                      </a:r>
                      <a:r>
                        <a:rPr lang="en-US" sz="1200" dirty="0" smtClean="0"/>
                        <a:t> ERCEG</a:t>
                      </a:r>
                      <a:r>
                        <a:rPr lang="en-US" sz="1200" baseline="0" dirty="0" smtClean="0"/>
                        <a:t> (*)</a:t>
                      </a:r>
                      <a:endParaRPr lang="en-US" sz="120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38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Matthew</a:t>
                      </a:r>
                      <a:r>
                        <a:rPr lang="en-US" sz="1200" baseline="0" dirty="0" smtClean="0"/>
                        <a:t> FISCHER</a:t>
                      </a:r>
                      <a:endParaRPr lang="en-US" sz="1200" dirty="0" smtClean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Mark HAMILTON</a:t>
                      </a:r>
                      <a:r>
                        <a:rPr lang="en-US" sz="1200" baseline="0" dirty="0" smtClean="0"/>
                        <a:t> (*)</a:t>
                      </a:r>
                      <a:endParaRPr lang="en-US" sz="120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Joseph KWAK (*)</a:t>
                      </a:r>
                      <a:endParaRPr lang="en-US" sz="120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LEPP</a:t>
                      </a:r>
                      <a:endParaRPr lang="en-US" sz="120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Stephen </a:t>
                      </a:r>
                      <a:r>
                        <a:rPr lang="en-US" sz="1200" dirty="0" err="1" smtClean="0"/>
                        <a:t>McCANN</a:t>
                      </a:r>
                      <a:endParaRPr lang="en-US" sz="120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Michael MONTEMURRO</a:t>
                      </a:r>
                      <a:endParaRPr lang="en-US" sz="120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Mark</a:t>
                      </a:r>
                      <a:r>
                        <a:rPr lang="en-US" sz="1200" baseline="0" dirty="0" smtClean="0"/>
                        <a:t> RISON</a:t>
                      </a:r>
                      <a:endParaRPr lang="en-US" sz="120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38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Qi</a:t>
                      </a:r>
                      <a:r>
                        <a:rPr lang="en-US" sz="1200" dirty="0" smtClean="0"/>
                        <a:t> WANG (*)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154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1295400" y="54102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(*) Commenter contacted after each ballot to ask which comments are satisfied / unsatisfied. Commenter provided no response.</a:t>
            </a:r>
          </a:p>
          <a:p>
            <a:r>
              <a:rPr lang="en-US" b="1" dirty="0" smtClean="0"/>
              <a:t>Total number of unsatisfied comments from </a:t>
            </a:r>
            <a:r>
              <a:rPr lang="en-US" b="1" u="sng" dirty="0" smtClean="0"/>
              <a:t>unresponsive </a:t>
            </a:r>
            <a:r>
              <a:rPr lang="en-US" b="1" dirty="0" smtClean="0"/>
              <a:t>commenter:  </a:t>
            </a:r>
            <a:r>
              <a:rPr lang="en-US" b="1" dirty="0" smtClean="0"/>
              <a:t>106</a:t>
            </a:r>
          </a:p>
          <a:p>
            <a:r>
              <a:rPr lang="en-US" b="1" dirty="0" smtClean="0"/>
              <a:t>Total number of unsatisfied comments based on feedback from commenter: 48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– Topics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dirty="0" smtClean="0"/>
              <a:t>Frame Formats (</a:t>
            </a:r>
            <a:r>
              <a:rPr lang="en-US" dirty="0" err="1" smtClean="0"/>
              <a:t>Cls</a:t>
            </a:r>
            <a:r>
              <a:rPr lang="en-US" dirty="0" smtClean="0"/>
              <a:t> 8) – 11 comments</a:t>
            </a:r>
          </a:p>
          <a:p>
            <a:r>
              <a:rPr lang="en-US" dirty="0" smtClean="0"/>
              <a:t>MLME (</a:t>
            </a:r>
            <a:r>
              <a:rPr lang="en-US" dirty="0" err="1" smtClean="0"/>
              <a:t>Cls</a:t>
            </a:r>
            <a:r>
              <a:rPr lang="en-US" dirty="0" smtClean="0"/>
              <a:t>. 10) – 16 comments</a:t>
            </a:r>
          </a:p>
          <a:p>
            <a:r>
              <a:rPr lang="en-US" dirty="0" smtClean="0"/>
              <a:t>Security (</a:t>
            </a:r>
            <a:r>
              <a:rPr lang="en-US" dirty="0" err="1" smtClean="0"/>
              <a:t>Cls</a:t>
            </a:r>
            <a:r>
              <a:rPr lang="en-US" dirty="0" smtClean="0"/>
              <a:t>. 11) – 14 comments</a:t>
            </a:r>
          </a:p>
          <a:p>
            <a:r>
              <a:rPr lang="en-US" dirty="0" smtClean="0"/>
              <a:t>General (no </a:t>
            </a:r>
            <a:r>
              <a:rPr lang="en-US" dirty="0" err="1" smtClean="0"/>
              <a:t>Cls</a:t>
            </a:r>
            <a:r>
              <a:rPr lang="en-US" dirty="0" smtClean="0"/>
              <a:t>. Specified) – 7 comments</a:t>
            </a:r>
          </a:p>
          <a:p>
            <a:r>
              <a:rPr lang="en-US" dirty="0" smtClean="0"/>
              <a:t>Unresponsive </a:t>
            </a:r>
            <a:r>
              <a:rPr lang="en-US" dirty="0" err="1" smtClean="0"/>
              <a:t>Commenters</a:t>
            </a:r>
            <a:r>
              <a:rPr lang="en-US" dirty="0" smtClean="0"/>
              <a:t> – 106 comments</a:t>
            </a:r>
          </a:p>
          <a:p>
            <a:pPr lvl="1"/>
            <a:r>
              <a:rPr lang="en-US" dirty="0" smtClean="0"/>
              <a:t>Break-down of comments from unresponsive </a:t>
            </a:r>
            <a:r>
              <a:rPr lang="en-US" dirty="0" err="1" smtClean="0"/>
              <a:t>commenters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Gen (no </a:t>
            </a:r>
            <a:r>
              <a:rPr lang="en-US" dirty="0" err="1" smtClean="0"/>
              <a:t>Cls</a:t>
            </a:r>
            <a:r>
              <a:rPr lang="en-US" dirty="0" smtClean="0"/>
              <a:t> specified) – 1 comment</a:t>
            </a:r>
          </a:p>
          <a:p>
            <a:pPr lvl="2"/>
            <a:r>
              <a:rPr lang="en-US" dirty="0" smtClean="0"/>
              <a:t>Definitions (</a:t>
            </a:r>
            <a:r>
              <a:rPr lang="en-US" dirty="0" err="1" smtClean="0"/>
              <a:t>Cls</a:t>
            </a:r>
            <a:r>
              <a:rPr lang="en-US" dirty="0" smtClean="0"/>
              <a:t> 3) –  comments</a:t>
            </a:r>
          </a:p>
          <a:p>
            <a:pPr lvl="2"/>
            <a:r>
              <a:rPr lang="en-US" dirty="0" smtClean="0"/>
              <a:t>Layer Management (</a:t>
            </a:r>
            <a:r>
              <a:rPr lang="en-US" dirty="0" err="1" smtClean="0"/>
              <a:t>Cls</a:t>
            </a:r>
            <a:r>
              <a:rPr lang="en-US" dirty="0" smtClean="0"/>
              <a:t> 6) –  11 comments</a:t>
            </a:r>
          </a:p>
          <a:p>
            <a:pPr lvl="2"/>
            <a:r>
              <a:rPr lang="en-US" dirty="0" smtClean="0"/>
              <a:t>Frame Format (</a:t>
            </a:r>
            <a:r>
              <a:rPr lang="en-US" dirty="0" err="1" smtClean="0"/>
              <a:t>Cls</a:t>
            </a:r>
            <a:r>
              <a:rPr lang="en-US" dirty="0" smtClean="0"/>
              <a:t> 8) –  47 comments</a:t>
            </a:r>
          </a:p>
          <a:p>
            <a:pPr lvl="2"/>
            <a:r>
              <a:rPr lang="en-US" dirty="0" smtClean="0"/>
              <a:t>MAC </a:t>
            </a:r>
            <a:r>
              <a:rPr lang="en-US" dirty="0" err="1" smtClean="0"/>
              <a:t>sublayer</a:t>
            </a:r>
            <a:r>
              <a:rPr lang="en-US" dirty="0" smtClean="0"/>
              <a:t> (</a:t>
            </a:r>
            <a:r>
              <a:rPr lang="en-US" dirty="0" err="1" smtClean="0"/>
              <a:t>Cls</a:t>
            </a:r>
            <a:r>
              <a:rPr lang="en-US" dirty="0" smtClean="0"/>
              <a:t> 9) – 1 comments</a:t>
            </a:r>
          </a:p>
          <a:p>
            <a:pPr lvl="2"/>
            <a:r>
              <a:rPr lang="en-US" dirty="0" smtClean="0"/>
              <a:t>MLME (</a:t>
            </a:r>
            <a:r>
              <a:rPr lang="en-US" dirty="0" err="1" smtClean="0"/>
              <a:t>Cls</a:t>
            </a:r>
            <a:r>
              <a:rPr lang="en-US" dirty="0" smtClean="0"/>
              <a:t> 10) – 44  comments</a:t>
            </a:r>
          </a:p>
          <a:p>
            <a:pPr lvl="2"/>
            <a:r>
              <a:rPr lang="en-US" dirty="0" smtClean="0"/>
              <a:t>Annex – 2 comments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8FA82-93D5-A24B-87B5-0405C4BD4EF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8FA82-93D5-A24B-87B5-0405C4BD4EF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The information is also available at </a:t>
            </a:r>
            <a:r>
              <a:rPr lang="de-DE" sz="1600" dirty="0" smtClean="0">
                <a:ea typeface="ＭＳ Ｐゴシック" pitchFamily="34" charset="-128"/>
                <a:hlinkClick r:id="rId3"/>
              </a:rPr>
              <a:t>https://mentor.ieee.org/802.11/dcn/15/11-15-0925-01-00ai-tgai-comments-from-all-wg-letter-ballots.xlsx</a:t>
            </a:r>
            <a:r>
              <a:rPr lang="de-DE" sz="1600" dirty="0" smtClean="0">
                <a:ea typeface="ＭＳ Ｐゴシック" pitchFamily="34" charset="-128"/>
              </a:rPr>
              <a:t> </a:t>
            </a:r>
            <a:endParaRPr lang="en-GB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5791200" y="3276600"/>
          <a:ext cx="1422400" cy="558800"/>
        </p:xfrm>
        <a:graphic>
          <a:graphicData uri="http://schemas.openxmlformats.org/presentationml/2006/ole">
            <p:oleObj spid="_x0000_s23556" name="Arbeitsblatt" showAsIcon="1" r:id="rId4" imgW="1422400" imgH="558800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8FA82-93D5-A24B-87B5-0405C4BD4EF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19129135"/>
              </p:ext>
            </p:extLst>
          </p:nvPr>
        </p:nvGraphicFramePr>
        <p:xfrm>
          <a:off x="685800" y="1447800"/>
          <a:ext cx="8010525" cy="4602480"/>
        </p:xfrm>
        <a:graphic>
          <a:graphicData uri="http://schemas.openxmlformats.org/drawingml/2006/table">
            <a:tbl>
              <a:tblPr/>
              <a:tblGrid>
                <a:gridCol w="4114800"/>
                <a:gridCol w="2060575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D6.0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16-July-15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31-July-15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Fifth recirculation (of unchanged draft D6.0)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17-Aug-15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01-Sep-15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03-Sep-15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03-Oct-15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21-Mar-16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5-Apr-15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18-Jul-16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2-Aug-16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 (unchanged)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18-Sep-16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3-Oct-16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July 2016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Standards Board Sep 2016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2765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2765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3" charset="0"/>
              </a:rPr>
              <a:t>Slide </a:t>
            </a:r>
            <a:fld id="{CDA1FF91-8E43-FE4E-8EB7-82A51F06F988}" type="slidenum">
              <a:rPr lang="en-US" smtClean="0">
                <a:latin typeface="Times New Roman" pitchFamily="-103" charset="0"/>
              </a:rPr>
              <a:pPr/>
              <a:t>9</a:t>
            </a:fld>
            <a:endParaRPr lang="en-US" smtClean="0">
              <a:latin typeface="Times New Roman" pitchFamily="-103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ＭＳ Ｐゴシック" pitchFamily="-103" charset="-128"/>
                <a:cs typeface="ＭＳ Ｐゴシック" pitchFamily="-103" charset="-128"/>
              </a:rPr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910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-103" charset="-128"/>
                <a:cs typeface="ＭＳ Ｐゴシック" pitchFamily="-103" charset="-128"/>
              </a:rPr>
              <a:t>Comment Spreadsheet</a:t>
            </a:r>
          </a:p>
          <a:p>
            <a:pPr lvl="1"/>
            <a:r>
              <a:rPr lang="en-US" dirty="0" smtClean="0">
                <a:ea typeface="ＭＳ Ｐゴシック" pitchFamily="-103" charset="-128"/>
                <a:cs typeface="ＭＳ Ｐゴシック" pitchFamily="-103" charset="-128"/>
              </a:rPr>
              <a:t>Double click on the icon to the right</a:t>
            </a:r>
          </a:p>
          <a:p>
            <a:pPr lvl="1"/>
            <a:r>
              <a:rPr lang="en-US" dirty="0" smtClean="0">
                <a:ea typeface="ＭＳ Ｐゴシック" pitchFamily="-103" charset="-128"/>
                <a:cs typeface="ＭＳ Ｐゴシック" pitchFamily="-103" charset="-128"/>
              </a:rPr>
              <a:t>The information is also available at </a:t>
            </a:r>
            <a:r>
              <a:rPr lang="de-DE" dirty="0" smtClean="0">
                <a:ea typeface="ＭＳ Ｐゴシック" pitchFamily="-103" charset="-128"/>
                <a:cs typeface="ＭＳ Ｐゴシック" pitchFamily="-103" charset="-128"/>
                <a:hlinkClick r:id="rId3"/>
              </a:rPr>
              <a:t>https://mentor.ieee.org/802.11/dcn/15/11-15-0925-01-00ai-tgai-comments-from-all-wg-letter-ballots.xlsx</a:t>
            </a:r>
            <a:r>
              <a:rPr lang="de-DE" dirty="0" smtClean="0">
                <a:ea typeface="ＭＳ Ｐゴシック" pitchFamily="-103" charset="-128"/>
                <a:cs typeface="ＭＳ Ｐゴシック" pitchFamily="-103" charset="-128"/>
              </a:rPr>
              <a:t> </a:t>
            </a:r>
            <a:endParaRPr lang="en-US" dirty="0" smtClean="0">
              <a:ea typeface="ＭＳ Ｐゴシック" pitchFamily="-103" charset="-128"/>
              <a:cs typeface="ＭＳ Ｐゴシック" pitchFamily="-103" charset="-128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5638800" y="2209800"/>
          <a:ext cx="1422400" cy="558800"/>
        </p:xfrm>
        <a:graphic>
          <a:graphicData uri="http://schemas.openxmlformats.org/presentationml/2006/ole">
            <p:oleObj spid="_x0000_s25602" name="Arbeitsblatt" showAsIcon="1" r:id="rId4" imgW="1422400" imgH="558800" progId="Excel.Shee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-emmelmann-SELF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802-11-Submission-emmelmann-SELF.pot</Template>
  <TotalTime>0</TotalTime>
  <Words>938</Words>
  <Application>Microsoft Macintosh PowerPoint</Application>
  <PresentationFormat>Bildschirmpräsentation (4:3)</PresentationFormat>
  <Paragraphs>257</Paragraphs>
  <Slides>9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802-11-Submission-emmelmann-SELF</vt:lpstr>
      <vt:lpstr>Dokument</vt:lpstr>
      <vt:lpstr>Microsoft Excel-Tabelle</vt:lpstr>
      <vt:lpstr>P802.11ai Report to EC on Conditional Approval to go to Sponsor Ballot</vt:lpstr>
      <vt:lpstr>Abstract</vt:lpstr>
      <vt:lpstr>802.11 WG Letter Ballot Results – P802.11ai</vt:lpstr>
      <vt:lpstr>802.11 WG Letter Ballot Comments – P802.11ai</vt:lpstr>
      <vt:lpstr>Unsatisfied comments by commenter</vt:lpstr>
      <vt:lpstr>Unsatisfied Comments – Topics</vt:lpstr>
      <vt:lpstr>Unsatisfied comments</vt:lpstr>
      <vt:lpstr>TGai Timeline</vt:lpstr>
      <vt:lpstr>References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P802.11ai Report to EC on Conditional Approval to go to Sponsor Ballot</dc:title>
  <dc:subject/>
  <dc:creator>Marc Emmelmann</dc:creator>
  <cp:keywords/>
  <dc:description/>
  <cp:lastModifiedBy>Marc Emmelmann</cp:lastModifiedBy>
  <cp:revision>35</cp:revision>
  <cp:lastPrinted>1998-02-10T13:28:06Z</cp:lastPrinted>
  <dcterms:created xsi:type="dcterms:W3CDTF">2015-07-15T02:44:01Z</dcterms:created>
  <dcterms:modified xsi:type="dcterms:W3CDTF">2015-07-15T02:45:11Z</dcterms:modified>
  <cp:category/>
</cp:coreProperties>
</file>