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Default Extension="doc" ContentType="application/msword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Default Extension="pict" ContentType="image/pict"/>
  <Override PartName="/docProps/core.xml" ContentType="application/vnd.openxmlformats-package.core-properties+xml"/>
  <Override PartName="/docProps/app.xml" ContentType="application/vnd.openxmlformats-officedocument.extended-properties+xml"/>
  <Default Extension="xlsx" ContentType="application/vnd.openxmlformats-officedocument.spreadsheetml.sheet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57" r:id="rId3"/>
    <p:sldId id="265" r:id="rId4"/>
    <p:sldId id="271" r:id="rId5"/>
    <p:sldId id="272" r:id="rId6"/>
    <p:sldId id="273" r:id="rId7"/>
    <p:sldId id="274" r:id="rId8"/>
    <p:sldId id="275" r:id="rId9"/>
    <p:sldId id="27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103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103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103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103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103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-103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-103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-103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-103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 smtClean="0"/>
              <a:t>doc.: IEEE 802.11-y15/0926r0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/>
              <a:t>Marc Emmelmann, SELF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31D31C4-DA2A-3749-9F4F-BC4C99EFFCF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>
              <a:defRPr/>
            </a:pPr>
            <a:r>
              <a:rPr lang="en-US">
                <a:latin typeface="Times New Roman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 smtClean="0"/>
              <a:t>doc.: IEEE 802.11-y15/0926r0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>
                <a:latin typeface="Times New Roman" charset="0"/>
              </a:defRPr>
            </a:lvl5pPr>
          </a:lstStyle>
          <a:p>
            <a:pPr lvl="4">
              <a:defRPr/>
            </a:pPr>
            <a:r>
              <a:rPr lang="de-DE"/>
              <a:t>Marc Emmelmann, SELF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CE5135EC-0274-9F4F-B0AF-EDFBA05ACE7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3" charset="0"/>
              </a:rPr>
              <a:t>doc.: IEEE 802.11-y15/0926r0</a:t>
            </a:r>
            <a:endParaRPr lang="en-US">
              <a:latin typeface="Times New Roman" pitchFamily="-103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3" charset="0"/>
              </a:rPr>
              <a:t>July 2015</a:t>
            </a:r>
            <a:endParaRPr lang="en-US">
              <a:latin typeface="Times New Roman" pitchFamily="-103" charset="0"/>
            </a:endParaRP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de-DE">
                <a:latin typeface="Times New Roman" pitchFamily="-103" charset="0"/>
              </a:rPr>
              <a:t>Marc Emmelmann, SELF</a:t>
            </a:r>
            <a:endParaRPr lang="en-US">
              <a:latin typeface="Times New Roman" pitchFamily="-103" charset="0"/>
            </a:endParaRP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pitchFamily="-103" charset="0"/>
              </a:rPr>
              <a:t>Page </a:t>
            </a:r>
            <a:fld id="{B275F97A-789B-1048-A0BD-07D5A9AD7175}" type="slidenum">
              <a:rPr lang="en-US">
                <a:latin typeface="Times New Roman" pitchFamily="-103" charset="0"/>
              </a:rPr>
              <a:pPr/>
              <a:t>1</a:t>
            </a:fld>
            <a:endParaRPr lang="en-US">
              <a:latin typeface="Times New Roman" pitchFamily="-103" charset="0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3" charset="0"/>
              <a:ea typeface="ＭＳ Ｐゴシック" pitchFamily="-103" charset="-128"/>
              <a:cs typeface="ＭＳ Ｐゴシック" pitchFamily="-103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3" charset="0"/>
              </a:rPr>
              <a:t>doc.: IEEE 802.11-y15/0926r0</a:t>
            </a:r>
            <a:endParaRPr lang="en-US">
              <a:latin typeface="Times New Roman" pitchFamily="-103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3" charset="0"/>
              </a:rPr>
              <a:t>July 2015</a:t>
            </a:r>
            <a:endParaRPr lang="en-US">
              <a:latin typeface="Times New Roman" pitchFamily="-103" charset="0"/>
            </a:endParaRP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de-DE">
                <a:latin typeface="Times New Roman" pitchFamily="-103" charset="0"/>
              </a:rPr>
              <a:t>Marc Emmelmann, SELF</a:t>
            </a:r>
            <a:endParaRPr lang="en-US">
              <a:latin typeface="Times New Roman" pitchFamily="-103" charset="0"/>
            </a:endParaRP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pitchFamily="-103" charset="0"/>
              </a:rPr>
              <a:t>Page </a:t>
            </a:r>
            <a:fld id="{F801AEAD-2481-CB4E-82EC-8F94D149F115}" type="slidenum">
              <a:rPr lang="en-US">
                <a:latin typeface="Times New Roman" pitchFamily="-103" charset="0"/>
              </a:rPr>
              <a:pPr/>
              <a:t>2</a:t>
            </a:fld>
            <a:endParaRPr lang="en-US">
              <a:latin typeface="Times New Roman" pitchFamily="-103" charset="0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>
              <a:latin typeface="Times New Roman" pitchFamily="-103" charset="0"/>
              <a:ea typeface="ＭＳ Ｐゴシック" pitchFamily="-103" charset="-128"/>
              <a:cs typeface="ＭＳ Ｐゴシック" pitchFamily="-103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C18451-B7DE-FB40-BEE3-6D62E7DE671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E091381-82BB-664F-99FF-82314F26282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386FE9-28AB-9547-8826-A7FE3CEC022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F8FA82-93D5-A24B-87B5-0405C4BD4EF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CB4F0BD-2E34-B744-91D6-5C254FF7975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9C53EA6-4BAE-C949-8215-45F86F6EC29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0C12A1-BF8A-BF4A-ADDE-80FD69921C3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48858C4-E2DC-F342-B77F-E1B626717F7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71CB52-E00D-D54C-B07A-358CA6ADF16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665814-FC2B-0C4E-B14A-424ED338F29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92A6F38-410E-304B-B4EA-220165D8D1B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E4123880-9D57-9A45-8C71-502B0F5109A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>
              <a:defRPr/>
            </a:pPr>
            <a:r>
              <a:rPr lang="en-US" sz="1800" b="1" dirty="0">
                <a:latin typeface="Times New Roman" charset="0"/>
              </a:rPr>
              <a:t>doc.: IEEE 802.11</a:t>
            </a:r>
            <a:r>
              <a:rPr lang="en-US" sz="1800" b="1" dirty="0" smtClean="0">
                <a:latin typeface="Times New Roman" charset="0"/>
              </a:rPr>
              <a:t>-15/0926r0</a:t>
            </a:r>
            <a:endParaRPr lang="en-US" sz="1800" b="1" dirty="0">
              <a:latin typeface="Times New Roman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-_2004-Dokument1.doc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925-00-00ai-tgai-comments-from-all-wg-letter-ballots.xlsx" TargetMode="External"/><Relationship Id="rId4" Type="http://schemas.openxmlformats.org/officeDocument/2006/relationships/package" Target="../embeddings/Microsoft_Excel-Tabelle1.xlsx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package" Target="../embeddings/Microsoft_Excel-Tabelle2.xlsx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3" charset="0"/>
              </a:rPr>
              <a:t>July 2015</a:t>
            </a:r>
            <a:endParaRPr lang="en-US">
              <a:latin typeface="Times New Roman" pitchFamily="-103" charset="0"/>
            </a:endParaRPr>
          </a:p>
        </p:txBody>
      </p:sp>
      <p:sp>
        <p:nvSpPr>
          <p:cNvPr id="15364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3" charset="0"/>
              </a:rPr>
              <a:t>Marc Emmelmann, SELF</a:t>
            </a:r>
            <a:endParaRPr lang="en-US">
              <a:latin typeface="Times New Roman" pitchFamily="-103" charset="0"/>
            </a:endParaRPr>
          </a:p>
        </p:txBody>
      </p:sp>
      <p:sp>
        <p:nvSpPr>
          <p:cNvPr id="15365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-103" charset="0"/>
              </a:rPr>
              <a:t>Slide </a:t>
            </a:r>
            <a:fld id="{44BFFB1E-2A55-4541-BD3C-9A69219A052F}" type="slidenum">
              <a:rPr lang="en-US" smtClean="0">
                <a:latin typeface="Times New Roman" pitchFamily="-103" charset="0"/>
              </a:rPr>
              <a:pPr/>
              <a:t>1</a:t>
            </a:fld>
            <a:endParaRPr lang="en-US" dirty="0" smtClean="0">
              <a:latin typeface="Times New Roman" pitchFamily="-103" charset="0"/>
            </a:endParaRPr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ＭＳ Ｐゴシック" pitchFamily="-103" charset="-128"/>
                <a:cs typeface="ＭＳ Ｐゴシック" pitchFamily="-103" charset="-128"/>
              </a:rPr>
              <a:t>P802.11ai Report to EC on Conditional Approval to go to Sponsor Ballot</a:t>
            </a:r>
            <a:endParaRPr lang="en-US" dirty="0">
              <a:ea typeface="ＭＳ Ｐゴシック" pitchFamily="-103" charset="-128"/>
              <a:cs typeface="ＭＳ Ｐゴシック" pitchFamily="-103" charset="-128"/>
            </a:endParaRPr>
          </a:p>
        </p:txBody>
      </p:sp>
      <p:sp>
        <p:nvSpPr>
          <p:cNvPr id="1536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3835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ea typeface="ＭＳ Ｐゴシック" pitchFamily="-103" charset="-128"/>
                <a:cs typeface="ＭＳ Ｐゴシック" pitchFamily="-103" charset="-128"/>
              </a:rPr>
              <a:t>Date:</a:t>
            </a:r>
            <a:r>
              <a:rPr lang="en-US" sz="2000" b="0" dirty="0" smtClean="0">
                <a:ea typeface="ＭＳ Ｐゴシック" pitchFamily="-103" charset="-128"/>
                <a:cs typeface="ＭＳ Ｐゴシック" pitchFamily="-103" charset="-128"/>
              </a:rPr>
              <a:t> 2015-07</a:t>
            </a:r>
            <a:r>
              <a:rPr lang="en-US" sz="2000" b="0" dirty="0" smtClean="0">
                <a:ea typeface="ＭＳ Ｐゴシック" pitchFamily="-103" charset="-128"/>
                <a:cs typeface="ＭＳ Ｐゴシック" pitchFamily="-103" charset="-128"/>
              </a:rPr>
              <a:t>-14</a:t>
            </a:r>
            <a:endParaRPr lang="en-US" sz="2000" b="0" dirty="0">
              <a:ea typeface="ＭＳ Ｐゴシック" pitchFamily="-103" charset="-128"/>
              <a:cs typeface="ＭＳ Ｐゴシック" pitchFamily="-103" charset="-128"/>
            </a:endParaRPr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508000" y="2828925"/>
          <a:ext cx="8156575" cy="2428875"/>
        </p:xfrm>
        <a:graphic>
          <a:graphicData uri="http://schemas.openxmlformats.org/presentationml/2006/ole">
            <p:oleObj spid="_x0000_s15362" name="Dokument" r:id="rId4" imgW="8255000" imgH="2463800" progId="Word.Document.8">
              <p:embed/>
            </p:oleObj>
          </a:graphicData>
        </a:graphic>
      </p:graphicFrame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533400" y="24542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3" charset="0"/>
              </a:rPr>
              <a:t>July 2015</a:t>
            </a:r>
            <a:endParaRPr lang="en-US">
              <a:latin typeface="Times New Roman" pitchFamily="-103" charset="0"/>
            </a:endParaRPr>
          </a:p>
        </p:txBody>
      </p:sp>
      <p:sp>
        <p:nvSpPr>
          <p:cNvPr id="17411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3" charset="0"/>
              </a:rPr>
              <a:t>Marc Emmelmann, SELF</a:t>
            </a:r>
            <a:endParaRPr lang="en-US">
              <a:latin typeface="Times New Roman" pitchFamily="-103" charset="0"/>
            </a:endParaRPr>
          </a:p>
        </p:txBody>
      </p:sp>
      <p:sp>
        <p:nvSpPr>
          <p:cNvPr id="17412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3" charset="0"/>
              </a:rPr>
              <a:t>Slide </a:t>
            </a:r>
            <a:fld id="{70E03ABE-CEEA-8440-B882-E3F1227DF439}" type="slidenum">
              <a:rPr lang="en-US" smtClean="0">
                <a:latin typeface="Times New Roman" pitchFamily="-103" charset="0"/>
              </a:rPr>
              <a:pPr/>
              <a:t>2</a:t>
            </a:fld>
            <a:endParaRPr lang="en-US" smtClean="0">
              <a:latin typeface="Times New Roman" pitchFamily="-103" charset="0"/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>
                <a:ea typeface="ＭＳ Ｐゴシック" pitchFamily="-103" charset="-128"/>
                <a:cs typeface="ＭＳ Ｐゴシック" pitchFamily="-103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conditional approval to send IEEE P802.11ai Draft 6.0 to Sponsor Ballot.</a:t>
            </a:r>
          </a:p>
          <a:p>
            <a:r>
              <a:rPr lang="en-GB" dirty="0" smtClean="0">
                <a:ea typeface="ＭＳ Ｐゴシック" pitchFamily="34" charset="-128"/>
              </a:rPr>
              <a:t>This document was approved during the plenary session of the 802.11 working group on 17 July 2015.</a:t>
            </a:r>
          </a:p>
          <a:p>
            <a:pPr lvl="1"/>
            <a:r>
              <a:rPr lang="en-GB" dirty="0" smtClean="0">
                <a:ea typeface="ＭＳ Ｐゴシック" pitchFamily="34" charset="-128"/>
              </a:rPr>
              <a:t>Passed in the Working Group  </a:t>
            </a:r>
            <a:r>
              <a:rPr lang="en-GB" dirty="0" smtClean="0">
                <a:solidFill>
                  <a:srgbClr val="FF0000"/>
                </a:solidFill>
                <a:ea typeface="ＭＳ Ｐゴシック" pitchFamily="34" charset="-128"/>
              </a:rPr>
              <a:t>xx yes, </a:t>
            </a:r>
            <a:r>
              <a:rPr lang="en-GB" dirty="0" err="1" smtClean="0">
                <a:solidFill>
                  <a:srgbClr val="FF0000"/>
                </a:solidFill>
                <a:ea typeface="ＭＳ Ｐゴシック" pitchFamily="34" charset="-128"/>
              </a:rPr>
              <a:t>x</a:t>
            </a:r>
            <a:r>
              <a:rPr lang="en-GB" dirty="0" smtClean="0">
                <a:solidFill>
                  <a:srgbClr val="FF0000"/>
                </a:solidFill>
                <a:ea typeface="ＭＳ Ｐゴシック" pitchFamily="34" charset="-128"/>
              </a:rPr>
              <a:t> no , </a:t>
            </a:r>
            <a:r>
              <a:rPr lang="en-GB" dirty="0" err="1" smtClean="0">
                <a:solidFill>
                  <a:srgbClr val="FF0000"/>
                </a:solidFill>
                <a:ea typeface="ＭＳ Ｐゴシック" pitchFamily="34" charset="-128"/>
              </a:rPr>
              <a:t>x</a:t>
            </a:r>
            <a:r>
              <a:rPr lang="en-GB" dirty="0" smtClean="0">
                <a:solidFill>
                  <a:srgbClr val="FF0000"/>
                </a:solidFill>
                <a:ea typeface="ＭＳ Ｐゴシック" pitchFamily="34" charset="-128"/>
              </a:rPr>
              <a:t> abstain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3" charset="0"/>
              </a:rPr>
              <a:t>July 2015</a:t>
            </a:r>
            <a:endParaRPr lang="en-US">
              <a:latin typeface="Times New Roman" pitchFamily="-103" charset="0"/>
            </a:endParaRPr>
          </a:p>
        </p:txBody>
      </p:sp>
      <p:sp>
        <p:nvSpPr>
          <p:cNvPr id="25603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3" charset="0"/>
              </a:rPr>
              <a:t>Marc Emmelmann, SELF</a:t>
            </a:r>
            <a:endParaRPr lang="en-US">
              <a:latin typeface="Times New Roman" pitchFamily="-103" charset="0"/>
            </a:endParaRPr>
          </a:p>
        </p:txBody>
      </p:sp>
      <p:sp>
        <p:nvSpPr>
          <p:cNvPr id="2560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3" charset="0"/>
              </a:rPr>
              <a:t>Slide </a:t>
            </a:r>
            <a:fld id="{4EEBB013-E3BA-1543-8B33-1947908BAF64}" type="slidenum">
              <a:rPr lang="en-US" smtClean="0">
                <a:latin typeface="Times New Roman" pitchFamily="-103" charset="0"/>
              </a:rPr>
              <a:pPr/>
              <a:t>3</a:t>
            </a:fld>
            <a:endParaRPr lang="en-US" smtClean="0">
              <a:latin typeface="Times New Roman" pitchFamily="-103" charset="0"/>
            </a:endParaRP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802.11 WG Letter Ballot Results – P802.11ai</a:t>
            </a:r>
            <a:endParaRPr lang="en-US" dirty="0">
              <a:ea typeface="ＭＳ Ｐゴシック" pitchFamily="-103" charset="-128"/>
              <a:cs typeface="ＭＳ Ｐゴシック" pitchFamily="-103" charset="-128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68493259"/>
              </p:ext>
            </p:extLst>
          </p:nvPr>
        </p:nvGraphicFramePr>
        <p:xfrm>
          <a:off x="304800" y="1850661"/>
          <a:ext cx="8534400" cy="416913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533400"/>
                <a:gridCol w="781472"/>
                <a:gridCol w="2495128"/>
                <a:gridCol w="1219200"/>
                <a:gridCol w="533400"/>
                <a:gridCol w="533400"/>
                <a:gridCol w="381000"/>
                <a:gridCol w="381000"/>
                <a:gridCol w="381000"/>
                <a:gridCol w="533400"/>
                <a:gridCol w="381000"/>
                <a:gridCol w="381000"/>
              </a:tblGrid>
              <a:tr h="8603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47268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May 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P802.11ai 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263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195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85</a:t>
                      </a:r>
                      <a:endParaRPr lang="en-US" sz="1200" dirty="0"/>
                    </a:p>
                  </a:txBody>
                  <a:tcPr/>
                </a:tc>
              </a:tr>
              <a:tr h="47268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14 Oct 2014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P802.11ai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5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274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214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88</a:t>
                      </a:r>
                      <a:endParaRPr lang="en-US" sz="1200" dirty="0"/>
                    </a:p>
                  </a:txBody>
                  <a:tcPr/>
                </a:tc>
              </a:tr>
              <a:tr h="47268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204.1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 204 Post-Ballot vote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5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274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217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90</a:t>
                      </a:r>
                      <a:endParaRPr lang="en-US" sz="1200" dirty="0"/>
                    </a:p>
                  </a:txBody>
                  <a:tcPr/>
                </a:tc>
              </a:tr>
              <a:tr h="47268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24 Feb 2015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P802.11ai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5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336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280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230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90</a:t>
                      </a:r>
                      <a:endParaRPr lang="en-US" sz="1200" dirty="0"/>
                    </a:p>
                  </a:txBody>
                  <a:tcPr/>
                </a:tc>
              </a:tr>
              <a:tr h="47268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209.1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 209 Post-Ballot vote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5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336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280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232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91</a:t>
                      </a:r>
                      <a:endParaRPr lang="en-US" sz="1200" dirty="0"/>
                    </a:p>
                  </a:txBody>
                  <a:tcPr/>
                </a:tc>
              </a:tr>
              <a:tr h="47268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 Jun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P802.11ai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5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336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281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238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92</a:t>
                      </a:r>
                      <a:endParaRPr lang="en-US" sz="1200" dirty="0"/>
                    </a:p>
                  </a:txBody>
                  <a:tcPr/>
                </a:tc>
              </a:tr>
              <a:tr h="47268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213.1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 213 Post-Ballot vote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281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249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97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685800" y="6200001"/>
            <a:ext cx="792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Post-ballot change of vote as indicated in e-mail to 802.11 WG Chair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802.11 WG Letter Ballot Comments – P802.11ai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4F8FA82-93D5-A24B-87B5-0405C4BD4EF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7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43640886"/>
              </p:ext>
            </p:extLst>
          </p:nvPr>
        </p:nvGraphicFramePr>
        <p:xfrm>
          <a:off x="762000" y="1967135"/>
          <a:ext cx="7554415" cy="390026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01226"/>
                <a:gridCol w="1335377"/>
                <a:gridCol w="3425997"/>
                <a:gridCol w="1991815"/>
              </a:tblGrid>
              <a:tr h="99087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voters)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73172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May 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P802.11ai Draft 2.0</a:t>
                      </a:r>
                    </a:p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1186 (543 T, 643 E)</a:t>
                      </a:r>
                    </a:p>
                  </a:txBody>
                  <a:tcPr/>
                </a:tc>
              </a:tr>
              <a:tr h="54441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 Oct 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P802.11ai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999 (474 T, 525 E)</a:t>
                      </a:r>
                    </a:p>
                  </a:txBody>
                  <a:tcPr/>
                </a:tc>
              </a:tr>
              <a:tr h="54441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 Feb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P802.11ai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 (255 T, 236 E)</a:t>
                      </a:r>
                    </a:p>
                  </a:txBody>
                  <a:tcPr/>
                </a:tc>
              </a:tr>
              <a:tr h="54441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 Jun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P802.11ai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35 (23 T, 12 E)</a:t>
                      </a:r>
                    </a:p>
                  </a:txBody>
                  <a:tcPr/>
                </a:tc>
              </a:tr>
              <a:tr h="54441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2711 (1295 T, 1416 E)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commenter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4F8FA82-93D5-A24B-87B5-0405C4BD4EF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8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36610865"/>
              </p:ext>
            </p:extLst>
          </p:nvPr>
        </p:nvGraphicFramePr>
        <p:xfrm>
          <a:off x="1331640" y="1202143"/>
          <a:ext cx="6705601" cy="410321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286000"/>
                <a:gridCol w="914400"/>
                <a:gridCol w="914400"/>
                <a:gridCol w="914400"/>
                <a:gridCol w="914400"/>
                <a:gridCol w="762001"/>
              </a:tblGrid>
              <a:tr h="446641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LB201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LB204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LB209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LB213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Vinko</a:t>
                      </a:r>
                      <a:r>
                        <a:rPr lang="en-US" sz="1200" dirty="0" smtClean="0"/>
                        <a:t> ERCEG</a:t>
                      </a:r>
                      <a:r>
                        <a:rPr lang="en-US" sz="1200" baseline="0" dirty="0" smtClean="0"/>
                        <a:t> (*)</a:t>
                      </a:r>
                      <a:endParaRPr lang="en-US" sz="1200" dirty="0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38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Matthew</a:t>
                      </a:r>
                      <a:r>
                        <a:rPr lang="en-US" sz="1200" baseline="0" dirty="0" smtClean="0"/>
                        <a:t> FISCHER</a:t>
                      </a:r>
                      <a:endParaRPr lang="en-US" sz="1200" dirty="0" smtClean="0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Mark HAMILTON</a:t>
                      </a:r>
                      <a:r>
                        <a:rPr lang="en-US" sz="1200" baseline="0" dirty="0" smtClean="0"/>
                        <a:t> (*)</a:t>
                      </a:r>
                      <a:endParaRPr lang="en-US" sz="1200" dirty="0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24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Joseph KWAK (*)</a:t>
                      </a:r>
                      <a:endParaRPr lang="en-US" sz="1200" dirty="0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44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James LEPP</a:t>
                      </a:r>
                      <a:endParaRPr lang="en-US" sz="1200" dirty="0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Stephen </a:t>
                      </a:r>
                      <a:r>
                        <a:rPr lang="en-US" sz="1200" dirty="0" err="1" smtClean="0"/>
                        <a:t>McCANN</a:t>
                      </a:r>
                      <a:endParaRPr lang="en-US" sz="1200" dirty="0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Michael MONTEMURRO</a:t>
                      </a:r>
                      <a:endParaRPr lang="en-US" sz="1200" dirty="0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Mark</a:t>
                      </a:r>
                      <a:r>
                        <a:rPr lang="en-US" sz="1200" baseline="0" dirty="0" smtClean="0"/>
                        <a:t> RISON</a:t>
                      </a:r>
                      <a:endParaRPr lang="en-US" sz="1200" dirty="0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38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Qi</a:t>
                      </a:r>
                      <a:r>
                        <a:rPr lang="en-US" sz="1200" dirty="0" smtClean="0"/>
                        <a:t> WANG (*)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43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  <a:endParaRPr lang="en-US" sz="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197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1295400" y="5410200"/>
            <a:ext cx="678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(*) Commenter contacted after each ballot to ask which comments are satisfied / unsatisfied. Commenter provided no response.</a:t>
            </a:r>
          </a:p>
          <a:p>
            <a:r>
              <a:rPr lang="en-US" b="1" dirty="0" smtClean="0"/>
              <a:t>Total number of unsatisfied comments from </a:t>
            </a:r>
            <a:r>
              <a:rPr lang="en-US" b="1" u="sng" dirty="0" smtClean="0"/>
              <a:t>unresponsive </a:t>
            </a:r>
            <a:r>
              <a:rPr lang="en-US" b="1" dirty="0" smtClean="0"/>
              <a:t>commenter:  149</a:t>
            </a:r>
          </a:p>
          <a:p>
            <a:r>
              <a:rPr lang="en-US" b="1" dirty="0" smtClean="0"/>
              <a:t>Total number of unsatisfied comments based on feedback from commenter: 48</a:t>
            </a:r>
            <a:endParaRPr lang="en-US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– Topics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US" dirty="0" smtClean="0"/>
              <a:t>Frame Formats (</a:t>
            </a:r>
            <a:r>
              <a:rPr lang="en-US" dirty="0" err="1" smtClean="0"/>
              <a:t>Cls</a:t>
            </a:r>
            <a:r>
              <a:rPr lang="en-US" dirty="0" smtClean="0"/>
              <a:t> 8) – 11 comments</a:t>
            </a:r>
          </a:p>
          <a:p>
            <a:r>
              <a:rPr lang="en-US" dirty="0" smtClean="0"/>
              <a:t>MLME (</a:t>
            </a:r>
            <a:r>
              <a:rPr lang="en-US" dirty="0" err="1" smtClean="0"/>
              <a:t>Cls</a:t>
            </a:r>
            <a:r>
              <a:rPr lang="en-US" dirty="0" smtClean="0"/>
              <a:t>. 10) – 16 comments</a:t>
            </a:r>
          </a:p>
          <a:p>
            <a:r>
              <a:rPr lang="en-US" dirty="0" smtClean="0"/>
              <a:t>Security (</a:t>
            </a:r>
            <a:r>
              <a:rPr lang="en-US" dirty="0" err="1" smtClean="0"/>
              <a:t>Cls</a:t>
            </a:r>
            <a:r>
              <a:rPr lang="en-US" dirty="0" smtClean="0"/>
              <a:t>. 11) – 14 comments</a:t>
            </a:r>
          </a:p>
          <a:p>
            <a:r>
              <a:rPr lang="en-US" dirty="0" smtClean="0"/>
              <a:t>General (no </a:t>
            </a:r>
            <a:r>
              <a:rPr lang="en-US" dirty="0" err="1" smtClean="0"/>
              <a:t>Cls</a:t>
            </a:r>
            <a:r>
              <a:rPr lang="en-US" dirty="0" smtClean="0"/>
              <a:t>. Specified) – 7 comments</a:t>
            </a:r>
          </a:p>
          <a:p>
            <a:r>
              <a:rPr lang="en-US" dirty="0" smtClean="0"/>
              <a:t>Unresponsive </a:t>
            </a:r>
            <a:r>
              <a:rPr lang="en-US" dirty="0" err="1" smtClean="0"/>
              <a:t>Commenters</a:t>
            </a:r>
            <a:r>
              <a:rPr lang="en-US" dirty="0" smtClean="0"/>
              <a:t> – 149 comments</a:t>
            </a:r>
          </a:p>
          <a:p>
            <a:pPr lvl="1"/>
            <a:r>
              <a:rPr lang="en-US" dirty="0" smtClean="0"/>
              <a:t>Break-down </a:t>
            </a:r>
            <a:r>
              <a:rPr lang="en-US" dirty="0" smtClean="0"/>
              <a:t>of comments from unresponsive </a:t>
            </a:r>
            <a:r>
              <a:rPr lang="en-US" dirty="0" err="1" smtClean="0"/>
              <a:t>commenters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Definitions (</a:t>
            </a:r>
            <a:r>
              <a:rPr lang="en-US" dirty="0" err="1" smtClean="0"/>
              <a:t>Cls</a:t>
            </a:r>
            <a:r>
              <a:rPr lang="en-US" dirty="0" smtClean="0"/>
              <a:t> 3) – 1 comments</a:t>
            </a:r>
          </a:p>
          <a:p>
            <a:pPr lvl="2"/>
            <a:r>
              <a:rPr lang="en-US" dirty="0" smtClean="0"/>
              <a:t>Layer Management (</a:t>
            </a:r>
            <a:r>
              <a:rPr lang="en-US" dirty="0" err="1" smtClean="0"/>
              <a:t>Cls</a:t>
            </a:r>
            <a:r>
              <a:rPr lang="en-US" dirty="0" smtClean="0"/>
              <a:t> 6) – 13 comments</a:t>
            </a:r>
          </a:p>
          <a:p>
            <a:pPr lvl="2"/>
            <a:r>
              <a:rPr lang="en-US" dirty="0" smtClean="0"/>
              <a:t>Frame Format (</a:t>
            </a:r>
            <a:r>
              <a:rPr lang="en-US" dirty="0" err="1" smtClean="0"/>
              <a:t>Cls</a:t>
            </a:r>
            <a:r>
              <a:rPr lang="en-US" dirty="0" smtClean="0"/>
              <a:t> 8) – 66 comments</a:t>
            </a:r>
          </a:p>
          <a:p>
            <a:pPr lvl="2"/>
            <a:r>
              <a:rPr lang="en-US" dirty="0" smtClean="0"/>
              <a:t>MAC </a:t>
            </a:r>
            <a:r>
              <a:rPr lang="en-US" dirty="0" err="1" smtClean="0"/>
              <a:t>sublayer</a:t>
            </a:r>
            <a:r>
              <a:rPr lang="en-US" dirty="0" smtClean="0"/>
              <a:t> (</a:t>
            </a:r>
            <a:r>
              <a:rPr lang="en-US" dirty="0" err="1" smtClean="0"/>
              <a:t>Cls</a:t>
            </a:r>
            <a:r>
              <a:rPr lang="en-US" dirty="0" smtClean="0"/>
              <a:t> 9) – 1 comments</a:t>
            </a:r>
          </a:p>
          <a:p>
            <a:pPr lvl="2"/>
            <a:r>
              <a:rPr lang="en-US" dirty="0" smtClean="0"/>
              <a:t>MLME (</a:t>
            </a:r>
            <a:r>
              <a:rPr lang="en-US" dirty="0" err="1" smtClean="0"/>
              <a:t>Cls</a:t>
            </a:r>
            <a:r>
              <a:rPr lang="en-US" dirty="0" smtClean="0"/>
              <a:t> 10) – 66  comments</a:t>
            </a:r>
          </a:p>
          <a:p>
            <a:pPr lvl="2"/>
            <a:r>
              <a:rPr lang="en-US" dirty="0" smtClean="0"/>
              <a:t>Annex – 2 comments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4F8FA82-93D5-A24B-87B5-0405C4BD4EF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4F8FA82-93D5-A24B-87B5-0405C4BD4EF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ea typeface="ＭＳ Ｐゴシック" pitchFamily="34" charset="-128"/>
              </a:rPr>
              <a:t>Double click on the icon to the right to open this</a:t>
            </a:r>
            <a:r>
              <a:rPr lang="en-GB" sz="1600" dirty="0" smtClean="0">
                <a:ea typeface="ＭＳ Ｐゴシック" pitchFamily="34" charset="-128"/>
              </a:rPr>
              <a:t>.</a:t>
            </a:r>
            <a:endParaRPr lang="en-GB" sz="1600" dirty="0" smtClean="0">
              <a:ea typeface="ＭＳ Ｐゴシック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en-GB" sz="1600" dirty="0" smtClean="0">
                <a:ea typeface="ＭＳ Ｐゴシック" pitchFamily="34" charset="-128"/>
              </a:rPr>
              <a:t>The information is also available at </a:t>
            </a:r>
            <a:r>
              <a:rPr lang="de-DE" sz="1600" dirty="0" smtClean="0">
                <a:ea typeface="ＭＳ Ｐゴシック" pitchFamily="34" charset="-128"/>
                <a:hlinkClick r:id="rId3"/>
              </a:rPr>
              <a:t>https://mentor.ieee.org/802.11/dcn/15/11-15-0925-00-00ai-tgai-comments-from-all-wg-letter-</a:t>
            </a:r>
            <a:r>
              <a:rPr lang="de-DE" sz="1600" dirty="0" smtClean="0">
                <a:ea typeface="ＭＳ Ｐゴシック" pitchFamily="34" charset="-128"/>
                <a:hlinkClick r:id="rId3"/>
              </a:rPr>
              <a:t>ballots.xlsx</a:t>
            </a:r>
            <a:r>
              <a:rPr lang="de-DE" sz="1600" dirty="0" smtClean="0">
                <a:ea typeface="ＭＳ Ｐゴシック" pitchFamily="34" charset="-128"/>
              </a:rPr>
              <a:t> </a:t>
            </a:r>
            <a:endParaRPr lang="en-GB" dirty="0" smtClean="0">
              <a:ea typeface="ＭＳ Ｐゴシック" pitchFamily="34" charset="-128"/>
            </a:endParaRPr>
          </a:p>
          <a:p>
            <a:pPr>
              <a:lnSpc>
                <a:spcPct val="80000"/>
              </a:lnSpc>
            </a:pPr>
            <a:endParaRPr lang="en-GB" sz="1800" dirty="0" smtClean="0">
              <a:ea typeface="ＭＳ Ｐゴシック" pitchFamily="34" charset="-128"/>
            </a:endParaRPr>
          </a:p>
        </p:txBody>
      </p:sp>
      <p:graphicFrame>
        <p:nvGraphicFramePr>
          <p:cNvPr id="12" name="Objekt 11"/>
          <p:cNvGraphicFramePr>
            <a:graphicFrameLocks noChangeAspect="1"/>
          </p:cNvGraphicFramePr>
          <p:nvPr/>
        </p:nvGraphicFramePr>
        <p:xfrm>
          <a:off x="5791200" y="3276600"/>
          <a:ext cx="1422400" cy="558800"/>
        </p:xfrm>
        <a:graphic>
          <a:graphicData uri="http://schemas.openxmlformats.org/presentationml/2006/ole">
            <p:oleObj spid="_x0000_s23556" name="Arbeitsblatt" showAsIcon="1" r:id="rId4" imgW="1422400" imgH="558800" progId="Excel.Sheet.12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err="1" smtClean="0"/>
              <a:t>TGai</a:t>
            </a:r>
            <a:r>
              <a:rPr lang="en-US" dirty="0" smtClean="0"/>
              <a:t> Timeline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4F8FA82-93D5-A24B-87B5-0405C4BD4EF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7" name="Group 155"/>
          <p:cNvGraphicFramePr>
            <a:graphicFrameLocks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919129135"/>
              </p:ext>
            </p:extLst>
          </p:nvPr>
        </p:nvGraphicFramePr>
        <p:xfrm>
          <a:off x="685800" y="1447800"/>
          <a:ext cx="8010525" cy="4602480"/>
        </p:xfrm>
        <a:graphic>
          <a:graphicData uri="http://schemas.openxmlformats.org/drawingml/2006/table">
            <a:tbl>
              <a:tblPr/>
              <a:tblGrid>
                <a:gridCol w="4114800"/>
                <a:gridCol w="2060575"/>
                <a:gridCol w="183515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Open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Close</a:t>
                      </a:r>
                      <a:endParaRPr kumimoji="0" 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Fourth recirculation D6.0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16-July-15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31-July-15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Fifth recirculation (of unchanged draft D6.0)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17-Aug-15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01-Sep-15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First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03-Sep-15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03-Oct-15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Second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21-Mar-16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5-Apr-15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Third sponsor ballot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18-Jul-16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2-Aug-16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Fourth sponsor ballot (unchanged)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18-Sep-16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3-Oct-16</a:t>
                      </a:r>
                      <a:endParaRPr kumimoji="0" lang="en-US" sz="4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EC to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July 2016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to Standards Board Sep 2016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3" charset="0"/>
              </a:rPr>
              <a:t>July 2015</a:t>
            </a:r>
            <a:endParaRPr lang="en-US">
              <a:latin typeface="Times New Roman" pitchFamily="-103" charset="0"/>
            </a:endParaRPr>
          </a:p>
        </p:txBody>
      </p:sp>
      <p:sp>
        <p:nvSpPr>
          <p:cNvPr id="27651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3" charset="0"/>
              </a:rPr>
              <a:t>Marc Emmelmann, SELF</a:t>
            </a:r>
            <a:endParaRPr lang="en-US">
              <a:latin typeface="Times New Roman" pitchFamily="-103" charset="0"/>
            </a:endParaRPr>
          </a:p>
        </p:txBody>
      </p:sp>
      <p:sp>
        <p:nvSpPr>
          <p:cNvPr id="27652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3" charset="0"/>
              </a:rPr>
              <a:t>Slide </a:t>
            </a:r>
            <a:fld id="{CDA1FF91-8E43-FE4E-8EB7-82A51F06F988}" type="slidenum">
              <a:rPr lang="en-US" smtClean="0">
                <a:latin typeface="Times New Roman" pitchFamily="-103" charset="0"/>
              </a:rPr>
              <a:pPr/>
              <a:t>9</a:t>
            </a:fld>
            <a:endParaRPr lang="en-US" smtClean="0">
              <a:latin typeface="Times New Roman" pitchFamily="-103" charset="0"/>
            </a:endParaRPr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ea typeface="ＭＳ Ｐゴシック" pitchFamily="-103" charset="-128"/>
                <a:cs typeface="ＭＳ Ｐゴシック" pitchFamily="-103" charset="-128"/>
              </a:rPr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191000" cy="4114800"/>
          </a:xfrm>
        </p:spPr>
        <p:txBody>
          <a:bodyPr/>
          <a:lstStyle/>
          <a:p>
            <a:r>
              <a:rPr lang="en-US" dirty="0" smtClean="0">
                <a:ea typeface="ＭＳ Ｐゴシック" pitchFamily="-103" charset="-128"/>
                <a:cs typeface="ＭＳ Ｐゴシック" pitchFamily="-103" charset="-128"/>
              </a:rPr>
              <a:t>Comment </a:t>
            </a:r>
            <a:r>
              <a:rPr lang="en-US" dirty="0" smtClean="0">
                <a:ea typeface="ＭＳ Ｐゴシック" pitchFamily="-103" charset="-128"/>
                <a:cs typeface="ＭＳ Ｐゴシック" pitchFamily="-103" charset="-128"/>
              </a:rPr>
              <a:t>Spreadsheet</a:t>
            </a:r>
          </a:p>
          <a:p>
            <a:pPr lvl="1"/>
            <a:r>
              <a:rPr lang="en-US" dirty="0" smtClean="0">
                <a:ea typeface="ＭＳ Ｐゴシック" pitchFamily="-103" charset="-128"/>
                <a:cs typeface="ＭＳ Ｐゴシック" pitchFamily="-103" charset="-128"/>
              </a:rPr>
              <a:t>Double click on the icon to the right</a:t>
            </a:r>
          </a:p>
          <a:p>
            <a:pPr lvl="1"/>
            <a:r>
              <a:rPr lang="en-US" dirty="0" smtClean="0">
                <a:ea typeface="ＭＳ Ｐゴシック" pitchFamily="-103" charset="-128"/>
                <a:cs typeface="ＭＳ Ｐゴシック" pitchFamily="-103" charset="-128"/>
              </a:rPr>
              <a:t>The informatio</a:t>
            </a:r>
            <a:r>
              <a:rPr lang="en-US" dirty="0" smtClean="0">
                <a:ea typeface="ＭＳ Ｐゴシック" pitchFamily="-103" charset="-128"/>
                <a:cs typeface="ＭＳ Ｐゴシック" pitchFamily="-103" charset="-128"/>
              </a:rPr>
              <a:t>n is also available at </a:t>
            </a:r>
            <a:r>
              <a:rPr lang="de-DE" dirty="0" smtClean="0">
                <a:ea typeface="ＭＳ Ｐゴシック" pitchFamily="-103" charset="-128"/>
                <a:cs typeface="ＭＳ Ｐゴシック" pitchFamily="-103" charset="-128"/>
              </a:rPr>
              <a:t>https://mentor.ieee.org/802.11/dcn/15/11-15-0925-00-00ai-tgai-comments-from-all-wg-letter-ballots.xlsx</a:t>
            </a:r>
            <a:endParaRPr lang="en-US" dirty="0" smtClean="0">
              <a:ea typeface="ＭＳ Ｐゴシック" pitchFamily="-103" charset="-128"/>
              <a:cs typeface="ＭＳ Ｐゴシック" pitchFamily="-103" charset="-128"/>
            </a:endParaRP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5638800" y="2209800"/>
          <a:ext cx="1422400" cy="558800"/>
        </p:xfrm>
        <a:graphic>
          <a:graphicData uri="http://schemas.openxmlformats.org/presentationml/2006/ole">
            <p:oleObj spid="_x0000_s25602" name="Arbeitsblatt" showAsIcon="1" r:id="rId3" imgW="1422400" imgH="558800" progId="Excel.Sheet.12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802-11-Submission-emmelmann-SELF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802-11-Submission-emmelmann-SELF.pot</Template>
  <TotalTime>0</TotalTime>
  <Words>930</Words>
  <Application>Microsoft Macintosh PowerPoint</Application>
  <PresentationFormat>Bildschirmpräsentation (4:3)</PresentationFormat>
  <Paragraphs>256</Paragraphs>
  <Slides>9</Slides>
  <Notes>2</Notes>
  <HiddenSlides>0</HiddenSlides>
  <MMClips>0</MMClips>
  <ScaleCrop>false</ScaleCrop>
  <HeadingPairs>
    <vt:vector size="6" baseType="variant">
      <vt:variant>
        <vt:lpstr>Entwurfsvorlage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802-11-Submission-emmelmann-SELF</vt:lpstr>
      <vt:lpstr>Dokument</vt:lpstr>
      <vt:lpstr>Microsoft Excel-Tabelle</vt:lpstr>
      <vt:lpstr>P802.11ai Report to EC on Conditional Approval to go to Sponsor Ballot</vt:lpstr>
      <vt:lpstr>Abstract</vt:lpstr>
      <vt:lpstr>802.11 WG Letter Ballot Results – P802.11ai</vt:lpstr>
      <vt:lpstr>802.11 WG Letter Ballot Comments – P802.11ai</vt:lpstr>
      <vt:lpstr>Unsatisfied comments by commenter</vt:lpstr>
      <vt:lpstr>Unsatisfied Comments – Topics</vt:lpstr>
      <vt:lpstr>Unsatisfied comments</vt:lpstr>
      <vt:lpstr>TGai Timeline</vt:lpstr>
      <vt:lpstr>References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P802.11ai Report to EC on Conditional Approval to go to Sponsor Ballot</dc:title>
  <dc:subject/>
  <dc:creator>Marc Emmelmann</dc:creator>
  <cp:keywords/>
  <dc:description/>
  <cp:lastModifiedBy>Marc Emmelmann</cp:lastModifiedBy>
  <cp:revision>28</cp:revision>
  <cp:lastPrinted>1998-02-10T13:28:06Z</cp:lastPrinted>
  <dcterms:created xsi:type="dcterms:W3CDTF">2015-07-15T01:19:10Z</dcterms:created>
  <dcterms:modified xsi:type="dcterms:W3CDTF">2015-07-15T01:33:06Z</dcterms:modified>
  <cp:category/>
</cp:coreProperties>
</file>