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77" r:id="rId4"/>
    <p:sldId id="278" r:id="rId5"/>
    <p:sldId id="279" r:id="rId6"/>
    <p:sldId id="280" r:id="rId7"/>
    <p:sldId id="286" r:id="rId8"/>
    <p:sldId id="281" r:id="rId9"/>
    <p:sldId id="295" r:id="rId10"/>
    <p:sldId id="291" r:id="rId11"/>
    <p:sldId id="265" r:id="rId12"/>
    <p:sldId id="276" r:id="rId13"/>
    <p:sldId id="269" r:id="rId14"/>
    <p:sldId id="312" r:id="rId15"/>
    <p:sldId id="306" r:id="rId16"/>
    <p:sldId id="305" r:id="rId17"/>
    <p:sldId id="313" r:id="rId18"/>
    <p:sldId id="307" r:id="rId19"/>
    <p:sldId id="314" r:id="rId20"/>
    <p:sldId id="315" r:id="rId21"/>
    <p:sldId id="316" r:id="rId22"/>
    <p:sldId id="317" r:id="rId23"/>
    <p:sldId id="263" r:id="rId24"/>
    <p:sldId id="268" r:id="rId25"/>
    <p:sldId id="264" r:id="rId26"/>
    <p:sldId id="303" r:id="rId27"/>
    <p:sldId id="293" r:id="rId28"/>
    <p:sldId id="294" r:id="rId29"/>
    <p:sldId id="296" r:id="rId30"/>
    <p:sldId id="297" r:id="rId31"/>
    <p:sldId id="298" r:id="rId32"/>
    <p:sldId id="299" r:id="rId33"/>
    <p:sldId id="300" r:id="rId34"/>
    <p:sldId id="301" r:id="rId35"/>
    <p:sldId id="302"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70" d="100"/>
          <a:sy n="70" d="100"/>
        </p:scale>
        <p:origin x="211" y="5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802.11-15/398r1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802.11-15/398r1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802.11-15/911r0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2015-07-14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20981113"/>
              </p:ext>
            </p:extLst>
          </p:nvPr>
        </p:nvGraphicFramePr>
        <p:xfrm>
          <a:off x="519113" y="2276475"/>
          <a:ext cx="7991475" cy="3130550"/>
        </p:xfrm>
        <a:graphic>
          <a:graphicData uri="http://schemas.openxmlformats.org/presentationml/2006/ole">
            <mc:AlternateContent xmlns:mc="http://schemas.openxmlformats.org/markup-compatibility/2006">
              <mc:Choice xmlns:v="urn:schemas-microsoft-com:vml" Requires="v">
                <p:oleObj spid="_x0000_s3194" name="Document" r:id="rId4" imgW="8250056" imgH="3233795" progId="Word.Document.8">
                  <p:embed/>
                </p:oleObj>
              </mc:Choice>
              <mc:Fallback>
                <p:oleObj name="Document" r:id="rId4" imgW="8250056" imgH="3233795" progId="Word.Document.8">
                  <p:embed/>
                  <p:pic>
                    <p:nvPicPr>
                      <p:cNvPr id="0" name="Picture 3"/>
                      <p:cNvPicPr>
                        <a:picLocks noChangeAspect="1" noChangeArrowheads="1"/>
                      </p:cNvPicPr>
                      <p:nvPr/>
                    </p:nvPicPr>
                    <p:blipFill>
                      <a:blip r:embed="rId5"/>
                      <a:srcRect/>
                      <a:stretch>
                        <a:fillRect/>
                      </a:stretch>
                    </p:blipFill>
                    <p:spPr bwMode="auto">
                      <a:xfrm>
                        <a:off x="519113" y="2276475"/>
                        <a:ext cx="7991475" cy="3130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dirty="0" smtClean="0"/>
              <a:t>July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Big Island, Hawaii</a:t>
            </a:r>
          </a:p>
          <a:p>
            <a:r>
              <a:rPr lang="en-US" dirty="0" smtClean="0"/>
              <a:t>2015-07-14</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dirty="0" smtClean="0"/>
              <a:t>July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bg1">
                    <a:lumMod val="75000"/>
                  </a:schemeClr>
                </a:solidFill>
              </a:rPr>
              <a:t>2014-XX-XX: Task Group 802.11ax decided to establish four ad hoc groups</a:t>
            </a:r>
          </a:p>
          <a:p>
            <a:pPr lvl="1">
              <a:buFont typeface="Arial" panose="020B0604020202020204" pitchFamily="34" charset="0"/>
              <a:buChar char="•"/>
            </a:pPr>
            <a:r>
              <a:rPr lang="en-US" dirty="0" smtClean="0">
                <a:solidFill>
                  <a:schemeClr val="bg1">
                    <a:lumMod val="75000"/>
                  </a:schemeClr>
                </a:solidFill>
              </a:rPr>
              <a:t>Meeting minutes in [X]</a:t>
            </a:r>
          </a:p>
          <a:p>
            <a:pPr>
              <a:buFont typeface="Arial" panose="020B0604020202020204" pitchFamily="34" charset="0"/>
              <a:buChar char="•"/>
            </a:pPr>
            <a:r>
              <a:rPr lang="en-US" dirty="0" smtClean="0">
                <a:solidFill>
                  <a:schemeClr val="bg1">
                    <a:lumMod val="75000"/>
                  </a:schemeClr>
                </a:solidFill>
              </a:rPr>
              <a:t>2015-01-13: Task Group 802.11ax elected twelve ad hoc chairmen</a:t>
            </a:r>
          </a:p>
          <a:p>
            <a:pPr lvl="1">
              <a:buFont typeface="Arial" panose="020B0604020202020204" pitchFamily="34" charset="0"/>
              <a:buChar char="•"/>
            </a:pPr>
            <a:r>
              <a:rPr lang="en-US" dirty="0" smtClean="0">
                <a:solidFill>
                  <a:schemeClr val="bg1">
                    <a:lumMod val="75000"/>
                  </a:schemeClr>
                </a:solidFill>
              </a:rPr>
              <a:t>Meeting minutes [X]</a:t>
            </a:r>
          </a:p>
          <a:p>
            <a:pPr>
              <a:buFont typeface="Arial" panose="020B0604020202020204" pitchFamily="34" charset="0"/>
              <a:buChar char="•"/>
            </a:pPr>
            <a:r>
              <a:rPr lang="en-US" dirty="0" smtClean="0">
                <a:solidFill>
                  <a:schemeClr val="bg2">
                    <a:lumMod val="60000"/>
                    <a:lumOff val="40000"/>
                  </a:schemeClr>
                </a:solidFill>
              </a:rPr>
              <a:t>2015-03-11: First meeting </a:t>
            </a:r>
            <a:r>
              <a:rPr lang="en-US" dirty="0">
                <a:solidFill>
                  <a:schemeClr val="bg2">
                    <a:lumMod val="60000"/>
                    <a:lumOff val="40000"/>
                  </a:schemeClr>
                </a:solidFill>
              </a:rPr>
              <a:t>of 802.11ax SR ad hoc </a:t>
            </a:r>
            <a:r>
              <a:rPr lang="en-US" dirty="0" smtClean="0">
                <a:solidFill>
                  <a:schemeClr val="bg2">
                    <a:lumMod val="60000"/>
                    <a:lumOff val="40000"/>
                  </a:schemeClr>
                </a:solidFill>
              </a:rPr>
              <a:t>group</a:t>
            </a:r>
          </a:p>
          <a:p>
            <a:pPr lvl="1">
              <a:buFont typeface="Arial" panose="020B0604020202020204" pitchFamily="34" charset="0"/>
              <a:buChar char="•"/>
            </a:pPr>
            <a:r>
              <a:rPr lang="en-US" dirty="0" smtClean="0">
                <a:solidFill>
                  <a:schemeClr val="bg2">
                    <a:lumMod val="60000"/>
                    <a:lumOff val="40000"/>
                  </a:schemeClr>
                </a:solidFill>
              </a:rPr>
              <a:t>Meeting minutes in 11-15/606r0</a:t>
            </a:r>
          </a:p>
          <a:p>
            <a:pPr>
              <a:buFont typeface="Arial" panose="020B0604020202020204" pitchFamily="34" charset="0"/>
              <a:buChar char="•"/>
            </a:pPr>
            <a:r>
              <a:rPr lang="en-US" altLang="ko-KR" dirty="0" smtClean="0">
                <a:solidFill>
                  <a:schemeClr val="bg2">
                    <a:lumMod val="60000"/>
                    <a:lumOff val="40000"/>
                  </a:schemeClr>
                </a:solidFill>
              </a:rPr>
              <a:t>2015-05-12: Second </a:t>
            </a:r>
            <a:r>
              <a:rPr lang="en-US" altLang="ko-KR" dirty="0">
                <a:solidFill>
                  <a:schemeClr val="bg2">
                    <a:lumMod val="60000"/>
                    <a:lumOff val="40000"/>
                  </a:schemeClr>
                </a:solidFill>
              </a:rPr>
              <a:t>meeting of 802.11ax SR ad hoc group</a:t>
            </a:r>
          </a:p>
          <a:p>
            <a:pPr lvl="1">
              <a:buFont typeface="Arial" panose="020B0604020202020204" pitchFamily="34" charset="0"/>
              <a:buChar char="•"/>
            </a:pPr>
            <a:r>
              <a:rPr lang="en-US" altLang="ko-KR" dirty="0">
                <a:solidFill>
                  <a:schemeClr val="bg2">
                    <a:lumMod val="60000"/>
                    <a:lumOff val="40000"/>
                  </a:schemeClr>
                </a:solidFill>
              </a:rPr>
              <a:t>Meeting minutes in </a:t>
            </a:r>
            <a:r>
              <a:rPr lang="en-US" altLang="ko-KR" dirty="0" smtClean="0">
                <a:solidFill>
                  <a:schemeClr val="bg2">
                    <a:lumMod val="60000"/>
                    <a:lumOff val="40000"/>
                  </a:schemeClr>
                </a:solidFill>
              </a:rPr>
              <a:t>11-15/662r1</a:t>
            </a:r>
            <a:endParaRPr lang="en-US" altLang="ko-KR" dirty="0">
              <a:solidFill>
                <a:schemeClr val="bg2">
                  <a:lumMod val="60000"/>
                  <a:lumOff val="40000"/>
                </a:schemeClr>
              </a:solidFill>
            </a:endParaRP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July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ko-KR" dirty="0" smtClean="0"/>
              <a:t>2015-07-14: Third </a:t>
            </a:r>
            <a:r>
              <a:rPr lang="en-US" altLang="ko-KR" dirty="0"/>
              <a:t>meeting of 802.11ax SR ad hoc group</a:t>
            </a:r>
          </a:p>
          <a:p>
            <a:pPr lvl="1">
              <a:buFont typeface="Arial" panose="020B0604020202020204" pitchFamily="34" charset="0"/>
              <a:buChar char="•"/>
            </a:pPr>
            <a:r>
              <a:rPr lang="en-US" altLang="ko-KR" dirty="0"/>
              <a:t>Meeting minutes in </a:t>
            </a:r>
            <a:r>
              <a:rPr lang="en-US" altLang="ko-KR" dirty="0" smtClean="0"/>
              <a:t>[X]</a:t>
            </a:r>
            <a:endParaRPr lang="en-US" altLang="ko-KR"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July 2015</a:t>
            </a:r>
            <a:endParaRPr lang="en-GB" dirty="0"/>
          </a:p>
        </p:txBody>
      </p:sp>
    </p:spTree>
    <p:extLst>
      <p:ext uri="{BB962C8B-B14F-4D97-AF65-F5344CB8AC3E}">
        <p14:creationId xmlns:p14="http://schemas.microsoft.com/office/powerpoint/2010/main" val="1055206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fontScale="92500" lnSpcReduction="20000"/>
          </a:bodyPr>
          <a:lstStyle/>
          <a:p>
            <a:pPr>
              <a:buFont typeface="Arial" panose="020B0604020202020204" pitchFamily="34" charset="0"/>
              <a:buChar char="•"/>
            </a:pPr>
            <a:r>
              <a:rPr lang="en-US" dirty="0">
                <a:solidFill>
                  <a:srgbClr val="00B050"/>
                </a:solidFill>
              </a:rPr>
              <a:t>Call meeting to order </a:t>
            </a:r>
          </a:p>
          <a:p>
            <a:pPr>
              <a:buFont typeface="Arial" panose="020B0604020202020204" pitchFamily="34" charset="0"/>
              <a:buChar char="•"/>
            </a:pPr>
            <a:r>
              <a:rPr lang="en-US" dirty="0">
                <a:solidFill>
                  <a:srgbClr val="00B050"/>
                </a:solidFill>
              </a:rPr>
              <a:t>Patent policy, etc. (Call for Potentially Essential Patents)</a:t>
            </a:r>
          </a:p>
          <a:p>
            <a:pPr>
              <a:buFont typeface="Arial" panose="020B0604020202020204" pitchFamily="34" charset="0"/>
              <a:buChar char="•"/>
            </a:pPr>
            <a:r>
              <a:rPr lang="en-US" dirty="0">
                <a:solidFill>
                  <a:srgbClr val="00B050"/>
                </a:solidFill>
              </a:rPr>
              <a:t>Set and approve </a:t>
            </a:r>
            <a:r>
              <a:rPr lang="en-US" dirty="0" smtClean="0">
                <a:solidFill>
                  <a:srgbClr val="00B050"/>
                </a:solidFill>
              </a:rPr>
              <a:t>agenda</a:t>
            </a:r>
            <a:endParaRPr lang="en-US" dirty="0">
              <a:solidFill>
                <a:srgbClr val="00B050"/>
              </a:solidFill>
            </a:endParaRPr>
          </a:p>
          <a:p>
            <a:pPr>
              <a:buFont typeface="Arial" panose="020B0604020202020204" pitchFamily="34" charset="0"/>
              <a:buChar char="•"/>
            </a:pPr>
            <a:r>
              <a:rPr lang="en-US" dirty="0">
                <a:solidFill>
                  <a:srgbClr val="00B050"/>
                </a:solidFill>
              </a:rPr>
              <a:t>Review ad hoc rules </a:t>
            </a:r>
            <a:endParaRPr lang="en-US" dirty="0" smtClean="0">
              <a:solidFill>
                <a:srgbClr val="00B050"/>
              </a:solidFill>
            </a:endParaRPr>
          </a:p>
          <a:p>
            <a:pPr>
              <a:buFont typeface="Arial" panose="020B0604020202020204" pitchFamily="34" charset="0"/>
              <a:buChar char="•"/>
            </a:pPr>
            <a:r>
              <a:rPr lang="en-US" altLang="en-US" dirty="0">
                <a:solidFill>
                  <a:srgbClr val="00B050"/>
                </a:solidFill>
              </a:rPr>
              <a:t>Approve previous ad hoc session </a:t>
            </a:r>
            <a:r>
              <a:rPr lang="en-US" altLang="en-US" dirty="0" smtClean="0">
                <a:solidFill>
                  <a:srgbClr val="00B050"/>
                </a:solidFill>
              </a:rPr>
              <a:t>minutes</a:t>
            </a:r>
          </a:p>
          <a:p>
            <a:pPr lvl="1">
              <a:buFont typeface="Arial" panose="020B0604020202020204" pitchFamily="34" charset="0"/>
              <a:buChar char="•"/>
            </a:pPr>
            <a:r>
              <a:rPr lang="en-US" dirty="0" smtClean="0">
                <a:solidFill>
                  <a:srgbClr val="00B050"/>
                </a:solidFill>
              </a:rPr>
              <a:t>11-15/662r1 </a:t>
            </a:r>
            <a:r>
              <a:rPr lang="en-GB" altLang="ko-KR" dirty="0">
                <a:solidFill>
                  <a:srgbClr val="00B050"/>
                </a:solidFill>
              </a:rPr>
              <a:t>Minutes of the </a:t>
            </a:r>
            <a:r>
              <a:rPr lang="en-GB" altLang="ko-KR" dirty="0" smtClean="0">
                <a:solidFill>
                  <a:srgbClr val="00B050"/>
                </a:solidFill>
              </a:rPr>
              <a:t>May </a:t>
            </a:r>
            <a:r>
              <a:rPr lang="en-GB" altLang="ko-KR" dirty="0">
                <a:solidFill>
                  <a:srgbClr val="00B050"/>
                </a:solidFill>
              </a:rPr>
              <a:t>2015 meeting of the IEEE 802.11ax Spatial Reuse ad hoc </a:t>
            </a:r>
            <a:r>
              <a:rPr lang="en-GB" altLang="ko-KR" dirty="0" smtClean="0">
                <a:solidFill>
                  <a:srgbClr val="00B050"/>
                </a:solidFill>
              </a:rPr>
              <a:t>group (already approved during TG meeting)</a:t>
            </a:r>
            <a:endParaRPr lang="en-US" dirty="0" smtClean="0">
              <a:solidFill>
                <a:srgbClr val="00B050"/>
              </a:solidFill>
            </a:endParaRPr>
          </a:p>
          <a:p>
            <a:pPr>
              <a:buFont typeface="Arial" panose="020B0604020202020204" pitchFamily="34" charset="0"/>
              <a:buChar char="•"/>
            </a:pPr>
            <a:r>
              <a:rPr lang="en-US" dirty="0" smtClean="0">
                <a:solidFill>
                  <a:srgbClr val="00B050"/>
                </a:solidFill>
              </a:rPr>
              <a:t>Technical Presentations approved by 802.11ax for presentation this week, and related straw polls</a:t>
            </a:r>
          </a:p>
          <a:p>
            <a:pPr>
              <a:buFont typeface="Arial" panose="020B0604020202020204" pitchFamily="34" charset="0"/>
              <a:buChar char="•"/>
            </a:pPr>
            <a:r>
              <a:rPr lang="en-US" dirty="0" smtClean="0">
                <a:solidFill>
                  <a:srgbClr val="00B050"/>
                </a:solidFill>
              </a:rPr>
              <a:t>Any </a:t>
            </a:r>
            <a:r>
              <a:rPr lang="en-US" dirty="0">
                <a:solidFill>
                  <a:srgbClr val="00B050"/>
                </a:solidFill>
              </a:rPr>
              <a:t>other technical </a:t>
            </a:r>
            <a:r>
              <a:rPr lang="en-US" dirty="0" smtClean="0">
                <a:solidFill>
                  <a:srgbClr val="00B050"/>
                </a:solidFill>
              </a:rPr>
              <a:t>presentations</a:t>
            </a:r>
          </a:p>
          <a:p>
            <a:pPr>
              <a:buFont typeface="Arial" panose="020B0604020202020204" pitchFamily="34" charset="0"/>
              <a:buChar char="•"/>
            </a:pPr>
            <a:r>
              <a:rPr lang="en-US" dirty="0" smtClean="0">
                <a:solidFill>
                  <a:srgbClr val="00B050"/>
                </a:solidFill>
              </a:rPr>
              <a:t>Any other business</a:t>
            </a:r>
          </a:p>
          <a:p>
            <a:pPr>
              <a:buFont typeface="Arial" panose="020B0604020202020204" pitchFamily="34" charset="0"/>
              <a:buChar char="•"/>
            </a:pPr>
            <a:r>
              <a:rPr lang="en-US" dirty="0" smtClean="0">
                <a:solidFill>
                  <a:srgbClr val="00B050"/>
                </a:solidFill>
              </a:rPr>
              <a:t>Adjourn</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July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2015-07-14 agenda</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altLang="ko-KR" dirty="0" smtClean="0">
                <a:solidFill>
                  <a:srgbClr val="00B050"/>
                </a:solidFill>
              </a:rPr>
              <a:t>11-15/0797r0</a:t>
            </a:r>
            <a:r>
              <a:rPr lang="en-US" altLang="ko-KR" dirty="0">
                <a:solidFill>
                  <a:srgbClr val="00B050"/>
                </a:solidFill>
              </a:rPr>
              <a:t>, NAV Operation for Spatial Reuse, </a:t>
            </a:r>
            <a:r>
              <a:rPr lang="en-US" altLang="ko-KR" dirty="0" err="1">
                <a:solidFill>
                  <a:srgbClr val="00B050"/>
                </a:solidFill>
              </a:rPr>
              <a:t>Yongho</a:t>
            </a:r>
            <a:r>
              <a:rPr lang="en-US" altLang="ko-KR" dirty="0">
                <a:solidFill>
                  <a:srgbClr val="00B050"/>
                </a:solidFill>
              </a:rPr>
              <a:t> </a:t>
            </a:r>
            <a:r>
              <a:rPr lang="en-US" altLang="ko-KR" dirty="0" err="1">
                <a:solidFill>
                  <a:srgbClr val="00B050"/>
                </a:solidFill>
              </a:rPr>
              <a:t>Seok</a:t>
            </a:r>
            <a:r>
              <a:rPr lang="en-US" altLang="ko-KR" dirty="0">
                <a:solidFill>
                  <a:srgbClr val="00B050"/>
                </a:solidFill>
              </a:rPr>
              <a:t> </a:t>
            </a:r>
            <a:r>
              <a:rPr lang="en-US" altLang="ko-KR" dirty="0" smtClean="0">
                <a:solidFill>
                  <a:srgbClr val="00B050"/>
                </a:solidFill>
              </a:rPr>
              <a:t>(NEWRACOM) </a:t>
            </a:r>
            <a:endParaRPr lang="en-US" dirty="0" smtClean="0">
              <a:solidFill>
                <a:srgbClr val="00B050"/>
              </a:solidFill>
            </a:endParaRPr>
          </a:p>
          <a:p>
            <a:pPr>
              <a:buFont typeface="Arial" panose="020B0604020202020204" pitchFamily="34" charset="0"/>
              <a:buChar char="•"/>
            </a:pPr>
            <a:r>
              <a:rPr lang="en-US" dirty="0">
                <a:solidFill>
                  <a:srgbClr val="00B050"/>
                </a:solidFill>
              </a:rPr>
              <a:t>11-15/0801r0, DCCA/DSC Reference Simulation Results, Masahito Mori </a:t>
            </a:r>
            <a:r>
              <a:rPr lang="en-US" dirty="0" smtClean="0">
                <a:solidFill>
                  <a:srgbClr val="00B050"/>
                </a:solidFill>
              </a:rPr>
              <a:t>(SONY)</a:t>
            </a:r>
          </a:p>
          <a:p>
            <a:pPr>
              <a:buFont typeface="Arial" panose="020B0604020202020204" pitchFamily="34" charset="0"/>
              <a:buChar char="•"/>
            </a:pPr>
            <a:r>
              <a:rPr lang="en-US" dirty="0" smtClean="0">
                <a:solidFill>
                  <a:srgbClr val="00B050"/>
                </a:solidFill>
              </a:rPr>
              <a:t>11-15/0804r0, </a:t>
            </a:r>
            <a:r>
              <a:rPr lang="en-US" dirty="0" err="1">
                <a:solidFill>
                  <a:srgbClr val="00B050"/>
                </a:solidFill>
              </a:rPr>
              <a:t>TGax</a:t>
            </a:r>
            <a:r>
              <a:rPr lang="en-US" dirty="0">
                <a:solidFill>
                  <a:srgbClr val="00B050"/>
                </a:solidFill>
              </a:rPr>
              <a:t> Outdoor Enterprise Scenario and DSC, </a:t>
            </a:r>
            <a:r>
              <a:rPr lang="en-US" altLang="ko-KR" dirty="0">
                <a:solidFill>
                  <a:srgbClr val="00B050"/>
                </a:solidFill>
              </a:rPr>
              <a:t>Graham Smith (SR Technologies)</a:t>
            </a:r>
            <a:endParaRPr lang="en-US" altLang="ko-KR" dirty="0" smtClean="0">
              <a:solidFill>
                <a:srgbClr val="00B050"/>
              </a:solidFill>
            </a:endParaRPr>
          </a:p>
          <a:p>
            <a:pPr>
              <a:buFont typeface="Arial" panose="020B0604020202020204" pitchFamily="34" charset="0"/>
              <a:buChar char="•"/>
            </a:pPr>
            <a:r>
              <a:rPr lang="en-US" dirty="0" smtClean="0">
                <a:solidFill>
                  <a:srgbClr val="00B050"/>
                </a:solidFill>
              </a:rPr>
              <a:t>11-15/0807r1, </a:t>
            </a:r>
            <a:r>
              <a:rPr lang="en-US" altLang="ko-KR" dirty="0">
                <a:solidFill>
                  <a:srgbClr val="00B050"/>
                </a:solidFill>
              </a:rPr>
              <a:t>DSC Summary</a:t>
            </a:r>
            <a:r>
              <a:rPr lang="en-US" dirty="0" smtClean="0">
                <a:solidFill>
                  <a:srgbClr val="00B050"/>
                </a:solidFill>
              </a:rPr>
              <a:t>, </a:t>
            </a:r>
            <a:r>
              <a:rPr lang="en-US" altLang="ko-KR" dirty="0">
                <a:solidFill>
                  <a:srgbClr val="00B050"/>
                </a:solidFill>
              </a:rPr>
              <a:t>Graham Smith</a:t>
            </a:r>
          </a:p>
          <a:p>
            <a:pPr>
              <a:buFont typeface="Arial" panose="020B0604020202020204" pitchFamily="34" charset="0"/>
              <a:buChar char="•"/>
            </a:pPr>
            <a:r>
              <a:rPr lang="en-US" dirty="0">
                <a:solidFill>
                  <a:srgbClr val="00B050"/>
                </a:solidFill>
              </a:rPr>
              <a:t>11-15/0811r0, Topics for Consideration for Spatial </a:t>
            </a:r>
            <a:r>
              <a:rPr lang="en-US" dirty="0" smtClean="0">
                <a:solidFill>
                  <a:srgbClr val="00B050"/>
                </a:solidFill>
              </a:rPr>
              <a:t>Reuse, </a:t>
            </a:r>
            <a:r>
              <a:rPr lang="en-US" dirty="0" err="1">
                <a:solidFill>
                  <a:srgbClr val="00B050"/>
                </a:solidFill>
              </a:rPr>
              <a:t>Xiaofei</a:t>
            </a:r>
            <a:r>
              <a:rPr lang="en-US" dirty="0">
                <a:solidFill>
                  <a:srgbClr val="00B050"/>
                </a:solidFill>
              </a:rPr>
              <a:t> </a:t>
            </a:r>
            <a:r>
              <a:rPr lang="en-US" dirty="0" smtClean="0">
                <a:solidFill>
                  <a:srgbClr val="00B050"/>
                </a:solidFill>
              </a:rPr>
              <a:t>Wang (</a:t>
            </a:r>
            <a:r>
              <a:rPr lang="en-US" dirty="0" err="1" smtClean="0">
                <a:solidFill>
                  <a:srgbClr val="00B050"/>
                </a:solidFill>
              </a:rPr>
              <a:t>InterDigital</a:t>
            </a:r>
            <a:r>
              <a:rPr lang="en-US" dirty="0" smtClean="0">
                <a:solidFill>
                  <a:srgbClr val="00B050"/>
                </a:solidFill>
              </a:rPr>
              <a:t> Communication)</a:t>
            </a:r>
          </a:p>
          <a:p>
            <a:pPr>
              <a:buFont typeface="Arial" panose="020B0604020202020204" pitchFamily="34" charset="0"/>
              <a:buChar char="•"/>
            </a:pPr>
            <a:r>
              <a:rPr lang="en-US" dirty="0" smtClean="0">
                <a:solidFill>
                  <a:srgbClr val="00B050"/>
                </a:solidFill>
              </a:rPr>
              <a:t>11-15/0882r1, </a:t>
            </a:r>
            <a:r>
              <a:rPr lang="en-US" dirty="0">
                <a:solidFill>
                  <a:srgbClr val="00B050"/>
                </a:solidFill>
              </a:rPr>
              <a:t>DSC leveraging uplink RTS/CTS control</a:t>
            </a:r>
            <a:r>
              <a:rPr lang="en-US" altLang="ko-KR" dirty="0">
                <a:solidFill>
                  <a:srgbClr val="00B050"/>
                </a:solidFill>
              </a:rPr>
              <a:t>, M. </a:t>
            </a:r>
            <a:r>
              <a:rPr lang="en-US" altLang="ko-KR" dirty="0" err="1">
                <a:solidFill>
                  <a:srgbClr val="00B050"/>
                </a:solidFill>
              </a:rPr>
              <a:t>Shahwaiz</a:t>
            </a:r>
            <a:r>
              <a:rPr lang="en-US" altLang="ko-KR" dirty="0">
                <a:solidFill>
                  <a:srgbClr val="00B050"/>
                </a:solidFill>
              </a:rPr>
              <a:t> </a:t>
            </a:r>
            <a:r>
              <a:rPr lang="en-US" altLang="ko-KR" dirty="0" err="1" smtClean="0">
                <a:solidFill>
                  <a:srgbClr val="00B050"/>
                </a:solidFill>
              </a:rPr>
              <a:t>Afaqui</a:t>
            </a:r>
            <a:r>
              <a:rPr lang="en-US" altLang="ko-KR" dirty="0">
                <a:solidFill>
                  <a:srgbClr val="00B050"/>
                </a:solidFill>
              </a:rPr>
              <a:t> (UPC) </a:t>
            </a:r>
            <a:r>
              <a:rPr lang="en-US" dirty="0" smtClean="0">
                <a:solidFill>
                  <a:srgbClr val="00B050"/>
                </a:solidFill>
              </a:rPr>
              <a:t>  </a:t>
            </a:r>
            <a:endParaRPr lang="en-US" dirty="0">
              <a:solidFill>
                <a:srgbClr val="00B050"/>
              </a:solidFill>
            </a:endParaRPr>
          </a:p>
          <a:p>
            <a:pPr marL="457200" lvl="1"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3306210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2015-07-14 agenda</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solidFill>
                  <a:srgbClr val="FF0000"/>
                </a:solidFill>
              </a:rPr>
              <a:t>11-15/0883r1</a:t>
            </a:r>
            <a:r>
              <a:rPr lang="en-US" dirty="0">
                <a:solidFill>
                  <a:srgbClr val="FF0000"/>
                </a:solidFill>
              </a:rPr>
              <a:t>, Follow up Discussion on The Receiver Behavior, Yasuhiko </a:t>
            </a:r>
            <a:r>
              <a:rPr lang="en-US" dirty="0" smtClean="0">
                <a:solidFill>
                  <a:srgbClr val="FF0000"/>
                </a:solidFill>
              </a:rPr>
              <a:t>Inoue (NTT</a:t>
            </a:r>
            <a:r>
              <a:rPr lang="en-US" dirty="0" smtClean="0">
                <a:solidFill>
                  <a:srgbClr val="FF0000"/>
                </a:solidFill>
              </a:rPr>
              <a:t>) </a:t>
            </a:r>
            <a:r>
              <a:rPr lang="en-US" dirty="0" smtClean="0">
                <a:solidFill>
                  <a:srgbClr val="FF0000"/>
                </a:solidFill>
                <a:sym typeface="Wingdings" panose="05000000000000000000" pitchFamily="2" charset="2"/>
              </a:rPr>
              <a:t> will be presented in Task Group session</a:t>
            </a:r>
            <a:endParaRPr lang="en-US" dirty="0" smtClean="0">
              <a:solidFill>
                <a:srgbClr val="FF0000"/>
              </a:solidFill>
            </a:endParaRPr>
          </a:p>
          <a:p>
            <a:pPr>
              <a:buFont typeface="Arial" panose="020B0604020202020204" pitchFamily="34" charset="0"/>
              <a:buChar char="•"/>
            </a:pPr>
            <a:r>
              <a:rPr lang="en-US" dirty="0" smtClean="0">
                <a:solidFill>
                  <a:srgbClr val="00B050"/>
                </a:solidFill>
              </a:rPr>
              <a:t>11-15/0886r0</a:t>
            </a:r>
            <a:r>
              <a:rPr lang="en-US" dirty="0">
                <a:solidFill>
                  <a:srgbClr val="00B050"/>
                </a:solidFill>
              </a:rPr>
              <a:t>, DSC Calibration Result</a:t>
            </a:r>
            <a:r>
              <a:rPr lang="en-US" altLang="ko-KR" dirty="0">
                <a:solidFill>
                  <a:srgbClr val="00B050"/>
                </a:solidFill>
              </a:rPr>
              <a:t>, </a:t>
            </a:r>
            <a:r>
              <a:rPr lang="en-US" altLang="ko-KR" dirty="0" err="1">
                <a:solidFill>
                  <a:srgbClr val="00B050"/>
                </a:solidFill>
              </a:rPr>
              <a:t>Chinghwa</a:t>
            </a:r>
            <a:r>
              <a:rPr lang="en-US" altLang="ko-KR" dirty="0">
                <a:solidFill>
                  <a:srgbClr val="00B050"/>
                </a:solidFill>
              </a:rPr>
              <a:t> Yu </a:t>
            </a:r>
            <a:r>
              <a:rPr lang="en-US" altLang="ko-KR" dirty="0" smtClean="0">
                <a:solidFill>
                  <a:srgbClr val="00B050"/>
                </a:solidFill>
              </a:rPr>
              <a:t>(</a:t>
            </a:r>
            <a:r>
              <a:rPr lang="en-US" altLang="ko-KR" dirty="0" err="1" smtClean="0">
                <a:solidFill>
                  <a:srgbClr val="00B050"/>
                </a:solidFill>
              </a:rPr>
              <a:t>MediaTek</a:t>
            </a:r>
            <a:r>
              <a:rPr lang="en-US" altLang="ko-KR" dirty="0" smtClean="0">
                <a:solidFill>
                  <a:srgbClr val="00B050"/>
                </a:solidFill>
              </a:rPr>
              <a:t>) </a:t>
            </a:r>
            <a:r>
              <a:rPr lang="en-US" dirty="0" smtClean="0">
                <a:solidFill>
                  <a:srgbClr val="00B050"/>
                </a:solidFill>
              </a:rPr>
              <a:t> - already presented during TG meeting on Monday </a:t>
            </a:r>
            <a:endParaRPr lang="en-US" dirty="0">
              <a:solidFill>
                <a:srgbClr val="00B050"/>
              </a:solidFill>
            </a:endParaRPr>
          </a:p>
          <a:p>
            <a:pPr marL="457200" lvl="1"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1324978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R20150714001 </a:t>
            </a:r>
            <a:r>
              <a:rPr lang="en-US" dirty="0" smtClean="0"/>
              <a:t>(11-15/797r0)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Do you agree to add the </a:t>
            </a:r>
            <a:r>
              <a:rPr lang="en-US" altLang="ko-KR" dirty="0" err="1"/>
              <a:t>TGax</a:t>
            </a:r>
            <a:r>
              <a:rPr lang="en-US" altLang="ko-KR" dirty="0"/>
              <a:t> Specification Framework: </a:t>
            </a:r>
          </a:p>
          <a:p>
            <a:pPr lvl="1"/>
            <a:r>
              <a:rPr lang="en-GB" altLang="ko-KR" u="sng" dirty="0"/>
              <a:t>5.1 Features for operation in dense environments [802.11ax SFD]</a:t>
            </a:r>
          </a:p>
          <a:p>
            <a:pPr marL="457200" lvl="1" indent="0">
              <a:buNone/>
            </a:pPr>
            <a:r>
              <a:rPr lang="en-US" altLang="ko-KR" dirty="0"/>
              <a:t>HE STA has different NAV update rules depending on whether a received RTS/CTS is transmitted from an OBSS HE STA</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a:t>
            </a:r>
            <a:r>
              <a:rPr lang="en-US" altLang="ko-KR" dirty="0" smtClean="0">
                <a:ea typeface="굴림" pitchFamily="34" charset="-127"/>
              </a:rPr>
              <a:t>15</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N: </a:t>
            </a:r>
            <a:r>
              <a:rPr lang="en-US" altLang="ko-KR" dirty="0" smtClean="0">
                <a:ea typeface="굴림" pitchFamily="34" charset="-127"/>
              </a:rPr>
              <a:t>14</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Abs: </a:t>
            </a:r>
            <a:r>
              <a:rPr lang="en-US" altLang="ko-KR" dirty="0" smtClean="0">
                <a:ea typeface="굴림" pitchFamily="34" charset="-127"/>
              </a:rPr>
              <a:t>17</a:t>
            </a:r>
            <a:endParaRPr lang="en-US" altLang="ko-KR" dirty="0" smtClean="0">
              <a:ea typeface="굴림" pitchFamily="34" charset="-127"/>
            </a:endParaRPr>
          </a:p>
          <a:p>
            <a:pPr marL="457200" lvl="1" indent="0"/>
            <a:r>
              <a:rPr lang="en-US" altLang="ko-KR" dirty="0" smtClean="0">
                <a:ea typeface="굴림" pitchFamily="34" charset="-127"/>
                <a:sym typeface="Wingdings" panose="05000000000000000000" pitchFamily="2" charset="2"/>
              </a:rPr>
              <a:t> failed</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3344329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R20150714002 </a:t>
            </a:r>
            <a:r>
              <a:rPr lang="en-US" dirty="0" smtClean="0"/>
              <a:t>(11-15/797r0)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Do you agree to add the </a:t>
            </a:r>
            <a:r>
              <a:rPr lang="en-US" altLang="ko-KR" dirty="0" err="1"/>
              <a:t>TGax</a:t>
            </a:r>
            <a:r>
              <a:rPr lang="en-US" altLang="ko-KR" dirty="0"/>
              <a:t> Specification Framework: </a:t>
            </a:r>
          </a:p>
          <a:p>
            <a:pPr lvl="1"/>
            <a:r>
              <a:rPr lang="en-GB" altLang="ko-KR" u="sng" dirty="0"/>
              <a:t>5.1 Features for operation in dense environments [802.11ax SFD]</a:t>
            </a:r>
          </a:p>
          <a:p>
            <a:pPr marL="457200" lvl="1" indent="0">
              <a:buNone/>
            </a:pPr>
            <a:r>
              <a:rPr lang="en-US" altLang="ko-KR" dirty="0"/>
              <a:t>RTS/CTS frames sent from HE STA carry an information (such as BSSID) for identifying whether a received frame is transmitted from OBSS</a:t>
            </a:r>
          </a:p>
          <a:p>
            <a:pPr marL="0" indent="0"/>
            <a:r>
              <a:rPr lang="en-US" altLang="ko-KR" dirty="0">
                <a:ea typeface="굴림" pitchFamily="34" charset="-127"/>
              </a:rPr>
              <a:t> </a:t>
            </a:r>
            <a:r>
              <a:rPr lang="en-US" altLang="ko-KR" dirty="0" smtClean="0">
                <a:ea typeface="굴림" pitchFamily="34" charset="-127"/>
              </a:rPr>
              <a:t>     </a:t>
            </a:r>
            <a:r>
              <a:rPr lang="en-US" altLang="ko-KR" dirty="0" smtClean="0">
                <a:ea typeface="굴림" pitchFamily="34" charset="-127"/>
                <a:sym typeface="Wingdings" panose="05000000000000000000" pitchFamily="2" charset="2"/>
              </a:rPr>
              <a:t> not run</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a:t>
            </a:r>
          </a:p>
          <a:p>
            <a:pPr lvl="1">
              <a:buFont typeface="Arial" panose="020B0604020202020204" pitchFamily="34" charset="0"/>
              <a:buChar char="•"/>
            </a:pPr>
            <a:r>
              <a:rPr lang="en-US" altLang="ko-KR" dirty="0" smtClean="0">
                <a:ea typeface="굴림" pitchFamily="34" charset="-127"/>
              </a:rPr>
              <a:t>N: </a:t>
            </a:r>
          </a:p>
          <a:p>
            <a:pPr lvl="1">
              <a:buFont typeface="Arial" panose="020B0604020202020204" pitchFamily="34" charset="0"/>
              <a:buChar char="•"/>
            </a:pPr>
            <a:r>
              <a:rPr lang="en-US" altLang="ko-KR" dirty="0" smtClean="0">
                <a:ea typeface="굴림" pitchFamily="34" charset="-127"/>
              </a:rPr>
              <a:t>Abs: </a:t>
            </a: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2106615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R20150714003 </a:t>
            </a:r>
            <a:r>
              <a:rPr lang="en-US" dirty="0" smtClean="0"/>
              <a:t>(11-15/807r1)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Do you agree to add to the Spec Framework Document:</a:t>
            </a:r>
          </a:p>
          <a:p>
            <a:pPr marL="0" indent="0">
              <a:buNone/>
            </a:pPr>
            <a:r>
              <a:rPr lang="en-US" altLang="ko-KR" dirty="0"/>
              <a:t>“Frequency Re-use:</a:t>
            </a:r>
          </a:p>
          <a:p>
            <a:pPr marL="0" indent="0">
              <a:buNone/>
            </a:pPr>
            <a:r>
              <a:rPr lang="en-US" altLang="ko-KR" dirty="0"/>
              <a:t>The amendment shall include one or more mechanisms to improve frequency re-use by adjustment of the sensitivity and/or CCA threshold levels.”</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a:t>
            </a:r>
            <a:r>
              <a:rPr lang="en-US" altLang="ko-KR" dirty="0" smtClean="0">
                <a:ea typeface="굴림" pitchFamily="34" charset="-127"/>
              </a:rPr>
              <a:t>19</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N: </a:t>
            </a:r>
            <a:r>
              <a:rPr lang="en-US" altLang="ko-KR" dirty="0" smtClean="0">
                <a:ea typeface="굴림" pitchFamily="34" charset="-127"/>
              </a:rPr>
              <a:t>9</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Abs</a:t>
            </a:r>
            <a:r>
              <a:rPr lang="en-US" altLang="ko-KR" dirty="0" smtClean="0">
                <a:ea typeface="굴림" pitchFamily="34" charset="-127"/>
              </a:rPr>
              <a:t>: 12 </a:t>
            </a:r>
            <a:endParaRPr lang="en-US" altLang="ko-KR" dirty="0" smtClean="0">
              <a:ea typeface="굴림" pitchFamily="34" charset="-127"/>
            </a:endParaRPr>
          </a:p>
          <a:p>
            <a:pPr marL="457200" lvl="1" indent="0"/>
            <a:r>
              <a:rPr lang="en-US" altLang="ko-KR" dirty="0">
                <a:ea typeface="굴림" pitchFamily="34" charset="-127"/>
                <a:sym typeface="Wingdings" panose="05000000000000000000" pitchFamily="2" charset="2"/>
              </a:rPr>
              <a:t> failed</a:t>
            </a:r>
            <a:endParaRPr lang="en-US" altLang="ko-KR" dirty="0">
              <a:ea typeface="굴림" pitchFamily="34" charset="-127"/>
            </a:endParaRP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30767132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A20150714001 (11-15/811r0)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Should spatial sharing methods, other than sensitivity and TPC adjustment, be considered in 802.11ax to improve spatial reuse?</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a:t>
            </a:r>
            <a:r>
              <a:rPr lang="en-US" altLang="ko-KR" dirty="0" smtClean="0">
                <a:ea typeface="굴림" pitchFamily="34" charset="-127"/>
              </a:rPr>
              <a:t>12</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N: </a:t>
            </a:r>
            <a:r>
              <a:rPr lang="en-US" altLang="ko-KR" dirty="0" smtClean="0">
                <a:ea typeface="굴림" pitchFamily="34" charset="-127"/>
              </a:rPr>
              <a:t>0</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Abs</a:t>
            </a:r>
            <a:r>
              <a:rPr lang="en-US" altLang="ko-KR" dirty="0" smtClean="0">
                <a:ea typeface="굴림" pitchFamily="34" charset="-127"/>
              </a:rPr>
              <a:t>: Many </a:t>
            </a:r>
            <a:endParaRPr lang="en-US" altLang="ko-KR" dirty="0" smtClean="0">
              <a:ea typeface="굴림" pitchFamily="34" charset="-127"/>
            </a:endParaRP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16466575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A20150714002 (11-15/811r0)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smtClean="0"/>
              <a:t>Do you agree more investigation is needed of </a:t>
            </a:r>
            <a:r>
              <a:rPr lang="en-US" altLang="ko-KR" dirty="0" smtClean="0"/>
              <a:t>any </a:t>
            </a:r>
            <a:r>
              <a:rPr lang="en-US" altLang="ko-KR" dirty="0"/>
              <a:t>of the spatial sharing techniques in the following categories </a:t>
            </a:r>
            <a:r>
              <a:rPr lang="en-US" altLang="ko-KR" dirty="0" smtClean="0"/>
              <a:t>in </a:t>
            </a:r>
            <a:r>
              <a:rPr lang="en-US" altLang="ko-KR" dirty="0"/>
              <a:t>802.11ax to improve spatial reuse?</a:t>
            </a:r>
          </a:p>
          <a:p>
            <a:endParaRPr lang="en-US" altLang="ko-KR" dirty="0"/>
          </a:p>
          <a:p>
            <a:pPr marL="457200" indent="-457200">
              <a:buAutoNum type="alphaLcPeriod"/>
            </a:pPr>
            <a:r>
              <a:rPr lang="en-US" altLang="ko-KR" dirty="0"/>
              <a:t>OBSS-interference based frequency reuse design [5]: </a:t>
            </a:r>
            <a:r>
              <a:rPr lang="en-US" altLang="ko-KR" dirty="0" smtClean="0"/>
              <a:t>y/n/a  10/0/Many</a:t>
            </a:r>
            <a:endParaRPr lang="en-US" altLang="ko-KR" dirty="0"/>
          </a:p>
          <a:p>
            <a:pPr marL="457200" indent="-457200">
              <a:buAutoNum type="alphaLcPeriod"/>
            </a:pPr>
            <a:r>
              <a:rPr lang="en-US" altLang="ko-KR" dirty="0"/>
              <a:t> Sector-based transmission (11ah): y/n/a</a:t>
            </a:r>
          </a:p>
          <a:p>
            <a:pPr marL="457200" indent="-457200">
              <a:buAutoNum type="alphaLcPeriod"/>
            </a:pPr>
            <a:r>
              <a:rPr lang="en-US" altLang="ko-KR" dirty="0"/>
              <a:t>Spatially orthogonal transmission (11ah): y/n/a</a:t>
            </a:r>
          </a:p>
          <a:p>
            <a:pPr marL="457200" indent="-457200">
              <a:buAutoNum type="alphaLcPeriod"/>
            </a:pPr>
            <a:r>
              <a:rPr lang="en-US" altLang="ko-KR" dirty="0"/>
              <a:t>Beamforming and spatial sharing (11ad): y/n/a</a:t>
            </a:r>
          </a:p>
          <a:p>
            <a:pPr marL="457200" indent="-457200">
              <a:buAutoNum type="alphaLcPeriod"/>
            </a:pPr>
            <a:r>
              <a:rPr lang="en-US" altLang="ko-KR" dirty="0"/>
              <a:t>Other topics: y/n/a</a:t>
            </a: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3160528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nnexes</a:t>
            </a:r>
            <a:endParaRPr lang="fr-FR"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Espace réservé du pied de page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2101075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dirty="0"/>
              <a:t>July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342786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dirty="0"/>
              <a:t>July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28</a:t>
            </a:fld>
            <a:endParaRPr lang="en-GB"/>
          </a:p>
        </p:txBody>
      </p:sp>
    </p:spTree>
    <p:extLst>
      <p:ext uri="{BB962C8B-B14F-4D97-AF65-F5344CB8AC3E}">
        <p14:creationId xmlns:p14="http://schemas.microsoft.com/office/powerpoint/2010/main" val="3529376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dirty="0"/>
              <a:t>July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239944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dirty="0"/>
              <a:t>July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390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13078207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2015</a:t>
            </a:r>
            <a:endParaRPr lang="en-GB" altLang="ko-KR" dirty="0"/>
          </a:p>
        </p:txBody>
      </p:sp>
    </p:spTree>
    <p:extLst>
      <p:ext uri="{BB962C8B-B14F-4D97-AF65-F5344CB8AC3E}">
        <p14:creationId xmlns:p14="http://schemas.microsoft.com/office/powerpoint/2010/main" val="2970445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2015</a:t>
            </a:r>
            <a:endParaRPr lang="en-GB" altLang="ko-KR" dirty="0"/>
          </a:p>
        </p:txBody>
      </p:sp>
    </p:spTree>
    <p:extLst>
      <p:ext uri="{BB962C8B-B14F-4D97-AF65-F5344CB8AC3E}">
        <p14:creationId xmlns:p14="http://schemas.microsoft.com/office/powerpoint/2010/main" val="1158952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 Policy</a:t>
            </a:r>
            <a:endParaRPr lang="en-US" dirty="0"/>
          </a:p>
        </p:txBody>
      </p:sp>
      <p:sp>
        <p:nvSpPr>
          <p:cNvPr id="3" name="Content Placeholder 2"/>
          <p:cNvSpPr>
            <a:spLocks noGrp="1"/>
          </p:cNvSpPr>
          <p:nvPr>
            <p:ph idx="1"/>
          </p:nvPr>
        </p:nvSpPr>
        <p:spPr/>
        <p:txBody>
          <a:bodyPr/>
          <a:lstStyle/>
          <a:p>
            <a:pPr>
              <a:lnSpc>
                <a:spcPct val="90000"/>
              </a:lnSpc>
            </a:pPr>
            <a:r>
              <a:rPr lang="en-US" altLang="ko-KR" i="1" u="sng" dirty="0">
                <a:solidFill>
                  <a:schemeClr val="accent2"/>
                </a:solidFill>
                <a:ea typeface="굴림" pitchFamily="34" charset="-127"/>
              </a:rPr>
              <a:t>Requirement to declare affiliation</a:t>
            </a:r>
            <a:r>
              <a:rPr lang="en-US" altLang="ko-KR" dirty="0">
                <a:solidFill>
                  <a:schemeClr val="accent2"/>
                </a:solidFill>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solidFill>
                  <a:schemeClr val="folHlink"/>
                </a:solidFill>
                <a:ea typeface="굴림" pitchFamily="34" charset="-127"/>
              </a:rPr>
              <a:t>11. What if I refuse to disclose my affiliation?</a:t>
            </a:r>
          </a:p>
          <a:p>
            <a:pPr lvl="1"/>
            <a:r>
              <a:rPr lang="en-US" altLang="ko-KR" sz="1800" dirty="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2015</a:t>
            </a:r>
            <a:endParaRPr lang="en-GB" altLang="ko-KR" dirty="0"/>
          </a:p>
        </p:txBody>
      </p:sp>
    </p:spTree>
    <p:extLst>
      <p:ext uri="{BB962C8B-B14F-4D97-AF65-F5344CB8AC3E}">
        <p14:creationId xmlns:p14="http://schemas.microsoft.com/office/powerpoint/2010/main" val="25286647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July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53628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2291" name="Footer Placeholder 2"/>
          <p:cNvSpPr>
            <a:spLocks noGrp="1"/>
          </p:cNvSpPr>
          <p:nvPr>
            <p:ph type="ftr" sz="quarter" idx="11"/>
          </p:nvPr>
        </p:nvSpPr>
        <p:spPr>
          <a:xfrm>
            <a:off x="6228184" y="6475413"/>
            <a:ext cx="231574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9</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9</a:t>
            </a:fld>
            <a:endParaRPr lang="en-US" altLang="en-US"/>
          </a:p>
        </p:txBody>
      </p:sp>
      <p:sp>
        <p:nvSpPr>
          <p:cNvPr id="12294" name="Rectangle 2"/>
          <p:cNvSpPr>
            <a:spLocks noGrp="1" noChangeArrowheads="1"/>
          </p:cNvSpPr>
          <p:nvPr>
            <p:ph type="title" idx="4294967295"/>
          </p:nvPr>
        </p:nvSpPr>
        <p:spPr>
          <a:xfrm>
            <a:off x="685800" y="938808"/>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23528" y="2232992"/>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meeting 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extLst>
      <p:ext uri="{BB962C8B-B14F-4D97-AF65-F5344CB8AC3E}">
        <p14:creationId xmlns:p14="http://schemas.microsoft.com/office/powerpoint/2010/main" val="2789239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1217</TotalTime>
  <Words>3427</Words>
  <Application>Microsoft Office PowerPoint</Application>
  <PresentationFormat>화면 슬라이드 쇼(4:3)</PresentationFormat>
  <Paragraphs>377</Paragraphs>
  <Slides>35</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35</vt:i4>
      </vt:variant>
    </vt:vector>
  </HeadingPairs>
  <TitlesOfParts>
    <vt:vector size="37" baseType="lpstr">
      <vt:lpstr>802-11-Submission</vt:lpstr>
      <vt:lpstr>Document</vt:lpstr>
      <vt:lpstr>802.11ax Spatial Reuse Ad Hoc Group</vt:lpstr>
      <vt:lpstr>Abstract</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Meeting Protocol, Attendance, Voting &amp; Document Status</vt:lpstr>
      <vt:lpstr>Ad Hoc Groups Operation</vt:lpstr>
      <vt:lpstr>Straw polls</vt:lpstr>
      <vt:lpstr>IEEE 802.11 TGax High Efficiency WLAN Task Group Ad hoc Group Spatial Reuse</vt:lpstr>
      <vt:lpstr>Timeline</vt:lpstr>
      <vt:lpstr>Timeline</vt:lpstr>
      <vt:lpstr>Agenda items</vt:lpstr>
      <vt:lpstr>2015-07-14 agenda</vt:lpstr>
      <vt:lpstr>2015-07-14 agenda</vt:lpstr>
      <vt:lpstr>Straw Poll R20150714001 (11-15/797r0)</vt:lpstr>
      <vt:lpstr>Straw Poll R20150714002 (11-15/797r0)</vt:lpstr>
      <vt:lpstr>Straw Poll R20150714003 (11-15/807r1)</vt:lpstr>
      <vt:lpstr>Straw Poll A20150714001 (11-15/811r0)</vt:lpstr>
      <vt:lpstr>Straw Poll A20150714002 (11-15/811r0)</vt:lpstr>
      <vt:lpstr>Straw Poll A20150312001</vt:lpstr>
      <vt:lpstr>Straw Poll R20150312001</vt:lpstr>
      <vt:lpstr>References</vt:lpstr>
      <vt:lpstr>Annexes</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 Policy</vt:lpstr>
      <vt:lpstr>Affiliation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이재승</cp:lastModifiedBy>
  <cp:revision>123</cp:revision>
  <cp:lastPrinted>1601-01-01T00:00:00Z</cp:lastPrinted>
  <dcterms:created xsi:type="dcterms:W3CDTF">2015-01-19T12:35:53Z</dcterms:created>
  <dcterms:modified xsi:type="dcterms:W3CDTF">2015-07-15T01:34:43Z</dcterms:modified>
</cp:coreProperties>
</file>