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71" r:id="rId5"/>
    <p:sldId id="270" r:id="rId6"/>
    <p:sldId id="266" r:id="rId7"/>
    <p:sldId id="272" r:id="rId8"/>
    <p:sldId id="273" r:id="rId9"/>
    <p:sldId id="262" r:id="rId10"/>
    <p:sldId id="263" r:id="rId11"/>
    <p:sldId id="264" r:id="rId12"/>
  </p:sldIdLst>
  <p:sldSz cx="9144000" cy="6858000" type="screen4x3"/>
  <p:notesSz cx="6797675" cy="98742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89" autoAdjust="0"/>
    <p:restoredTop sz="88423" autoAdjust="0"/>
  </p:normalViewPr>
  <p:slideViewPr>
    <p:cSldViewPr>
      <p:cViewPr varScale="1">
        <p:scale>
          <a:sx n="81" d="100"/>
          <a:sy n="81" d="100"/>
        </p:scale>
        <p:origin x="212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64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32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32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9356"/>
            <a:ext cx="2945971" cy="4932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379356"/>
            <a:ext cx="2945971" cy="4932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8742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034"/>
            <a:ext cx="627166" cy="224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034"/>
            <a:ext cx="809247" cy="224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9800" y="746125"/>
            <a:ext cx="4916488" cy="36893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690523"/>
            <a:ext cx="4984651" cy="44422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560085"/>
            <a:ext cx="904177" cy="192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560085"/>
            <a:ext cx="501111" cy="386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56008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558396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55"/>
            <a:ext cx="55277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46565"/>
            <a:ext cx="4534896" cy="3690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90523"/>
            <a:ext cx="4986207" cy="454357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1390" y="746565"/>
            <a:ext cx="4534896" cy="3690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90523"/>
            <a:ext cx="4986207" cy="454357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690523"/>
            <a:ext cx="4986207" cy="454357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4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31390" y="746565"/>
            <a:ext cx="4534896" cy="3690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90523"/>
            <a:ext cx="4986207" cy="454357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14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31390" y="746565"/>
            <a:ext cx="4534896" cy="3690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90523"/>
            <a:ext cx="4986207" cy="454357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63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690523"/>
            <a:ext cx="4986207" cy="454357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50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690523"/>
            <a:ext cx="4986207" cy="454357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690523"/>
            <a:ext cx="4986207" cy="454357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734" y="4690523"/>
            <a:ext cx="4986207" cy="454357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802.11-15/0889r0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8" Type="http://schemas.openxmlformats.org/officeDocument/2006/relationships/image" Target="../media/image16.png"/><Relationship Id="rId3" Type="http://schemas.openxmlformats.org/officeDocument/2006/relationships/image" Target="../media/image10.png"/><Relationship Id="rId21" Type="http://schemas.openxmlformats.org/officeDocument/2006/relationships/image" Target="../media/image19.png"/><Relationship Id="rId12" Type="http://schemas.openxmlformats.org/officeDocument/2006/relationships/image" Target="../media/image11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90.png"/><Relationship Id="rId5" Type="http://schemas.openxmlformats.org/officeDocument/2006/relationships/image" Target="../media/image30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9" Type="http://schemas.openxmlformats.org/officeDocument/2006/relationships/image" Target="../media/image1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2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170.png"/><Relationship Id="rId15" Type="http://schemas.openxmlformats.org/officeDocument/2006/relationships/image" Target="../media/image34.png"/><Relationship Id="rId10" Type="http://schemas.openxmlformats.org/officeDocument/2006/relationships/image" Target="../media/image28.png"/><Relationship Id="rId4" Type="http://schemas.openxmlformats.org/officeDocument/2006/relationships/image" Target="../media/image23.png"/><Relationship Id="rId9" Type="http://schemas.openxmlformats.org/officeDocument/2006/relationships/image" Target="../media/image27.png"/><Relationship Id="rId1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2.png"/><Relationship Id="rId3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0.png"/><Relationship Id="rId5" Type="http://schemas.openxmlformats.org/officeDocument/2006/relationships/image" Target="../media/image320.png"/><Relationship Id="rId10" Type="http://schemas.openxmlformats.org/officeDocument/2006/relationships/image" Target="../media/image39.png"/><Relationship Id="rId9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12" Type="http://schemas.openxmlformats.org/officeDocument/2006/relationships/image" Target="../media/image4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9.png"/><Relationship Id="rId5" Type="http://schemas.openxmlformats.org/officeDocument/2006/relationships/image" Target="../media/image45.png"/><Relationship Id="rId10" Type="http://schemas.openxmlformats.org/officeDocument/2006/relationships/image" Target="../media/image320.png"/><Relationship Id="rId4" Type="http://schemas.openxmlformats.org/officeDocument/2006/relationships/image" Target="../media/image44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Ji-Ho</a:t>
            </a:r>
            <a:r>
              <a:rPr lang="en-GB" dirty="0" smtClean="0"/>
              <a:t> Lee, Korea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Effective Noise Figure in Hybrid BF system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YYYY-MM-DD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146042"/>
              </p:ext>
            </p:extLst>
          </p:nvPr>
        </p:nvGraphicFramePr>
        <p:xfrm>
          <a:off x="526733" y="2348880"/>
          <a:ext cx="8105775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Document" r:id="rId5" imgW="8248187" imgH="2522832" progId="Word.Document.8">
                  <p:embed/>
                </p:oleObj>
              </mc:Choice>
              <mc:Fallback>
                <p:oleObj name="Document" r:id="rId5" imgW="8248187" imgH="2522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733" y="2348880"/>
                        <a:ext cx="8105775" cy="24844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altLang="ko-KR" dirty="0" err="1"/>
              <a:t>Ji-Ho</a:t>
            </a:r>
            <a:r>
              <a:rPr lang="en-GB" altLang="ko-KR" dirty="0"/>
              <a:t> Lee, Korea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atin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dirty="0" smtClean="0"/>
              <a:t>We contribute to calculating the noise figure and gain in hybrid beamforming system.</a:t>
            </a:r>
            <a:endParaRPr lang="en-US" sz="20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R" dirty="0" err="1"/>
              <a:t>Ji-Ho</a:t>
            </a:r>
            <a:r>
              <a:rPr lang="en-GB" altLang="ko-KR" dirty="0"/>
              <a:t> Lee, Korea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457200" indent="-457200" latinLnBrk="0">
              <a:buFont typeface="+mj-lt"/>
              <a:buAutoNum type="arabicPeriod"/>
            </a:pPr>
            <a:r>
              <a:rPr lang="en-US" altLang="ko-KR" sz="2000" dirty="0" err="1"/>
              <a:t>Junghyun</a:t>
            </a:r>
            <a:r>
              <a:rPr lang="en-US" altLang="ko-KR" sz="2000" dirty="0"/>
              <a:t> Kim, </a:t>
            </a:r>
            <a:r>
              <a:rPr lang="en-US" altLang="ko-KR" sz="2000" dirty="0" err="1"/>
              <a:t>Jinho</a:t>
            </a:r>
            <a:r>
              <a:rPr lang="en-US" altLang="ko-KR" sz="2000" dirty="0"/>
              <a:t> </a:t>
            </a:r>
            <a:r>
              <a:rPr lang="en-US" altLang="ko-KR" sz="2000" dirty="0" err="1"/>
              <a:t>Jeong</a:t>
            </a:r>
            <a:r>
              <a:rPr lang="en-US" altLang="ko-KR" sz="2000" dirty="0"/>
              <a:t>, and </a:t>
            </a:r>
            <a:r>
              <a:rPr lang="en-US" altLang="ko-KR" sz="2000" dirty="0" err="1"/>
              <a:t>Sanggeun</a:t>
            </a:r>
            <a:r>
              <a:rPr lang="en-US" altLang="ko-KR" sz="2000" dirty="0"/>
              <a:t> Jeon, </a:t>
            </a:r>
            <a:r>
              <a:rPr lang="en-US" altLang="ko-KR" sz="2000" dirty="0" smtClean="0"/>
              <a:t>"</a:t>
            </a:r>
            <a:r>
              <a:rPr lang="en-US" altLang="ko-KR" sz="2000" dirty="0"/>
              <a:t>Improvement of Noise Performance in Phased-Array </a:t>
            </a:r>
            <a:r>
              <a:rPr lang="en-US" altLang="ko-KR" sz="2000" dirty="0" smtClean="0"/>
              <a:t>Receivers", ETRI </a:t>
            </a:r>
            <a:r>
              <a:rPr lang="en-US" altLang="ko-KR" sz="2000" dirty="0"/>
              <a:t>Journal, vol. 33, no.2, pp. 176-183, </a:t>
            </a:r>
            <a:r>
              <a:rPr lang="en-US" altLang="ko-KR" sz="2000" dirty="0" smtClean="0"/>
              <a:t>April </a:t>
            </a:r>
            <a:r>
              <a:rPr lang="en-US" altLang="ko-KR" sz="2000" dirty="0"/>
              <a:t>(2011)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/>
              <a:t>Ji-Ho</a:t>
            </a:r>
            <a:r>
              <a:rPr lang="en-GB" altLang="ko-KR" dirty="0"/>
              <a:t> Lee, Korea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9" name="Rectangle 2"/>
          <p:cNvSpPr txBox="1">
            <a:spLocks noGrp="1" noChangeArrowheads="1"/>
          </p:cNvSpPr>
          <p:nvPr/>
        </p:nvSpPr>
        <p:spPr bwMode="auto">
          <a:xfrm>
            <a:off x="685800" y="1844824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 This contribution presents the theoretical results of </a:t>
            </a:r>
            <a:r>
              <a:rPr lang="en-GB" i="1" kern="0" dirty="0">
                <a:solidFill>
                  <a:srgbClr val="FF0000"/>
                </a:solidFill>
              </a:rPr>
              <a:t>n</a:t>
            </a:r>
            <a:r>
              <a:rPr lang="en-GB" i="1" kern="0" dirty="0" smtClean="0">
                <a:solidFill>
                  <a:srgbClr val="FF0000"/>
                </a:solidFill>
              </a:rPr>
              <a:t>oise </a:t>
            </a:r>
            <a:r>
              <a:rPr lang="en-GB" i="1" kern="0" dirty="0">
                <a:solidFill>
                  <a:srgbClr val="FF0000"/>
                </a:solidFill>
              </a:rPr>
              <a:t>f</a:t>
            </a:r>
            <a:r>
              <a:rPr lang="en-GB" i="1" kern="0" dirty="0" smtClean="0">
                <a:solidFill>
                  <a:srgbClr val="FF0000"/>
                </a:solidFill>
              </a:rPr>
              <a:t>igure (NF) </a:t>
            </a:r>
            <a:r>
              <a:rPr lang="en-GB" kern="0" dirty="0" smtClean="0"/>
              <a:t>and </a:t>
            </a:r>
            <a:r>
              <a:rPr lang="en-GB" i="1" kern="0" dirty="0" smtClean="0">
                <a:solidFill>
                  <a:srgbClr val="FF0000"/>
                </a:solidFill>
              </a:rPr>
              <a:t>gain</a:t>
            </a:r>
            <a:r>
              <a:rPr lang="en-GB" kern="0" dirty="0" smtClean="0"/>
              <a:t> in hybrid </a:t>
            </a:r>
            <a:r>
              <a:rPr lang="en-GB" kern="0" dirty="0"/>
              <a:t>b</a:t>
            </a:r>
            <a:r>
              <a:rPr lang="en-GB" kern="0" dirty="0" smtClean="0"/>
              <a:t>eamforming systems.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dirty="0" smtClean="0"/>
              <a:t>In </a:t>
            </a:r>
            <a:r>
              <a:rPr lang="en-US" altLang="ko-KR" sz="2000" b="0" dirty="0"/>
              <a:t>h</a:t>
            </a:r>
            <a:r>
              <a:rPr lang="en-US" altLang="ko-KR" sz="2000" b="0" dirty="0" smtClean="0"/>
              <a:t>ybrid </a:t>
            </a:r>
            <a:r>
              <a:rPr lang="en-US" altLang="ko-KR" sz="2000" b="0" dirty="0"/>
              <a:t>b</a:t>
            </a:r>
            <a:r>
              <a:rPr lang="en-US" altLang="ko-KR" sz="2000" b="0" dirty="0" smtClean="0"/>
              <a:t>eamforming systems, the received signals from multiple antennas are phase corrected by </a:t>
            </a:r>
            <a:r>
              <a:rPr lang="en-US" altLang="ko-KR" sz="2000" b="0" i="1" dirty="0" smtClean="0"/>
              <a:t>phase shifter </a:t>
            </a:r>
            <a:r>
              <a:rPr lang="en-US" altLang="ko-KR" sz="2000" b="0" dirty="0" smtClean="0"/>
              <a:t>and then combined in </a:t>
            </a:r>
            <a:r>
              <a:rPr lang="en-US" altLang="ko-KR" sz="2000" b="0" i="1" dirty="0" smtClean="0"/>
              <a:t>RF combiner</a:t>
            </a:r>
            <a:r>
              <a:rPr lang="en-US" altLang="ko-KR" sz="2000" b="0" dirty="0" smtClean="0"/>
              <a:t>, usually before down-converting at RX.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dirty="0" smtClean="0"/>
              <a:t>The additional RF blocks (i.e., phase shifter and combiner) are added to RF chain, which increases noise figure.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dirty="0" smtClean="0"/>
              <a:t>Note that the RF combiner has multiple input signals and single output signals (multi-to-one RF path).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dirty="0" smtClean="0"/>
              <a:t>In this case, the NF should be appropriately considered for the calculation of carrier to noise ratio (CNR).</a:t>
            </a:r>
          </a:p>
          <a:p>
            <a:pPr marL="0" indent="0"/>
            <a:endParaRPr lang="en-US" altLang="ko-KR" sz="20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  <a:endParaRPr lang="en-GB" altLang="ko-KR" dirty="0"/>
          </a:p>
        </p:txBody>
      </p:sp>
      <p:sp>
        <p:nvSpPr>
          <p:cNvPr id="7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Ji-</a:t>
            </a:r>
            <a:r>
              <a:rPr lang="en-GB" altLang="ko-KR" dirty="0" err="1"/>
              <a:t>Ho</a:t>
            </a:r>
            <a:r>
              <a:rPr lang="en-GB" altLang="ko-KR" dirty="0"/>
              <a:t> Lee, Korea University</a:t>
            </a:r>
          </a:p>
        </p:txBody>
      </p:sp>
    </p:spTree>
    <p:extLst>
      <p:ext uri="{BB962C8B-B14F-4D97-AF65-F5344CB8AC3E}">
        <p14:creationId xmlns:p14="http://schemas.microsoft.com/office/powerpoint/2010/main" val="321842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altLang="ko-KR" dirty="0" err="1"/>
              <a:t>Ji-Ho</a:t>
            </a:r>
            <a:r>
              <a:rPr lang="en-GB" altLang="ko-KR" dirty="0"/>
              <a:t> Lee, Korea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Block Diagram of Hybrid Beamforming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1113980" y="4606096"/>
            <a:ext cx="7248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+mn-lt"/>
              </a:rPr>
              <a:t>The received signals from each antenna are phase-shifted by </a:t>
            </a:r>
            <a:r>
              <a:rPr lang="en-US" altLang="ko-KR" sz="2000" i="1" dirty="0" smtClean="0">
                <a:solidFill>
                  <a:schemeClr val="tx1"/>
                </a:solidFill>
                <a:latin typeface="+mn-lt"/>
              </a:rPr>
              <a:t>phase shifter </a:t>
            </a:r>
            <a:r>
              <a:rPr lang="en-US" altLang="ko-KR" sz="2000" dirty="0" smtClean="0">
                <a:solidFill>
                  <a:schemeClr val="tx1"/>
                </a:solidFill>
                <a:latin typeface="+mn-lt"/>
              </a:rPr>
              <a:t>and combined by </a:t>
            </a:r>
            <a:r>
              <a:rPr lang="en-US" altLang="ko-KR" sz="2000" i="1" dirty="0" smtClean="0">
                <a:solidFill>
                  <a:schemeClr val="tx1"/>
                </a:solidFill>
                <a:latin typeface="+mn-lt"/>
              </a:rPr>
              <a:t>combiner</a:t>
            </a:r>
            <a:r>
              <a:rPr lang="en-US" altLang="ko-KR" sz="2000" dirty="0" smtClean="0">
                <a:solidFill>
                  <a:schemeClr val="tx1"/>
                </a:solidFill>
                <a:latin typeface="+mn-lt"/>
              </a:rPr>
              <a:t> after LNA.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ko-KR" sz="2000" dirty="0" smtClean="0">
              <a:solidFill>
                <a:schemeClr val="tx1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  <a:latin typeface="+mn-lt"/>
              </a:rPr>
              <a:t>At baseband, the conventional MIMO space-time processing is performed for multiplexing gain or/and diversity gain. </a:t>
            </a:r>
            <a:endParaRPr lang="ko-KR" altLang="en-US" sz="20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6995976" y="2127613"/>
            <a:ext cx="1224675" cy="2140082"/>
            <a:chOff x="7195694" y="1916193"/>
            <a:chExt cx="1224675" cy="1945529"/>
          </a:xfrm>
        </p:grpSpPr>
        <p:sp>
          <p:nvSpPr>
            <p:cNvPr id="21" name="모서리가 둥근 직사각형 20"/>
            <p:cNvSpPr/>
            <p:nvPr/>
          </p:nvSpPr>
          <p:spPr>
            <a:xfrm>
              <a:off x="7195694" y="1916193"/>
              <a:ext cx="1224675" cy="1945529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229988" y="2451712"/>
              <a:ext cx="115608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600" b="1" dirty="0" smtClean="0">
                  <a:solidFill>
                    <a:schemeClr val="tx1"/>
                  </a:solidFill>
                </a:rPr>
                <a:t>Baseband</a:t>
              </a:r>
            </a:p>
            <a:p>
              <a:pPr algn="ctr"/>
              <a:r>
                <a:rPr lang="en-US" altLang="ko-KR" sz="1600" b="1" dirty="0" smtClean="0">
                  <a:solidFill>
                    <a:schemeClr val="tx1"/>
                  </a:solidFill>
                </a:rPr>
                <a:t>Space-time</a:t>
              </a:r>
            </a:p>
            <a:p>
              <a:pPr algn="ctr"/>
              <a:r>
                <a:rPr lang="en-US" altLang="ko-KR" sz="1600" b="1" dirty="0" smtClean="0">
                  <a:solidFill>
                    <a:schemeClr val="tx1"/>
                  </a:solidFill>
                </a:rPr>
                <a:t>processing</a:t>
              </a:r>
              <a:endParaRPr lang="ko-KR" altLang="en-US" sz="16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그룹 121"/>
          <p:cNvGrpSpPr/>
          <p:nvPr/>
        </p:nvGrpSpPr>
        <p:grpSpPr>
          <a:xfrm>
            <a:off x="2560411" y="2994999"/>
            <a:ext cx="40642" cy="217977"/>
            <a:chOff x="8337176" y="627611"/>
            <a:chExt cx="72000" cy="424776"/>
          </a:xfrm>
        </p:grpSpPr>
        <p:sp>
          <p:nvSpPr>
            <p:cNvPr id="123" name="타원 122"/>
            <p:cNvSpPr/>
            <p:nvPr/>
          </p:nvSpPr>
          <p:spPr>
            <a:xfrm>
              <a:off x="8337176" y="80399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4" name="타원 123"/>
            <p:cNvSpPr/>
            <p:nvPr/>
          </p:nvSpPr>
          <p:spPr>
            <a:xfrm>
              <a:off x="8337176" y="62761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5" name="타원 124"/>
            <p:cNvSpPr/>
            <p:nvPr/>
          </p:nvSpPr>
          <p:spPr>
            <a:xfrm>
              <a:off x="8337176" y="98038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1" name="직사각형 80"/>
          <p:cNvSpPr/>
          <p:nvPr/>
        </p:nvSpPr>
        <p:spPr bwMode="auto">
          <a:xfrm>
            <a:off x="2127195" y="1566759"/>
            <a:ext cx="1144169" cy="133634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이등변 삼각형 72"/>
          <p:cNvSpPr/>
          <p:nvPr/>
        </p:nvSpPr>
        <p:spPr>
          <a:xfrm rot="10800000">
            <a:off x="1269157" y="1651838"/>
            <a:ext cx="198000" cy="18103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4" name="직선 연결선 73"/>
          <p:cNvCxnSpPr>
            <a:stCxn id="73" idx="0"/>
          </p:cNvCxnSpPr>
          <p:nvPr/>
        </p:nvCxnSpPr>
        <p:spPr>
          <a:xfrm>
            <a:off x="1368157" y="1832868"/>
            <a:ext cx="0" cy="2225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/>
          <p:nvPr/>
        </p:nvCxnSpPr>
        <p:spPr>
          <a:xfrm>
            <a:off x="1369740" y="2055390"/>
            <a:ext cx="40568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이등변 삼각형 51"/>
          <p:cNvSpPr/>
          <p:nvPr/>
        </p:nvSpPr>
        <p:spPr>
          <a:xfrm rot="5400000">
            <a:off x="1806076" y="1908833"/>
            <a:ext cx="244389" cy="292138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3" name="직선 화살표 연결선 52"/>
          <p:cNvCxnSpPr/>
          <p:nvPr/>
        </p:nvCxnSpPr>
        <p:spPr>
          <a:xfrm>
            <a:off x="2075927" y="2055390"/>
            <a:ext cx="40568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타원 70"/>
          <p:cNvSpPr/>
          <p:nvPr/>
        </p:nvSpPr>
        <p:spPr>
          <a:xfrm>
            <a:off x="2485006" y="1968365"/>
            <a:ext cx="191455" cy="17405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2" name="직선 연결선 71"/>
          <p:cNvCxnSpPr/>
          <p:nvPr/>
        </p:nvCxnSpPr>
        <p:spPr>
          <a:xfrm rot="2700000">
            <a:off x="2580734" y="1891369"/>
            <a:ext cx="0" cy="3352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타원 66"/>
          <p:cNvSpPr/>
          <p:nvPr/>
        </p:nvSpPr>
        <p:spPr>
          <a:xfrm>
            <a:off x="2485006" y="2563084"/>
            <a:ext cx="191455" cy="17405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8" name="직선 연결선 67"/>
          <p:cNvCxnSpPr/>
          <p:nvPr/>
        </p:nvCxnSpPr>
        <p:spPr>
          <a:xfrm rot="2700000">
            <a:off x="2580734" y="2486088"/>
            <a:ext cx="0" cy="3352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꺾인 연결선 60"/>
          <p:cNvCxnSpPr>
            <a:stCxn id="71" idx="6"/>
          </p:cNvCxnSpPr>
          <p:nvPr/>
        </p:nvCxnSpPr>
        <p:spPr>
          <a:xfrm>
            <a:off x="2676461" y="2055390"/>
            <a:ext cx="381324" cy="158794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꺾인 연결선 61"/>
          <p:cNvCxnSpPr>
            <a:stCxn id="67" idx="6"/>
          </p:cNvCxnSpPr>
          <p:nvPr/>
        </p:nvCxnSpPr>
        <p:spPr>
          <a:xfrm flipV="1">
            <a:off x="2676461" y="2454342"/>
            <a:ext cx="381324" cy="195767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그룹 62"/>
          <p:cNvGrpSpPr/>
          <p:nvPr/>
        </p:nvGrpSpPr>
        <p:grpSpPr>
          <a:xfrm>
            <a:off x="2253686" y="2233735"/>
            <a:ext cx="40642" cy="217977"/>
            <a:chOff x="8337176" y="627611"/>
            <a:chExt cx="72000" cy="424776"/>
          </a:xfrm>
        </p:grpSpPr>
        <p:sp>
          <p:nvSpPr>
            <p:cNvPr id="64" name="타원 63"/>
            <p:cNvSpPr/>
            <p:nvPr/>
          </p:nvSpPr>
          <p:spPr>
            <a:xfrm>
              <a:off x="8337176" y="803999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8337176" y="62761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8337176" y="980387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5" name="직선 화살표 연결선 14"/>
          <p:cNvCxnSpPr/>
          <p:nvPr/>
        </p:nvCxnSpPr>
        <p:spPr>
          <a:xfrm>
            <a:off x="3190384" y="2322562"/>
            <a:ext cx="3974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화살표 연결선 18"/>
          <p:cNvCxnSpPr/>
          <p:nvPr/>
        </p:nvCxnSpPr>
        <p:spPr>
          <a:xfrm>
            <a:off x="6635892" y="2327650"/>
            <a:ext cx="36131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순서도: 논리합 9"/>
          <p:cNvSpPr/>
          <p:nvPr/>
        </p:nvSpPr>
        <p:spPr bwMode="auto">
          <a:xfrm>
            <a:off x="2915195" y="2193005"/>
            <a:ext cx="279620" cy="258707"/>
          </a:xfrm>
          <a:prstGeom prst="flowChartO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3572081" y="2136983"/>
            <a:ext cx="782702" cy="3908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Down-converting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8" name="직선 화살표 연결선 77"/>
          <p:cNvCxnSpPr/>
          <p:nvPr/>
        </p:nvCxnSpPr>
        <p:spPr>
          <a:xfrm>
            <a:off x="4357037" y="2328444"/>
            <a:ext cx="36131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직사각형 78"/>
          <p:cNvSpPr/>
          <p:nvPr/>
        </p:nvSpPr>
        <p:spPr bwMode="auto">
          <a:xfrm>
            <a:off x="4711427" y="2131938"/>
            <a:ext cx="782702" cy="403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Low-pass filter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0" name="직선 화살표 연결선 79"/>
          <p:cNvCxnSpPr/>
          <p:nvPr/>
        </p:nvCxnSpPr>
        <p:spPr>
          <a:xfrm>
            <a:off x="5497522" y="2328771"/>
            <a:ext cx="36131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687740" y="1672294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>
                <a:solidFill>
                  <a:schemeClr val="tx1"/>
                </a:solidFill>
              </a:rPr>
              <a:t>LNA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316878" y="1556781"/>
            <a:ext cx="52770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 smtClean="0">
                <a:solidFill>
                  <a:schemeClr val="tx1"/>
                </a:solidFill>
              </a:rPr>
              <a:t>Phase</a:t>
            </a:r>
          </a:p>
          <a:p>
            <a:pPr algn="ctr"/>
            <a:r>
              <a:rPr lang="en-US" altLang="ko-KR" sz="1050" dirty="0" smtClean="0">
                <a:solidFill>
                  <a:schemeClr val="tx1"/>
                </a:solidFill>
              </a:rPr>
              <a:t>shifter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84" name="직사각형 83"/>
          <p:cNvSpPr/>
          <p:nvPr/>
        </p:nvSpPr>
        <p:spPr bwMode="auto">
          <a:xfrm>
            <a:off x="5856986" y="2131938"/>
            <a:ext cx="782702" cy="403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71365" y="2184631"/>
            <a:ext cx="54063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dirty="0" smtClean="0">
                <a:solidFill>
                  <a:schemeClr val="tx1"/>
                </a:solidFill>
              </a:rPr>
              <a:t>ADC</a:t>
            </a:r>
            <a:endParaRPr lang="ko-KR" altLang="en-US" sz="1300" dirty="0">
              <a:solidFill>
                <a:schemeClr val="tx1"/>
              </a:solidFill>
            </a:endParaRPr>
          </a:p>
        </p:txBody>
      </p:sp>
      <p:grpSp>
        <p:nvGrpSpPr>
          <p:cNvPr id="134" name="그룹 133"/>
          <p:cNvGrpSpPr/>
          <p:nvPr/>
        </p:nvGrpSpPr>
        <p:grpSpPr>
          <a:xfrm>
            <a:off x="1270089" y="2245549"/>
            <a:ext cx="1212454" cy="525258"/>
            <a:chOff x="1267708" y="2245549"/>
            <a:chExt cx="1212454" cy="525258"/>
          </a:xfrm>
        </p:grpSpPr>
        <p:sp>
          <p:nvSpPr>
            <p:cNvPr id="272" name="이등변 삼각형 271"/>
            <p:cNvSpPr/>
            <p:nvPr/>
          </p:nvSpPr>
          <p:spPr>
            <a:xfrm rot="10800000">
              <a:off x="1267708" y="2245549"/>
              <a:ext cx="198000" cy="181030"/>
            </a:xfrm>
            <a:prstGeom prst="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73" name="직선 연결선 272"/>
            <p:cNvCxnSpPr>
              <a:stCxn id="272" idx="0"/>
            </p:cNvCxnSpPr>
            <p:nvPr/>
          </p:nvCxnSpPr>
          <p:spPr>
            <a:xfrm>
              <a:off x="1366708" y="2426579"/>
              <a:ext cx="0" cy="222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직선 화살표 연결선 273"/>
            <p:cNvCxnSpPr/>
            <p:nvPr/>
          </p:nvCxnSpPr>
          <p:spPr>
            <a:xfrm>
              <a:off x="1368291" y="2649101"/>
              <a:ext cx="40568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이등변 삼각형 274"/>
            <p:cNvSpPr/>
            <p:nvPr/>
          </p:nvSpPr>
          <p:spPr>
            <a:xfrm rot="5400000">
              <a:off x="1804627" y="2502544"/>
              <a:ext cx="244389" cy="292138"/>
            </a:xfrm>
            <a:prstGeom prst="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cxnSp>
          <p:nvCxnSpPr>
            <p:cNvPr id="276" name="직선 화살표 연결선 275"/>
            <p:cNvCxnSpPr/>
            <p:nvPr/>
          </p:nvCxnSpPr>
          <p:spPr>
            <a:xfrm>
              <a:off x="2074478" y="2649101"/>
              <a:ext cx="40568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9" name="그룹 278"/>
          <p:cNvGrpSpPr/>
          <p:nvPr/>
        </p:nvGrpSpPr>
        <p:grpSpPr>
          <a:xfrm>
            <a:off x="1259632" y="3306816"/>
            <a:ext cx="5728046" cy="1346320"/>
            <a:chOff x="1269157" y="1556781"/>
            <a:chExt cx="5728046" cy="1346320"/>
          </a:xfrm>
        </p:grpSpPr>
        <p:sp>
          <p:nvSpPr>
            <p:cNvPr id="280" name="직사각형 279"/>
            <p:cNvSpPr/>
            <p:nvPr/>
          </p:nvSpPr>
          <p:spPr bwMode="auto">
            <a:xfrm>
              <a:off x="2127195" y="1566759"/>
              <a:ext cx="1144169" cy="1336342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1" name="이등변 삼각형 280"/>
            <p:cNvSpPr/>
            <p:nvPr/>
          </p:nvSpPr>
          <p:spPr>
            <a:xfrm rot="10800000">
              <a:off x="1269157" y="1651838"/>
              <a:ext cx="198000" cy="181030"/>
            </a:xfrm>
            <a:prstGeom prst="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82" name="직선 연결선 281"/>
            <p:cNvCxnSpPr>
              <a:stCxn id="281" idx="0"/>
            </p:cNvCxnSpPr>
            <p:nvPr/>
          </p:nvCxnSpPr>
          <p:spPr>
            <a:xfrm>
              <a:off x="1368157" y="1832868"/>
              <a:ext cx="0" cy="22252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직선 화살표 연결선 282"/>
            <p:cNvCxnSpPr/>
            <p:nvPr/>
          </p:nvCxnSpPr>
          <p:spPr>
            <a:xfrm>
              <a:off x="1369740" y="2055390"/>
              <a:ext cx="40568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4" name="이등변 삼각형 283"/>
            <p:cNvSpPr/>
            <p:nvPr/>
          </p:nvSpPr>
          <p:spPr>
            <a:xfrm rot="5400000">
              <a:off x="1806076" y="1908833"/>
              <a:ext cx="244389" cy="292138"/>
            </a:xfrm>
            <a:prstGeom prst="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cxnSp>
          <p:nvCxnSpPr>
            <p:cNvPr id="285" name="직선 화살표 연결선 284"/>
            <p:cNvCxnSpPr/>
            <p:nvPr/>
          </p:nvCxnSpPr>
          <p:spPr>
            <a:xfrm>
              <a:off x="2075927" y="2055390"/>
              <a:ext cx="40568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타원 285"/>
            <p:cNvSpPr/>
            <p:nvPr/>
          </p:nvSpPr>
          <p:spPr>
            <a:xfrm>
              <a:off x="2485006" y="1968365"/>
              <a:ext cx="191455" cy="17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87" name="직선 연결선 286"/>
            <p:cNvCxnSpPr/>
            <p:nvPr/>
          </p:nvCxnSpPr>
          <p:spPr>
            <a:xfrm rot="2700000">
              <a:off x="2580734" y="1891369"/>
              <a:ext cx="0" cy="3352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타원 287"/>
            <p:cNvSpPr/>
            <p:nvPr/>
          </p:nvSpPr>
          <p:spPr>
            <a:xfrm>
              <a:off x="2485006" y="2563084"/>
              <a:ext cx="191455" cy="1740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89" name="직선 연결선 288"/>
            <p:cNvCxnSpPr/>
            <p:nvPr/>
          </p:nvCxnSpPr>
          <p:spPr>
            <a:xfrm rot="2700000">
              <a:off x="2580734" y="2486088"/>
              <a:ext cx="0" cy="3352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꺾인 연결선 289"/>
            <p:cNvCxnSpPr>
              <a:stCxn id="286" idx="6"/>
            </p:cNvCxnSpPr>
            <p:nvPr/>
          </p:nvCxnSpPr>
          <p:spPr>
            <a:xfrm>
              <a:off x="2676461" y="2055390"/>
              <a:ext cx="381324" cy="158794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꺾인 연결선 290"/>
            <p:cNvCxnSpPr>
              <a:stCxn id="288" idx="6"/>
            </p:cNvCxnSpPr>
            <p:nvPr/>
          </p:nvCxnSpPr>
          <p:spPr>
            <a:xfrm flipV="1">
              <a:off x="2676461" y="2454342"/>
              <a:ext cx="381324" cy="195767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2" name="그룹 291"/>
            <p:cNvGrpSpPr/>
            <p:nvPr/>
          </p:nvGrpSpPr>
          <p:grpSpPr>
            <a:xfrm>
              <a:off x="2253686" y="2233735"/>
              <a:ext cx="40642" cy="217977"/>
              <a:chOff x="8337176" y="627611"/>
              <a:chExt cx="72000" cy="424776"/>
            </a:xfrm>
          </p:grpSpPr>
          <p:sp>
            <p:nvSpPr>
              <p:cNvPr id="310" name="타원 309"/>
              <p:cNvSpPr/>
              <p:nvPr/>
            </p:nvSpPr>
            <p:spPr>
              <a:xfrm>
                <a:off x="8337176" y="803999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1" name="타원 310"/>
              <p:cNvSpPr/>
              <p:nvPr/>
            </p:nvSpPr>
            <p:spPr>
              <a:xfrm>
                <a:off x="8337176" y="627611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2" name="타원 311"/>
              <p:cNvSpPr/>
              <p:nvPr/>
            </p:nvSpPr>
            <p:spPr>
              <a:xfrm>
                <a:off x="8337176" y="980387"/>
                <a:ext cx="72000" cy="72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cxnSp>
          <p:nvCxnSpPr>
            <p:cNvPr id="293" name="직선 화살표 연결선 292"/>
            <p:cNvCxnSpPr/>
            <p:nvPr/>
          </p:nvCxnSpPr>
          <p:spPr>
            <a:xfrm>
              <a:off x="3190384" y="2322562"/>
              <a:ext cx="39744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직선 화살표 연결선 293"/>
            <p:cNvCxnSpPr/>
            <p:nvPr/>
          </p:nvCxnSpPr>
          <p:spPr>
            <a:xfrm>
              <a:off x="6635892" y="2327650"/>
              <a:ext cx="3613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5" name="순서도: 논리합 294"/>
            <p:cNvSpPr/>
            <p:nvPr/>
          </p:nvSpPr>
          <p:spPr bwMode="auto">
            <a:xfrm>
              <a:off x="2915195" y="2193005"/>
              <a:ext cx="279620" cy="258707"/>
            </a:xfrm>
            <a:prstGeom prst="flowChar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6" name="직사각형 295"/>
            <p:cNvSpPr/>
            <p:nvPr/>
          </p:nvSpPr>
          <p:spPr bwMode="auto">
            <a:xfrm>
              <a:off x="3572081" y="2136983"/>
              <a:ext cx="782702" cy="39086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Down-converting</a:t>
              </a:r>
              <a:endParaRPr kumimoji="0" lang="ko-K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97" name="직선 화살표 연결선 296"/>
            <p:cNvCxnSpPr/>
            <p:nvPr/>
          </p:nvCxnSpPr>
          <p:spPr>
            <a:xfrm>
              <a:off x="4357037" y="2328444"/>
              <a:ext cx="36131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8" name="직사각형 297"/>
            <p:cNvSpPr/>
            <p:nvPr/>
          </p:nvSpPr>
          <p:spPr bwMode="auto">
            <a:xfrm>
              <a:off x="4711427" y="2131938"/>
              <a:ext cx="782702" cy="40329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Low-pass filter</a:t>
              </a:r>
              <a:endParaRPr kumimoji="0" lang="ko-K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99" name="직선 화살표 연결선 298"/>
            <p:cNvCxnSpPr/>
            <p:nvPr/>
          </p:nvCxnSpPr>
          <p:spPr>
            <a:xfrm>
              <a:off x="5497522" y="2328771"/>
              <a:ext cx="36131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0" name="TextBox 299"/>
            <p:cNvSpPr txBox="1"/>
            <p:nvPr/>
          </p:nvSpPr>
          <p:spPr>
            <a:xfrm>
              <a:off x="1687740" y="1672294"/>
              <a:ext cx="4764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>
                  <a:solidFill>
                    <a:schemeClr val="tx1"/>
                  </a:solidFill>
                </a:rPr>
                <a:t>LNA</a:t>
              </a:r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301" name="TextBox 300"/>
            <p:cNvSpPr txBox="1"/>
            <p:nvPr/>
          </p:nvSpPr>
          <p:spPr>
            <a:xfrm>
              <a:off x="2316878" y="1556781"/>
              <a:ext cx="527709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050" dirty="0" smtClean="0">
                  <a:solidFill>
                    <a:schemeClr val="tx1"/>
                  </a:solidFill>
                </a:rPr>
                <a:t>Phase</a:t>
              </a:r>
            </a:p>
            <a:p>
              <a:pPr algn="ctr"/>
              <a:r>
                <a:rPr lang="en-US" altLang="ko-KR" sz="1050" dirty="0" smtClean="0">
                  <a:solidFill>
                    <a:schemeClr val="tx1"/>
                  </a:solidFill>
                </a:rPr>
                <a:t>shifter</a:t>
              </a:r>
              <a:endParaRPr lang="ko-KR" alt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302" name="직사각형 301"/>
            <p:cNvSpPr/>
            <p:nvPr/>
          </p:nvSpPr>
          <p:spPr bwMode="auto">
            <a:xfrm>
              <a:off x="5856986" y="2131938"/>
              <a:ext cx="782702" cy="40329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3" name="TextBox 302"/>
            <p:cNvSpPr txBox="1"/>
            <p:nvPr/>
          </p:nvSpPr>
          <p:spPr>
            <a:xfrm>
              <a:off x="5971365" y="2184631"/>
              <a:ext cx="54063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300" dirty="0" smtClean="0">
                  <a:solidFill>
                    <a:schemeClr val="tx1"/>
                  </a:solidFill>
                </a:rPr>
                <a:t>ADC</a:t>
              </a:r>
              <a:endParaRPr lang="ko-KR" altLang="en-US" sz="1300" dirty="0">
                <a:solidFill>
                  <a:schemeClr val="tx1"/>
                </a:solidFill>
              </a:endParaRPr>
            </a:p>
          </p:txBody>
        </p:sp>
        <p:grpSp>
          <p:nvGrpSpPr>
            <p:cNvPr id="304" name="그룹 303"/>
            <p:cNvGrpSpPr/>
            <p:nvPr/>
          </p:nvGrpSpPr>
          <p:grpSpPr>
            <a:xfrm>
              <a:off x="1270089" y="2245549"/>
              <a:ext cx="1212454" cy="525258"/>
              <a:chOff x="1267708" y="2245549"/>
              <a:chExt cx="1212454" cy="525258"/>
            </a:xfrm>
          </p:grpSpPr>
          <p:sp>
            <p:nvSpPr>
              <p:cNvPr id="305" name="이등변 삼각형 304"/>
              <p:cNvSpPr/>
              <p:nvPr/>
            </p:nvSpPr>
            <p:spPr>
              <a:xfrm rot="10800000">
                <a:off x="1267708" y="2245549"/>
                <a:ext cx="198000" cy="181030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06" name="직선 연결선 305"/>
              <p:cNvCxnSpPr>
                <a:stCxn id="305" idx="0"/>
              </p:cNvCxnSpPr>
              <p:nvPr/>
            </p:nvCxnSpPr>
            <p:spPr>
              <a:xfrm>
                <a:off x="1366708" y="2426579"/>
                <a:ext cx="0" cy="22252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7" name="직선 화살표 연결선 306"/>
              <p:cNvCxnSpPr/>
              <p:nvPr/>
            </p:nvCxnSpPr>
            <p:spPr>
              <a:xfrm>
                <a:off x="1368291" y="2649101"/>
                <a:ext cx="405684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8" name="이등변 삼각형 307"/>
              <p:cNvSpPr/>
              <p:nvPr/>
            </p:nvSpPr>
            <p:spPr>
              <a:xfrm rot="5400000">
                <a:off x="1804627" y="2502544"/>
                <a:ext cx="244389" cy="292138"/>
              </a:xfrm>
              <a:prstGeom prst="triangle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cxnSp>
            <p:nvCxnSpPr>
              <p:cNvPr id="309" name="직선 화살표 연결선 308"/>
              <p:cNvCxnSpPr/>
              <p:nvPr/>
            </p:nvCxnSpPr>
            <p:spPr>
              <a:xfrm>
                <a:off x="2074478" y="2649101"/>
                <a:ext cx="405684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0993419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Noise Figure Calculation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33" name="왼쪽/오른쪽 화살표 32"/>
          <p:cNvSpPr/>
          <p:nvPr/>
        </p:nvSpPr>
        <p:spPr bwMode="auto">
          <a:xfrm>
            <a:off x="3960471" y="2387856"/>
            <a:ext cx="829394" cy="209612"/>
          </a:xfrm>
          <a:prstGeom prst="leftRightArrow">
            <a:avLst/>
          </a:prstGeom>
          <a:solidFill>
            <a:srgbClr val="FF0000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794058" y="2846772"/>
                <a:ext cx="12677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600" dirty="0" smtClean="0">
                    <a:solidFill>
                      <a:schemeClr val="tx1"/>
                    </a:solidFill>
                  </a:rPr>
                  <a:t> RF chain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058" y="2846772"/>
                <a:ext cx="1267783" cy="338554"/>
              </a:xfrm>
              <a:prstGeom prst="rect">
                <a:avLst/>
              </a:prstGeom>
              <a:blipFill rotWithShape="0">
                <a:blip r:embed="rId2"/>
                <a:stretch>
                  <a:fillRect t="-5357" r="-481" b="-2142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그룹 19"/>
          <p:cNvGrpSpPr/>
          <p:nvPr/>
        </p:nvGrpSpPr>
        <p:grpSpPr>
          <a:xfrm>
            <a:off x="4975483" y="2132856"/>
            <a:ext cx="3700973" cy="682646"/>
            <a:chOff x="1547664" y="1484784"/>
            <a:chExt cx="3700973" cy="999463"/>
          </a:xfrm>
        </p:grpSpPr>
        <p:sp>
          <p:nvSpPr>
            <p:cNvPr id="21" name="이등변 삼각형 20"/>
            <p:cNvSpPr/>
            <p:nvPr/>
          </p:nvSpPr>
          <p:spPr>
            <a:xfrm rot="10800000">
              <a:off x="1547664" y="1484784"/>
              <a:ext cx="432048" cy="28803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1763688" y="1780436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화살표 연결선 22"/>
            <p:cNvCxnSpPr/>
            <p:nvPr/>
          </p:nvCxnSpPr>
          <p:spPr>
            <a:xfrm>
              <a:off x="1763688" y="2140476"/>
              <a:ext cx="10801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모서리가 둥근 직사각형 23"/>
            <p:cNvSpPr/>
            <p:nvPr/>
          </p:nvSpPr>
          <p:spPr>
            <a:xfrm>
              <a:off x="2843808" y="1816440"/>
              <a:ext cx="1512168" cy="648072"/>
            </a:xfrm>
            <a:prstGeom prst="roundRect">
              <a:avLst/>
            </a:prstGeom>
            <a:no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25" name="직선 화살표 연결선 24"/>
            <p:cNvCxnSpPr/>
            <p:nvPr/>
          </p:nvCxnSpPr>
          <p:spPr>
            <a:xfrm>
              <a:off x="4355976" y="2124492"/>
              <a:ext cx="8926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직사각형 26"/>
                <p:cNvSpPr/>
                <p:nvPr/>
              </p:nvSpPr>
              <p:spPr>
                <a:xfrm>
                  <a:off x="3123545" y="1830854"/>
                  <a:ext cx="953466" cy="6533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23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3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altLang="ko-KR" sz="23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a14:m>
                  <a:r>
                    <a:rPr lang="en-US" altLang="ko-KR" sz="2300" dirty="0" smtClean="0">
                      <a:solidFill>
                        <a:schemeClr val="tx1"/>
                      </a:solidFill>
                    </a:rPr>
                    <a:t>,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23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3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ko-KR" sz="23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a14:m>
                  <a:endParaRPr lang="ko-KR" altLang="en-US" sz="23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직사각형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3545" y="1830854"/>
                  <a:ext cx="953466" cy="653393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282" t="-12329" b="-28767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" name="이등변 삼각형 57"/>
          <p:cNvSpPr/>
          <p:nvPr/>
        </p:nvSpPr>
        <p:spPr>
          <a:xfrm rot="10800000">
            <a:off x="611560" y="2074677"/>
            <a:ext cx="424431" cy="240951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0" name="직선 화살표 연결선 59"/>
          <p:cNvCxnSpPr/>
          <p:nvPr/>
        </p:nvCxnSpPr>
        <p:spPr>
          <a:xfrm>
            <a:off x="822879" y="2567308"/>
            <a:ext cx="65335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화살표 연결선 61"/>
          <p:cNvCxnSpPr/>
          <p:nvPr/>
        </p:nvCxnSpPr>
        <p:spPr>
          <a:xfrm>
            <a:off x="2223144" y="2567308"/>
            <a:ext cx="65335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571063" y="2086143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>
                <a:solidFill>
                  <a:schemeClr val="tx1"/>
                </a:solidFill>
              </a:rPr>
              <a:t>LNA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857462" y="1946469"/>
            <a:ext cx="52770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 smtClean="0">
                <a:solidFill>
                  <a:schemeClr val="tx1"/>
                </a:solidFill>
              </a:rPr>
              <a:t>Phase</a:t>
            </a:r>
          </a:p>
          <a:p>
            <a:pPr algn="ctr"/>
            <a:r>
              <a:rPr lang="en-US" altLang="ko-KR" sz="1050" dirty="0" smtClean="0">
                <a:solidFill>
                  <a:schemeClr val="tx1"/>
                </a:solidFill>
              </a:rPr>
              <a:t>shifter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1381030" y="2305373"/>
            <a:ext cx="861563" cy="523870"/>
            <a:chOff x="1932251" y="2393598"/>
            <a:chExt cx="861563" cy="523870"/>
          </a:xfrm>
        </p:grpSpPr>
        <p:sp>
          <p:nvSpPr>
            <p:cNvPr id="61" name="이등변 삼각형 60"/>
            <p:cNvSpPr/>
            <p:nvPr/>
          </p:nvSpPr>
          <p:spPr>
            <a:xfrm rot="5400000">
              <a:off x="2153014" y="2276668"/>
              <a:ext cx="523870" cy="757730"/>
            </a:xfrm>
            <a:prstGeom prst="triangle">
              <a:avLst/>
            </a:prstGeom>
            <a:noFill/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직사각형 67"/>
                <p:cNvSpPr/>
                <p:nvPr/>
              </p:nvSpPr>
              <p:spPr>
                <a:xfrm>
                  <a:off x="1932251" y="2497145"/>
                  <a:ext cx="716157" cy="29290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ko-KR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ko-KR" sz="1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 xmlns="">
            <p:sp>
              <p:nvSpPr>
                <p:cNvPr id="68" name="직사각형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2251" y="2497145"/>
                  <a:ext cx="716157" cy="29290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2" name="그룹 71"/>
          <p:cNvGrpSpPr/>
          <p:nvPr/>
        </p:nvGrpSpPr>
        <p:grpSpPr>
          <a:xfrm>
            <a:off x="2735755" y="2331487"/>
            <a:ext cx="790614" cy="496586"/>
            <a:chOff x="3165791" y="2468577"/>
            <a:chExt cx="790614" cy="496586"/>
          </a:xfrm>
        </p:grpSpPr>
        <p:grpSp>
          <p:nvGrpSpPr>
            <p:cNvPr id="8" name="그룹 7"/>
            <p:cNvGrpSpPr/>
            <p:nvPr/>
          </p:nvGrpSpPr>
          <p:grpSpPr>
            <a:xfrm>
              <a:off x="3165791" y="2468577"/>
              <a:ext cx="790614" cy="496586"/>
              <a:chOff x="2721958" y="2568086"/>
              <a:chExt cx="446281" cy="280310"/>
            </a:xfrm>
          </p:grpSpPr>
          <p:sp>
            <p:nvSpPr>
              <p:cNvPr id="55" name="타원 54"/>
              <p:cNvSpPr/>
              <p:nvPr/>
            </p:nvSpPr>
            <p:spPr>
              <a:xfrm>
                <a:off x="2804943" y="2568086"/>
                <a:ext cx="280310" cy="280310"/>
              </a:xfrm>
              <a:prstGeom prst="ellipse">
                <a:avLst/>
              </a:prstGeom>
              <a:noFill/>
              <a:ln w="12700"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6" name="직선 연결선 55"/>
              <p:cNvCxnSpPr/>
              <p:nvPr/>
            </p:nvCxnSpPr>
            <p:spPr>
              <a:xfrm rot="2700000">
                <a:off x="2945099" y="2489489"/>
                <a:ext cx="0" cy="446281"/>
              </a:xfrm>
              <a:prstGeom prst="line">
                <a:avLst/>
              </a:prstGeom>
              <a:ln>
                <a:solidFill>
                  <a:schemeClr val="bg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직사각형 68"/>
                <p:cNvSpPr/>
                <p:nvPr/>
              </p:nvSpPr>
              <p:spPr>
                <a:xfrm>
                  <a:off x="3210486" y="2559447"/>
                  <a:ext cx="716157" cy="29290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ko-KR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2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ko-KR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ko-KR" altLang="en-US" sz="1200" dirty="0"/>
                </a:p>
              </p:txBody>
            </p:sp>
          </mc:Choice>
          <mc:Fallback xmlns="">
            <p:sp>
              <p:nvSpPr>
                <p:cNvPr id="69" name="직사각형 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10486" y="2559447"/>
                  <a:ext cx="716157" cy="292901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75" name="직선 연결선 74"/>
          <p:cNvCxnSpPr/>
          <p:nvPr/>
        </p:nvCxnSpPr>
        <p:spPr bwMode="auto">
          <a:xfrm flipV="1">
            <a:off x="822879" y="2316830"/>
            <a:ext cx="0" cy="2480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962051" y="2847775"/>
                <a:ext cx="22103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600" b="0" dirty="0" smtClean="0">
                    <a:solidFill>
                      <a:schemeClr val="tx1"/>
                    </a:solidFill>
                  </a:rPr>
                  <a:t>Equivalent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600" dirty="0" smtClean="0">
                    <a:solidFill>
                      <a:schemeClr val="tx1"/>
                    </a:solidFill>
                  </a:rPr>
                  <a:t> RF chain</a:t>
                </a:r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2051" y="2847775"/>
                <a:ext cx="2210349" cy="338554"/>
              </a:xfrm>
              <a:prstGeom prst="rect">
                <a:avLst/>
              </a:prstGeom>
              <a:blipFill rotWithShape="0">
                <a:blip r:embed="rId6"/>
                <a:stretch>
                  <a:fillRect l="-1377" t="-5357" b="-2142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직선 화살표 연결선 78"/>
          <p:cNvCxnSpPr/>
          <p:nvPr/>
        </p:nvCxnSpPr>
        <p:spPr>
          <a:xfrm>
            <a:off x="3381732" y="2564904"/>
            <a:ext cx="4462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그룹 93"/>
          <p:cNvGrpSpPr/>
          <p:nvPr/>
        </p:nvGrpSpPr>
        <p:grpSpPr>
          <a:xfrm>
            <a:off x="4283968" y="4677149"/>
            <a:ext cx="4193459" cy="1513565"/>
            <a:chOff x="4395561" y="3739672"/>
            <a:chExt cx="4193459" cy="1513565"/>
          </a:xfrm>
        </p:grpSpPr>
        <p:sp>
          <p:nvSpPr>
            <p:cNvPr id="85" name="모서리가 둥근 직사각형 84"/>
            <p:cNvSpPr/>
            <p:nvPr/>
          </p:nvSpPr>
          <p:spPr bwMode="auto">
            <a:xfrm>
              <a:off x="4395561" y="4140386"/>
              <a:ext cx="4193459" cy="1112851"/>
            </a:xfrm>
            <a:prstGeom prst="roundRect">
              <a:avLst/>
            </a:pr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직사각형 79"/>
                <p:cNvSpPr/>
                <p:nvPr/>
              </p:nvSpPr>
              <p:spPr>
                <a:xfrm>
                  <a:off x="4724725" y="4478141"/>
                  <a:ext cx="3558923" cy="70307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altLang="ko-K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altLang="ko-K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ko-K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ko-KR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  <m:r>
                              <a:rPr lang="en-US" altLang="ko-KR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ko-KR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ko-KR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sub>
                            </m:sSub>
                            <m:r>
                              <a:rPr lang="en-US" altLang="ko-KR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sub>
                            </m:sSub>
                            <m:sSub>
                              <m:sSubPr>
                                <m:ctrlP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  <m:sub>
                                <m:sSub>
                                  <m:sSubPr>
                                    <m:ctrlP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8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altLang="ko-KR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sub>
                            </m:sSub>
                          </m:den>
                        </m:f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</m:oMath>
                    </m:oMathPara>
                  </a14:m>
                  <a:endParaRPr lang="ko-KR" altLang="en-US" sz="1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0" name="직사각형 7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4725" y="4478141"/>
                  <a:ext cx="3558923" cy="703078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4" name="TextBox 83"/>
            <p:cNvSpPr txBox="1"/>
            <p:nvPr/>
          </p:nvSpPr>
          <p:spPr>
            <a:xfrm>
              <a:off x="5375652" y="3739672"/>
              <a:ext cx="2120683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800" dirty="0" smtClean="0">
                  <a:solidFill>
                    <a:schemeClr val="tx1"/>
                  </a:solidFill>
                  <a:latin typeface="+mn-lt"/>
                </a:rPr>
                <a:t>Overall Noise Figure</a:t>
              </a:r>
            </a:p>
            <a:p>
              <a:pPr algn="ctr"/>
              <a:r>
                <a:rPr lang="en-US" altLang="ko-KR" sz="1800" dirty="0" smtClean="0">
                  <a:solidFill>
                    <a:schemeClr val="tx1"/>
                  </a:solidFill>
                  <a:latin typeface="+mn-lt"/>
                </a:rPr>
                <a:t>(</a:t>
              </a:r>
              <a:r>
                <a:rPr lang="en-US" altLang="ko-KR" sz="1800" dirty="0" err="1" smtClean="0">
                  <a:solidFill>
                    <a:schemeClr val="tx1"/>
                  </a:solidFill>
                  <a:latin typeface="+mn-lt"/>
                </a:rPr>
                <a:t>Friis</a:t>
              </a:r>
              <a:r>
                <a:rPr lang="en-US" altLang="ko-KR" sz="1800" dirty="0" smtClean="0">
                  <a:solidFill>
                    <a:schemeClr val="tx1"/>
                  </a:solidFill>
                  <a:latin typeface="+mn-lt"/>
                </a:rPr>
                <a:t> Equation)</a:t>
              </a:r>
              <a:endParaRPr lang="ko-KR" altLang="en-US" sz="1800" dirty="0">
                <a:solidFill>
                  <a:schemeClr val="tx1"/>
                </a:solidFill>
                <a:latin typeface="+mn-lt"/>
              </a:endParaRPr>
            </a:p>
          </p:txBody>
        </p:sp>
      </p:grpSp>
      <p:grpSp>
        <p:nvGrpSpPr>
          <p:cNvPr id="95" name="그룹 94"/>
          <p:cNvGrpSpPr/>
          <p:nvPr/>
        </p:nvGrpSpPr>
        <p:grpSpPr>
          <a:xfrm>
            <a:off x="899592" y="4839959"/>
            <a:ext cx="2864188" cy="1344626"/>
            <a:chOff x="1096283" y="3908611"/>
            <a:chExt cx="2864188" cy="1344626"/>
          </a:xfrm>
        </p:grpSpPr>
        <p:grpSp>
          <p:nvGrpSpPr>
            <p:cNvPr id="87" name="그룹 86"/>
            <p:cNvGrpSpPr/>
            <p:nvPr/>
          </p:nvGrpSpPr>
          <p:grpSpPr>
            <a:xfrm>
              <a:off x="1096283" y="3908611"/>
              <a:ext cx="2864188" cy="1344626"/>
              <a:chOff x="2830669" y="4316622"/>
              <a:chExt cx="4193459" cy="1344626"/>
            </a:xfrm>
          </p:grpSpPr>
          <p:sp>
            <p:nvSpPr>
              <p:cNvPr id="88" name="모서리가 둥근 직사각형 87"/>
              <p:cNvSpPr/>
              <p:nvPr/>
            </p:nvSpPr>
            <p:spPr bwMode="auto">
              <a:xfrm>
                <a:off x="2830669" y="4548397"/>
                <a:ext cx="4193459" cy="1112851"/>
              </a:xfrm>
              <a:prstGeom prst="roundRect">
                <a:avLst/>
              </a:prstGeom>
              <a:noFill/>
              <a:ln w="254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ko-KR" alt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3831303" y="4316622"/>
                <a:ext cx="2120683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800" dirty="0" smtClean="0">
                    <a:solidFill>
                      <a:schemeClr val="tx1"/>
                    </a:solidFill>
                    <a:latin typeface="+mn-lt"/>
                  </a:rPr>
                  <a:t>Overall Gain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직사각형 90"/>
                <p:cNvSpPr/>
                <p:nvPr/>
              </p:nvSpPr>
              <p:spPr>
                <a:xfrm>
                  <a:off x="1352196" y="4470694"/>
                  <a:ext cx="2345579" cy="42652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ko-K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altLang="ko-KR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altLang="ko-K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ko-KR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</m:sSub>
                        <m:sSub>
                          <m:sSubPr>
                            <m:ctrlPr>
                              <a:rPr lang="en-US" altLang="ko-K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ko-KR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  <m:sSub>
                          <m:sSubPr>
                            <m:ctrlPr>
                              <a:rPr lang="en-US" altLang="ko-K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altLang="ko-KR" sz="2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ko-KR" altLang="en-US" sz="2000" dirty="0"/>
                </a:p>
              </p:txBody>
            </p:sp>
          </mc:Choice>
          <mc:Fallback xmlns="">
            <p:sp>
              <p:nvSpPr>
                <p:cNvPr id="91" name="직사각형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2196" y="4470694"/>
                  <a:ext cx="2345579" cy="42652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2857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2"/>
              <p:cNvSpPr txBox="1">
                <a:spLocks noChangeArrowheads="1"/>
              </p:cNvSpPr>
              <p:nvPr/>
            </p:nvSpPr>
            <p:spPr bwMode="auto">
              <a:xfrm>
                <a:off x="2740488" y="3241389"/>
                <a:ext cx="5043307" cy="203139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latinLnBrk="1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latinLnBrk="1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latinLnBrk="1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sSub>
                          <m:sSubPr>
                            <m:ctrlP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ko-KR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ko-KR" sz="1500" b="0" kern="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kern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ko-KR" sz="1500" b="0" i="1" kern="0" smtClean="0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kern="0" dirty="0" smtClean="0"/>
                  <a:t> RF block’s gain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ker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 kern="0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kern="0" dirty="0" smtClean="0"/>
                  <a:t> RF </a:t>
                </a:r>
                <a:r>
                  <a:rPr lang="en-US" altLang="ko-KR" sz="1500" b="0" kern="0" dirty="0"/>
                  <a:t>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sSub>
                          <m:sSubPr>
                            <m:ctrlP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altLang="ko-KR" sz="15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ko-KR" sz="1500" b="0" kern="0" dirty="0" smtClean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ker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altLang="ko-KR" sz="1500" b="0" i="1" kern="0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kern="0" dirty="0"/>
                  <a:t> RF block’s </a:t>
                </a:r>
                <a:r>
                  <a:rPr lang="en-US" altLang="ko-KR" sz="1500" b="0" kern="0" dirty="0" smtClean="0"/>
                  <a:t> noise figure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ker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 kern="0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kern="0" dirty="0" smtClean="0"/>
                  <a:t> RF 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ko-KR" altLang="en-US" sz="1500" b="0" dirty="0"/>
                  <a:t> </a:t>
                </a:r>
                <a:r>
                  <a:rPr lang="en-US" altLang="ko-KR" sz="1500" b="0" dirty="0"/>
                  <a:t>: Overall gain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dirty="0"/>
                  <a:t> RF 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sz="1500" b="0" dirty="0"/>
                  <a:t> : Overall noise figure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dirty="0"/>
                  <a:t> RF 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endParaRPr lang="en-GB" sz="1500" kern="0" dirty="0"/>
              </a:p>
            </p:txBody>
          </p:sp>
        </mc:Choice>
        <mc:Fallback xmlns="">
          <p:sp>
            <p:nvSpPr>
              <p:cNvPr id="93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0488" y="3241389"/>
                <a:ext cx="5043307" cy="2031394"/>
              </a:xfrm>
              <a:prstGeom prst="rect">
                <a:avLst/>
              </a:prstGeom>
              <a:blipFill rotWithShape="0">
                <a:blip r:embed="rId9"/>
                <a:stretch>
                  <a:fillRect l="-363" t="-60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049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altLang="ko-KR" dirty="0" err="1"/>
              <a:t>Ji-Ho</a:t>
            </a:r>
            <a:r>
              <a:rPr lang="en-GB" altLang="ko-KR" dirty="0"/>
              <a:t> Lee, Korea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Multi-to-One Path system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6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539552" y="4675996"/>
                <a:ext cx="5043307" cy="2031394"/>
              </a:xfrm>
              <a:ln/>
            </p:spPr>
            <p:txBody>
              <a:bodyPr/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altLang="ko-KR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4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  <m:r>
                              <a:rPr lang="en-US" altLang="ko-KR" sz="1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ko-KR" sz="1500" b="0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n-US" altLang="ko-KR" sz="1500" b="0" dirty="0" smtClean="0"/>
                  <a:t>:</a:t>
                </a:r>
                <a:r>
                  <a:rPr lang="en-US" altLang="ko-KR" sz="1500" b="0" dirty="0" smtClean="0">
                    <a:latin typeface="Cambria Math" panose="02040503050406030204" pitchFamily="18" charset="0"/>
                  </a:rPr>
                  <a:t> Input s</a:t>
                </a:r>
                <a:r>
                  <a:rPr lang="en-US" altLang="ko-KR" sz="1500" b="0" dirty="0" smtClean="0"/>
                  <a:t>ignal power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 smtClean="0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dirty="0" smtClean="0"/>
                  <a:t> RF 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altLang="ko-KR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ko-KR" sz="1500" b="0" dirty="0" smtClean="0"/>
                  <a:t> : </a:t>
                </a:r>
                <a:r>
                  <a:rPr lang="en-US" altLang="ko-KR" sz="1500" b="0" dirty="0">
                    <a:latin typeface="Cambria Math" panose="02040503050406030204" pitchFamily="18" charset="0"/>
                  </a:rPr>
                  <a:t>Input </a:t>
                </a:r>
                <a:r>
                  <a:rPr lang="en-US" altLang="ko-KR" sz="1500" b="0" dirty="0" smtClean="0">
                    <a:latin typeface="Cambria Math" panose="02040503050406030204" pitchFamily="18" charset="0"/>
                  </a:rPr>
                  <a:t>noise </a:t>
                </a:r>
                <a:r>
                  <a:rPr lang="en-US" altLang="ko-KR" sz="1500" b="0" dirty="0" smtClean="0"/>
                  <a:t>power </a:t>
                </a:r>
                <a:r>
                  <a:rPr lang="en-US" altLang="ko-KR" sz="1500" b="0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dirty="0"/>
                  <a:t> RF 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5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ko-KR" altLang="en-US" sz="1500" b="0" dirty="0"/>
                  <a:t> </a:t>
                </a:r>
                <a:r>
                  <a:rPr lang="en-US" altLang="ko-KR" sz="1500" b="0" dirty="0"/>
                  <a:t>: </a:t>
                </a:r>
                <a:r>
                  <a:rPr lang="en-US" altLang="ko-KR" sz="1500" b="0" dirty="0" smtClean="0"/>
                  <a:t>Overall gain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dirty="0" smtClean="0"/>
                  <a:t> RF </a:t>
                </a:r>
                <a:r>
                  <a:rPr lang="en-US" altLang="ko-KR" sz="1500" b="0" dirty="0"/>
                  <a:t>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15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sz="1500" b="0" dirty="0" smtClean="0"/>
                  <a:t> : Overall noise figure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dirty="0" smtClean="0"/>
                  <a:t> RF </a:t>
                </a:r>
                <a:r>
                  <a:rPr lang="en-US" altLang="ko-KR" sz="1500" b="0" dirty="0"/>
                  <a:t>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5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sz="1500" b="0" dirty="0" smtClean="0"/>
                  <a:t> : </a:t>
                </a:r>
                <a:r>
                  <a:rPr lang="en-US" altLang="ko-KR" sz="1500" b="0" dirty="0"/>
                  <a:t>Insertion phase shift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dirty="0" smtClean="0"/>
                  <a:t> RF </a:t>
                </a:r>
                <a:r>
                  <a:rPr lang="en-US" altLang="ko-KR" sz="1500" b="0" dirty="0"/>
                  <a:t>path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GB" dirty="0"/>
              </a:p>
            </p:txBody>
          </p:sp>
        </mc:Choice>
        <mc:Fallback xmlns="">
          <p:sp>
            <p:nvSpPr>
              <p:cNvPr id="614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539552" y="4675996"/>
                <a:ext cx="5043307" cy="2031394"/>
              </a:xfrm>
              <a:blipFill rotWithShape="0">
                <a:blip r:embed="rId3"/>
                <a:stretch>
                  <a:fillRect l="-363" t="-901"/>
                </a:stretch>
              </a:blipFill>
              <a:ln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모서리가 둥근 직사각형 6"/>
          <p:cNvSpPr/>
          <p:nvPr/>
        </p:nvSpPr>
        <p:spPr>
          <a:xfrm>
            <a:off x="5071268" y="1851412"/>
            <a:ext cx="1152128" cy="250830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1370295" y="1752470"/>
            <a:ext cx="3700973" cy="669167"/>
            <a:chOff x="1547664" y="1484784"/>
            <a:chExt cx="3700973" cy="979728"/>
          </a:xfrm>
        </p:grpSpPr>
        <p:sp>
          <p:nvSpPr>
            <p:cNvPr id="9" name="이등변 삼각형 8"/>
            <p:cNvSpPr/>
            <p:nvPr/>
          </p:nvSpPr>
          <p:spPr>
            <a:xfrm rot="10800000">
              <a:off x="1547664" y="1484784"/>
              <a:ext cx="432048" cy="28803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10" name="직선 연결선 9"/>
            <p:cNvCxnSpPr/>
            <p:nvPr/>
          </p:nvCxnSpPr>
          <p:spPr>
            <a:xfrm>
              <a:off x="1763688" y="1780436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화살표 연결선 10"/>
            <p:cNvCxnSpPr/>
            <p:nvPr/>
          </p:nvCxnSpPr>
          <p:spPr>
            <a:xfrm>
              <a:off x="1763688" y="2140476"/>
              <a:ext cx="10801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모서리가 둥근 직사각형 11"/>
            <p:cNvSpPr/>
            <p:nvPr/>
          </p:nvSpPr>
          <p:spPr>
            <a:xfrm>
              <a:off x="2843808" y="1816440"/>
              <a:ext cx="1512168" cy="648072"/>
            </a:xfrm>
            <a:prstGeom prst="roundRect">
              <a:avLst/>
            </a:prstGeom>
            <a:no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>
            <a:xfrm>
              <a:off x="4355976" y="2124492"/>
              <a:ext cx="8926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직사각형 15"/>
                <p:cNvSpPr/>
                <p:nvPr/>
              </p:nvSpPr>
              <p:spPr>
                <a:xfrm>
                  <a:off x="2893340" y="1830854"/>
                  <a:ext cx="1351973" cy="53999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23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3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altLang="ko-KR" sz="23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altLang="ko-KR" sz="2300" dirty="0" smtClean="0">
                      <a:solidFill>
                        <a:schemeClr val="tx1"/>
                      </a:solidFill>
                    </a:rPr>
                    <a:t>,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23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3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ko-KR" sz="23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altLang="ko-KR" sz="2300" dirty="0" smtClean="0">
                      <a:solidFill>
                        <a:schemeClr val="tx1"/>
                      </a:solidFill>
                    </a:rPr>
                    <a:t>,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23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23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ko-KR" sz="23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endParaRPr lang="ko-KR" altLang="en-US" sz="23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6" name="직사각형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3340" y="1830854"/>
                  <a:ext cx="1351973" cy="53999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905" t="-13115" b="-5409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8" name="이등변 삼각형 17"/>
          <p:cNvSpPr/>
          <p:nvPr/>
        </p:nvSpPr>
        <p:spPr>
          <a:xfrm rot="10800000">
            <a:off x="1370295" y="2490783"/>
            <a:ext cx="432048" cy="19673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1586319" y="2692717"/>
            <a:ext cx="0" cy="2459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>
            <a:off x="1586319" y="2938630"/>
            <a:ext cx="108012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모서리가 둥근 직사각형 20"/>
          <p:cNvSpPr/>
          <p:nvPr/>
        </p:nvSpPr>
        <p:spPr>
          <a:xfrm>
            <a:off x="2666439" y="2717308"/>
            <a:ext cx="1512168" cy="442642"/>
          </a:xfrm>
          <a:prstGeom prst="round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>
          <a:xfrm>
            <a:off x="4178607" y="2927712"/>
            <a:ext cx="8926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직사각형 24"/>
              <p:cNvSpPr/>
              <p:nvPr/>
            </p:nvSpPr>
            <p:spPr>
              <a:xfrm>
                <a:off x="2708259" y="2717387"/>
                <a:ext cx="1372363" cy="3688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2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2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ko-KR" altLang="en-US" sz="23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직사각형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259" y="2717387"/>
                <a:ext cx="1372363" cy="368823"/>
              </a:xfrm>
              <a:prstGeom prst="rect">
                <a:avLst/>
              </a:prstGeom>
              <a:blipFill rotWithShape="0">
                <a:blip r:embed="rId8"/>
                <a:stretch>
                  <a:fillRect l="-444" t="-15000" b="-56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이등변 삼각형 26"/>
          <p:cNvSpPr/>
          <p:nvPr/>
        </p:nvSpPr>
        <p:spPr>
          <a:xfrm rot="10800000">
            <a:off x="1370295" y="3695937"/>
            <a:ext cx="432048" cy="19673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cxnSp>
        <p:nvCxnSpPr>
          <p:cNvPr id="28" name="직선 연결선 27"/>
          <p:cNvCxnSpPr/>
          <p:nvPr/>
        </p:nvCxnSpPr>
        <p:spPr>
          <a:xfrm>
            <a:off x="1586319" y="3897871"/>
            <a:ext cx="0" cy="24591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>
            <a:off x="1586319" y="4143783"/>
            <a:ext cx="108012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모서리가 둥근 직사각형 29"/>
          <p:cNvSpPr/>
          <p:nvPr/>
        </p:nvSpPr>
        <p:spPr>
          <a:xfrm>
            <a:off x="2666439" y="3922462"/>
            <a:ext cx="1512168" cy="442642"/>
          </a:xfrm>
          <a:prstGeom prst="round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cxnSp>
        <p:nvCxnSpPr>
          <p:cNvPr id="31" name="직선 화살표 연결선 30"/>
          <p:cNvCxnSpPr/>
          <p:nvPr/>
        </p:nvCxnSpPr>
        <p:spPr>
          <a:xfrm>
            <a:off x="4178607" y="4132866"/>
            <a:ext cx="89266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직사각형 33"/>
              <p:cNvSpPr/>
              <p:nvPr/>
            </p:nvSpPr>
            <p:spPr>
              <a:xfrm>
                <a:off x="2708984" y="3933056"/>
                <a:ext cx="1502976" cy="3688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altLang="ko-KR" sz="2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altLang="ko-KR" sz="2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ko-KR" sz="2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ko-KR" altLang="en-US" sz="23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직사각형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984" y="3933056"/>
                <a:ext cx="1502976" cy="368823"/>
              </a:xfrm>
              <a:prstGeom prst="rect">
                <a:avLst/>
              </a:prstGeom>
              <a:blipFill rotWithShape="0">
                <a:blip r:embed="rId11"/>
                <a:stretch>
                  <a:fillRect l="-405" t="-13115" b="-5409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그룹 39"/>
          <p:cNvGrpSpPr/>
          <p:nvPr/>
        </p:nvGrpSpPr>
        <p:grpSpPr>
          <a:xfrm>
            <a:off x="1550318" y="3127924"/>
            <a:ext cx="72000" cy="332206"/>
            <a:chOff x="7810658" y="1514712"/>
            <a:chExt cx="72000" cy="401969"/>
          </a:xfrm>
        </p:grpSpPr>
        <p:sp>
          <p:nvSpPr>
            <p:cNvPr id="41" name="타원 40"/>
            <p:cNvSpPr/>
            <p:nvPr/>
          </p:nvSpPr>
          <p:spPr>
            <a:xfrm>
              <a:off x="7810658" y="151471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2" name="타원 41"/>
            <p:cNvSpPr/>
            <p:nvPr/>
          </p:nvSpPr>
          <p:spPr>
            <a:xfrm>
              <a:off x="7810658" y="167719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3" name="타원 42"/>
            <p:cNvSpPr/>
            <p:nvPr/>
          </p:nvSpPr>
          <p:spPr>
            <a:xfrm>
              <a:off x="7810658" y="184468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3394791" y="3380596"/>
            <a:ext cx="72000" cy="332206"/>
            <a:chOff x="7810658" y="1514712"/>
            <a:chExt cx="72000" cy="401969"/>
          </a:xfrm>
        </p:grpSpPr>
        <p:sp>
          <p:nvSpPr>
            <p:cNvPr id="45" name="타원 44"/>
            <p:cNvSpPr/>
            <p:nvPr/>
          </p:nvSpPr>
          <p:spPr>
            <a:xfrm>
              <a:off x="7810658" y="151471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6" name="타원 45"/>
            <p:cNvSpPr/>
            <p:nvPr/>
          </p:nvSpPr>
          <p:spPr>
            <a:xfrm>
              <a:off x="7810658" y="167719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7" name="타원 46"/>
            <p:cNvSpPr/>
            <p:nvPr/>
          </p:nvSpPr>
          <p:spPr>
            <a:xfrm>
              <a:off x="7810658" y="184468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</p:grpSp>
      <p:cxnSp>
        <p:nvCxnSpPr>
          <p:cNvPr id="48" name="직선 화살표 연결선 47"/>
          <p:cNvCxnSpPr/>
          <p:nvPr/>
        </p:nvCxnSpPr>
        <p:spPr>
          <a:xfrm>
            <a:off x="6233268" y="3105563"/>
            <a:ext cx="5542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모서리가 둥근 직사각형 48"/>
          <p:cNvSpPr/>
          <p:nvPr/>
        </p:nvSpPr>
        <p:spPr>
          <a:xfrm>
            <a:off x="6803000" y="2797037"/>
            <a:ext cx="1430288" cy="608334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742873" y="2750763"/>
                <a:ext cx="1550541" cy="69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800" dirty="0" smtClean="0">
                    <a:solidFill>
                      <a:schemeClr val="tx1"/>
                    </a:solidFill>
                    <a:latin typeface="+mn-lt"/>
                  </a:rPr>
                  <a:t>Array output</a:t>
                </a:r>
                <a:br>
                  <a:rPr lang="en-US" altLang="ko-KR" sz="1800" dirty="0" smtClean="0">
                    <a:solidFill>
                      <a:schemeClr val="tx1"/>
                    </a:solidFill>
                    <a:latin typeface="+mn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out</m:t>
                              </m:r>
                            </m:sub>
                          </m:sSub>
                        </m:sub>
                      </m:sSub>
                      <m:r>
                        <a:rPr lang="en-US" altLang="ko-KR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out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2873" y="2750763"/>
                <a:ext cx="1550541" cy="690767"/>
              </a:xfrm>
              <a:prstGeom prst="rect">
                <a:avLst/>
              </a:prstGeom>
              <a:blipFill rotWithShape="0">
                <a:blip r:embed="rId12"/>
                <a:stretch>
                  <a:fillRect t="-438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직선 화살표 연결선 50"/>
          <p:cNvCxnSpPr/>
          <p:nvPr/>
        </p:nvCxnSpPr>
        <p:spPr>
          <a:xfrm>
            <a:off x="5101912" y="2215708"/>
            <a:ext cx="1113113" cy="85893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/>
          <p:nvPr/>
        </p:nvCxnSpPr>
        <p:spPr>
          <a:xfrm>
            <a:off x="5073410" y="2935460"/>
            <a:ext cx="1144398" cy="16302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화살표 연결선 52"/>
          <p:cNvCxnSpPr>
            <a:endCxn id="7" idx="3"/>
          </p:cNvCxnSpPr>
          <p:nvPr/>
        </p:nvCxnSpPr>
        <p:spPr>
          <a:xfrm flipV="1">
            <a:off x="5094317" y="3105564"/>
            <a:ext cx="1129079" cy="1038219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186719" y="2036302"/>
                <a:ext cx="360040" cy="305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719" y="2036302"/>
                <a:ext cx="360040" cy="305233"/>
              </a:xfrm>
              <a:prstGeom prst="rect">
                <a:avLst/>
              </a:prstGeom>
              <a:blipFill rotWithShape="0">
                <a:blip r:embed="rId14"/>
                <a:stretch>
                  <a:fillRect r="-5085" b="-22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186719" y="2622839"/>
                <a:ext cx="360040" cy="305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719" y="2622839"/>
                <a:ext cx="360040" cy="305233"/>
              </a:xfrm>
              <a:prstGeom prst="rect">
                <a:avLst/>
              </a:prstGeom>
              <a:blipFill rotWithShape="0">
                <a:blip r:embed="rId15"/>
                <a:stretch>
                  <a:fillRect r="-6780" b="-22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186719" y="3470488"/>
                <a:ext cx="360040" cy="305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719" y="3470488"/>
                <a:ext cx="360040" cy="305233"/>
              </a:xfrm>
              <a:prstGeom prst="rect">
                <a:avLst/>
              </a:prstGeom>
              <a:blipFill rotWithShape="0">
                <a:blip r:embed="rId16"/>
                <a:stretch>
                  <a:fillRect r="-15254" b="-22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그룹 56"/>
          <p:cNvGrpSpPr/>
          <p:nvPr/>
        </p:nvGrpSpPr>
        <p:grpSpPr>
          <a:xfrm>
            <a:off x="5339206" y="3141507"/>
            <a:ext cx="72000" cy="332206"/>
            <a:chOff x="7810658" y="1514712"/>
            <a:chExt cx="72000" cy="401969"/>
          </a:xfrm>
        </p:grpSpPr>
        <p:sp>
          <p:nvSpPr>
            <p:cNvPr id="58" name="타원 57"/>
            <p:cNvSpPr/>
            <p:nvPr/>
          </p:nvSpPr>
          <p:spPr>
            <a:xfrm>
              <a:off x="7810658" y="151471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59" name="타원 58"/>
            <p:cNvSpPr/>
            <p:nvPr/>
          </p:nvSpPr>
          <p:spPr>
            <a:xfrm>
              <a:off x="7810658" y="167719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60" name="타원 59"/>
            <p:cNvSpPr/>
            <p:nvPr/>
          </p:nvSpPr>
          <p:spPr>
            <a:xfrm>
              <a:off x="7810658" y="184468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5037236" y="1552186"/>
            <a:ext cx="1584176" cy="305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dirty="0" smtClean="0">
                <a:solidFill>
                  <a:schemeClr val="tx1"/>
                </a:solidFill>
                <a:latin typeface="+mn-lt"/>
              </a:rPr>
              <a:t>Combiner</a:t>
            </a:r>
            <a:endParaRPr lang="ko-KR" altLang="en-US" sz="1800" dirty="0">
              <a:solidFill>
                <a:schemeClr val="tx1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718265" y="1892700"/>
                <a:ext cx="959750" cy="2855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</m:sub>
                      </m:sSub>
                      <m:r>
                        <a:rPr lang="en-US" altLang="ko-KR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265" y="1892700"/>
                <a:ext cx="959750" cy="285591"/>
              </a:xfrm>
              <a:prstGeom prst="rect">
                <a:avLst/>
              </a:prstGeom>
              <a:blipFill rotWithShape="0">
                <a:blip r:embed="rId17"/>
                <a:stretch>
                  <a:fillRect l="-4459" b="-1063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721729" y="2625867"/>
                <a:ext cx="959750" cy="2855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</m:sub>
                      </m:sSub>
                      <m:r>
                        <a:rPr lang="en-US" altLang="ko-KR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729" y="2625867"/>
                <a:ext cx="959750" cy="285591"/>
              </a:xfrm>
              <a:prstGeom prst="rect">
                <a:avLst/>
              </a:prstGeom>
              <a:blipFill rotWithShape="0">
                <a:blip r:embed="rId18"/>
                <a:stretch>
                  <a:fillRect l="-3797" b="-1063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717807" y="3841294"/>
                <a:ext cx="1020664" cy="2855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sub>
                      </m:sSub>
                      <m:r>
                        <a:rPr lang="en-US" altLang="ko-KR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6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7807" y="3841294"/>
                <a:ext cx="1020664" cy="285591"/>
              </a:xfrm>
              <a:prstGeom prst="rect">
                <a:avLst/>
              </a:prstGeom>
              <a:blipFill rotWithShape="0">
                <a:blip r:embed="rId19"/>
                <a:stretch>
                  <a:fillRect l="-4192" b="-1063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직사각형 2"/>
              <p:cNvSpPr/>
              <p:nvPr/>
            </p:nvSpPr>
            <p:spPr>
              <a:xfrm>
                <a:off x="4211960" y="1844824"/>
                <a:ext cx="750847" cy="3762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out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3" name="직사각형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844824"/>
                <a:ext cx="750847" cy="376257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직사각형 64"/>
              <p:cNvSpPr/>
              <p:nvPr/>
            </p:nvSpPr>
            <p:spPr>
              <a:xfrm>
                <a:off x="4211960" y="2582648"/>
                <a:ext cx="750847" cy="3762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out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65" name="직사각형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582648"/>
                <a:ext cx="750847" cy="376257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직사각형 65"/>
              <p:cNvSpPr/>
              <p:nvPr/>
            </p:nvSpPr>
            <p:spPr>
              <a:xfrm>
                <a:off x="4211960" y="3796786"/>
                <a:ext cx="781304" cy="3762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out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600" dirty="0"/>
              </a:p>
            </p:txBody>
          </p:sp>
        </mc:Choice>
        <mc:Fallback xmlns="">
          <p:sp>
            <p:nvSpPr>
              <p:cNvPr id="66" name="직사각형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796786"/>
                <a:ext cx="781304" cy="376257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2"/>
              <p:cNvSpPr txBox="1">
                <a:spLocks noChangeArrowheads="1"/>
              </p:cNvSpPr>
              <p:nvPr/>
            </p:nvSpPr>
            <p:spPr bwMode="auto">
              <a:xfrm>
                <a:off x="4209213" y="4653136"/>
                <a:ext cx="4755275" cy="203139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latinLnBrk="1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latinLnBrk="1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latinLnBrk="1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5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out</m:t>
                            </m:r>
                            <m:r>
                              <a:rPr lang="en-US" altLang="ko-KR" sz="15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ko-KR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ko-KR" sz="1500" b="0" kern="0" dirty="0" smtClean="0"/>
                  <a:t>:</a:t>
                </a:r>
                <a:r>
                  <a:rPr lang="en-US" altLang="ko-KR" sz="1500" b="0" kern="0" dirty="0" smtClean="0">
                    <a:latin typeface="Cambria Math" panose="02040503050406030204" pitchFamily="18" charset="0"/>
                  </a:rPr>
                  <a:t> Output noise</a:t>
                </a:r>
                <a:r>
                  <a:rPr lang="en-US" altLang="ko-KR" sz="1500" b="0" kern="0" dirty="0" smtClean="0"/>
                  <a:t> power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kern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 kern="0" smtClean="0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kern="0" dirty="0" smtClean="0"/>
                  <a:t> RF 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500" b="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ko-KR" sz="1500" b="0" dirty="0"/>
                  <a:t>: Amplitude combining coefficient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ko-KR" sz="1500" b="0" i="1">
                            <a:latin typeface="Cambria Math" panose="02040503050406030204" pitchFamily="18" charset="0"/>
                          </a:rPr>
                          <m:t>𝑡h</m:t>
                        </m:r>
                      </m:sub>
                    </m:sSub>
                  </m:oMath>
                </a14:m>
                <a:r>
                  <a:rPr lang="en-US" altLang="ko-KR" sz="1500" b="0" dirty="0"/>
                  <a:t> RF path</a:t>
                </a:r>
                <a:endParaRPr lang="ko-KR" altLang="en-US" sz="1500" b="0" dirty="0"/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5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out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ko-KR" sz="1500" b="0" kern="0" dirty="0" smtClean="0"/>
                  <a:t> : Output signal power of combiner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altLang="ko-KR" sz="15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5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out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ko-KR" sz="1500" b="0" kern="0" dirty="0" smtClean="0"/>
                  <a:t> : Output noise power of combiner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endParaRPr lang="en-US" altLang="ko-KR" sz="1500" b="0" kern="0" dirty="0"/>
              </a:p>
            </p:txBody>
          </p:sp>
        </mc:Choice>
        <mc:Fallback xmlns="">
          <p:sp>
            <p:nvSpPr>
              <p:cNvPr id="67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9213" y="4653136"/>
                <a:ext cx="4755275" cy="2031394"/>
              </a:xfrm>
              <a:prstGeom prst="rect">
                <a:avLst/>
              </a:prstGeom>
              <a:blipFill rotWithShape="0">
                <a:blip r:embed="rId23"/>
                <a:stretch>
                  <a:fillRect l="-256" t="-59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2300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altLang="ko-KR" dirty="0" err="1"/>
              <a:t>Ji-Ho</a:t>
            </a:r>
            <a:r>
              <a:rPr lang="en-GB" altLang="ko-KR" dirty="0"/>
              <a:t> Lee, Korea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Equivalent Single</a:t>
            </a:r>
            <a:r>
              <a:rPr lang="en-GB" dirty="0" smtClean="0"/>
              <a:t>-Path system</a:t>
            </a:r>
            <a:endParaRPr lang="en-GB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2477525" y="1638562"/>
            <a:ext cx="715381" cy="207297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179512" y="1556792"/>
            <a:ext cx="2298013" cy="553031"/>
            <a:chOff x="1547664" y="1484784"/>
            <a:chExt cx="3700973" cy="979728"/>
          </a:xfrm>
        </p:grpSpPr>
        <p:sp>
          <p:nvSpPr>
            <p:cNvPr id="9" name="이등변 삼각형 8"/>
            <p:cNvSpPr/>
            <p:nvPr/>
          </p:nvSpPr>
          <p:spPr>
            <a:xfrm rot="10800000">
              <a:off x="1547664" y="1484784"/>
              <a:ext cx="432048" cy="28803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10" name="직선 연결선 9"/>
            <p:cNvCxnSpPr/>
            <p:nvPr/>
          </p:nvCxnSpPr>
          <p:spPr>
            <a:xfrm>
              <a:off x="1763688" y="1780436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화살표 연결선 10"/>
            <p:cNvCxnSpPr/>
            <p:nvPr/>
          </p:nvCxnSpPr>
          <p:spPr>
            <a:xfrm>
              <a:off x="1763688" y="2140476"/>
              <a:ext cx="108012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모서리가 둥근 직사각형 11"/>
            <p:cNvSpPr/>
            <p:nvPr/>
          </p:nvSpPr>
          <p:spPr>
            <a:xfrm>
              <a:off x="2843808" y="1816440"/>
              <a:ext cx="1512168" cy="648072"/>
            </a:xfrm>
            <a:prstGeom prst="roundRect">
              <a:avLst/>
            </a:prstGeom>
            <a:noFill/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>
            <a:xfrm>
              <a:off x="4355976" y="2124492"/>
              <a:ext cx="8926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이등변 삼각형 17"/>
          <p:cNvSpPr/>
          <p:nvPr/>
        </p:nvSpPr>
        <p:spPr>
          <a:xfrm rot="10800000">
            <a:off x="179512" y="2166968"/>
            <a:ext cx="268268" cy="16258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313646" y="2333856"/>
            <a:ext cx="0" cy="2032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/>
          <p:nvPr/>
        </p:nvCxnSpPr>
        <p:spPr>
          <a:xfrm>
            <a:off x="313646" y="2537089"/>
            <a:ext cx="67067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모서리가 둥근 직사각형 20"/>
          <p:cNvSpPr/>
          <p:nvPr/>
        </p:nvSpPr>
        <p:spPr>
          <a:xfrm>
            <a:off x="984316" y="2354179"/>
            <a:ext cx="938938" cy="365820"/>
          </a:xfrm>
          <a:prstGeom prst="round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>
          <a:xfrm>
            <a:off x="1923253" y="2528067"/>
            <a:ext cx="5542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이등변 삼각형 26"/>
          <p:cNvSpPr/>
          <p:nvPr/>
        </p:nvSpPr>
        <p:spPr>
          <a:xfrm rot="10800000">
            <a:off x="179512" y="3162963"/>
            <a:ext cx="268268" cy="162587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cxnSp>
        <p:nvCxnSpPr>
          <p:cNvPr id="28" name="직선 연결선 27"/>
          <p:cNvCxnSpPr/>
          <p:nvPr/>
        </p:nvCxnSpPr>
        <p:spPr>
          <a:xfrm>
            <a:off x="313646" y="3329851"/>
            <a:ext cx="0" cy="2032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>
            <a:off x="313646" y="3533084"/>
            <a:ext cx="67067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모서리가 둥근 직사각형 29"/>
          <p:cNvSpPr/>
          <p:nvPr/>
        </p:nvSpPr>
        <p:spPr>
          <a:xfrm>
            <a:off x="984316" y="3350174"/>
            <a:ext cx="938938" cy="365820"/>
          </a:xfrm>
          <a:prstGeom prst="round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p:cxnSp>
        <p:nvCxnSpPr>
          <p:cNvPr id="31" name="직선 화살표 연결선 30"/>
          <p:cNvCxnSpPr/>
          <p:nvPr/>
        </p:nvCxnSpPr>
        <p:spPr>
          <a:xfrm>
            <a:off x="1923253" y="3524062"/>
            <a:ext cx="55427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그룹 39"/>
          <p:cNvGrpSpPr/>
          <p:nvPr/>
        </p:nvGrpSpPr>
        <p:grpSpPr>
          <a:xfrm>
            <a:off x="291292" y="2693531"/>
            <a:ext cx="44706" cy="274550"/>
            <a:chOff x="7810658" y="1514712"/>
            <a:chExt cx="72000" cy="401969"/>
          </a:xfrm>
        </p:grpSpPr>
        <p:sp>
          <p:nvSpPr>
            <p:cNvPr id="41" name="타원 40"/>
            <p:cNvSpPr/>
            <p:nvPr/>
          </p:nvSpPr>
          <p:spPr>
            <a:xfrm>
              <a:off x="7810658" y="151471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2" name="타원 41"/>
            <p:cNvSpPr/>
            <p:nvPr/>
          </p:nvSpPr>
          <p:spPr>
            <a:xfrm>
              <a:off x="7810658" y="167719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3" name="타원 42"/>
            <p:cNvSpPr/>
            <p:nvPr/>
          </p:nvSpPr>
          <p:spPr>
            <a:xfrm>
              <a:off x="7810658" y="184468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1436565" y="2902351"/>
            <a:ext cx="44706" cy="274550"/>
            <a:chOff x="7810658" y="1514712"/>
            <a:chExt cx="72000" cy="401969"/>
          </a:xfrm>
        </p:grpSpPr>
        <p:sp>
          <p:nvSpPr>
            <p:cNvPr id="45" name="타원 44"/>
            <p:cNvSpPr/>
            <p:nvPr/>
          </p:nvSpPr>
          <p:spPr>
            <a:xfrm>
              <a:off x="7810658" y="151471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6" name="타원 45"/>
            <p:cNvSpPr/>
            <p:nvPr/>
          </p:nvSpPr>
          <p:spPr>
            <a:xfrm>
              <a:off x="7810658" y="167719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47" name="타원 46"/>
            <p:cNvSpPr/>
            <p:nvPr/>
          </p:nvSpPr>
          <p:spPr>
            <a:xfrm>
              <a:off x="7810658" y="184468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</p:grpSp>
      <p:cxnSp>
        <p:nvCxnSpPr>
          <p:cNvPr id="48" name="직선 화살표 연결선 47"/>
          <p:cNvCxnSpPr/>
          <p:nvPr/>
        </p:nvCxnSpPr>
        <p:spPr>
          <a:xfrm>
            <a:off x="3199036" y="2675051"/>
            <a:ext cx="34415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모서리가 둥근 직사각형 48"/>
          <p:cNvSpPr/>
          <p:nvPr/>
        </p:nvSpPr>
        <p:spPr>
          <a:xfrm>
            <a:off x="3552795" y="2420071"/>
            <a:ext cx="888096" cy="502755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515461" y="2452826"/>
                <a:ext cx="962764" cy="414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00" dirty="0" smtClean="0">
                    <a:solidFill>
                      <a:schemeClr val="tx1"/>
                    </a:solidFill>
                    <a:latin typeface="+mn-lt"/>
                  </a:rPr>
                  <a:t>Array output</a:t>
                </a:r>
                <a:br>
                  <a:rPr lang="en-US" altLang="ko-KR" sz="1000" dirty="0" smtClean="0">
                    <a:solidFill>
                      <a:schemeClr val="tx1"/>
                    </a:solidFill>
                    <a:latin typeface="+mn-lt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out</m:t>
                              </m:r>
                            </m:sub>
                          </m:sSub>
                        </m:sub>
                      </m:sSub>
                      <m:r>
                        <a:rPr lang="en-US" altLang="ko-KR" sz="1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ko-KR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out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000" dirty="0">
                  <a:solidFill>
                    <a:schemeClr val="tx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461" y="2452826"/>
                <a:ext cx="962764" cy="4142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직선 화살표 연결선 50"/>
          <p:cNvCxnSpPr/>
          <p:nvPr/>
        </p:nvCxnSpPr>
        <p:spPr>
          <a:xfrm>
            <a:off x="2496553" y="1939633"/>
            <a:ext cx="691156" cy="70986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화살표 연결선 51"/>
          <p:cNvCxnSpPr/>
          <p:nvPr/>
        </p:nvCxnSpPr>
        <p:spPr>
          <a:xfrm>
            <a:off x="2478855" y="2534470"/>
            <a:ext cx="710581" cy="13472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화살표 연결선 52"/>
          <p:cNvCxnSpPr>
            <a:endCxn id="7" idx="3"/>
          </p:cNvCxnSpPr>
          <p:nvPr/>
        </p:nvCxnSpPr>
        <p:spPr>
          <a:xfrm flipV="1">
            <a:off x="2491837" y="2675051"/>
            <a:ext cx="701069" cy="85803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그룹 56"/>
          <p:cNvGrpSpPr/>
          <p:nvPr/>
        </p:nvGrpSpPr>
        <p:grpSpPr>
          <a:xfrm>
            <a:off x="2643894" y="2704756"/>
            <a:ext cx="44706" cy="274550"/>
            <a:chOff x="7810658" y="1514712"/>
            <a:chExt cx="72000" cy="401969"/>
          </a:xfrm>
        </p:grpSpPr>
        <p:sp>
          <p:nvSpPr>
            <p:cNvPr id="58" name="타원 57"/>
            <p:cNvSpPr/>
            <p:nvPr/>
          </p:nvSpPr>
          <p:spPr>
            <a:xfrm>
              <a:off x="7810658" y="1514712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59" name="타원 58"/>
            <p:cNvSpPr/>
            <p:nvPr/>
          </p:nvSpPr>
          <p:spPr>
            <a:xfrm>
              <a:off x="7810658" y="167719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60" name="타원 59"/>
            <p:cNvSpPr/>
            <p:nvPr/>
          </p:nvSpPr>
          <p:spPr>
            <a:xfrm>
              <a:off x="7810658" y="1844681"/>
              <a:ext cx="72000" cy="72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그룹 61"/>
          <p:cNvGrpSpPr/>
          <p:nvPr/>
        </p:nvGrpSpPr>
        <p:grpSpPr>
          <a:xfrm>
            <a:off x="5077659" y="2281216"/>
            <a:ext cx="3708715" cy="727163"/>
            <a:chOff x="1865334" y="1952149"/>
            <a:chExt cx="5972924" cy="879867"/>
          </a:xfrm>
        </p:grpSpPr>
        <p:sp>
          <p:nvSpPr>
            <p:cNvPr id="63" name="이등변 삼각형 62"/>
            <p:cNvSpPr/>
            <p:nvPr/>
          </p:nvSpPr>
          <p:spPr>
            <a:xfrm rot="10800000">
              <a:off x="1865334" y="1952149"/>
              <a:ext cx="432048" cy="238043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64" name="직선 연결선 63"/>
            <p:cNvCxnSpPr/>
            <p:nvPr/>
          </p:nvCxnSpPr>
          <p:spPr>
            <a:xfrm>
              <a:off x="2081358" y="2196489"/>
              <a:ext cx="0" cy="2975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화살표 연결선 64"/>
            <p:cNvCxnSpPr/>
            <p:nvPr/>
          </p:nvCxnSpPr>
          <p:spPr>
            <a:xfrm>
              <a:off x="2072890" y="2494043"/>
              <a:ext cx="130694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화살표 연결선 65"/>
            <p:cNvCxnSpPr/>
            <p:nvPr/>
          </p:nvCxnSpPr>
          <p:spPr>
            <a:xfrm>
              <a:off x="5394128" y="2470989"/>
              <a:ext cx="8926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2078488" y="2141861"/>
                  <a:ext cx="1286273" cy="3347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ko-KR" altLang="en-US" sz="1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8488" y="2141861"/>
                  <a:ext cx="1286273" cy="33470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8" name="그룹 67"/>
            <p:cNvGrpSpPr/>
            <p:nvPr/>
          </p:nvGrpSpPr>
          <p:grpSpPr>
            <a:xfrm>
              <a:off x="3388303" y="2206830"/>
              <a:ext cx="1987657" cy="599137"/>
              <a:chOff x="3215697" y="2772072"/>
              <a:chExt cx="1987657" cy="599137"/>
            </a:xfrm>
          </p:grpSpPr>
          <p:sp>
            <p:nvSpPr>
              <p:cNvPr id="71" name="모서리가 둥근 직사각형 70"/>
              <p:cNvSpPr/>
              <p:nvPr/>
            </p:nvSpPr>
            <p:spPr>
              <a:xfrm>
                <a:off x="3215697" y="2772072"/>
                <a:ext cx="1987657" cy="599137"/>
              </a:xfrm>
              <a:prstGeom prst="roundRect">
                <a:avLst/>
              </a:prstGeom>
              <a:no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300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직사각형 71"/>
                  <p:cNvSpPr/>
                  <p:nvPr/>
                </p:nvSpPr>
                <p:spPr>
                  <a:xfrm>
                    <a:off x="3485161" y="2860179"/>
                    <a:ext cx="1387795" cy="391029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5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5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oMath>
                    </a14:m>
                    <a:r>
                      <a:rPr lang="en-US" altLang="ko-KR" sz="1500" dirty="0" smtClean="0">
                        <a:solidFill>
                          <a:schemeClr val="tx1"/>
                        </a:solidFill>
                      </a:rPr>
                      <a:t>,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5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oMath>
                    </a14:m>
                    <a:endParaRPr lang="ko-KR" altLang="en-US" sz="15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직사각형 7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5161" y="2860179"/>
                    <a:ext cx="1387795" cy="391029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t="-3774" b="-18868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9" name="모서리가 둥근 직사각형 68"/>
            <p:cNvSpPr/>
            <p:nvPr/>
          </p:nvSpPr>
          <p:spPr>
            <a:xfrm>
              <a:off x="6286789" y="2095932"/>
              <a:ext cx="1430288" cy="736084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6200596" y="2205945"/>
                  <a:ext cx="1637662" cy="5150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000" dirty="0" smtClean="0">
                      <a:solidFill>
                        <a:schemeClr val="tx1"/>
                      </a:solidFill>
                      <a:latin typeface="+mn-lt"/>
                    </a:rPr>
                    <a:t>Array output</a:t>
                  </a:r>
                  <a:br>
                    <a:rPr lang="en-US" altLang="ko-KR" sz="1000" dirty="0" smtClean="0">
                      <a:solidFill>
                        <a:schemeClr val="tx1"/>
                      </a:solidFill>
                      <a:latin typeface="+mn-lt"/>
                    </a:rPr>
                  </a:b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out</m:t>
                                </m:r>
                                <m: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1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out</m:t>
                                </m:r>
                                <m:r>
                                  <a:rPr lang="en-US" altLang="ko-KR" sz="1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0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ko-KR" altLang="en-US" sz="10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00596" y="2205945"/>
                  <a:ext cx="1637662" cy="515090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3" name="Rectangle 2"/>
          <p:cNvSpPr txBox="1">
            <a:spLocks noChangeArrowheads="1"/>
          </p:cNvSpPr>
          <p:nvPr/>
        </p:nvSpPr>
        <p:spPr bwMode="auto">
          <a:xfrm>
            <a:off x="642910" y="4581128"/>
            <a:ext cx="7772400" cy="11027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kern="0" dirty="0" smtClean="0"/>
              <a:t>For an analysis purpose, a multi-to-one path system is converted into an equivalent single-path system.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kern="0" dirty="0"/>
              <a:t>We assume that the total input, output power of multi-</a:t>
            </a:r>
            <a:r>
              <a:rPr lang="en-US" altLang="ko-KR" kern="0" dirty="0"/>
              <a:t>to-one</a:t>
            </a:r>
            <a:r>
              <a:rPr lang="en-GB" altLang="ko-KR" kern="0" dirty="0"/>
              <a:t>-path system and equivalent single-path system are identical, such that the above two figures are </a:t>
            </a:r>
            <a:r>
              <a:rPr lang="en-GB" altLang="ko-KR" kern="0" dirty="0" smtClean="0"/>
              <a:t>equivalent.</a:t>
            </a:r>
            <a:endParaRPr lang="en-GB" altLang="ko-KR" kern="0" dirty="0"/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kern="0" dirty="0" smtClean="0"/>
          </a:p>
        </p:txBody>
      </p:sp>
      <p:sp>
        <p:nvSpPr>
          <p:cNvPr id="14" name="오른쪽 화살표 13"/>
          <p:cNvSpPr/>
          <p:nvPr/>
        </p:nvSpPr>
        <p:spPr bwMode="auto">
          <a:xfrm>
            <a:off x="4572000" y="2564904"/>
            <a:ext cx="432048" cy="189029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9540" y="1628800"/>
                <a:ext cx="1286272" cy="288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</m:sub>
                      </m:sSub>
                      <m:r>
                        <a:rPr lang="en-US" altLang="ko-KR" sz="11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" y="1628800"/>
                <a:ext cx="1286272" cy="28866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540" y="2260995"/>
                <a:ext cx="1286272" cy="288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altLang="ko-KR" sz="11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1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11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" y="2260995"/>
                <a:ext cx="1286272" cy="28866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540" y="3262124"/>
                <a:ext cx="1286272" cy="2707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1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sub>
                      </m:sSub>
                      <m:r>
                        <a:rPr lang="en-US" altLang="ko-KR" sz="1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ko-KR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0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altLang="ko-KR" sz="1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ko-KR" sz="1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" y="3262124"/>
                <a:ext cx="1286272" cy="27078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직사각형 73"/>
              <p:cNvSpPr/>
              <p:nvPr/>
            </p:nvSpPr>
            <p:spPr>
              <a:xfrm>
                <a:off x="1025858" y="1771697"/>
                <a:ext cx="846257" cy="292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1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ko-KR" sz="1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ko-KR" altLang="en-US" sz="13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직사각형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858" y="1771697"/>
                <a:ext cx="846257" cy="292388"/>
              </a:xfrm>
              <a:prstGeom prst="rect">
                <a:avLst/>
              </a:prstGeom>
              <a:blipFill rotWithShape="0">
                <a:blip r:embed="rId10"/>
                <a:stretch>
                  <a:fillRect t="-2083" b="-16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직사각형 74"/>
              <p:cNvSpPr/>
              <p:nvPr/>
            </p:nvSpPr>
            <p:spPr>
              <a:xfrm>
                <a:off x="1018146" y="2396612"/>
                <a:ext cx="857799" cy="292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ko-KR" sz="1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ko-KR" altLang="en-US" sz="13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직사각형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146" y="2396612"/>
                <a:ext cx="857799" cy="292388"/>
              </a:xfrm>
              <a:prstGeom prst="rect">
                <a:avLst/>
              </a:prstGeom>
              <a:blipFill rotWithShape="0">
                <a:blip r:embed="rId11"/>
                <a:stretch>
                  <a:fillRect t="-2083" b="-1666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직사각형 75"/>
              <p:cNvSpPr/>
              <p:nvPr/>
            </p:nvSpPr>
            <p:spPr>
              <a:xfrm>
                <a:off x="1018871" y="3380448"/>
                <a:ext cx="928780" cy="2923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altLang="ko-KR" sz="1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3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altLang="ko-KR" sz="1300" dirty="0" smtClean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3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ko-KR" sz="13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ko-KR" altLang="en-US" sz="13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직사각형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871" y="3380448"/>
                <a:ext cx="928780" cy="292388"/>
              </a:xfrm>
              <a:prstGeom prst="rect">
                <a:avLst/>
              </a:prstGeom>
              <a:blipFill rotWithShape="0">
                <a:blip r:embed="rId12"/>
                <a:stretch>
                  <a:fillRect t="-2128" b="-1914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525969" y="1827911"/>
                <a:ext cx="36004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ko-KR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969" y="1827911"/>
                <a:ext cx="360040" cy="24622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2525969" y="2348210"/>
                <a:ext cx="36004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ko-KR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5969" y="2348210"/>
                <a:ext cx="360040" cy="24622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553230" y="3277906"/>
                <a:ext cx="36004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ko-KR" sz="1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ko-KR" altLang="en-US" sz="1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230" y="3277906"/>
                <a:ext cx="360040" cy="246221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2"/>
              <p:cNvSpPr txBox="1">
                <a:spLocks noChangeArrowheads="1"/>
              </p:cNvSpPr>
              <p:nvPr/>
            </p:nvSpPr>
            <p:spPr bwMode="auto">
              <a:xfrm>
                <a:off x="3759037" y="3140968"/>
                <a:ext cx="4914738" cy="91905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latinLnBrk="1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latinLnBrk="1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latinLnBrk="1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latinLnBrk="1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kern="0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500" b="0" i="0" kern="0" smtClean="0">
                            <a:latin typeface="Cambria Math" panose="02040503050406030204" pitchFamily="18" charset="0"/>
                          </a:rPr>
                          <m:t>eff</m:t>
                        </m:r>
                      </m:sub>
                    </m:sSub>
                  </m:oMath>
                </a14:m>
                <a:r>
                  <a:rPr lang="ko-KR" altLang="en-US" sz="1500" b="0" kern="0" dirty="0"/>
                  <a:t> </a:t>
                </a:r>
                <a:r>
                  <a:rPr lang="en-US" altLang="ko-KR" sz="1500" b="0" kern="0" dirty="0"/>
                  <a:t>: </a:t>
                </a:r>
                <a:r>
                  <a:rPr lang="en-US" altLang="ko-KR" sz="1500" b="0" kern="0" dirty="0" smtClean="0"/>
                  <a:t>Effective overall gain of single RF </a:t>
                </a:r>
                <a:r>
                  <a:rPr lang="en-US" altLang="ko-KR" sz="1500" b="0" kern="0" dirty="0"/>
                  <a:t>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b="0" i="1" kern="0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ko-KR" sz="1500" b="0" kern="0">
                            <a:latin typeface="Cambria Math" panose="02040503050406030204" pitchFamily="18" charset="0"/>
                          </a:rPr>
                          <m:t>eff</m:t>
                        </m:r>
                      </m:sub>
                    </m:sSub>
                  </m:oMath>
                </a14:m>
                <a:r>
                  <a:rPr lang="en-US" altLang="ko-KR" sz="1500" b="0" kern="0" dirty="0" smtClean="0"/>
                  <a:t> : Effective overall noise figure of single RF 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  <m: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5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sub>
                    </m:sSub>
                    <m:r>
                      <a:rPr lang="en-US" altLang="ko-KR" sz="15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altLang="ko-KR" sz="15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5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out</m:t>
                            </m:r>
                            <m:r>
                              <a:rPr lang="en-US" altLang="ko-KR" sz="15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5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ko-KR" sz="1500" b="0" kern="0" dirty="0" smtClean="0"/>
                  <a:t>: Effective signal power of single RF path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5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in</m:t>
                            </m:r>
                            <m: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5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sub>
                    </m:sSub>
                    <m:r>
                      <a:rPr lang="en-US" altLang="ko-KR" sz="15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sSub>
                          <m:sSubPr>
                            <m:ctrlP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15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out</m:t>
                            </m:r>
                            <m:r>
                              <a:rPr lang="en-US" altLang="ko-KR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sty m:val="p"/>
                              </m:rPr>
                              <a:rPr lang="en-US" altLang="ko-KR" sz="1500" b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altLang="ko-KR" sz="1500" b="0" kern="0" dirty="0"/>
                  <a:t>: Effective </a:t>
                </a:r>
                <a:r>
                  <a:rPr lang="en-US" altLang="ko-KR" sz="1500" b="0" kern="0" dirty="0" smtClean="0"/>
                  <a:t>noise </a:t>
                </a:r>
                <a:r>
                  <a:rPr lang="en-US" altLang="ko-KR" sz="1500" b="0" kern="0" dirty="0"/>
                  <a:t>power of single RF path</a:t>
                </a:r>
              </a:p>
            </p:txBody>
          </p:sp>
        </mc:Choice>
        <mc:Fallback xmlns="">
          <p:sp>
            <p:nvSpPr>
              <p:cNvPr id="81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59037" y="3140968"/>
                <a:ext cx="4914738" cy="919059"/>
              </a:xfrm>
              <a:prstGeom prst="rect">
                <a:avLst/>
              </a:prstGeom>
              <a:blipFill rotWithShape="0">
                <a:blip r:embed="rId16"/>
                <a:stretch>
                  <a:fillRect l="-372" t="-1325" b="-45695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986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 err="1"/>
              <a:t>Ji-Ho</a:t>
            </a:r>
            <a:r>
              <a:rPr lang="en-GB" altLang="ko-KR" dirty="0"/>
              <a:t> Lee, Korea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Effective Gain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2564904"/>
                <a:ext cx="7772400" cy="3242474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altLang="ko-KR" sz="2000" b="0" dirty="0"/>
                  <a:t>The effective gain of the array system is given to be [1]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 smtClean="0"/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/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 smtClean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altLang="ko-KR" sz="2000" b="0" dirty="0"/>
                  <a:t>If all </a:t>
                </a:r>
                <a:r>
                  <a:rPr lang="en-GB" altLang="ko-KR" sz="2000" b="0" dirty="0" smtClean="0"/>
                  <a:t>signal </a:t>
                </a:r>
                <a:r>
                  <a:rPr lang="en-GB" altLang="ko-KR" sz="2000" b="0" dirty="0"/>
                  <a:t>paths are </a:t>
                </a:r>
                <a:r>
                  <a:rPr lang="en-GB" altLang="ko-KR" sz="2000" b="0" dirty="0" smtClean="0"/>
                  <a:t>identical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altLang="ko-KR" sz="2000" b="0" dirty="0"/>
                  <a:t>),</a:t>
                </a:r>
                <a:r>
                  <a:rPr lang="en-GB" altLang="ko-KR" sz="1600" b="0" dirty="0"/>
                  <a:t> </a:t>
                </a:r>
                <a:r>
                  <a:rPr lang="en-GB" altLang="ko-KR" sz="2000" b="0" dirty="0"/>
                  <a:t>we have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/>
              </a:p>
              <a:p>
                <a:pPr>
                  <a:lnSpc>
                    <a:spcPct val="150000"/>
                  </a:lnSpc>
                  <a:buFont typeface="Times New Roman" pitchFamily="16" charset="0"/>
                  <a:buChar char="•"/>
                </a:pPr>
                <a:endParaRPr lang="en-GB" sz="2000" b="0" dirty="0" smtClean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altLang="ko-KR" sz="2000" b="0" dirty="0"/>
                  <a:t>If all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ko-K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altLang="ko-KR" sz="2000" b="0" dirty="0"/>
                  <a:t> are 1 </a:t>
                </a:r>
                <a:r>
                  <a:rPr lang="en-GB" altLang="ko-KR" sz="1800" b="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=⋯=</m:t>
                    </m:r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=1)</m:t>
                    </m:r>
                  </m:oMath>
                </a14:m>
                <a:r>
                  <a:rPr lang="en-GB" altLang="ko-KR" sz="2000" b="0" dirty="0"/>
                  <a:t>,</a:t>
                </a:r>
                <a:r>
                  <a:rPr lang="en-GB" altLang="ko-KR" sz="1600" b="0" dirty="0"/>
                  <a:t> </a:t>
                </a:r>
                <a:r>
                  <a:rPr lang="en-GB" altLang="ko-KR" sz="2000" b="0" dirty="0"/>
                  <a:t>we have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 smtClean="0"/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2564904"/>
                <a:ext cx="7772400" cy="3242474"/>
              </a:xfrm>
              <a:blipFill rotWithShape="0">
                <a:blip r:embed="rId3"/>
                <a:stretch>
                  <a:fillRect l="-706" t="-1128" b="-2632"/>
                </a:stretch>
              </a:blipFill>
              <a:ln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그룹 30"/>
          <p:cNvGrpSpPr/>
          <p:nvPr/>
        </p:nvGrpSpPr>
        <p:grpSpPr>
          <a:xfrm>
            <a:off x="1724393" y="1628800"/>
            <a:ext cx="5911869" cy="879867"/>
            <a:chOff x="1865334" y="1952149"/>
            <a:chExt cx="5911869" cy="879867"/>
          </a:xfrm>
        </p:grpSpPr>
        <p:sp>
          <p:nvSpPr>
            <p:cNvPr id="32" name="이등변 삼각형 31"/>
            <p:cNvSpPr/>
            <p:nvPr/>
          </p:nvSpPr>
          <p:spPr>
            <a:xfrm rot="10800000">
              <a:off x="1865334" y="1952149"/>
              <a:ext cx="432048" cy="238043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33" name="직선 연결선 32"/>
            <p:cNvCxnSpPr/>
            <p:nvPr/>
          </p:nvCxnSpPr>
          <p:spPr>
            <a:xfrm>
              <a:off x="2081358" y="2196489"/>
              <a:ext cx="0" cy="2975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화살표 연결선 33"/>
            <p:cNvCxnSpPr/>
            <p:nvPr/>
          </p:nvCxnSpPr>
          <p:spPr>
            <a:xfrm>
              <a:off x="2072890" y="2494043"/>
              <a:ext cx="130694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화살표 연결선 34"/>
            <p:cNvCxnSpPr/>
            <p:nvPr/>
          </p:nvCxnSpPr>
          <p:spPr>
            <a:xfrm>
              <a:off x="5394128" y="2470989"/>
              <a:ext cx="8926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2048645" y="2089366"/>
                  <a:ext cx="1286272" cy="3974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ko-KR" altLang="en-US" sz="17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8645" y="2089366"/>
                  <a:ext cx="1286272" cy="397481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7" name="그룹 36"/>
            <p:cNvGrpSpPr/>
            <p:nvPr/>
          </p:nvGrpSpPr>
          <p:grpSpPr>
            <a:xfrm>
              <a:off x="3388303" y="2206830"/>
              <a:ext cx="1987659" cy="599137"/>
              <a:chOff x="3215697" y="2772072"/>
              <a:chExt cx="1987659" cy="599137"/>
            </a:xfrm>
          </p:grpSpPr>
          <p:sp>
            <p:nvSpPr>
              <p:cNvPr id="40" name="모서리가 둥근 직사각형 39"/>
              <p:cNvSpPr/>
              <p:nvPr/>
            </p:nvSpPr>
            <p:spPr>
              <a:xfrm>
                <a:off x="3215697" y="2772072"/>
                <a:ext cx="1987659" cy="599137"/>
              </a:xfrm>
              <a:prstGeom prst="roundRect">
                <a:avLst/>
              </a:prstGeom>
              <a:no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300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직사각형 40"/>
                  <p:cNvSpPr/>
                  <p:nvPr/>
                </p:nvSpPr>
                <p:spPr>
                  <a:xfrm>
                    <a:off x="3604231" y="2818334"/>
                    <a:ext cx="1219821" cy="44627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23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3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23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oMath>
                    </a14:m>
                    <a:r>
                      <a:rPr lang="en-US" altLang="ko-KR" sz="2300" dirty="0" smtClean="0">
                        <a:solidFill>
                          <a:schemeClr val="tx1"/>
                        </a:solidFill>
                      </a:rPr>
                      <a:t>,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23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3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23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oMath>
                    </a14:m>
                    <a:endParaRPr lang="ko-KR" altLang="en-US" sz="23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직사각형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04231" y="2818334"/>
                    <a:ext cx="1219821" cy="446276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498" t="-12329" b="-28767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8" name="모서리가 둥근 직사각형 37"/>
            <p:cNvSpPr/>
            <p:nvPr/>
          </p:nvSpPr>
          <p:spPr>
            <a:xfrm>
              <a:off x="6286789" y="2095932"/>
              <a:ext cx="1430288" cy="736084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6226662" y="2155707"/>
                  <a:ext cx="1550541" cy="6590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700" dirty="0" smtClean="0">
                      <a:solidFill>
                        <a:schemeClr val="tx1"/>
                      </a:solidFill>
                      <a:latin typeface="+mn-lt"/>
                    </a:rPr>
                    <a:t>Array output</a:t>
                  </a:r>
                  <a:br>
                    <a:rPr lang="en-US" altLang="ko-KR" sz="1700" dirty="0" smtClean="0">
                      <a:solidFill>
                        <a:schemeClr val="tx1"/>
                      </a:solidFill>
                      <a:latin typeface="+mn-lt"/>
                    </a:rPr>
                  </a:b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out</m:t>
                                </m:r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out</m:t>
                                </m:r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ko-KR" altLang="en-US" sz="17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6662" y="2155707"/>
                  <a:ext cx="1550541" cy="659091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t="-277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871800" y="5877272"/>
                <a:ext cx="3212368" cy="391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800" y="5877272"/>
                <a:ext cx="3212368" cy="391582"/>
              </a:xfrm>
              <a:prstGeom prst="rect">
                <a:avLst/>
              </a:prstGeom>
              <a:blipFill rotWithShape="0">
                <a:blip r:embed="rId11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732004" y="2977667"/>
                <a:ext cx="5688632" cy="1027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out</m:t>
                                  </m:r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ko-K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eff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in</m:t>
                                  </m:r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ko-K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eff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altLang="ko-KR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𝐺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rad>
                                      <m: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∙</m:t>
                                      </m:r>
                                      <m:sSup>
                                        <m:sSupPr>
                                          <m:ctrlP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sSub>
                                            <m:sSubPr>
                                              <m:ctrlP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(</m:t>
                                          </m:r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−1)∆</m:t>
                                          </m:r>
                                          <m:r>
                                            <a:rPr lang="ko-KR" alt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sup>
                                      </m:sSup>
                                      <m: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∙</m:t>
                                      </m:r>
                                      <m:sSub>
                                        <m:sSubPr>
                                          <m:ctrlP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ko-KR" alt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004" y="2977667"/>
                <a:ext cx="5688632" cy="102739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074144" y="4365104"/>
                <a:ext cx="3212368" cy="1027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num>
                        <m:den>
                          <m: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altLang="ko-KR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ko-KR" altLang="en-US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d>
                        </m:e>
                        <m:sup>
                          <m:r>
                            <a:rPr lang="en-US" altLang="ko-KR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44" y="4365104"/>
                <a:ext cx="3212368" cy="102739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42435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/>
              <a:t>July 2015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 err="1"/>
              <a:t>Ji-Ho</a:t>
            </a:r>
            <a:r>
              <a:rPr lang="en-GB" altLang="ko-KR" dirty="0"/>
              <a:t> Lee, Korea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Effective Noise Figure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2564904"/>
                <a:ext cx="7772400" cy="3242474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sz="2000" b="0" dirty="0" smtClean="0"/>
                  <a:t>The effective noise figure of the array system is given to be [1]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 smtClean="0"/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/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 smtClean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sz="2000" b="0" dirty="0" smtClean="0"/>
                  <a:t>If all signal paths are identical </a:t>
                </a:r>
                <a:r>
                  <a:rPr lang="en-GB" sz="1800" b="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⋯=</m:t>
                    </m:r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ko-KR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ko-KR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altLang="ko-KR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b="0" dirty="0" smtClean="0"/>
                  <a:t>,</a:t>
                </a:r>
                <a:r>
                  <a:rPr lang="en-GB" sz="1600" b="0" dirty="0" smtClean="0"/>
                  <a:t> </a:t>
                </a:r>
                <a:r>
                  <a:rPr lang="en-GB" sz="2000" b="0" dirty="0" smtClean="0"/>
                  <a:t>we have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/>
              </a:p>
              <a:p>
                <a:pPr>
                  <a:lnSpc>
                    <a:spcPct val="150000"/>
                  </a:lnSpc>
                  <a:buFont typeface="Times New Roman" pitchFamily="16" charset="0"/>
                  <a:buChar char="•"/>
                </a:pPr>
                <a:endParaRPr lang="en-GB" sz="2000" b="0" dirty="0" smtClean="0"/>
              </a:p>
              <a:p>
                <a:pPr>
                  <a:buFont typeface="Times New Roman" pitchFamily="16" charset="0"/>
                  <a:buChar char="•"/>
                </a:pPr>
                <a:r>
                  <a:rPr lang="en-GB" altLang="ko-KR" sz="2000" b="0" dirty="0"/>
                  <a:t>If all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ko-KR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altLang="ko-KR" sz="2000" b="0" dirty="0" smtClean="0"/>
                  <a:t> are 1 </a:t>
                </a:r>
                <a:r>
                  <a:rPr lang="en-GB" altLang="ko-KR" sz="1800" b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=⋯=</m:t>
                    </m:r>
                    <m:sSub>
                      <m:sSubPr>
                        <m:ctrlPr>
                          <a:rPr lang="en-US" altLang="ko-KR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ko-KR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ko-KR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ko-KR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altLang="ko-KR" sz="2000" b="0" dirty="0"/>
                  <a:t>,</a:t>
                </a:r>
                <a:r>
                  <a:rPr lang="en-GB" altLang="ko-KR" sz="1600" b="0" dirty="0"/>
                  <a:t> </a:t>
                </a:r>
                <a:r>
                  <a:rPr lang="en-GB" altLang="ko-KR" sz="2000" b="0" dirty="0"/>
                  <a:t>we have</a:t>
                </a:r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 smtClean="0"/>
              </a:p>
              <a:p>
                <a:pPr>
                  <a:buFont typeface="Times New Roman" pitchFamily="16" charset="0"/>
                  <a:buChar char="•"/>
                </a:pPr>
                <a:endParaRPr lang="en-GB" sz="2000" b="0" dirty="0"/>
              </a:p>
            </p:txBody>
          </p:sp>
        </mc:Choice>
        <mc:Fallback xmlns=""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2564904"/>
                <a:ext cx="7772400" cy="3242474"/>
              </a:xfrm>
              <a:blipFill rotWithShape="0">
                <a:blip r:embed="rId3"/>
                <a:stretch>
                  <a:fillRect l="-706" t="-1128" b="-2632"/>
                </a:stretch>
              </a:blipFill>
              <a:ln/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32004" y="3106548"/>
                <a:ext cx="5688632" cy="826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out</m:t>
                                  </m:r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ko-K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eff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eff</m:t>
                              </m:r>
                            </m:sub>
                          </m:s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ko-K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in</m:t>
                                  </m:r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ko-KR" sz="1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eff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nary>
                            <m:naryPr>
                              <m:chr m:val="∑"/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b>
                                    <m:sSubPr>
                                      <m:ctrlP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en-US" altLang="ko-KR" sz="18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ko-KR" sz="18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𝛼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ko-KR" sz="18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nary>
                        </m:num>
                        <m:den>
                          <m:sSup>
                            <m:sSup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sup>
                                    <m:e>
                                      <m:d>
                                        <m:dPr>
                                          <m:ctrlP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ad>
                                            <m:radPr>
                                              <m:degHide m:val="on"/>
                                              <m:ctrlP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radPr>
                                            <m:deg/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altLang="ko-KR" sz="18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ko-KR" sz="18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𝐺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ko-KR" sz="18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𝑘</m:t>
                                                  </m:r>
                                                </m:sub>
                                              </m:sSub>
                                            </m:e>
                                          </m:rad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∙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𝑒</m:t>
                                              </m:r>
                                            </m:e>
                                            <m:sup>
                                              <m:sSub>
                                                <m:sSubPr>
                                                  <m:ctrlPr>
                                                    <a:rPr lang="en-US" altLang="ko-KR" sz="18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ko-KR" altLang="en-US" sz="18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𝜃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ko-KR" sz="1800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𝑘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𝑗</m:t>
                                              </m:r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(</m:t>
                                              </m:r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−1)∆</m:t>
                                              </m:r>
                                              <m:r>
                                                <a:rPr lang="ko-KR" alt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sup>
                                          </m:sSup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∙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ko-KR" altLang="en-US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𝛼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18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004" y="3106548"/>
                <a:ext cx="5688632" cy="8265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73353" y="4509120"/>
                <a:ext cx="3212368" cy="803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altLang="ko-KR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ko-KR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altLang="ko-KR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ko-KR" alt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num>
                        <m:den>
                          <m:sSup>
                            <m:sSupPr>
                              <m:ctrlP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ko-KR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altLang="ko-KR" sz="18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𝑁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ko-KR" altLang="en-US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18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en-US" altLang="ko-KR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353" y="4509120"/>
                <a:ext cx="3212368" cy="8037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그룹 30"/>
          <p:cNvGrpSpPr/>
          <p:nvPr/>
        </p:nvGrpSpPr>
        <p:grpSpPr>
          <a:xfrm>
            <a:off x="1724393" y="1628800"/>
            <a:ext cx="5911869" cy="879867"/>
            <a:chOff x="1865334" y="1952149"/>
            <a:chExt cx="5911869" cy="879867"/>
          </a:xfrm>
        </p:grpSpPr>
        <p:sp>
          <p:nvSpPr>
            <p:cNvPr id="32" name="이등변 삼각형 31"/>
            <p:cNvSpPr/>
            <p:nvPr/>
          </p:nvSpPr>
          <p:spPr>
            <a:xfrm rot="10800000">
              <a:off x="1865334" y="1952149"/>
              <a:ext cx="432048" cy="238043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33" name="직선 연결선 32"/>
            <p:cNvCxnSpPr/>
            <p:nvPr/>
          </p:nvCxnSpPr>
          <p:spPr>
            <a:xfrm>
              <a:off x="2081358" y="2196489"/>
              <a:ext cx="0" cy="2975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화살표 연결선 33"/>
            <p:cNvCxnSpPr/>
            <p:nvPr/>
          </p:nvCxnSpPr>
          <p:spPr>
            <a:xfrm>
              <a:off x="2072890" y="2494043"/>
              <a:ext cx="130694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화살표 연결선 34"/>
            <p:cNvCxnSpPr/>
            <p:nvPr/>
          </p:nvCxnSpPr>
          <p:spPr>
            <a:xfrm>
              <a:off x="5394128" y="2470989"/>
              <a:ext cx="89266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2048645" y="2089366"/>
                  <a:ext cx="1286272" cy="3974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in</m:t>
                                </m:r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ko-KR" altLang="en-US" sz="17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48645" y="2089366"/>
                  <a:ext cx="1286272" cy="397481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7" name="그룹 36"/>
            <p:cNvGrpSpPr/>
            <p:nvPr/>
          </p:nvGrpSpPr>
          <p:grpSpPr>
            <a:xfrm>
              <a:off x="3388303" y="2206830"/>
              <a:ext cx="1987659" cy="599137"/>
              <a:chOff x="3215697" y="2772072"/>
              <a:chExt cx="1987659" cy="599137"/>
            </a:xfrm>
          </p:grpSpPr>
          <p:sp>
            <p:nvSpPr>
              <p:cNvPr id="40" name="모서리가 둥근 직사각형 39"/>
              <p:cNvSpPr/>
              <p:nvPr/>
            </p:nvSpPr>
            <p:spPr>
              <a:xfrm>
                <a:off x="3215697" y="2772072"/>
                <a:ext cx="1987659" cy="599137"/>
              </a:xfrm>
              <a:prstGeom prst="roundRect">
                <a:avLst/>
              </a:prstGeom>
              <a:noFill/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300">
                  <a:solidFill>
                    <a:schemeClr val="tx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직사각형 40"/>
                  <p:cNvSpPr/>
                  <p:nvPr/>
                </p:nvSpPr>
                <p:spPr>
                  <a:xfrm>
                    <a:off x="3604231" y="2818334"/>
                    <a:ext cx="1219821" cy="446276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23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3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23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oMath>
                    </a14:m>
                    <a:r>
                      <a:rPr lang="en-US" altLang="ko-KR" sz="2300" dirty="0" smtClean="0">
                        <a:solidFill>
                          <a:schemeClr val="tx1"/>
                        </a:solidFill>
                      </a:rPr>
                      <a:t>,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23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23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ko-KR" sz="23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eff</m:t>
                            </m:r>
                          </m:sub>
                        </m:sSub>
                      </m:oMath>
                    </a14:m>
                    <a:endParaRPr lang="ko-KR" altLang="en-US" sz="23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5" name="직사각형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04231" y="2818334"/>
                    <a:ext cx="1219821" cy="446276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 l="-498" t="-12329" b="-28767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8" name="모서리가 둥근 직사각형 37"/>
            <p:cNvSpPr/>
            <p:nvPr/>
          </p:nvSpPr>
          <p:spPr>
            <a:xfrm>
              <a:off x="6286789" y="2095932"/>
              <a:ext cx="1430288" cy="736084"/>
            </a:xfrm>
            <a:prstGeom prst="round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6226662" y="2155707"/>
                  <a:ext cx="1550541" cy="65909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ko-KR" sz="1700" dirty="0" smtClean="0">
                      <a:solidFill>
                        <a:schemeClr val="tx1"/>
                      </a:solidFill>
                      <a:latin typeface="+mn-lt"/>
                    </a:rPr>
                    <a:t>Array output</a:t>
                  </a:r>
                  <a:br>
                    <a:rPr lang="en-US" altLang="ko-KR" sz="1700" dirty="0" smtClean="0">
                      <a:solidFill>
                        <a:schemeClr val="tx1"/>
                      </a:solidFill>
                      <a:latin typeface="+mn-lt"/>
                    </a:rPr>
                  </a:b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out</m:t>
                                </m:r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  <m:r>
                          <a:rPr lang="en-US" altLang="ko-KR" sz="17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7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out</m:t>
                                </m:r>
                                <m:r>
                                  <a:rPr lang="en-US" altLang="ko-KR" sz="17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ko-KR" sz="17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eff</m:t>
                                </m:r>
                              </m:sub>
                            </m:sSub>
                          </m:sub>
                        </m:sSub>
                      </m:oMath>
                    </m:oMathPara>
                  </a14:m>
                  <a:endParaRPr lang="ko-KR" altLang="en-US" sz="170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6662" y="2155707"/>
                  <a:ext cx="1550541" cy="659091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t="-2778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871800" y="5877272"/>
                <a:ext cx="3212368" cy="391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altLang="ko-KR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US" altLang="ko-K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ko-KR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800" y="5877272"/>
                <a:ext cx="3212368" cy="391582"/>
              </a:xfrm>
              <a:prstGeom prst="rect">
                <a:avLst/>
              </a:prstGeom>
              <a:blipFill rotWithShape="0">
                <a:blip r:embed="rId12"/>
                <a:stretch>
                  <a:fillRect b="-1093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13750</TotalTime>
  <Words>580</Words>
  <Application>Microsoft Office PowerPoint</Application>
  <PresentationFormat>화면 슬라이드 쇼(4:3)</PresentationFormat>
  <Paragraphs>197</Paragraphs>
  <Slides>11</Slides>
  <Notes>9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Cambria Math</vt:lpstr>
      <vt:lpstr>Times New Roman</vt:lpstr>
      <vt:lpstr>Wingdings</vt:lpstr>
      <vt:lpstr>Office 테마</vt:lpstr>
      <vt:lpstr>Document</vt:lpstr>
      <vt:lpstr>Effective Noise Figure in Hybrid BF system</vt:lpstr>
      <vt:lpstr>Abstract</vt:lpstr>
      <vt:lpstr>Motivation</vt:lpstr>
      <vt:lpstr>Block Diagram of Hybrid Beamforming</vt:lpstr>
      <vt:lpstr>Noise Figure Calculation</vt:lpstr>
      <vt:lpstr>Multi-to-One Path system</vt:lpstr>
      <vt:lpstr>Equivalent Single-Path system</vt:lpstr>
      <vt:lpstr>Effective Gain</vt:lpstr>
      <vt:lpstr>Effective Noise Figure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Windows 사용자</dc:creator>
  <cp:lastModifiedBy>n</cp:lastModifiedBy>
  <cp:revision>83</cp:revision>
  <cp:lastPrinted>2015-07-07T05:09:32Z</cp:lastPrinted>
  <dcterms:created xsi:type="dcterms:W3CDTF">2015-06-10T10:03:41Z</dcterms:created>
  <dcterms:modified xsi:type="dcterms:W3CDTF">2015-07-13T19:08:17Z</dcterms:modified>
</cp:coreProperties>
</file>