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36" r:id="rId3"/>
    <p:sldId id="356" r:id="rId4"/>
    <p:sldId id="350" r:id="rId5"/>
    <p:sldId id="357" r:id="rId6"/>
    <p:sldId id="360" r:id="rId7"/>
    <p:sldId id="364" r:id="rId8"/>
    <p:sldId id="370" r:id="rId9"/>
    <p:sldId id="367" r:id="rId10"/>
    <p:sldId id="371" r:id="rId11"/>
    <p:sldId id="365" r:id="rId12"/>
    <p:sldId id="366" r:id="rId13"/>
    <p:sldId id="345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2105" autoAdjust="0"/>
  </p:normalViewPr>
  <p:slideViewPr>
    <p:cSldViewPr>
      <p:cViewPr varScale="1">
        <p:scale>
          <a:sx n="105" d="100"/>
          <a:sy n="105" d="100"/>
        </p:scale>
        <p:origin x="116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14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8942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54059" y="6475413"/>
            <a:ext cx="27898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802.11-15/0887r3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587" y="6475413"/>
            <a:ext cx="2828338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Heejung</a:t>
            </a:r>
            <a:r>
              <a:rPr lang="en-US" dirty="0" smtClean="0"/>
              <a:t> Yu, </a:t>
            </a:r>
            <a:r>
              <a:rPr lang="en-US" dirty="0" err="1" smtClean="0"/>
              <a:t>Yeungnam</a:t>
            </a:r>
            <a:r>
              <a:rPr lang="en-US" dirty="0" smtClean="0"/>
              <a:t> Univ./NEWRACOM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Efficient padding for last OFDM Symbol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2015-07-13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4" name="개체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2416523"/>
              </p:ext>
            </p:extLst>
          </p:nvPr>
        </p:nvGraphicFramePr>
        <p:xfrm>
          <a:off x="522288" y="2655888"/>
          <a:ext cx="8121650" cy="376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4" name="Document" r:id="rId4" imgW="8972633" imgH="4186627" progId="Word.Document.8">
                  <p:embed/>
                </p:oleObj>
              </mc:Choice>
              <mc:Fallback>
                <p:oleObj name="Document" r:id="rId4" imgW="8972633" imgH="4186627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655888"/>
                        <a:ext cx="8121650" cy="3767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8"/>
          <p:cNvSpPr/>
          <p:nvPr/>
        </p:nvSpPr>
        <p:spPr bwMode="auto">
          <a:xfrm>
            <a:off x="5009543" y="5086520"/>
            <a:ext cx="476857" cy="1238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STBC </a:t>
            </a:r>
            <a:r>
              <a:rPr lang="en-US" altLang="ko-KR" dirty="0" smtClean="0"/>
              <a:t>in CASE 2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Rectangle 5"/>
          <p:cNvSpPr/>
          <p:nvPr/>
        </p:nvSpPr>
        <p:spPr bwMode="auto">
          <a:xfrm>
            <a:off x="232294" y="5086519"/>
            <a:ext cx="413309" cy="123808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6"/>
          <p:cNvSpPr/>
          <p:nvPr/>
        </p:nvSpPr>
        <p:spPr bwMode="auto">
          <a:xfrm>
            <a:off x="651847" y="5086519"/>
            <a:ext cx="1584350" cy="123807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7"/>
          <p:cNvSpPr/>
          <p:nvPr/>
        </p:nvSpPr>
        <p:spPr bwMode="auto">
          <a:xfrm>
            <a:off x="2237518" y="5090638"/>
            <a:ext cx="413309" cy="123396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8"/>
          <p:cNvSpPr/>
          <p:nvPr/>
        </p:nvSpPr>
        <p:spPr bwMode="auto">
          <a:xfrm>
            <a:off x="2654843" y="5086519"/>
            <a:ext cx="476857" cy="26464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Connector 13"/>
          <p:cNvCxnSpPr/>
          <p:nvPr/>
        </p:nvCxnSpPr>
        <p:spPr bwMode="auto">
          <a:xfrm>
            <a:off x="238539" y="4719934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4"/>
          <p:cNvCxnSpPr/>
          <p:nvPr/>
        </p:nvCxnSpPr>
        <p:spPr bwMode="auto">
          <a:xfrm>
            <a:off x="651847" y="4719934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5"/>
          <p:cNvCxnSpPr/>
          <p:nvPr/>
        </p:nvCxnSpPr>
        <p:spPr bwMode="auto">
          <a:xfrm>
            <a:off x="2236198" y="4719934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Arrow Connector 19"/>
          <p:cNvCxnSpPr/>
          <p:nvPr/>
        </p:nvCxnSpPr>
        <p:spPr bwMode="auto">
          <a:xfrm>
            <a:off x="238539" y="4872334"/>
            <a:ext cx="41330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6" name="Straight Arrow Connector 20"/>
          <p:cNvCxnSpPr/>
          <p:nvPr/>
        </p:nvCxnSpPr>
        <p:spPr bwMode="auto">
          <a:xfrm>
            <a:off x="651847" y="4872334"/>
            <a:ext cx="15843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07423" y="4607692"/>
            <a:ext cx="3319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76344" y="4607692"/>
            <a:ext cx="15598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OFDM symbol (12.8us)</a:t>
            </a:r>
          </a:p>
        </p:txBody>
      </p:sp>
      <p:cxnSp>
        <p:nvCxnSpPr>
          <p:cNvPr id="22" name="직선 연결선 21"/>
          <p:cNvCxnSpPr/>
          <p:nvPr/>
        </p:nvCxnSpPr>
        <p:spPr bwMode="auto">
          <a:xfrm>
            <a:off x="238539" y="4294528"/>
            <a:ext cx="0" cy="4298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직선 연결선 22"/>
          <p:cNvCxnSpPr/>
          <p:nvPr/>
        </p:nvCxnSpPr>
        <p:spPr bwMode="auto">
          <a:xfrm>
            <a:off x="2236198" y="4294528"/>
            <a:ext cx="0" cy="4298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Arrow Connector 19"/>
          <p:cNvCxnSpPr/>
          <p:nvPr/>
        </p:nvCxnSpPr>
        <p:spPr bwMode="auto">
          <a:xfrm>
            <a:off x="238539" y="4495799"/>
            <a:ext cx="199765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6" name="Straight Connector 13"/>
          <p:cNvCxnSpPr/>
          <p:nvPr/>
        </p:nvCxnSpPr>
        <p:spPr bwMode="auto">
          <a:xfrm>
            <a:off x="2236198" y="4724399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Straight Connector 14"/>
          <p:cNvCxnSpPr/>
          <p:nvPr/>
        </p:nvCxnSpPr>
        <p:spPr bwMode="auto">
          <a:xfrm>
            <a:off x="2649507" y="4724399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Straight Arrow Connector 19"/>
          <p:cNvCxnSpPr/>
          <p:nvPr/>
        </p:nvCxnSpPr>
        <p:spPr bwMode="auto">
          <a:xfrm>
            <a:off x="2236198" y="4876799"/>
            <a:ext cx="41330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2305083" y="4612157"/>
            <a:ext cx="3319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32" name="Rectangle 8"/>
          <p:cNvSpPr/>
          <p:nvPr/>
        </p:nvSpPr>
        <p:spPr bwMode="auto">
          <a:xfrm>
            <a:off x="5486400" y="5086517"/>
            <a:ext cx="436637" cy="123808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ectangle 8"/>
          <p:cNvSpPr/>
          <p:nvPr/>
        </p:nvSpPr>
        <p:spPr bwMode="auto">
          <a:xfrm>
            <a:off x="2649507" y="5351159"/>
            <a:ext cx="483115" cy="973441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8"/>
          <p:cNvSpPr/>
          <p:nvPr/>
        </p:nvSpPr>
        <p:spPr bwMode="auto">
          <a:xfrm>
            <a:off x="4044731" y="5086517"/>
            <a:ext cx="476857" cy="1238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8"/>
          <p:cNvSpPr/>
          <p:nvPr/>
        </p:nvSpPr>
        <p:spPr bwMode="auto">
          <a:xfrm>
            <a:off x="4526925" y="5086517"/>
            <a:ext cx="476857" cy="1238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944419" y="5885489"/>
            <a:ext cx="1108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Packet extension</a:t>
            </a:r>
            <a:endParaRPr lang="ko-KR" alt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154351" y="5743150"/>
            <a:ext cx="9495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post-FEC padding</a:t>
            </a:r>
            <a:endParaRPr lang="ko-KR" altLang="en-US" dirty="0"/>
          </a:p>
        </p:txBody>
      </p:sp>
      <p:cxnSp>
        <p:nvCxnSpPr>
          <p:cNvPr id="48" name="Straight Arrow Connector 22"/>
          <p:cNvCxnSpPr/>
          <p:nvPr/>
        </p:nvCxnSpPr>
        <p:spPr bwMode="auto">
          <a:xfrm>
            <a:off x="4039395" y="5566892"/>
            <a:ext cx="1879227" cy="145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4286707" y="5262775"/>
            <a:ext cx="1809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Secured processing time</a:t>
            </a:r>
          </a:p>
          <a:p>
            <a:endParaRPr lang="en-US" dirty="0" smtClean="0"/>
          </a:p>
        </p:txBody>
      </p:sp>
      <p:sp>
        <p:nvSpPr>
          <p:cNvPr id="50" name="Rectangle 8"/>
          <p:cNvSpPr/>
          <p:nvPr/>
        </p:nvSpPr>
        <p:spPr bwMode="auto">
          <a:xfrm>
            <a:off x="3562537" y="5086518"/>
            <a:ext cx="476857" cy="26464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ctangle 8"/>
          <p:cNvSpPr/>
          <p:nvPr/>
        </p:nvSpPr>
        <p:spPr bwMode="auto">
          <a:xfrm>
            <a:off x="3557201" y="5351158"/>
            <a:ext cx="483115" cy="973441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ectangle 5"/>
          <p:cNvSpPr/>
          <p:nvPr/>
        </p:nvSpPr>
        <p:spPr bwMode="auto">
          <a:xfrm>
            <a:off x="2236198" y="2571920"/>
            <a:ext cx="413309" cy="123808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ectangle 6"/>
          <p:cNvSpPr/>
          <p:nvPr/>
        </p:nvSpPr>
        <p:spPr bwMode="auto">
          <a:xfrm>
            <a:off x="2655751" y="2566425"/>
            <a:ext cx="1912592" cy="123807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Rectangle 7"/>
          <p:cNvSpPr/>
          <p:nvPr/>
        </p:nvSpPr>
        <p:spPr bwMode="auto">
          <a:xfrm>
            <a:off x="4579601" y="2576039"/>
            <a:ext cx="413309" cy="123396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Rectangle 8"/>
          <p:cNvSpPr/>
          <p:nvPr/>
        </p:nvSpPr>
        <p:spPr bwMode="auto">
          <a:xfrm>
            <a:off x="4996926" y="2571919"/>
            <a:ext cx="1906126" cy="2814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8" name="Straight Connector 13"/>
          <p:cNvCxnSpPr/>
          <p:nvPr/>
        </p:nvCxnSpPr>
        <p:spPr bwMode="auto">
          <a:xfrm>
            <a:off x="2242443" y="22053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9" name="Straight Connector 14"/>
          <p:cNvCxnSpPr/>
          <p:nvPr/>
        </p:nvCxnSpPr>
        <p:spPr bwMode="auto">
          <a:xfrm>
            <a:off x="2655751" y="22053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0" name="Straight Connector 15"/>
          <p:cNvCxnSpPr/>
          <p:nvPr/>
        </p:nvCxnSpPr>
        <p:spPr bwMode="auto">
          <a:xfrm>
            <a:off x="4578281" y="22053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1" name="Straight Connector 17"/>
          <p:cNvCxnSpPr/>
          <p:nvPr/>
        </p:nvCxnSpPr>
        <p:spPr bwMode="auto">
          <a:xfrm>
            <a:off x="6920364" y="22053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2" name="Straight Arrow Connector 19"/>
          <p:cNvCxnSpPr/>
          <p:nvPr/>
        </p:nvCxnSpPr>
        <p:spPr bwMode="auto">
          <a:xfrm>
            <a:off x="2242443" y="2357735"/>
            <a:ext cx="41330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63" name="Straight Arrow Connector 20"/>
          <p:cNvCxnSpPr/>
          <p:nvPr/>
        </p:nvCxnSpPr>
        <p:spPr bwMode="auto">
          <a:xfrm flipV="1">
            <a:off x="2655751" y="2355502"/>
            <a:ext cx="1863167" cy="223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64" name="Straight Arrow Connector 22"/>
          <p:cNvCxnSpPr/>
          <p:nvPr/>
        </p:nvCxnSpPr>
        <p:spPr bwMode="auto">
          <a:xfrm>
            <a:off x="5026492" y="2355502"/>
            <a:ext cx="1879227" cy="145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2311327" y="2093093"/>
            <a:ext cx="3319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2680248" y="2093093"/>
            <a:ext cx="15598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OFDM symbol (12.8us)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303081" y="1965744"/>
            <a:ext cx="1512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OFDM symbol</a:t>
            </a:r>
          </a:p>
          <a:p>
            <a:r>
              <a:rPr lang="en-US" dirty="0" smtClean="0"/>
              <a:t>12.8us (4x repeated)</a:t>
            </a:r>
          </a:p>
        </p:txBody>
      </p:sp>
      <p:cxnSp>
        <p:nvCxnSpPr>
          <p:cNvPr id="68" name="직선 연결선 67"/>
          <p:cNvCxnSpPr/>
          <p:nvPr/>
        </p:nvCxnSpPr>
        <p:spPr bwMode="auto">
          <a:xfrm flipH="1">
            <a:off x="2232504" y="1779929"/>
            <a:ext cx="9939" cy="32492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9" name="직선 연결선 68"/>
          <p:cNvCxnSpPr/>
          <p:nvPr/>
        </p:nvCxnSpPr>
        <p:spPr bwMode="auto">
          <a:xfrm>
            <a:off x="4578281" y="1779929"/>
            <a:ext cx="0" cy="4298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0" name="Straight Arrow Connector 19"/>
          <p:cNvCxnSpPr/>
          <p:nvPr/>
        </p:nvCxnSpPr>
        <p:spPr bwMode="auto">
          <a:xfrm flipV="1">
            <a:off x="2242443" y="1965744"/>
            <a:ext cx="2319874" cy="154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72" name="Straight Connector 13"/>
          <p:cNvCxnSpPr/>
          <p:nvPr/>
        </p:nvCxnSpPr>
        <p:spPr bwMode="auto">
          <a:xfrm>
            <a:off x="4578281" y="2209800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3" name="Straight Connector 14"/>
          <p:cNvCxnSpPr/>
          <p:nvPr/>
        </p:nvCxnSpPr>
        <p:spPr bwMode="auto">
          <a:xfrm>
            <a:off x="4991590" y="2209800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Straight Arrow Connector 19"/>
          <p:cNvCxnSpPr/>
          <p:nvPr/>
        </p:nvCxnSpPr>
        <p:spPr bwMode="auto">
          <a:xfrm>
            <a:off x="4578281" y="2362200"/>
            <a:ext cx="41330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4647166" y="2097558"/>
            <a:ext cx="3319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cxnSp>
        <p:nvCxnSpPr>
          <p:cNvPr id="76" name="Straight Arrow Connector 19"/>
          <p:cNvCxnSpPr/>
          <p:nvPr/>
        </p:nvCxnSpPr>
        <p:spPr bwMode="auto">
          <a:xfrm>
            <a:off x="4578281" y="1981200"/>
            <a:ext cx="234208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78" name="Rectangle 8"/>
          <p:cNvSpPr/>
          <p:nvPr/>
        </p:nvSpPr>
        <p:spPr bwMode="auto">
          <a:xfrm>
            <a:off x="6905720" y="2571918"/>
            <a:ext cx="1865424" cy="123808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" name="Rectangle 8"/>
          <p:cNvSpPr/>
          <p:nvPr/>
        </p:nvSpPr>
        <p:spPr bwMode="auto">
          <a:xfrm>
            <a:off x="4991590" y="2861264"/>
            <a:ext cx="1911462" cy="948737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861001" y="3370890"/>
            <a:ext cx="1108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Packet extension</a:t>
            </a:r>
            <a:endParaRPr lang="ko-KR" altLang="en-US" dirty="0"/>
          </a:p>
        </p:txBody>
      </p:sp>
      <p:cxnSp>
        <p:nvCxnSpPr>
          <p:cNvPr id="83" name="직선 연결선 82"/>
          <p:cNvCxnSpPr/>
          <p:nvPr/>
        </p:nvCxnSpPr>
        <p:spPr bwMode="auto">
          <a:xfrm>
            <a:off x="6920364" y="1752600"/>
            <a:ext cx="0" cy="4298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89" name="TextBox 88"/>
          <p:cNvSpPr txBox="1"/>
          <p:nvPr/>
        </p:nvSpPr>
        <p:spPr>
          <a:xfrm>
            <a:off x="5428157" y="3228201"/>
            <a:ext cx="11378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Pre-FEC padding</a:t>
            </a:r>
            <a:endParaRPr lang="ko-KR" altLang="en-US" dirty="0"/>
          </a:p>
        </p:txBody>
      </p:sp>
      <p:sp>
        <p:nvSpPr>
          <p:cNvPr id="91" name="Rectangle 5"/>
          <p:cNvSpPr/>
          <p:nvPr/>
        </p:nvSpPr>
        <p:spPr bwMode="auto">
          <a:xfrm>
            <a:off x="228600" y="2571921"/>
            <a:ext cx="413309" cy="123808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Rectangle 6"/>
          <p:cNvSpPr/>
          <p:nvPr/>
        </p:nvSpPr>
        <p:spPr bwMode="auto">
          <a:xfrm>
            <a:off x="648154" y="2571921"/>
            <a:ext cx="1584350" cy="123807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4" name="Rectangle 8"/>
          <p:cNvSpPr/>
          <p:nvPr/>
        </p:nvSpPr>
        <p:spPr bwMode="auto">
          <a:xfrm>
            <a:off x="2660881" y="2890452"/>
            <a:ext cx="1901436" cy="927439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7"/>
          <p:cNvSpPr/>
          <p:nvPr/>
        </p:nvSpPr>
        <p:spPr bwMode="auto">
          <a:xfrm>
            <a:off x="3147906" y="5086728"/>
            <a:ext cx="403957" cy="1232374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053155" y="3228201"/>
            <a:ext cx="11378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Pre-FEC padding</a:t>
            </a:r>
            <a:endParaRPr lang="ko-KR" altLang="en-US" dirty="0"/>
          </a:p>
        </p:txBody>
      </p:sp>
      <p:cxnSp>
        <p:nvCxnSpPr>
          <p:cNvPr id="81" name="Straight Arrow Connector 22"/>
          <p:cNvCxnSpPr/>
          <p:nvPr/>
        </p:nvCxnSpPr>
        <p:spPr bwMode="auto">
          <a:xfrm>
            <a:off x="6883773" y="3124200"/>
            <a:ext cx="1879227" cy="145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84" name="Straight Connector 15"/>
          <p:cNvCxnSpPr/>
          <p:nvPr/>
        </p:nvCxnSpPr>
        <p:spPr bwMode="auto">
          <a:xfrm>
            <a:off x="3124200" y="4692606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6" name="Straight Connector 13"/>
          <p:cNvCxnSpPr/>
          <p:nvPr/>
        </p:nvCxnSpPr>
        <p:spPr bwMode="auto">
          <a:xfrm>
            <a:off x="3124200" y="4697071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7" name="Straight Connector 14"/>
          <p:cNvCxnSpPr/>
          <p:nvPr/>
        </p:nvCxnSpPr>
        <p:spPr bwMode="auto">
          <a:xfrm>
            <a:off x="3537509" y="4697071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8" name="Straight Arrow Connector 19"/>
          <p:cNvCxnSpPr/>
          <p:nvPr/>
        </p:nvCxnSpPr>
        <p:spPr bwMode="auto">
          <a:xfrm>
            <a:off x="3124200" y="4849471"/>
            <a:ext cx="41330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90" name="TextBox 89"/>
          <p:cNvSpPr txBox="1"/>
          <p:nvPr/>
        </p:nvSpPr>
        <p:spPr>
          <a:xfrm>
            <a:off x="3193085" y="4584829"/>
            <a:ext cx="3319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2886808" y="2590800"/>
            <a:ext cx="15327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1/8&lt; # of Data tones </a:t>
            </a:r>
            <a:r>
              <a:rPr lang="en-US" altLang="ko-KR" sz="1000" dirty="0" smtClean="0">
                <a:sym typeface="Symbol" panose="05050102010706020507" pitchFamily="18" charset="2"/>
              </a:rPr>
              <a:t></a:t>
            </a:r>
            <a:r>
              <a:rPr lang="en-US" altLang="ko-KR" sz="1000" dirty="0" smtClean="0"/>
              <a:t> 1/4</a:t>
            </a:r>
            <a:endParaRPr lang="ko-KR" altLang="en-US" sz="1000" dirty="0"/>
          </a:p>
        </p:txBody>
      </p:sp>
      <p:sp>
        <p:nvSpPr>
          <p:cNvPr id="96" name="TextBox 95"/>
          <p:cNvSpPr txBox="1"/>
          <p:nvPr/>
        </p:nvSpPr>
        <p:spPr>
          <a:xfrm>
            <a:off x="5029200" y="2590800"/>
            <a:ext cx="15327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1/8&lt; # of Data tones </a:t>
            </a:r>
            <a:r>
              <a:rPr lang="en-US" altLang="ko-KR" sz="1000" dirty="0" smtClean="0">
                <a:sym typeface="Symbol" panose="05050102010706020507" pitchFamily="18" charset="2"/>
              </a:rPr>
              <a:t></a:t>
            </a:r>
            <a:r>
              <a:rPr lang="en-US" altLang="ko-KR" sz="1000" dirty="0" smtClean="0"/>
              <a:t> 1/4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511356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Depending on payload size, the last OFDM symbol duration is changed.</a:t>
            </a:r>
            <a:endParaRPr lang="ko-KR" altLang="en-US" dirty="0"/>
          </a:p>
          <a:p>
            <a:endParaRPr lang="en-US" altLang="ko-KR" dirty="0" smtClean="0"/>
          </a:p>
          <a:p>
            <a:r>
              <a:rPr lang="en-US" altLang="ko-KR" dirty="0" smtClean="0"/>
              <a:t>By adjusting the duration of the last OFDM symbol, we can reduce the padding inefficiency caused by increasing OFDM symbol duration.</a:t>
            </a:r>
          </a:p>
          <a:p>
            <a:endParaRPr lang="en-US" altLang="ko-KR" dirty="0"/>
          </a:p>
          <a:p>
            <a:r>
              <a:rPr lang="en-US" altLang="ko-KR" dirty="0" smtClean="0"/>
              <a:t>To secure processing time at receivers, signal extension can be applied more effectively.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41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the concept</a:t>
            </a:r>
          </a:p>
          <a:p>
            <a:pPr marL="457200" lvl="1" indent="0">
              <a:buNone/>
            </a:pPr>
            <a:r>
              <a:rPr lang="en-US" altLang="ko-KR" dirty="0"/>
              <a:t> HE shall include mechanisms to enhance the MAC/PHY padding efficiency </a:t>
            </a:r>
            <a:r>
              <a:rPr lang="en-US" altLang="ko-KR" dirty="0" smtClean="0"/>
              <a:t>by adjusting OFDM symbol duration in the last OFDM symbol for SU transmissions.</a:t>
            </a:r>
            <a:endParaRPr lang="en-US" altLang="ko-KR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441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11-15-0132-05-00ax-Specification </a:t>
            </a:r>
            <a:r>
              <a:rPr lang="en-US" altLang="ko-KR" dirty="0"/>
              <a:t>Framework for </a:t>
            </a:r>
            <a:r>
              <a:rPr lang="en-US" altLang="ko-KR" dirty="0" err="1"/>
              <a:t>Tgax</a:t>
            </a:r>
            <a:endParaRPr lang="en-US" altLang="ko-KR" dirty="0"/>
          </a:p>
          <a:p>
            <a:r>
              <a:rPr lang="en-US" altLang="ko-KR" dirty="0" smtClean="0"/>
              <a:t>[2] 11-15-0572-01-00ax-PHY inefficiency of 256FFT per 20MHz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According to SFD [1], data </a:t>
            </a:r>
            <a:r>
              <a:rPr lang="en-US" altLang="ko-KR" dirty="0">
                <a:ea typeface="굴림" pitchFamily="50" charset="-127"/>
              </a:rPr>
              <a:t>symbols in an HE PPDU shall use a DFT period of 12.8 µs and subcarrier spacing of 78.125 kHz. </a:t>
            </a:r>
            <a:endParaRPr lang="en-US" altLang="ko-KR" dirty="0" smtClean="0">
              <a:ea typeface="굴림" pitchFamily="50" charset="-127"/>
            </a:endParaRPr>
          </a:p>
          <a:p>
            <a:pPr lvl="1"/>
            <a:r>
              <a:rPr lang="en-US" altLang="ko-KR" dirty="0" smtClean="0">
                <a:ea typeface="굴림" pitchFamily="50" charset="-127"/>
              </a:rPr>
              <a:t>256 subcarriers are defined in 20MHz bandwidth.</a:t>
            </a:r>
            <a:endParaRPr lang="en-US" altLang="ko-KR" dirty="0">
              <a:ea typeface="굴림" pitchFamily="50" charset="-127"/>
            </a:endParaRPr>
          </a:p>
          <a:p>
            <a:r>
              <a:rPr lang="en-US" altLang="ko-KR" dirty="0" smtClean="0">
                <a:ea typeface="굴림" pitchFamily="50" charset="-127"/>
              </a:rPr>
              <a:t>In [2], the padding overhead in the last symbol was analyzed in SU transmission .</a:t>
            </a:r>
          </a:p>
          <a:p>
            <a:pPr lvl="1"/>
            <a:r>
              <a:rPr lang="en-US" altLang="ko-KR" dirty="0"/>
              <a:t>12.8us OFDM symbol duration can cause excessive padding and result in throughput loss.</a:t>
            </a:r>
          </a:p>
          <a:p>
            <a:pPr lvl="2"/>
            <a:r>
              <a:rPr lang="en-US" altLang="ko-KR" dirty="0"/>
              <a:t>Especially for OFDM transmission with wide BW, high MCS, and many STSs.</a:t>
            </a:r>
          </a:p>
          <a:p>
            <a:pPr lvl="1"/>
            <a:endParaRPr lang="en-US" altLang="ko-KR" dirty="0" smtClean="0">
              <a:ea typeface="굴림" pitchFamily="50" charset="-127"/>
            </a:endParaRPr>
          </a:p>
          <a:p>
            <a:endParaRPr lang="en-US" altLang="ko-KR" dirty="0" smtClean="0">
              <a:ea typeface="굴림" pitchFamily="50" charset="-127"/>
            </a:endParaRPr>
          </a:p>
          <a:p>
            <a:endParaRPr lang="en-US" altLang="ko-KR" dirty="0" smtClean="0">
              <a:ea typeface="굴림" pitchFamily="50" charset="-127"/>
            </a:endParaRPr>
          </a:p>
          <a:p>
            <a:endParaRPr lang="en-US" altLang="ko-KR" dirty="0">
              <a:ea typeface="굴림" pitchFamily="50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715587" y="6475413"/>
            <a:ext cx="28283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Heejung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Yu,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Yeungnam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Univ./NEWRACOM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</a:p>
        </p:txBody>
      </p:sp>
    </p:spTree>
    <p:extLst>
      <p:ext uri="{BB962C8B-B14F-4D97-AF65-F5344CB8AC3E}">
        <p14:creationId xmlns:p14="http://schemas.microsoft.com/office/powerpoint/2010/main" val="6829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Ratio btw padding bits and data </a:t>
            </a:r>
            <a:r>
              <a:rPr lang="en-US" altLang="ko-KR" dirty="0" smtClean="0"/>
              <a:t>bits [2]</a:t>
            </a:r>
            <a:endParaRPr lang="ko-KR" altLang="en-US" dirty="0"/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6510236"/>
              </p:ext>
            </p:extLst>
          </p:nvPr>
        </p:nvGraphicFramePr>
        <p:xfrm>
          <a:off x="685800" y="1905000"/>
          <a:ext cx="8001000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1676400"/>
                <a:gridCol w="1524000"/>
                <a:gridCol w="1600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40 +44bytes</a:t>
                      </a:r>
                      <a:r>
                        <a:rPr lang="en-US" altLang="ko-KR" baseline="30000" dirty="0" smtClean="0"/>
                        <a:t>1</a:t>
                      </a:r>
                      <a:endParaRPr lang="ko-KR" alt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576+44bytes</a:t>
                      </a:r>
                      <a:r>
                        <a:rPr lang="en-US" altLang="ko-KR" baseline="30000" dirty="0" smtClean="0"/>
                        <a:t>2</a:t>
                      </a:r>
                      <a:endParaRPr lang="ko-KR" alt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1500+44bytes</a:t>
                      </a:r>
                      <a:r>
                        <a:rPr lang="en-US" altLang="ko-KR" baseline="30000" dirty="0" smtClean="0"/>
                        <a:t>3</a:t>
                      </a:r>
                      <a:endParaRPr lang="ko-KR" altLang="en-US" baseline="300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MCS0</a:t>
                      </a:r>
                      <a:r>
                        <a:rPr lang="en-US" altLang="ko-KR" baseline="0" dirty="0" smtClean="0"/>
                        <a:t> 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45.8%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8.67%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3.14%</a:t>
                      </a:r>
                      <a:endParaRPr lang="ko-KR" altLang="en-US" dirty="0"/>
                    </a:p>
                  </a:txBody>
                  <a:tcPr/>
                </a:tc>
              </a:tr>
              <a:tr h="31278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MCS1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45.8%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18.6%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3.14%</a:t>
                      </a:r>
                      <a:endParaRPr lang="ko-KR" altLang="en-US" dirty="0"/>
                    </a:p>
                  </a:txBody>
                  <a:tcPr/>
                </a:tc>
              </a:tr>
              <a:tr h="25980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MCS2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119%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18.6%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7.11%</a:t>
                      </a:r>
                      <a:endParaRPr lang="ko-KR" altLang="en-US" dirty="0"/>
                    </a:p>
                  </a:txBody>
                  <a:tcPr/>
                </a:tc>
              </a:tr>
              <a:tr h="20682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MCS3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192%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18.6%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11.1%</a:t>
                      </a:r>
                      <a:endParaRPr lang="ko-KR" altLang="en-US" dirty="0"/>
                    </a:p>
                  </a:txBody>
                  <a:tcPr/>
                </a:tc>
              </a:tr>
              <a:tr h="15385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MCS4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338%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18.6%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19.0%</a:t>
                      </a:r>
                      <a:endParaRPr lang="ko-KR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MCS5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483%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58.1%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26.9%</a:t>
                      </a:r>
                      <a:endParaRPr lang="ko-KR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MCS6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556%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77.8%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7.11%</a:t>
                      </a:r>
                      <a:endParaRPr lang="ko-KR" altLang="en-US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MCS7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629%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97.6%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19.0%</a:t>
                      </a:r>
                      <a:endParaRPr lang="ko-KR" altLang="en-US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MCS8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775%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18.6%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42.8%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8600" y="56388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baseline="30000" dirty="0" smtClean="0"/>
              <a:t>1</a:t>
            </a:r>
            <a:r>
              <a:rPr lang="en-US" altLang="ko-KR" dirty="0" smtClean="0"/>
              <a:t> IPv4 TCP/IP ACK (without option) : 40 bytes + 4 bytes (A-MPDU header) + 32 bytes (MAC header + FCS) + 3 bytes (LLC header)                       			+ 5 bytes (SNAP extension LLC header) </a:t>
            </a:r>
          </a:p>
          <a:p>
            <a:r>
              <a:rPr lang="en-US" altLang="ko-KR" baseline="30000" dirty="0" smtClean="0"/>
              <a:t>2</a:t>
            </a:r>
            <a:r>
              <a:rPr lang="en-US" altLang="ko-KR" dirty="0" smtClean="0"/>
              <a:t> Minimum IPv4 datagram size : 567 bytes + 44 (MAC &amp; LLC overhead)</a:t>
            </a:r>
          </a:p>
          <a:p>
            <a:r>
              <a:rPr lang="en-US" altLang="ko-KR" baseline="30000" dirty="0" smtClean="0"/>
              <a:t>3</a:t>
            </a:r>
            <a:r>
              <a:rPr lang="en-US" altLang="ko-KR" dirty="0" smtClean="0"/>
              <a:t> Ethernet MTU : 1500 bytes + 44 bytes (MAC &amp; LLC </a:t>
            </a:r>
            <a:r>
              <a:rPr lang="en-US" altLang="ko-KR" dirty="0" err="1" smtClean="0"/>
              <a:t>overehead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41337" y="1562075"/>
            <a:ext cx="36327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/>
              <a:t>Padding bits with typical packets </a:t>
            </a:r>
            <a:endParaRPr lang="ko-KR" altLang="en-US" sz="2000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</a:p>
        </p:txBody>
      </p:sp>
    </p:spTree>
    <p:extLst>
      <p:ext uri="{BB962C8B-B14F-4D97-AF65-F5344CB8AC3E}">
        <p14:creationId xmlns:p14="http://schemas.microsoft.com/office/powerpoint/2010/main" val="190657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Reducing symbol duration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Adjust </a:t>
            </a:r>
            <a:r>
              <a:rPr lang="en-US" altLang="ko-KR" dirty="0"/>
              <a:t>the </a:t>
            </a:r>
            <a:r>
              <a:rPr lang="en-US" altLang="ko-KR" dirty="0" smtClean="0"/>
              <a:t>duration </a:t>
            </a:r>
            <a:r>
              <a:rPr lang="en-US" altLang="ko-KR" dirty="0"/>
              <a:t>of the last OFDM </a:t>
            </a:r>
            <a:r>
              <a:rPr lang="en-US" altLang="ko-KR" dirty="0" smtClean="0"/>
              <a:t>symbol</a:t>
            </a:r>
            <a:endParaRPr lang="en-US" altLang="ko-KR" dirty="0"/>
          </a:p>
          <a:p>
            <a:pPr lvl="1"/>
            <a:r>
              <a:rPr lang="en-US" altLang="ko-KR" dirty="0" smtClean="0"/>
              <a:t>Similar </a:t>
            </a:r>
            <a:r>
              <a:rPr lang="en-US" altLang="ko-KR" dirty="0"/>
              <a:t>concept in </a:t>
            </a:r>
            <a:r>
              <a:rPr lang="en-US" altLang="ko-KR" dirty="0" smtClean="0"/>
              <a:t>2x HE-LTF design.</a:t>
            </a:r>
          </a:p>
          <a:p>
            <a:pPr lvl="2"/>
            <a:r>
              <a:rPr lang="en-US" altLang="ko-KR" dirty="0" smtClean="0"/>
              <a:t>2x HE-LTF uses only even tones. (only half of the IDFT output is transmitted)</a:t>
            </a:r>
            <a:endParaRPr lang="en-US" altLang="ko-KR" dirty="0"/>
          </a:p>
          <a:p>
            <a:pPr lvl="1"/>
            <a:r>
              <a:rPr lang="en-US" altLang="ko-KR" dirty="0"/>
              <a:t>If the even tones(2k, k=</a:t>
            </a:r>
            <a:r>
              <a:rPr lang="en-US" altLang="ko-KR" dirty="0">
                <a:solidFill>
                  <a:srgbClr val="FF0000"/>
                </a:solidFill>
                <a:sym typeface="Symbol"/>
              </a:rPr>
              <a:t>1</a:t>
            </a:r>
            <a:r>
              <a:rPr lang="en-US" altLang="ko-KR" dirty="0">
                <a:sym typeface="Symbol"/>
              </a:rPr>
              <a:t>, 2, 3,…) are used, the output of IDFT has two repeated waveform. With the first half, we can decode the OFDM symbol. (The red indices can or cannot be included </a:t>
            </a:r>
            <a:r>
              <a:rPr lang="en-US" altLang="ko-KR" dirty="0" smtClean="0">
                <a:sym typeface="Symbol"/>
              </a:rPr>
              <a:t>depending </a:t>
            </a:r>
            <a:r>
              <a:rPr lang="en-US" altLang="ko-KR" dirty="0">
                <a:sym typeface="Symbol"/>
              </a:rPr>
              <a:t>on the number of DC tones)</a:t>
            </a:r>
            <a:endParaRPr lang="en-US" altLang="ko-KR" dirty="0"/>
          </a:p>
          <a:p>
            <a:pPr lvl="1"/>
            <a:r>
              <a:rPr lang="en-US" altLang="ko-KR" dirty="0"/>
              <a:t>If the every 4</a:t>
            </a:r>
            <a:r>
              <a:rPr lang="en-US" altLang="ko-KR" baseline="30000" dirty="0"/>
              <a:t>th</a:t>
            </a:r>
            <a:r>
              <a:rPr lang="en-US" altLang="ko-KR" dirty="0"/>
              <a:t> tones(4k, k=</a:t>
            </a:r>
            <a:r>
              <a:rPr lang="en-US" altLang="ko-KR" dirty="0">
                <a:sym typeface="Symbol"/>
              </a:rPr>
              <a:t>1, 2, 3,…) are used, the output of IDFT has 4 repeated waveform. With the first quarter, we can decode the OFDM symbol</a:t>
            </a:r>
            <a:r>
              <a:rPr lang="en-US" altLang="ko-KR" dirty="0" smtClean="0">
                <a:sym typeface="Symbol"/>
              </a:rPr>
              <a:t>.</a:t>
            </a:r>
          </a:p>
          <a:p>
            <a:pPr lvl="1"/>
            <a:r>
              <a:rPr lang="en-US" altLang="ko-KR" dirty="0" smtClean="0">
                <a:sym typeface="Symbol"/>
              </a:rPr>
              <a:t>and so on</a:t>
            </a:r>
            <a:endParaRPr lang="en-US" altLang="ko-KR" dirty="0">
              <a:sym typeface="Symbol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</a:p>
        </p:txBody>
      </p:sp>
    </p:spTree>
    <p:extLst>
      <p:ext uri="{BB962C8B-B14F-4D97-AF65-F5344CB8AC3E}">
        <p14:creationId xmlns:p14="http://schemas.microsoft.com/office/powerpoint/2010/main" val="11582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Easing Implementation Complexity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Different number of available tones for data typically requires new BCC </a:t>
            </a:r>
            <a:r>
              <a:rPr lang="en-US" altLang="ko-KR" dirty="0" err="1" smtClean="0"/>
              <a:t>interleaver</a:t>
            </a:r>
            <a:r>
              <a:rPr lang="en-US" altLang="ko-KR" dirty="0" smtClean="0"/>
              <a:t> design.</a:t>
            </a:r>
          </a:p>
          <a:p>
            <a:r>
              <a:rPr lang="en-US" altLang="ko-KR" dirty="0" smtClean="0"/>
              <a:t>Avoid new BCC </a:t>
            </a:r>
            <a:r>
              <a:rPr lang="en-US" altLang="ko-KR" dirty="0" err="1" smtClean="0"/>
              <a:t>interleaver</a:t>
            </a:r>
            <a:r>
              <a:rPr lang="en-US" altLang="ko-KR" dirty="0" smtClean="0"/>
              <a:t> design and only use tone sizes that existing OFDM RU sizes offer.</a:t>
            </a:r>
          </a:p>
          <a:p>
            <a:pPr lvl="1"/>
            <a:r>
              <a:rPr lang="en-US" altLang="ko-KR" dirty="0" smtClean="0"/>
              <a:t>For example, 24/48/102/234 data tones from 26/56/106/242-tone RUs in SFD.</a:t>
            </a:r>
          </a:p>
          <a:p>
            <a:r>
              <a:rPr lang="en-US" altLang="ko-KR" dirty="0" smtClean="0"/>
              <a:t>Re-use BCC </a:t>
            </a:r>
            <a:r>
              <a:rPr lang="en-US" altLang="ko-KR" dirty="0" err="1" smtClean="0"/>
              <a:t>interleaver</a:t>
            </a:r>
            <a:r>
              <a:rPr lang="en-US" altLang="ko-KR" dirty="0" smtClean="0"/>
              <a:t> designs for OFDM RUs</a:t>
            </a:r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</a:p>
        </p:txBody>
      </p:sp>
    </p:spTree>
    <p:extLst>
      <p:ext uri="{BB962C8B-B14F-4D97-AF65-F5344CB8AC3E}">
        <p14:creationId xmlns:p14="http://schemas.microsoft.com/office/powerpoint/2010/main" val="2191962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TX Frame structure (last two symbols)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ectangle 5"/>
          <p:cNvSpPr/>
          <p:nvPr/>
        </p:nvSpPr>
        <p:spPr bwMode="auto">
          <a:xfrm>
            <a:off x="2639902" y="2349843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6"/>
          <p:cNvSpPr/>
          <p:nvPr/>
        </p:nvSpPr>
        <p:spPr bwMode="auto">
          <a:xfrm>
            <a:off x="3097102" y="2349843"/>
            <a:ext cx="1752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7"/>
          <p:cNvSpPr/>
          <p:nvPr/>
        </p:nvSpPr>
        <p:spPr bwMode="auto">
          <a:xfrm>
            <a:off x="4849702" y="2349843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8"/>
          <p:cNvSpPr/>
          <p:nvPr/>
        </p:nvSpPr>
        <p:spPr bwMode="auto">
          <a:xfrm>
            <a:off x="5306902" y="2349843"/>
            <a:ext cx="228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Connector 13"/>
          <p:cNvCxnSpPr/>
          <p:nvPr/>
        </p:nvCxnSpPr>
        <p:spPr bwMode="auto">
          <a:xfrm>
            <a:off x="2639902" y="1968843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4"/>
          <p:cNvCxnSpPr/>
          <p:nvPr/>
        </p:nvCxnSpPr>
        <p:spPr bwMode="auto">
          <a:xfrm>
            <a:off x="3097102" y="1968843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5"/>
          <p:cNvCxnSpPr/>
          <p:nvPr/>
        </p:nvCxnSpPr>
        <p:spPr bwMode="auto">
          <a:xfrm>
            <a:off x="4849702" y="1968843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6"/>
          <p:cNvCxnSpPr/>
          <p:nvPr/>
        </p:nvCxnSpPr>
        <p:spPr bwMode="auto">
          <a:xfrm>
            <a:off x="5306902" y="1968843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7"/>
          <p:cNvCxnSpPr/>
          <p:nvPr/>
        </p:nvCxnSpPr>
        <p:spPr bwMode="auto">
          <a:xfrm>
            <a:off x="5535502" y="1968843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Arrow Connector 19"/>
          <p:cNvCxnSpPr/>
          <p:nvPr/>
        </p:nvCxnSpPr>
        <p:spPr bwMode="auto">
          <a:xfrm>
            <a:off x="2639902" y="2121243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7" name="Straight Arrow Connector 20"/>
          <p:cNvCxnSpPr/>
          <p:nvPr/>
        </p:nvCxnSpPr>
        <p:spPr bwMode="auto">
          <a:xfrm>
            <a:off x="3097102" y="2121243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8" name="Straight Arrow Connector 22"/>
          <p:cNvCxnSpPr/>
          <p:nvPr/>
        </p:nvCxnSpPr>
        <p:spPr bwMode="auto">
          <a:xfrm>
            <a:off x="5306902" y="2121243"/>
            <a:ext cx="228600" cy="44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9" name="Straight Arrow Connector 24"/>
          <p:cNvCxnSpPr/>
          <p:nvPr/>
        </p:nvCxnSpPr>
        <p:spPr bwMode="auto">
          <a:xfrm>
            <a:off x="4849702" y="2121243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2716102" y="1856601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925902" y="1856601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124200" y="1856601"/>
            <a:ext cx="1725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OFDM symbol (12.8us)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535502" y="1664043"/>
            <a:ext cx="1370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OFDM symbol</a:t>
            </a:r>
          </a:p>
          <a:p>
            <a:r>
              <a:rPr lang="en-US" dirty="0" smtClean="0"/>
              <a:t>1.6us (8x repeated)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801702" y="2349843"/>
            <a:ext cx="808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 </a:t>
            </a:r>
          </a:p>
          <a:p>
            <a:r>
              <a:rPr lang="en-US" dirty="0" smtClean="0"/>
              <a:t>waveform</a:t>
            </a:r>
            <a:endParaRPr lang="en-US" dirty="0"/>
          </a:p>
        </p:txBody>
      </p:sp>
      <p:sp>
        <p:nvSpPr>
          <p:cNvPr id="25" name="Rectangle 5"/>
          <p:cNvSpPr/>
          <p:nvPr/>
        </p:nvSpPr>
        <p:spPr bwMode="auto">
          <a:xfrm>
            <a:off x="2667000" y="34245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6"/>
          <p:cNvSpPr/>
          <p:nvPr/>
        </p:nvSpPr>
        <p:spPr bwMode="auto">
          <a:xfrm>
            <a:off x="3124200" y="3424535"/>
            <a:ext cx="1752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ectangle 7"/>
          <p:cNvSpPr/>
          <p:nvPr/>
        </p:nvSpPr>
        <p:spPr bwMode="auto">
          <a:xfrm>
            <a:off x="4876800" y="34245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8"/>
          <p:cNvSpPr/>
          <p:nvPr/>
        </p:nvSpPr>
        <p:spPr bwMode="auto">
          <a:xfrm>
            <a:off x="5334000" y="3424535"/>
            <a:ext cx="4572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9" name="Straight Connector 13"/>
          <p:cNvCxnSpPr/>
          <p:nvPr/>
        </p:nvCxnSpPr>
        <p:spPr bwMode="auto">
          <a:xfrm>
            <a:off x="2667000" y="30435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14"/>
          <p:cNvCxnSpPr/>
          <p:nvPr/>
        </p:nvCxnSpPr>
        <p:spPr bwMode="auto">
          <a:xfrm>
            <a:off x="3124200" y="30435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15"/>
          <p:cNvCxnSpPr/>
          <p:nvPr/>
        </p:nvCxnSpPr>
        <p:spPr bwMode="auto">
          <a:xfrm>
            <a:off x="4876800" y="30435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Straight Connector 16"/>
          <p:cNvCxnSpPr/>
          <p:nvPr/>
        </p:nvCxnSpPr>
        <p:spPr bwMode="auto">
          <a:xfrm>
            <a:off x="5334000" y="30435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Straight Connector 17"/>
          <p:cNvCxnSpPr/>
          <p:nvPr/>
        </p:nvCxnSpPr>
        <p:spPr bwMode="auto">
          <a:xfrm>
            <a:off x="5791200" y="3048000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Straight Arrow Connector 19"/>
          <p:cNvCxnSpPr/>
          <p:nvPr/>
        </p:nvCxnSpPr>
        <p:spPr bwMode="auto">
          <a:xfrm>
            <a:off x="2667000" y="31959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5" name="Straight Arrow Connector 20"/>
          <p:cNvCxnSpPr/>
          <p:nvPr/>
        </p:nvCxnSpPr>
        <p:spPr bwMode="auto">
          <a:xfrm>
            <a:off x="3124200" y="3195935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6" name="Straight Arrow Connector 22"/>
          <p:cNvCxnSpPr/>
          <p:nvPr/>
        </p:nvCxnSpPr>
        <p:spPr bwMode="auto">
          <a:xfrm>
            <a:off x="5334000" y="3208292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7" name="Straight Arrow Connector 24"/>
          <p:cNvCxnSpPr/>
          <p:nvPr/>
        </p:nvCxnSpPr>
        <p:spPr bwMode="auto">
          <a:xfrm>
            <a:off x="4876800" y="31959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2743200" y="29673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953000" y="29673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124200" y="2891135"/>
            <a:ext cx="1725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OFDM symbol (12.8us)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943600" y="3103945"/>
            <a:ext cx="1370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OFDM symbol</a:t>
            </a:r>
          </a:p>
          <a:p>
            <a:r>
              <a:rPr lang="en-US" dirty="0" smtClean="0"/>
              <a:t>3.2us (4x repeated)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828800" y="3424535"/>
            <a:ext cx="808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 </a:t>
            </a:r>
          </a:p>
          <a:p>
            <a:r>
              <a:rPr lang="en-US" dirty="0" smtClean="0"/>
              <a:t>waveform</a:t>
            </a:r>
            <a:endParaRPr lang="en-US" dirty="0"/>
          </a:p>
        </p:txBody>
      </p:sp>
      <p:sp>
        <p:nvSpPr>
          <p:cNvPr id="43" name="Rectangle 5"/>
          <p:cNvSpPr/>
          <p:nvPr/>
        </p:nvSpPr>
        <p:spPr bwMode="auto">
          <a:xfrm>
            <a:off x="2667000" y="47199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6"/>
          <p:cNvSpPr/>
          <p:nvPr/>
        </p:nvSpPr>
        <p:spPr bwMode="auto">
          <a:xfrm>
            <a:off x="3124200" y="4719935"/>
            <a:ext cx="1752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ectangle 7"/>
          <p:cNvSpPr/>
          <p:nvPr/>
        </p:nvSpPr>
        <p:spPr bwMode="auto">
          <a:xfrm>
            <a:off x="4876800" y="47199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ectangle 8"/>
          <p:cNvSpPr/>
          <p:nvPr/>
        </p:nvSpPr>
        <p:spPr bwMode="auto">
          <a:xfrm>
            <a:off x="5334000" y="4719935"/>
            <a:ext cx="886946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7" name="Straight Connector 13"/>
          <p:cNvCxnSpPr/>
          <p:nvPr/>
        </p:nvCxnSpPr>
        <p:spPr bwMode="auto">
          <a:xfrm>
            <a:off x="2667000" y="43389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8" name="Straight Connector 14"/>
          <p:cNvCxnSpPr/>
          <p:nvPr/>
        </p:nvCxnSpPr>
        <p:spPr bwMode="auto">
          <a:xfrm>
            <a:off x="3124200" y="43389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9" name="Straight Connector 15"/>
          <p:cNvCxnSpPr/>
          <p:nvPr/>
        </p:nvCxnSpPr>
        <p:spPr bwMode="auto">
          <a:xfrm>
            <a:off x="4876800" y="43389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0" name="Straight Connector 16"/>
          <p:cNvCxnSpPr/>
          <p:nvPr/>
        </p:nvCxnSpPr>
        <p:spPr bwMode="auto">
          <a:xfrm>
            <a:off x="5334000" y="43389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1" name="Straight Connector 17"/>
          <p:cNvCxnSpPr/>
          <p:nvPr/>
        </p:nvCxnSpPr>
        <p:spPr bwMode="auto">
          <a:xfrm>
            <a:off x="6220946" y="4343400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2" name="Straight Arrow Connector 19"/>
          <p:cNvCxnSpPr/>
          <p:nvPr/>
        </p:nvCxnSpPr>
        <p:spPr bwMode="auto">
          <a:xfrm>
            <a:off x="2667000" y="44913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3" name="Straight Arrow Connector 20"/>
          <p:cNvCxnSpPr/>
          <p:nvPr/>
        </p:nvCxnSpPr>
        <p:spPr bwMode="auto">
          <a:xfrm>
            <a:off x="3124200" y="4491335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4" name="Straight Arrow Connector 22"/>
          <p:cNvCxnSpPr/>
          <p:nvPr/>
        </p:nvCxnSpPr>
        <p:spPr bwMode="auto">
          <a:xfrm flipV="1">
            <a:off x="5334000" y="4503692"/>
            <a:ext cx="886946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5" name="Straight Arrow Connector 24"/>
          <p:cNvCxnSpPr/>
          <p:nvPr/>
        </p:nvCxnSpPr>
        <p:spPr bwMode="auto">
          <a:xfrm>
            <a:off x="4876800" y="44913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2743200" y="42627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4953000" y="42627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124200" y="4186535"/>
            <a:ext cx="1725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OFDM symbol (12.8us)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324956" y="4298602"/>
            <a:ext cx="1370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OFDM symbol</a:t>
            </a:r>
          </a:p>
          <a:p>
            <a:r>
              <a:rPr lang="en-US" dirty="0" smtClean="0"/>
              <a:t>6.4us (2x repeated)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828800" y="4719935"/>
            <a:ext cx="808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 </a:t>
            </a:r>
          </a:p>
          <a:p>
            <a:r>
              <a:rPr lang="en-US" dirty="0" smtClean="0"/>
              <a:t>waveform</a:t>
            </a:r>
            <a:endParaRPr lang="en-US" dirty="0"/>
          </a:p>
        </p:txBody>
      </p:sp>
      <p:sp>
        <p:nvSpPr>
          <p:cNvPr id="61" name="Rectangle 5"/>
          <p:cNvSpPr/>
          <p:nvPr/>
        </p:nvSpPr>
        <p:spPr bwMode="auto">
          <a:xfrm>
            <a:off x="2667000" y="59391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Rectangle 6"/>
          <p:cNvSpPr/>
          <p:nvPr/>
        </p:nvSpPr>
        <p:spPr bwMode="auto">
          <a:xfrm>
            <a:off x="3124200" y="5939135"/>
            <a:ext cx="1752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Rectangle 7"/>
          <p:cNvSpPr/>
          <p:nvPr/>
        </p:nvSpPr>
        <p:spPr bwMode="auto">
          <a:xfrm>
            <a:off x="4876800" y="59391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Rectangle 8"/>
          <p:cNvSpPr/>
          <p:nvPr/>
        </p:nvSpPr>
        <p:spPr bwMode="auto">
          <a:xfrm>
            <a:off x="5334000" y="5939135"/>
            <a:ext cx="16764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5" name="Straight Connector 13"/>
          <p:cNvCxnSpPr/>
          <p:nvPr/>
        </p:nvCxnSpPr>
        <p:spPr bwMode="auto">
          <a:xfrm>
            <a:off x="2667000" y="55581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Straight Connector 14"/>
          <p:cNvCxnSpPr/>
          <p:nvPr/>
        </p:nvCxnSpPr>
        <p:spPr bwMode="auto">
          <a:xfrm>
            <a:off x="3124200" y="55581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Straight Connector 15"/>
          <p:cNvCxnSpPr/>
          <p:nvPr/>
        </p:nvCxnSpPr>
        <p:spPr bwMode="auto">
          <a:xfrm>
            <a:off x="4876800" y="55581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8" name="Straight Connector 16"/>
          <p:cNvCxnSpPr/>
          <p:nvPr/>
        </p:nvCxnSpPr>
        <p:spPr bwMode="auto">
          <a:xfrm>
            <a:off x="5334000" y="55581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9" name="Straight Connector 17"/>
          <p:cNvCxnSpPr/>
          <p:nvPr/>
        </p:nvCxnSpPr>
        <p:spPr bwMode="auto">
          <a:xfrm>
            <a:off x="7010400" y="5557297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0" name="Straight Arrow Connector 19"/>
          <p:cNvCxnSpPr/>
          <p:nvPr/>
        </p:nvCxnSpPr>
        <p:spPr bwMode="auto">
          <a:xfrm>
            <a:off x="2667000" y="57105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71" name="Straight Arrow Connector 20"/>
          <p:cNvCxnSpPr/>
          <p:nvPr/>
        </p:nvCxnSpPr>
        <p:spPr bwMode="auto">
          <a:xfrm>
            <a:off x="3124200" y="5710535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72" name="Straight Arrow Connector 22"/>
          <p:cNvCxnSpPr/>
          <p:nvPr/>
        </p:nvCxnSpPr>
        <p:spPr bwMode="auto">
          <a:xfrm>
            <a:off x="5334000" y="5722892"/>
            <a:ext cx="1676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73" name="Straight Arrow Connector 24"/>
          <p:cNvCxnSpPr/>
          <p:nvPr/>
        </p:nvCxnSpPr>
        <p:spPr bwMode="auto">
          <a:xfrm>
            <a:off x="4876800" y="57105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2743200" y="54819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4953000" y="54819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3124200" y="5253335"/>
            <a:ext cx="1725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OFDM symbol (12.8us)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314488" y="5568360"/>
            <a:ext cx="1152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OFDM symbol</a:t>
            </a:r>
          </a:p>
          <a:p>
            <a:r>
              <a:rPr lang="en-US" dirty="0" smtClean="0"/>
              <a:t>12.8us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828800" y="5939135"/>
            <a:ext cx="808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 </a:t>
            </a:r>
          </a:p>
          <a:p>
            <a:r>
              <a:rPr lang="en-US" dirty="0" smtClean="0"/>
              <a:t>waveform</a:t>
            </a:r>
            <a:endParaRPr lang="en-US" dirty="0"/>
          </a:p>
        </p:txBody>
      </p:sp>
      <p:sp>
        <p:nvSpPr>
          <p:cNvPr id="79" name="내용 개체 틀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267200"/>
          </a:xfrm>
        </p:spPr>
        <p:txBody>
          <a:bodyPr/>
          <a:lstStyle/>
          <a:p>
            <a:r>
              <a:rPr lang="en-US" altLang="ko-KR" sz="1600" dirty="0" smtClean="0"/>
              <a:t>Case 1</a:t>
            </a:r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Case 2</a:t>
            </a:r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Case 3</a:t>
            </a:r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Case 4</a:t>
            </a:r>
          </a:p>
          <a:p>
            <a:endParaRPr lang="en-US" altLang="ko-KR" sz="1600" dirty="0"/>
          </a:p>
          <a:p>
            <a:endParaRPr lang="en-US" altLang="ko-KR" sz="1600" dirty="0" smtClean="0"/>
          </a:p>
        </p:txBody>
      </p:sp>
      <p:sp>
        <p:nvSpPr>
          <p:cNvPr id="8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</a:p>
        </p:txBody>
      </p:sp>
    </p:spTree>
    <p:extLst>
      <p:ext uri="{BB962C8B-B14F-4D97-AF65-F5344CB8AC3E}">
        <p14:creationId xmlns:p14="http://schemas.microsoft.com/office/powerpoint/2010/main" val="518769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Throughput gain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752600"/>
            <a:ext cx="6172200" cy="462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4580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 </a:t>
            </a:r>
            <a:r>
              <a:rPr lang="en-US" altLang="ko-KR" dirty="0" smtClean="0"/>
              <a:t>Decoding latency and packet extension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Factors of decoding latency</a:t>
            </a:r>
          </a:p>
          <a:p>
            <a:pPr lvl="1"/>
            <a:r>
              <a:rPr lang="en-US" altLang="ko-KR" dirty="0" smtClean="0"/>
              <a:t>FFT operation</a:t>
            </a:r>
          </a:p>
          <a:p>
            <a:pPr lvl="1"/>
            <a:r>
              <a:rPr lang="en-US" altLang="ko-KR" dirty="0"/>
              <a:t>B</a:t>
            </a:r>
            <a:r>
              <a:rPr lang="en-US" altLang="ko-KR" dirty="0" smtClean="0"/>
              <a:t>uffer delay</a:t>
            </a:r>
          </a:p>
          <a:p>
            <a:pPr lvl="1"/>
            <a:r>
              <a:rPr lang="en-US" altLang="ko-KR" dirty="0" smtClean="0"/>
              <a:t>FEC decoding </a:t>
            </a:r>
          </a:p>
          <a:p>
            <a:pPr lvl="1"/>
            <a:r>
              <a:rPr lang="en-US" altLang="ko-KR" dirty="0" err="1" smtClean="0"/>
              <a:t>Etc</a:t>
            </a:r>
            <a:endParaRPr lang="en-US" altLang="ko-KR" dirty="0" smtClean="0"/>
          </a:p>
          <a:p>
            <a:r>
              <a:rPr lang="en-US" altLang="ko-KR" dirty="0" smtClean="0"/>
              <a:t>Among the above factors, “buffer delay” may be one of dominant factors.  </a:t>
            </a:r>
          </a:p>
          <a:p>
            <a:r>
              <a:rPr lang="en-US" altLang="ko-KR" dirty="0" smtClean="0"/>
              <a:t>Depending on the number of data tones, the packet extension after the last OFDM symbol can be </a:t>
            </a:r>
            <a:r>
              <a:rPr lang="en-US" altLang="ko-KR" dirty="0" smtClean="0"/>
              <a:t>needed.</a:t>
            </a:r>
          </a:p>
          <a:p>
            <a:pPr lvl="1"/>
            <a:r>
              <a:rPr lang="en-US" altLang="ko-KR" dirty="0" smtClean="0"/>
              <a:t>In the last symbol, the repeated waveforms are transmitted prior to the packet extension.</a:t>
            </a:r>
            <a:endParaRPr lang="en-US" altLang="ko-KR" dirty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</a:p>
        </p:txBody>
      </p:sp>
    </p:spTree>
    <p:extLst>
      <p:ext uri="{BB962C8B-B14F-4D97-AF65-F5344CB8AC3E}">
        <p14:creationId xmlns:p14="http://schemas.microsoft.com/office/powerpoint/2010/main" val="521038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CASE 2 – 4 with signal extension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pSp>
        <p:nvGrpSpPr>
          <p:cNvPr id="72" name="그룹 71"/>
          <p:cNvGrpSpPr/>
          <p:nvPr/>
        </p:nvGrpSpPr>
        <p:grpSpPr>
          <a:xfrm>
            <a:off x="374538" y="1371600"/>
            <a:ext cx="6575013" cy="1910012"/>
            <a:chOff x="533400" y="2667000"/>
            <a:chExt cx="6575013" cy="3180946"/>
          </a:xfrm>
        </p:grpSpPr>
        <p:sp>
          <p:nvSpPr>
            <p:cNvPr id="7" name="Rectangle 5"/>
            <p:cNvSpPr/>
            <p:nvPr/>
          </p:nvSpPr>
          <p:spPr bwMode="auto">
            <a:xfrm>
              <a:off x="1364692" y="3714920"/>
              <a:ext cx="457200" cy="1238080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6"/>
            <p:cNvSpPr/>
            <p:nvPr/>
          </p:nvSpPr>
          <p:spPr bwMode="auto">
            <a:xfrm>
              <a:off x="1828800" y="3714920"/>
              <a:ext cx="1752600" cy="123807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7"/>
            <p:cNvSpPr/>
            <p:nvPr/>
          </p:nvSpPr>
          <p:spPr bwMode="auto">
            <a:xfrm>
              <a:off x="3582860" y="3719039"/>
              <a:ext cx="457200" cy="1233960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Rectangle 8"/>
            <p:cNvSpPr/>
            <p:nvPr/>
          </p:nvSpPr>
          <p:spPr bwMode="auto">
            <a:xfrm>
              <a:off x="4044503" y="3714920"/>
              <a:ext cx="527497" cy="26464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1" name="Straight Connector 13"/>
            <p:cNvCxnSpPr/>
            <p:nvPr/>
          </p:nvCxnSpPr>
          <p:spPr bwMode="auto">
            <a:xfrm>
              <a:off x="1371600" y="3348335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" name="Straight Connector 14"/>
            <p:cNvCxnSpPr/>
            <p:nvPr/>
          </p:nvCxnSpPr>
          <p:spPr bwMode="auto">
            <a:xfrm>
              <a:off x="1828800" y="3348335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" name="Straight Connector 15"/>
            <p:cNvCxnSpPr/>
            <p:nvPr/>
          </p:nvCxnSpPr>
          <p:spPr bwMode="auto">
            <a:xfrm>
              <a:off x="3581400" y="3348335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" name="Straight Connector 17"/>
            <p:cNvCxnSpPr/>
            <p:nvPr/>
          </p:nvCxnSpPr>
          <p:spPr bwMode="auto">
            <a:xfrm>
              <a:off x="6172200" y="3348335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" name="Straight Arrow Connector 19"/>
            <p:cNvCxnSpPr/>
            <p:nvPr/>
          </p:nvCxnSpPr>
          <p:spPr bwMode="auto">
            <a:xfrm>
              <a:off x="1371600" y="3500735"/>
              <a:ext cx="457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17" name="Straight Arrow Connector 20"/>
            <p:cNvCxnSpPr/>
            <p:nvPr/>
          </p:nvCxnSpPr>
          <p:spPr bwMode="auto">
            <a:xfrm>
              <a:off x="1828800" y="3500735"/>
              <a:ext cx="1752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18" name="Straight Arrow Connector 22"/>
            <p:cNvCxnSpPr/>
            <p:nvPr/>
          </p:nvCxnSpPr>
          <p:spPr bwMode="auto">
            <a:xfrm>
              <a:off x="4077209" y="3498502"/>
              <a:ext cx="2078791" cy="1459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1447800" y="3236093"/>
              <a:ext cx="340158" cy="4100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CP</a:t>
              </a:r>
              <a:endParaRPr lang="en-US" sz="1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855898" y="3236093"/>
              <a:ext cx="1725502" cy="4100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OFDM symbol (12.8us)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383170" y="3108744"/>
              <a:ext cx="1673351" cy="6663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OFDM symbol</a:t>
              </a:r>
            </a:p>
            <a:p>
              <a:r>
                <a:rPr lang="en-US" sz="1000" dirty="0" smtClean="0"/>
                <a:t>12.8us (4x repeated)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33400" y="3729334"/>
              <a:ext cx="737702" cy="563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Case 2</a:t>
              </a:r>
            </a:p>
          </p:txBody>
        </p:sp>
        <p:cxnSp>
          <p:nvCxnSpPr>
            <p:cNvPr id="27" name="직선 연결선 26"/>
            <p:cNvCxnSpPr/>
            <p:nvPr/>
          </p:nvCxnSpPr>
          <p:spPr bwMode="auto">
            <a:xfrm>
              <a:off x="1371600" y="2922929"/>
              <a:ext cx="0" cy="4298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" name="직선 연결선 27"/>
            <p:cNvCxnSpPr/>
            <p:nvPr/>
          </p:nvCxnSpPr>
          <p:spPr bwMode="auto">
            <a:xfrm>
              <a:off x="3581400" y="2922929"/>
              <a:ext cx="0" cy="4298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Straight Arrow Connector 19"/>
            <p:cNvCxnSpPr/>
            <p:nvPr/>
          </p:nvCxnSpPr>
          <p:spPr bwMode="auto">
            <a:xfrm>
              <a:off x="1371600" y="3124200"/>
              <a:ext cx="2209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31" name="TextBox 30"/>
            <p:cNvSpPr txBox="1"/>
            <p:nvPr/>
          </p:nvSpPr>
          <p:spPr>
            <a:xfrm>
              <a:off x="1295400" y="2667000"/>
              <a:ext cx="2383492" cy="4100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(</a:t>
              </a:r>
              <a:r>
                <a:rPr lang="en-US" sz="1000" dirty="0" err="1" smtClean="0"/>
                <a:t>Nsym</a:t>
              </a:r>
              <a:r>
                <a:rPr lang="en-US" sz="1000" dirty="0" smtClean="0"/>
                <a:t> -1)-</a:t>
              </a:r>
              <a:r>
                <a:rPr lang="en-US" sz="1000" dirty="0" err="1" smtClean="0"/>
                <a:t>th</a:t>
              </a:r>
              <a:r>
                <a:rPr lang="en-US" sz="1000" dirty="0" smtClean="0"/>
                <a:t> OFDM symbol</a:t>
              </a:r>
            </a:p>
          </p:txBody>
        </p:sp>
        <p:cxnSp>
          <p:nvCxnSpPr>
            <p:cNvPr id="32" name="Straight Connector 13"/>
            <p:cNvCxnSpPr/>
            <p:nvPr/>
          </p:nvCxnSpPr>
          <p:spPr bwMode="auto">
            <a:xfrm>
              <a:off x="3581400" y="33528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Straight Connector 14"/>
            <p:cNvCxnSpPr/>
            <p:nvPr/>
          </p:nvCxnSpPr>
          <p:spPr bwMode="auto">
            <a:xfrm>
              <a:off x="4038600" y="33528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4" name="Straight Arrow Connector 19"/>
            <p:cNvCxnSpPr/>
            <p:nvPr/>
          </p:nvCxnSpPr>
          <p:spPr bwMode="auto">
            <a:xfrm>
              <a:off x="3581400" y="3505200"/>
              <a:ext cx="457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3657600" y="3240558"/>
              <a:ext cx="340158" cy="4100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CP</a:t>
              </a:r>
              <a:endParaRPr lang="en-US" sz="1000" dirty="0"/>
            </a:p>
          </p:txBody>
        </p:sp>
        <p:cxnSp>
          <p:nvCxnSpPr>
            <p:cNvPr id="36" name="Straight Arrow Connector 19"/>
            <p:cNvCxnSpPr/>
            <p:nvPr/>
          </p:nvCxnSpPr>
          <p:spPr bwMode="auto">
            <a:xfrm>
              <a:off x="3581400" y="3124200"/>
              <a:ext cx="2590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37" name="TextBox 36"/>
            <p:cNvSpPr txBox="1"/>
            <p:nvPr/>
          </p:nvSpPr>
          <p:spPr>
            <a:xfrm>
              <a:off x="3657600" y="2667000"/>
              <a:ext cx="2383492" cy="4100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(</a:t>
              </a:r>
              <a:r>
                <a:rPr lang="en-US" sz="1000" dirty="0" err="1" smtClean="0"/>
                <a:t>Nsym</a:t>
              </a:r>
              <a:r>
                <a:rPr lang="en-US" sz="1000" dirty="0" smtClean="0"/>
                <a:t>)-</a:t>
              </a:r>
              <a:r>
                <a:rPr lang="en-US" sz="1000" dirty="0" err="1" smtClean="0"/>
                <a:t>th</a:t>
              </a:r>
              <a:r>
                <a:rPr lang="en-US" sz="1000" dirty="0" smtClean="0"/>
                <a:t> OFDM symbol </a:t>
              </a:r>
            </a:p>
          </p:txBody>
        </p:sp>
        <p:sp>
          <p:nvSpPr>
            <p:cNvPr id="40" name="Rectangle 8"/>
            <p:cNvSpPr/>
            <p:nvPr/>
          </p:nvSpPr>
          <p:spPr bwMode="auto">
            <a:xfrm>
              <a:off x="6156000" y="3714918"/>
              <a:ext cx="473400" cy="123808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2" name="Rectangle 8"/>
            <p:cNvSpPr/>
            <p:nvPr/>
          </p:nvSpPr>
          <p:spPr bwMode="auto">
            <a:xfrm>
              <a:off x="4038600" y="3979560"/>
              <a:ext cx="534419" cy="97344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8" name="직선 화살표 연결선 47"/>
            <p:cNvCxnSpPr/>
            <p:nvPr/>
          </p:nvCxnSpPr>
          <p:spPr bwMode="auto">
            <a:xfrm flipH="1" flipV="1">
              <a:off x="4273662" y="4570559"/>
              <a:ext cx="74612" cy="762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3657600" y="5331983"/>
              <a:ext cx="1079142" cy="4100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Pre-FEC padding</a:t>
              </a:r>
              <a:endParaRPr lang="ko-KR" altLang="en-US" sz="1000" dirty="0"/>
            </a:p>
          </p:txBody>
        </p:sp>
        <p:sp>
          <p:nvSpPr>
            <p:cNvPr id="51" name="Rectangle 8"/>
            <p:cNvSpPr/>
            <p:nvPr/>
          </p:nvSpPr>
          <p:spPr bwMode="auto">
            <a:xfrm>
              <a:off x="4577934" y="3714918"/>
              <a:ext cx="527497" cy="123808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3" name="Rectangle 8"/>
            <p:cNvSpPr/>
            <p:nvPr/>
          </p:nvSpPr>
          <p:spPr bwMode="auto">
            <a:xfrm>
              <a:off x="5111303" y="3714918"/>
              <a:ext cx="527497" cy="123808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Rectangle 8"/>
            <p:cNvSpPr/>
            <p:nvPr/>
          </p:nvSpPr>
          <p:spPr bwMode="auto">
            <a:xfrm>
              <a:off x="5644703" y="3714918"/>
              <a:ext cx="527497" cy="123808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7" name="직선 화살표 연결선 56"/>
            <p:cNvCxnSpPr/>
            <p:nvPr/>
          </p:nvCxnSpPr>
          <p:spPr bwMode="auto">
            <a:xfrm flipH="1" flipV="1">
              <a:off x="6248400" y="4495800"/>
              <a:ext cx="570122" cy="1066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8" name="TextBox 57"/>
            <p:cNvSpPr txBox="1"/>
            <p:nvPr/>
          </p:nvSpPr>
          <p:spPr>
            <a:xfrm>
              <a:off x="6056522" y="5205079"/>
              <a:ext cx="1051891" cy="4100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Packet extension</a:t>
              </a:r>
              <a:endParaRPr lang="ko-KR" altLang="en-US" sz="1000" dirty="0"/>
            </a:p>
          </p:txBody>
        </p:sp>
        <p:cxnSp>
          <p:nvCxnSpPr>
            <p:cNvPr id="60" name="직선 연결선 59"/>
            <p:cNvCxnSpPr/>
            <p:nvPr/>
          </p:nvCxnSpPr>
          <p:spPr bwMode="auto">
            <a:xfrm>
              <a:off x="6172200" y="2895600"/>
              <a:ext cx="0" cy="4298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직선 화살표 연결선 61"/>
            <p:cNvCxnSpPr/>
            <p:nvPr/>
          </p:nvCxnSpPr>
          <p:spPr bwMode="auto">
            <a:xfrm flipH="1" flipV="1">
              <a:off x="5372310" y="4419600"/>
              <a:ext cx="74612" cy="762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63" name="TextBox 62"/>
            <p:cNvSpPr txBox="1"/>
            <p:nvPr/>
          </p:nvSpPr>
          <p:spPr>
            <a:xfrm>
              <a:off x="4684922" y="5181600"/>
              <a:ext cx="1359668" cy="6663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post-FEC padding</a:t>
              </a:r>
            </a:p>
            <a:p>
              <a:r>
                <a:rPr lang="en-US" altLang="ko-KR" sz="1000" dirty="0" smtClean="0"/>
                <a:t>(3 repeated waveform)</a:t>
              </a:r>
              <a:endParaRPr lang="ko-KR" altLang="en-US" sz="1000" dirty="0"/>
            </a:p>
          </p:txBody>
        </p:sp>
        <p:cxnSp>
          <p:nvCxnSpPr>
            <p:cNvPr id="64" name="직선 화살표 연결선 63"/>
            <p:cNvCxnSpPr/>
            <p:nvPr/>
          </p:nvCxnSpPr>
          <p:spPr bwMode="auto">
            <a:xfrm flipH="1" flipV="1">
              <a:off x="4876800" y="4419600"/>
              <a:ext cx="74612" cy="762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65" name="직선 화살표 연결선 64"/>
            <p:cNvCxnSpPr/>
            <p:nvPr/>
          </p:nvCxnSpPr>
          <p:spPr bwMode="auto">
            <a:xfrm flipH="1" flipV="1">
              <a:off x="5867400" y="4419600"/>
              <a:ext cx="74612" cy="762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66" name="직선 화살표 연결선 65"/>
            <p:cNvCxnSpPr/>
            <p:nvPr/>
          </p:nvCxnSpPr>
          <p:spPr bwMode="auto">
            <a:xfrm flipH="1">
              <a:off x="2736292" y="3886200"/>
              <a:ext cx="1607108" cy="1524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67" name="TextBox 66"/>
            <p:cNvSpPr txBox="1"/>
            <p:nvPr/>
          </p:nvSpPr>
          <p:spPr>
            <a:xfrm>
              <a:off x="1524000" y="5361802"/>
              <a:ext cx="1532792" cy="4100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1/8&lt; # of Data tones </a:t>
              </a:r>
              <a:r>
                <a:rPr lang="en-US" altLang="ko-KR" sz="1000" dirty="0" smtClean="0">
                  <a:sym typeface="Symbol" panose="05050102010706020507" pitchFamily="18" charset="2"/>
                </a:rPr>
                <a:t></a:t>
              </a:r>
              <a:r>
                <a:rPr lang="en-US" altLang="ko-KR" sz="1000" dirty="0" smtClean="0"/>
                <a:t> 1/4</a:t>
              </a:r>
              <a:endParaRPr lang="ko-KR" altLang="en-US" sz="1000" dirty="0"/>
            </a:p>
          </p:txBody>
        </p:sp>
        <p:cxnSp>
          <p:nvCxnSpPr>
            <p:cNvPr id="69" name="Straight Arrow Connector 22"/>
            <p:cNvCxnSpPr/>
            <p:nvPr/>
          </p:nvCxnSpPr>
          <p:spPr bwMode="auto">
            <a:xfrm>
              <a:off x="4572000" y="4195293"/>
              <a:ext cx="2078791" cy="1459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70" name="TextBox 69"/>
            <p:cNvSpPr txBox="1"/>
            <p:nvPr/>
          </p:nvSpPr>
          <p:spPr>
            <a:xfrm>
              <a:off x="4845576" y="3891175"/>
              <a:ext cx="2001430" cy="6663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Secured processing time</a:t>
              </a:r>
            </a:p>
            <a:p>
              <a:endParaRPr lang="en-US" sz="1000" dirty="0" smtClean="0"/>
            </a:p>
          </p:txBody>
        </p:sp>
      </p:grpSp>
      <p:sp>
        <p:nvSpPr>
          <p:cNvPr id="7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</a:p>
        </p:txBody>
      </p:sp>
      <p:grpSp>
        <p:nvGrpSpPr>
          <p:cNvPr id="73" name="그룹 72"/>
          <p:cNvGrpSpPr/>
          <p:nvPr/>
        </p:nvGrpSpPr>
        <p:grpSpPr>
          <a:xfrm>
            <a:off x="381000" y="3124199"/>
            <a:ext cx="6858000" cy="1787279"/>
            <a:chOff x="533400" y="2667000"/>
            <a:chExt cx="6858000" cy="3358242"/>
          </a:xfrm>
        </p:grpSpPr>
        <p:sp>
          <p:nvSpPr>
            <p:cNvPr id="74" name="Rectangle 5"/>
            <p:cNvSpPr/>
            <p:nvPr/>
          </p:nvSpPr>
          <p:spPr bwMode="auto">
            <a:xfrm>
              <a:off x="1364692" y="3714920"/>
              <a:ext cx="457200" cy="1238080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5" name="Rectangle 6"/>
            <p:cNvSpPr/>
            <p:nvPr/>
          </p:nvSpPr>
          <p:spPr bwMode="auto">
            <a:xfrm>
              <a:off x="1828800" y="3714920"/>
              <a:ext cx="1752600" cy="123807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6" name="Rectangle 7"/>
            <p:cNvSpPr/>
            <p:nvPr/>
          </p:nvSpPr>
          <p:spPr bwMode="auto">
            <a:xfrm>
              <a:off x="3582860" y="3719039"/>
              <a:ext cx="457200" cy="1233960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7" name="Rectangle 8"/>
            <p:cNvSpPr/>
            <p:nvPr/>
          </p:nvSpPr>
          <p:spPr bwMode="auto">
            <a:xfrm>
              <a:off x="4044503" y="3714920"/>
              <a:ext cx="1060897" cy="596558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8" name="Straight Connector 13"/>
            <p:cNvCxnSpPr/>
            <p:nvPr/>
          </p:nvCxnSpPr>
          <p:spPr bwMode="auto">
            <a:xfrm>
              <a:off x="1371600" y="3348335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9" name="Straight Connector 14"/>
            <p:cNvCxnSpPr/>
            <p:nvPr/>
          </p:nvCxnSpPr>
          <p:spPr bwMode="auto">
            <a:xfrm>
              <a:off x="1828800" y="3348335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0" name="Straight Connector 15"/>
            <p:cNvCxnSpPr/>
            <p:nvPr/>
          </p:nvCxnSpPr>
          <p:spPr bwMode="auto">
            <a:xfrm>
              <a:off x="3581400" y="3348335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1" name="Straight Connector 17"/>
            <p:cNvCxnSpPr/>
            <p:nvPr/>
          </p:nvCxnSpPr>
          <p:spPr bwMode="auto">
            <a:xfrm>
              <a:off x="6172200" y="3348335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2" name="Straight Arrow Connector 19"/>
            <p:cNvCxnSpPr/>
            <p:nvPr/>
          </p:nvCxnSpPr>
          <p:spPr bwMode="auto">
            <a:xfrm>
              <a:off x="1371600" y="3500735"/>
              <a:ext cx="457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83" name="Straight Arrow Connector 20"/>
            <p:cNvCxnSpPr/>
            <p:nvPr/>
          </p:nvCxnSpPr>
          <p:spPr bwMode="auto">
            <a:xfrm>
              <a:off x="1828800" y="3500735"/>
              <a:ext cx="1752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84" name="Straight Arrow Connector 22"/>
            <p:cNvCxnSpPr/>
            <p:nvPr/>
          </p:nvCxnSpPr>
          <p:spPr bwMode="auto">
            <a:xfrm>
              <a:off x="4077209" y="3498502"/>
              <a:ext cx="2078791" cy="1459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86" name="TextBox 85"/>
            <p:cNvSpPr txBox="1"/>
            <p:nvPr/>
          </p:nvSpPr>
          <p:spPr>
            <a:xfrm>
              <a:off x="1855898" y="3236093"/>
              <a:ext cx="1725502" cy="4626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000" dirty="0" smtClean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4383170" y="3108744"/>
              <a:ext cx="1673351" cy="4626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000" dirty="0" smtClean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533400" y="3729335"/>
              <a:ext cx="737702" cy="6361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Case 3</a:t>
              </a:r>
              <a:endParaRPr lang="en-US" sz="1600" dirty="0"/>
            </a:p>
          </p:txBody>
        </p:sp>
        <p:cxnSp>
          <p:nvCxnSpPr>
            <p:cNvPr id="89" name="직선 연결선 88"/>
            <p:cNvCxnSpPr/>
            <p:nvPr/>
          </p:nvCxnSpPr>
          <p:spPr bwMode="auto">
            <a:xfrm>
              <a:off x="1371600" y="2922929"/>
              <a:ext cx="0" cy="4298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0" name="직선 연결선 89"/>
            <p:cNvCxnSpPr/>
            <p:nvPr/>
          </p:nvCxnSpPr>
          <p:spPr bwMode="auto">
            <a:xfrm>
              <a:off x="3581400" y="2922929"/>
              <a:ext cx="0" cy="4298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1" name="Straight Arrow Connector 19"/>
            <p:cNvCxnSpPr/>
            <p:nvPr/>
          </p:nvCxnSpPr>
          <p:spPr bwMode="auto">
            <a:xfrm>
              <a:off x="1371600" y="3124200"/>
              <a:ext cx="2209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92" name="TextBox 91"/>
            <p:cNvSpPr txBox="1"/>
            <p:nvPr/>
          </p:nvSpPr>
          <p:spPr>
            <a:xfrm>
              <a:off x="1295400" y="2667000"/>
              <a:ext cx="2383492" cy="4626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000" dirty="0" smtClean="0"/>
            </a:p>
          </p:txBody>
        </p:sp>
        <p:cxnSp>
          <p:nvCxnSpPr>
            <p:cNvPr id="93" name="Straight Connector 13"/>
            <p:cNvCxnSpPr/>
            <p:nvPr/>
          </p:nvCxnSpPr>
          <p:spPr bwMode="auto">
            <a:xfrm>
              <a:off x="3581400" y="33528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4" name="Straight Connector 14"/>
            <p:cNvCxnSpPr/>
            <p:nvPr/>
          </p:nvCxnSpPr>
          <p:spPr bwMode="auto">
            <a:xfrm>
              <a:off x="4038600" y="33528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5" name="Straight Arrow Connector 19"/>
            <p:cNvCxnSpPr/>
            <p:nvPr/>
          </p:nvCxnSpPr>
          <p:spPr bwMode="auto">
            <a:xfrm>
              <a:off x="3581400" y="3505200"/>
              <a:ext cx="457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97" name="Straight Arrow Connector 19"/>
            <p:cNvCxnSpPr/>
            <p:nvPr/>
          </p:nvCxnSpPr>
          <p:spPr bwMode="auto">
            <a:xfrm>
              <a:off x="3581400" y="3124200"/>
              <a:ext cx="2590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99" name="Rectangle 8"/>
            <p:cNvSpPr/>
            <p:nvPr/>
          </p:nvSpPr>
          <p:spPr bwMode="auto">
            <a:xfrm>
              <a:off x="6156000" y="3714918"/>
              <a:ext cx="939096" cy="123808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0" name="Rectangle 8"/>
            <p:cNvSpPr/>
            <p:nvPr/>
          </p:nvSpPr>
          <p:spPr bwMode="auto">
            <a:xfrm>
              <a:off x="4038600" y="4324519"/>
              <a:ext cx="1074818" cy="62848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01" name="직선 화살표 연결선 100"/>
            <p:cNvCxnSpPr/>
            <p:nvPr/>
          </p:nvCxnSpPr>
          <p:spPr bwMode="auto">
            <a:xfrm flipH="1" flipV="1">
              <a:off x="4344988" y="4800600"/>
              <a:ext cx="74612" cy="762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02" name="TextBox 101"/>
            <p:cNvSpPr txBox="1"/>
            <p:nvPr/>
          </p:nvSpPr>
          <p:spPr>
            <a:xfrm>
              <a:off x="3657600" y="5562600"/>
              <a:ext cx="1079142" cy="4626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Pre-FEC padding</a:t>
              </a:r>
              <a:endParaRPr lang="ko-KR" altLang="en-US" sz="1000" dirty="0"/>
            </a:p>
          </p:txBody>
        </p:sp>
        <p:sp>
          <p:nvSpPr>
            <p:cNvPr id="103" name="Rectangle 8"/>
            <p:cNvSpPr/>
            <p:nvPr/>
          </p:nvSpPr>
          <p:spPr bwMode="auto">
            <a:xfrm>
              <a:off x="5089201" y="3714918"/>
              <a:ext cx="1082999" cy="123808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04" name="직선 화살표 연결선 103"/>
            <p:cNvCxnSpPr/>
            <p:nvPr/>
          </p:nvCxnSpPr>
          <p:spPr bwMode="auto">
            <a:xfrm flipH="1" flipV="1">
              <a:off x="6743910" y="4800600"/>
              <a:ext cx="74612" cy="762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05" name="TextBox 104"/>
            <p:cNvSpPr txBox="1"/>
            <p:nvPr/>
          </p:nvSpPr>
          <p:spPr>
            <a:xfrm>
              <a:off x="6339509" y="5562600"/>
              <a:ext cx="1051891" cy="4626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Packet extension</a:t>
              </a:r>
              <a:endParaRPr lang="ko-KR" altLang="en-US" sz="1000" dirty="0"/>
            </a:p>
          </p:txBody>
        </p:sp>
        <p:cxnSp>
          <p:nvCxnSpPr>
            <p:cNvPr id="106" name="직선 연결선 105"/>
            <p:cNvCxnSpPr/>
            <p:nvPr/>
          </p:nvCxnSpPr>
          <p:spPr bwMode="auto">
            <a:xfrm>
              <a:off x="6172200" y="2895600"/>
              <a:ext cx="0" cy="4298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07" name="TextBox 106"/>
            <p:cNvSpPr txBox="1"/>
            <p:nvPr/>
          </p:nvSpPr>
          <p:spPr>
            <a:xfrm>
              <a:off x="5090826" y="5181600"/>
              <a:ext cx="1220206" cy="7517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post-FEC padding</a:t>
              </a:r>
            </a:p>
            <a:p>
              <a:r>
                <a:rPr lang="en-US" altLang="ko-KR" sz="1000" dirty="0" smtClean="0"/>
                <a:t>(repeated waveform</a:t>
              </a:r>
              <a:endParaRPr lang="ko-KR" altLang="en-US" sz="1000" dirty="0"/>
            </a:p>
          </p:txBody>
        </p:sp>
        <p:cxnSp>
          <p:nvCxnSpPr>
            <p:cNvPr id="108" name="직선 화살표 연결선 107"/>
            <p:cNvCxnSpPr/>
            <p:nvPr/>
          </p:nvCxnSpPr>
          <p:spPr bwMode="auto">
            <a:xfrm flipH="1" flipV="1">
              <a:off x="5867400" y="4419600"/>
              <a:ext cx="74612" cy="762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09" name="직선 화살표 연결선 108"/>
            <p:cNvCxnSpPr/>
            <p:nvPr/>
          </p:nvCxnSpPr>
          <p:spPr bwMode="auto">
            <a:xfrm flipH="1">
              <a:off x="2888692" y="4038600"/>
              <a:ext cx="1607108" cy="1524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10" name="TextBox 109"/>
            <p:cNvSpPr txBox="1"/>
            <p:nvPr/>
          </p:nvSpPr>
          <p:spPr>
            <a:xfrm>
              <a:off x="1676400" y="5514202"/>
              <a:ext cx="1532792" cy="4626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1/4&lt; # of Data tones </a:t>
              </a:r>
              <a:r>
                <a:rPr lang="en-US" altLang="ko-KR" sz="1000" dirty="0">
                  <a:sym typeface="Symbol" panose="05050102010706020507" pitchFamily="18" charset="2"/>
                </a:rPr>
                <a:t> </a:t>
              </a:r>
              <a:r>
                <a:rPr lang="en-US" altLang="ko-KR" sz="1000" dirty="0" smtClean="0"/>
                <a:t>1/2</a:t>
              </a:r>
              <a:endParaRPr lang="ko-KR" altLang="en-US" sz="1000" dirty="0"/>
            </a:p>
          </p:txBody>
        </p:sp>
        <p:cxnSp>
          <p:nvCxnSpPr>
            <p:cNvPr id="111" name="Straight Arrow Connector 22"/>
            <p:cNvCxnSpPr/>
            <p:nvPr/>
          </p:nvCxnSpPr>
          <p:spPr bwMode="auto">
            <a:xfrm>
              <a:off x="5040194" y="4195293"/>
              <a:ext cx="2078791" cy="1459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12" name="TextBox 111"/>
            <p:cNvSpPr txBox="1"/>
            <p:nvPr/>
          </p:nvSpPr>
          <p:spPr>
            <a:xfrm>
              <a:off x="5313770" y="3891177"/>
              <a:ext cx="2001430" cy="7517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Secured processing time</a:t>
              </a:r>
            </a:p>
            <a:p>
              <a:endParaRPr lang="en-US" sz="1000" dirty="0" smtClean="0"/>
            </a:p>
          </p:txBody>
        </p:sp>
      </p:grpSp>
      <p:grpSp>
        <p:nvGrpSpPr>
          <p:cNvPr id="145" name="그룹 144"/>
          <p:cNvGrpSpPr/>
          <p:nvPr/>
        </p:nvGrpSpPr>
        <p:grpSpPr>
          <a:xfrm>
            <a:off x="381000" y="4953000"/>
            <a:ext cx="7848600" cy="1256107"/>
            <a:chOff x="533400" y="2895600"/>
            <a:chExt cx="7848600" cy="2254187"/>
          </a:xfrm>
        </p:grpSpPr>
        <p:sp>
          <p:nvSpPr>
            <p:cNvPr id="113" name="Rectangle 5"/>
            <p:cNvSpPr/>
            <p:nvPr/>
          </p:nvSpPr>
          <p:spPr bwMode="auto">
            <a:xfrm>
              <a:off x="1364692" y="3714920"/>
              <a:ext cx="457200" cy="1238080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4" name="Rectangle 6"/>
            <p:cNvSpPr/>
            <p:nvPr/>
          </p:nvSpPr>
          <p:spPr bwMode="auto">
            <a:xfrm>
              <a:off x="1828800" y="3714920"/>
              <a:ext cx="1752600" cy="123807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5" name="Rectangle 7"/>
            <p:cNvSpPr/>
            <p:nvPr/>
          </p:nvSpPr>
          <p:spPr bwMode="auto">
            <a:xfrm>
              <a:off x="3582860" y="3719039"/>
              <a:ext cx="457200" cy="1233960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6" name="Rectangle 8"/>
            <p:cNvSpPr/>
            <p:nvPr/>
          </p:nvSpPr>
          <p:spPr bwMode="auto">
            <a:xfrm>
              <a:off x="4044503" y="3714919"/>
              <a:ext cx="2110038" cy="98168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17" name="Straight Connector 13"/>
            <p:cNvCxnSpPr/>
            <p:nvPr/>
          </p:nvCxnSpPr>
          <p:spPr bwMode="auto">
            <a:xfrm>
              <a:off x="1371600" y="3348335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8" name="Straight Connector 14"/>
            <p:cNvCxnSpPr/>
            <p:nvPr/>
          </p:nvCxnSpPr>
          <p:spPr bwMode="auto">
            <a:xfrm>
              <a:off x="1828800" y="3348335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9" name="Straight Connector 15"/>
            <p:cNvCxnSpPr/>
            <p:nvPr/>
          </p:nvCxnSpPr>
          <p:spPr bwMode="auto">
            <a:xfrm>
              <a:off x="3581400" y="3348335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0" name="Straight Connector 17"/>
            <p:cNvCxnSpPr/>
            <p:nvPr/>
          </p:nvCxnSpPr>
          <p:spPr bwMode="auto">
            <a:xfrm>
              <a:off x="6172200" y="3348335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1" name="Straight Arrow Connector 19"/>
            <p:cNvCxnSpPr/>
            <p:nvPr/>
          </p:nvCxnSpPr>
          <p:spPr bwMode="auto">
            <a:xfrm>
              <a:off x="1371600" y="3500735"/>
              <a:ext cx="457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122" name="Straight Arrow Connector 20"/>
            <p:cNvCxnSpPr/>
            <p:nvPr/>
          </p:nvCxnSpPr>
          <p:spPr bwMode="auto">
            <a:xfrm>
              <a:off x="1828800" y="3500735"/>
              <a:ext cx="1752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123" name="Straight Arrow Connector 22"/>
            <p:cNvCxnSpPr/>
            <p:nvPr/>
          </p:nvCxnSpPr>
          <p:spPr bwMode="auto">
            <a:xfrm>
              <a:off x="4077209" y="3498502"/>
              <a:ext cx="2078791" cy="1459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24" name="TextBox 123"/>
            <p:cNvSpPr txBox="1"/>
            <p:nvPr/>
          </p:nvSpPr>
          <p:spPr>
            <a:xfrm>
              <a:off x="1447800" y="3236093"/>
              <a:ext cx="184731" cy="4418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00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1855898" y="3236093"/>
              <a:ext cx="1725502" cy="4418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000" dirty="0" smtClean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383170" y="3108744"/>
              <a:ext cx="1673351" cy="4418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000" dirty="0" smtClean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533400" y="3729336"/>
              <a:ext cx="737702" cy="6075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Case 4</a:t>
              </a:r>
              <a:endParaRPr lang="en-US" sz="1600" dirty="0"/>
            </a:p>
          </p:txBody>
        </p:sp>
        <p:cxnSp>
          <p:nvCxnSpPr>
            <p:cNvPr id="128" name="직선 연결선 127"/>
            <p:cNvCxnSpPr/>
            <p:nvPr/>
          </p:nvCxnSpPr>
          <p:spPr bwMode="auto">
            <a:xfrm>
              <a:off x="1371600" y="2922929"/>
              <a:ext cx="0" cy="4298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9" name="직선 연결선 128"/>
            <p:cNvCxnSpPr/>
            <p:nvPr/>
          </p:nvCxnSpPr>
          <p:spPr bwMode="auto">
            <a:xfrm>
              <a:off x="3581400" y="2922929"/>
              <a:ext cx="0" cy="4298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0" name="Straight Arrow Connector 19"/>
            <p:cNvCxnSpPr/>
            <p:nvPr/>
          </p:nvCxnSpPr>
          <p:spPr bwMode="auto">
            <a:xfrm>
              <a:off x="1371600" y="3124200"/>
              <a:ext cx="2209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132" name="Straight Connector 13"/>
            <p:cNvCxnSpPr/>
            <p:nvPr/>
          </p:nvCxnSpPr>
          <p:spPr bwMode="auto">
            <a:xfrm>
              <a:off x="3581400" y="33528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3" name="Straight Connector 14"/>
            <p:cNvCxnSpPr/>
            <p:nvPr/>
          </p:nvCxnSpPr>
          <p:spPr bwMode="auto">
            <a:xfrm>
              <a:off x="4038600" y="33528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4" name="Straight Arrow Connector 19"/>
            <p:cNvCxnSpPr/>
            <p:nvPr/>
          </p:nvCxnSpPr>
          <p:spPr bwMode="auto">
            <a:xfrm>
              <a:off x="3581400" y="3505200"/>
              <a:ext cx="457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35" name="TextBox 134"/>
            <p:cNvSpPr txBox="1"/>
            <p:nvPr/>
          </p:nvSpPr>
          <p:spPr>
            <a:xfrm>
              <a:off x="3657600" y="3240556"/>
              <a:ext cx="184731" cy="4418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000" dirty="0"/>
            </a:p>
          </p:txBody>
        </p:sp>
        <p:cxnSp>
          <p:nvCxnSpPr>
            <p:cNvPr id="136" name="Straight Arrow Connector 19"/>
            <p:cNvCxnSpPr/>
            <p:nvPr/>
          </p:nvCxnSpPr>
          <p:spPr bwMode="auto">
            <a:xfrm>
              <a:off x="3581400" y="3124200"/>
              <a:ext cx="2590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38" name="Rectangle 8"/>
            <p:cNvSpPr/>
            <p:nvPr/>
          </p:nvSpPr>
          <p:spPr bwMode="auto">
            <a:xfrm>
              <a:off x="6155999" y="3714918"/>
              <a:ext cx="2029785" cy="123808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9" name="Rectangle 8"/>
            <p:cNvSpPr/>
            <p:nvPr/>
          </p:nvSpPr>
          <p:spPr bwMode="auto">
            <a:xfrm>
              <a:off x="4038600" y="4707923"/>
              <a:ext cx="2115941" cy="2519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309977" y="4707923"/>
              <a:ext cx="1079142" cy="4418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Pre-FEC padding</a:t>
              </a:r>
              <a:endParaRPr lang="ko-KR" altLang="en-US" sz="1000" dirty="0"/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6443965" y="4513376"/>
              <a:ext cx="1051891" cy="4418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dirty="0" smtClean="0"/>
                <a:t>Packet extension</a:t>
              </a:r>
              <a:endParaRPr lang="ko-KR" altLang="en-US" sz="1000" dirty="0"/>
            </a:p>
          </p:txBody>
        </p:sp>
        <p:cxnSp>
          <p:nvCxnSpPr>
            <p:cNvPr id="142" name="직선 연결선 141"/>
            <p:cNvCxnSpPr/>
            <p:nvPr/>
          </p:nvCxnSpPr>
          <p:spPr bwMode="auto">
            <a:xfrm>
              <a:off x="6172200" y="2895600"/>
              <a:ext cx="0" cy="4298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3" name="Straight Arrow Connector 22"/>
            <p:cNvCxnSpPr/>
            <p:nvPr/>
          </p:nvCxnSpPr>
          <p:spPr bwMode="auto">
            <a:xfrm>
              <a:off x="6106994" y="4195293"/>
              <a:ext cx="2078791" cy="1459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144" name="TextBox 143"/>
            <p:cNvSpPr txBox="1"/>
            <p:nvPr/>
          </p:nvSpPr>
          <p:spPr>
            <a:xfrm>
              <a:off x="6380570" y="3891176"/>
              <a:ext cx="2001430" cy="7180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Secured processing time</a:t>
              </a:r>
            </a:p>
            <a:p>
              <a:endParaRPr lang="en-US" sz="1000" dirty="0" smtClean="0"/>
            </a:p>
          </p:txBody>
        </p:sp>
      </p:grpSp>
      <p:cxnSp>
        <p:nvCxnSpPr>
          <p:cNvPr id="146" name="직선 화살표 연결선 145"/>
          <p:cNvCxnSpPr/>
          <p:nvPr/>
        </p:nvCxnSpPr>
        <p:spPr bwMode="auto">
          <a:xfrm flipH="1">
            <a:off x="2888692" y="5715000"/>
            <a:ext cx="1524446" cy="506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7" name="TextBox 146"/>
          <p:cNvSpPr txBox="1"/>
          <p:nvPr/>
        </p:nvSpPr>
        <p:spPr>
          <a:xfrm>
            <a:off x="1676400" y="6195525"/>
            <a:ext cx="15327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1/2&lt; # of Data tones </a:t>
            </a:r>
            <a:r>
              <a:rPr lang="en-US" altLang="ko-KR" sz="1000" dirty="0">
                <a:sym typeface="Symbol" panose="05050102010706020507" pitchFamily="18" charset="2"/>
              </a:rPr>
              <a:t> </a:t>
            </a:r>
            <a:r>
              <a:rPr lang="en-US" altLang="ko-KR" sz="1000" dirty="0" smtClean="0"/>
              <a:t>1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15757804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100908</TotalTime>
  <Words>1019</Words>
  <Application>Microsoft Office PowerPoint</Application>
  <PresentationFormat>화면 슬라이드 쇼(4:3)</PresentationFormat>
  <Paragraphs>219</Paragraphs>
  <Slides>13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9" baseType="lpstr">
      <vt:lpstr>굴림</vt:lpstr>
      <vt:lpstr>Arial</vt:lpstr>
      <vt:lpstr>Symbol</vt:lpstr>
      <vt:lpstr>Times New Roman</vt:lpstr>
      <vt:lpstr>802-11-Submission</vt:lpstr>
      <vt:lpstr>Document</vt:lpstr>
      <vt:lpstr>Efficient padding for last OFDM Symbol</vt:lpstr>
      <vt:lpstr>Background</vt:lpstr>
      <vt:lpstr>Ratio btw padding bits and data bits [2]</vt:lpstr>
      <vt:lpstr>Reducing symbol duration</vt:lpstr>
      <vt:lpstr>Easing Implementation Complexity</vt:lpstr>
      <vt:lpstr>TX Frame structure (last two symbols)</vt:lpstr>
      <vt:lpstr>Throughput gain</vt:lpstr>
      <vt:lpstr> Decoding latency and packet extension</vt:lpstr>
      <vt:lpstr>CASE 2 – 4 with signal extension</vt:lpstr>
      <vt:lpstr>STBC in CASE 2</vt:lpstr>
      <vt:lpstr>Conclusions</vt:lpstr>
      <vt:lpstr>Straw poll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Issues on 256-FFT per 20MHz</dc:title>
  <dc:creator>Heejung Yu</dc:creator>
  <cp:lastModifiedBy>HeejungYu</cp:lastModifiedBy>
  <cp:revision>1337</cp:revision>
  <cp:lastPrinted>1998-02-10T13:28:06Z</cp:lastPrinted>
  <dcterms:created xsi:type="dcterms:W3CDTF">2007-05-21T21:00:37Z</dcterms:created>
  <dcterms:modified xsi:type="dcterms:W3CDTF">2015-07-14T19:56:37Z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