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6" r:id="rId3"/>
    <p:sldId id="356" r:id="rId4"/>
    <p:sldId id="350" r:id="rId5"/>
    <p:sldId id="357" r:id="rId6"/>
    <p:sldId id="360" r:id="rId7"/>
    <p:sldId id="364" r:id="rId8"/>
    <p:sldId id="370" r:id="rId9"/>
    <p:sldId id="367" r:id="rId10"/>
    <p:sldId id="371" r:id="rId11"/>
    <p:sldId id="365" r:id="rId12"/>
    <p:sldId id="366" r:id="rId13"/>
    <p:sldId id="34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 varScale="1">
        <p:scale>
          <a:sx n="103" d="100"/>
          <a:sy n="103" d="100"/>
        </p:scale>
        <p:origin x="46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802.11-15/0887r2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Efficient padding for last OFDM Symbol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16523"/>
              </p:ext>
            </p:extLst>
          </p:nvPr>
        </p:nvGraphicFramePr>
        <p:xfrm>
          <a:off x="522288" y="2655888"/>
          <a:ext cx="812165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" name="Document" r:id="rId4" imgW="8972633" imgH="4186627" progId="Word.Document.8">
                  <p:embed/>
                </p:oleObj>
              </mc:Choice>
              <mc:Fallback>
                <p:oleObj name="Document" r:id="rId4" imgW="8972633" imgH="4186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55888"/>
                        <a:ext cx="812165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STBC case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98" name="그룹 97"/>
          <p:cNvGrpSpPr/>
          <p:nvPr/>
        </p:nvGrpSpPr>
        <p:grpSpPr>
          <a:xfrm>
            <a:off x="228600" y="1752600"/>
            <a:ext cx="8610600" cy="4572000"/>
            <a:chOff x="76200" y="1752600"/>
            <a:chExt cx="9525000" cy="4572000"/>
          </a:xfrm>
        </p:grpSpPr>
        <p:sp>
          <p:nvSpPr>
            <p:cNvPr id="7" name="Rectangle 5"/>
            <p:cNvSpPr/>
            <p:nvPr/>
          </p:nvSpPr>
          <p:spPr bwMode="auto">
            <a:xfrm>
              <a:off x="80286" y="5086519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6"/>
            <p:cNvSpPr/>
            <p:nvPr/>
          </p:nvSpPr>
          <p:spPr bwMode="auto">
            <a:xfrm>
              <a:off x="544394" y="5086519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7"/>
            <p:cNvSpPr/>
            <p:nvPr/>
          </p:nvSpPr>
          <p:spPr bwMode="auto">
            <a:xfrm>
              <a:off x="2298454" y="5090638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/>
            <p:nvPr/>
          </p:nvSpPr>
          <p:spPr bwMode="auto">
            <a:xfrm>
              <a:off x="2760097" y="5086519"/>
              <a:ext cx="527497" cy="2646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Connector 13"/>
            <p:cNvCxnSpPr/>
            <p:nvPr/>
          </p:nvCxnSpPr>
          <p:spPr bwMode="auto">
            <a:xfrm>
              <a:off x="87194" y="4719934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4"/>
            <p:cNvCxnSpPr/>
            <p:nvPr/>
          </p:nvCxnSpPr>
          <p:spPr bwMode="auto">
            <a:xfrm>
              <a:off x="544394" y="4719934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5"/>
            <p:cNvCxnSpPr/>
            <p:nvPr/>
          </p:nvCxnSpPr>
          <p:spPr bwMode="auto">
            <a:xfrm>
              <a:off x="2296994" y="4719934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7"/>
            <p:cNvCxnSpPr/>
            <p:nvPr/>
          </p:nvCxnSpPr>
          <p:spPr bwMode="auto">
            <a:xfrm>
              <a:off x="4887794" y="4719934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Arrow Connector 19"/>
            <p:cNvCxnSpPr/>
            <p:nvPr/>
          </p:nvCxnSpPr>
          <p:spPr bwMode="auto">
            <a:xfrm>
              <a:off x="87194" y="4872334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6" name="Straight Arrow Connector 20"/>
            <p:cNvCxnSpPr/>
            <p:nvPr/>
          </p:nvCxnSpPr>
          <p:spPr bwMode="auto">
            <a:xfrm>
              <a:off x="544394" y="4872334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7" name="Straight Arrow Connector 22"/>
            <p:cNvCxnSpPr/>
            <p:nvPr/>
          </p:nvCxnSpPr>
          <p:spPr bwMode="auto">
            <a:xfrm>
              <a:off x="2792803" y="4870101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63394" y="4607692"/>
              <a:ext cx="367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1492" y="4607692"/>
              <a:ext cx="17255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OFDM symbol (12.8us)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98764" y="4480343"/>
              <a:ext cx="16733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OFDM symbol</a:t>
              </a:r>
            </a:p>
            <a:p>
              <a:r>
                <a:rPr lang="en-US" dirty="0" smtClean="0"/>
                <a:t>12.8</a:t>
              </a:r>
              <a:r>
                <a:rPr lang="en-US" dirty="0" smtClean="0"/>
                <a:t>us (4x </a:t>
              </a:r>
              <a:r>
                <a:rPr lang="en-US" dirty="0" smtClean="0"/>
                <a:t>repeated)</a:t>
              </a:r>
            </a:p>
          </p:txBody>
        </p:sp>
        <p:cxnSp>
          <p:nvCxnSpPr>
            <p:cNvPr id="22" name="직선 연결선 21"/>
            <p:cNvCxnSpPr/>
            <p:nvPr/>
          </p:nvCxnSpPr>
          <p:spPr bwMode="auto">
            <a:xfrm>
              <a:off x="87194" y="4294528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직선 연결선 22"/>
            <p:cNvCxnSpPr/>
            <p:nvPr/>
          </p:nvCxnSpPr>
          <p:spPr bwMode="auto">
            <a:xfrm>
              <a:off x="2296994" y="4294528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Arrow Connector 19"/>
            <p:cNvCxnSpPr/>
            <p:nvPr/>
          </p:nvCxnSpPr>
          <p:spPr bwMode="auto">
            <a:xfrm>
              <a:off x="87194" y="4495799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6" name="Straight Connector 13"/>
            <p:cNvCxnSpPr/>
            <p:nvPr/>
          </p:nvCxnSpPr>
          <p:spPr bwMode="auto">
            <a:xfrm>
              <a:off x="2296994" y="4724399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14"/>
            <p:cNvCxnSpPr/>
            <p:nvPr/>
          </p:nvCxnSpPr>
          <p:spPr bwMode="auto">
            <a:xfrm>
              <a:off x="2754194" y="4724399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Arrow Connector 19"/>
            <p:cNvCxnSpPr/>
            <p:nvPr/>
          </p:nvCxnSpPr>
          <p:spPr bwMode="auto">
            <a:xfrm>
              <a:off x="2296994" y="4876799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2373194" y="4612157"/>
              <a:ext cx="367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</a:t>
              </a:r>
              <a:endParaRPr lang="en-US" dirty="0"/>
            </a:p>
          </p:txBody>
        </p:sp>
        <p:cxnSp>
          <p:nvCxnSpPr>
            <p:cNvPr id="30" name="Straight Arrow Connector 19"/>
            <p:cNvCxnSpPr/>
            <p:nvPr/>
          </p:nvCxnSpPr>
          <p:spPr bwMode="auto">
            <a:xfrm>
              <a:off x="2296994" y="4495799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2" name="Rectangle 8"/>
            <p:cNvSpPr/>
            <p:nvPr/>
          </p:nvSpPr>
          <p:spPr bwMode="auto">
            <a:xfrm>
              <a:off x="4871594" y="5086517"/>
              <a:ext cx="1111484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8"/>
            <p:cNvSpPr/>
            <p:nvPr/>
          </p:nvSpPr>
          <p:spPr bwMode="auto">
            <a:xfrm>
              <a:off x="2754194" y="5351159"/>
              <a:ext cx="534419" cy="9734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8"/>
            <p:cNvSpPr/>
            <p:nvPr/>
          </p:nvSpPr>
          <p:spPr bwMode="auto">
            <a:xfrm>
              <a:off x="3826897" y="5086517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8"/>
            <p:cNvSpPr/>
            <p:nvPr/>
          </p:nvSpPr>
          <p:spPr bwMode="auto">
            <a:xfrm>
              <a:off x="4360297" y="5086517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22127" y="5885489"/>
              <a:ext cx="12266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Packet extension</a:t>
              </a:r>
              <a:endParaRPr lang="ko-KR" altLang="en-US" dirty="0"/>
            </a:p>
          </p:txBody>
        </p:sp>
        <p:cxnSp>
          <p:nvCxnSpPr>
            <p:cNvPr id="41" name="직선 연결선 40"/>
            <p:cNvCxnSpPr/>
            <p:nvPr/>
          </p:nvCxnSpPr>
          <p:spPr bwMode="auto">
            <a:xfrm>
              <a:off x="4887794" y="426719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3948158" y="5743150"/>
              <a:ext cx="10503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post-FEC padding</a:t>
              </a:r>
              <a:endParaRPr lang="ko-KR" altLang="en-US" dirty="0"/>
            </a:p>
          </p:txBody>
        </p:sp>
        <p:cxnSp>
          <p:nvCxnSpPr>
            <p:cNvPr id="48" name="Straight Arrow Connector 22"/>
            <p:cNvCxnSpPr/>
            <p:nvPr/>
          </p:nvCxnSpPr>
          <p:spPr bwMode="auto">
            <a:xfrm>
              <a:off x="3820994" y="556689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094570" y="5262775"/>
              <a:ext cx="20014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Secured processing time</a:t>
              </a:r>
              <a:endParaRPr lang="en-US" dirty="0" smtClean="0"/>
            </a:p>
            <a:p>
              <a:endParaRPr lang="en-US" dirty="0" smtClean="0"/>
            </a:p>
          </p:txBody>
        </p:sp>
        <p:sp>
          <p:nvSpPr>
            <p:cNvPr id="50" name="Rectangle 8"/>
            <p:cNvSpPr/>
            <p:nvPr/>
          </p:nvSpPr>
          <p:spPr bwMode="auto">
            <a:xfrm>
              <a:off x="3293497" y="5086518"/>
              <a:ext cx="527497" cy="2646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8"/>
            <p:cNvSpPr/>
            <p:nvPr/>
          </p:nvSpPr>
          <p:spPr bwMode="auto">
            <a:xfrm>
              <a:off x="3287594" y="5351158"/>
              <a:ext cx="534419" cy="9734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86529" y="5710867"/>
              <a:ext cx="12586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Pre-FEC padding</a:t>
              </a:r>
              <a:endParaRPr lang="ko-KR" alt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412673" y="5096456"/>
              <a:ext cx="18726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1/8&lt; # of Data tones </a:t>
              </a:r>
              <a:r>
                <a:rPr lang="en-US" altLang="ko-KR" dirty="0" smtClean="0">
                  <a:sym typeface="Symbol" panose="05050102010706020507" pitchFamily="18" charset="2"/>
                </a:rPr>
                <a:t></a:t>
              </a:r>
              <a:r>
                <a:rPr lang="en-US" altLang="ko-KR" dirty="0" smtClean="0"/>
                <a:t> 1/4</a:t>
              </a:r>
              <a:endParaRPr lang="ko-KR" altLang="en-US" dirty="0"/>
            </a:p>
          </p:txBody>
        </p:sp>
        <p:sp>
          <p:nvSpPr>
            <p:cNvPr id="54" name="Rectangle 5"/>
            <p:cNvSpPr/>
            <p:nvPr/>
          </p:nvSpPr>
          <p:spPr bwMode="auto">
            <a:xfrm>
              <a:off x="2296994" y="2571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6"/>
            <p:cNvSpPr/>
            <p:nvPr/>
          </p:nvSpPr>
          <p:spPr bwMode="auto">
            <a:xfrm>
              <a:off x="2761101" y="2566425"/>
              <a:ext cx="2115699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7"/>
            <p:cNvSpPr/>
            <p:nvPr/>
          </p:nvSpPr>
          <p:spPr bwMode="auto">
            <a:xfrm>
              <a:off x="4889254" y="2576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8"/>
            <p:cNvSpPr/>
            <p:nvPr/>
          </p:nvSpPr>
          <p:spPr bwMode="auto">
            <a:xfrm>
              <a:off x="5350897" y="2571919"/>
              <a:ext cx="2108546" cy="28145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Straight Connector 13"/>
            <p:cNvCxnSpPr/>
            <p:nvPr/>
          </p:nvCxnSpPr>
          <p:spPr bwMode="auto">
            <a:xfrm>
              <a:off x="2303902" y="2205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14"/>
            <p:cNvCxnSpPr/>
            <p:nvPr/>
          </p:nvCxnSpPr>
          <p:spPr bwMode="auto">
            <a:xfrm>
              <a:off x="2761102" y="2205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15"/>
            <p:cNvCxnSpPr/>
            <p:nvPr/>
          </p:nvCxnSpPr>
          <p:spPr bwMode="auto">
            <a:xfrm>
              <a:off x="4887794" y="2205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17"/>
            <p:cNvCxnSpPr/>
            <p:nvPr/>
          </p:nvCxnSpPr>
          <p:spPr bwMode="auto">
            <a:xfrm>
              <a:off x="7478594" y="2205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Arrow Connector 19"/>
            <p:cNvCxnSpPr/>
            <p:nvPr/>
          </p:nvCxnSpPr>
          <p:spPr bwMode="auto">
            <a:xfrm>
              <a:off x="2303902" y="2357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63" name="Straight Arrow Connector 20"/>
            <p:cNvCxnSpPr/>
            <p:nvPr/>
          </p:nvCxnSpPr>
          <p:spPr bwMode="auto">
            <a:xfrm flipV="1">
              <a:off x="2761102" y="2355502"/>
              <a:ext cx="2061025" cy="223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64" name="Straight Arrow Connector 22"/>
            <p:cNvCxnSpPr/>
            <p:nvPr/>
          </p:nvCxnSpPr>
          <p:spPr bwMode="auto">
            <a:xfrm>
              <a:off x="5383603" y="2355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2380102" y="2093093"/>
              <a:ext cx="367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88200" y="2093093"/>
              <a:ext cx="17255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OFDM symbol (12.8us)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689564" y="1965744"/>
              <a:ext cx="16733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OFDM symbol</a:t>
              </a:r>
            </a:p>
            <a:p>
              <a:r>
                <a:rPr lang="en-US" dirty="0" smtClean="0"/>
                <a:t>12.8</a:t>
              </a:r>
              <a:r>
                <a:rPr lang="en-US" dirty="0" smtClean="0"/>
                <a:t>us (4x </a:t>
              </a:r>
              <a:r>
                <a:rPr lang="en-US" dirty="0" smtClean="0"/>
                <a:t>repeated)</a:t>
              </a:r>
            </a:p>
          </p:txBody>
        </p:sp>
        <p:cxnSp>
          <p:nvCxnSpPr>
            <p:cNvPr id="68" name="직선 연결선 67"/>
            <p:cNvCxnSpPr/>
            <p:nvPr/>
          </p:nvCxnSpPr>
          <p:spPr bwMode="auto">
            <a:xfrm flipH="1">
              <a:off x="2292908" y="1779929"/>
              <a:ext cx="10994" cy="3249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직선 연결선 68"/>
            <p:cNvCxnSpPr/>
            <p:nvPr/>
          </p:nvCxnSpPr>
          <p:spPr bwMode="auto">
            <a:xfrm>
              <a:off x="4887794" y="1779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Arrow Connector 19"/>
            <p:cNvCxnSpPr/>
            <p:nvPr/>
          </p:nvCxnSpPr>
          <p:spPr bwMode="auto">
            <a:xfrm flipV="1">
              <a:off x="2303902" y="1965744"/>
              <a:ext cx="2566232" cy="154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72" name="Straight Connector 13"/>
            <p:cNvCxnSpPr/>
            <p:nvPr/>
          </p:nvCxnSpPr>
          <p:spPr bwMode="auto">
            <a:xfrm>
              <a:off x="4887794" y="2209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Straight Connector 14"/>
            <p:cNvCxnSpPr/>
            <p:nvPr/>
          </p:nvCxnSpPr>
          <p:spPr bwMode="auto">
            <a:xfrm>
              <a:off x="5344994" y="2209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Straight Arrow Connector 19"/>
            <p:cNvCxnSpPr/>
            <p:nvPr/>
          </p:nvCxnSpPr>
          <p:spPr bwMode="auto">
            <a:xfrm>
              <a:off x="4887794" y="2362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4963994" y="2097558"/>
              <a:ext cx="367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</a:t>
              </a:r>
              <a:endParaRPr lang="en-US" dirty="0"/>
            </a:p>
          </p:txBody>
        </p:sp>
        <p:cxnSp>
          <p:nvCxnSpPr>
            <p:cNvPr id="76" name="Straight Arrow Connector 19"/>
            <p:cNvCxnSpPr/>
            <p:nvPr/>
          </p:nvCxnSpPr>
          <p:spPr bwMode="auto">
            <a:xfrm>
              <a:off x="4887794" y="1981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78" name="Rectangle 8"/>
            <p:cNvSpPr/>
            <p:nvPr/>
          </p:nvSpPr>
          <p:spPr bwMode="auto">
            <a:xfrm>
              <a:off x="7462394" y="2571918"/>
              <a:ext cx="2138806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8"/>
            <p:cNvSpPr/>
            <p:nvPr/>
          </p:nvSpPr>
          <p:spPr bwMode="auto">
            <a:xfrm>
              <a:off x="5344994" y="2861264"/>
              <a:ext cx="2114449" cy="9487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412927" y="3370890"/>
              <a:ext cx="12266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Packet extension</a:t>
              </a:r>
              <a:endParaRPr lang="ko-KR" altLang="en-US" dirty="0"/>
            </a:p>
          </p:txBody>
        </p:sp>
        <p:cxnSp>
          <p:nvCxnSpPr>
            <p:cNvPr id="83" name="직선 연결선 82"/>
            <p:cNvCxnSpPr/>
            <p:nvPr/>
          </p:nvCxnSpPr>
          <p:spPr bwMode="auto">
            <a:xfrm>
              <a:off x="7478594" y="1752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5827922" y="3228201"/>
              <a:ext cx="12586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Pre-FEC padding</a:t>
              </a:r>
              <a:endParaRPr lang="ko-KR" altLang="en-US" dirty="0"/>
            </a:p>
          </p:txBody>
        </p:sp>
        <p:sp>
          <p:nvSpPr>
            <p:cNvPr id="91" name="Rectangle 5"/>
            <p:cNvSpPr/>
            <p:nvPr/>
          </p:nvSpPr>
          <p:spPr bwMode="auto">
            <a:xfrm>
              <a:off x="76200" y="2571921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Rectangle 6"/>
            <p:cNvSpPr/>
            <p:nvPr/>
          </p:nvSpPr>
          <p:spPr bwMode="auto">
            <a:xfrm>
              <a:off x="540308" y="2571921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4" name="Rectangle 8"/>
            <p:cNvSpPr/>
            <p:nvPr/>
          </p:nvSpPr>
          <p:spPr bwMode="auto">
            <a:xfrm>
              <a:off x="2766776" y="2890452"/>
              <a:ext cx="2103358" cy="9274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1356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Depending on payload size, the last OFDM symbol duration is changed.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/>
              <a:t>By adjusting the duration of the last OFDM symbol, we can reduce the padding inefficiency caused by increasing OFDM symbol duration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To secure processing time at receivers, signal extension can be applied more effectively.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concept</a:t>
            </a:r>
          </a:p>
          <a:p>
            <a:pPr marL="457200" lvl="1" indent="0">
              <a:buNone/>
            </a:pPr>
            <a:r>
              <a:rPr lang="en-US" altLang="ko-KR" dirty="0"/>
              <a:t> HE shall include mechanisms to enhance the MAC/PHY padding efficiency </a:t>
            </a:r>
            <a:r>
              <a:rPr lang="en-US" altLang="ko-KR" dirty="0" smtClean="0"/>
              <a:t>by adjusting OFDM symbol duration in the last OFDM </a:t>
            </a:r>
            <a:r>
              <a:rPr lang="en-US" altLang="ko-KR" dirty="0" smtClean="0"/>
              <a:t>symbol for SU transmissions.</a:t>
            </a:r>
            <a:endParaRPr lang="en-US" altLang="ko-K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11-15-0132-05-00ax-Specification </a:t>
            </a:r>
            <a:r>
              <a:rPr lang="en-US" altLang="ko-KR" dirty="0"/>
              <a:t>Framework for </a:t>
            </a:r>
            <a:r>
              <a:rPr lang="en-US" altLang="ko-KR" dirty="0" err="1"/>
              <a:t>Tgax</a:t>
            </a:r>
            <a:endParaRPr lang="en-US" altLang="ko-KR" dirty="0"/>
          </a:p>
          <a:p>
            <a:r>
              <a:rPr lang="en-US" altLang="ko-KR" dirty="0" smtClean="0"/>
              <a:t>[2] 11-15-0572-01-00ax-PHY inefficiency of 256FFT per 20MHz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According to SFD [1], data </a:t>
            </a:r>
            <a:r>
              <a:rPr lang="en-US" altLang="ko-KR" dirty="0">
                <a:ea typeface="굴림" pitchFamily="50" charset="-127"/>
              </a:rPr>
              <a:t>symbols in an HE PPDU shall use a DFT period of 12.8 µs and subcarrier spacing of 78.125 kHz. 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256 subcarriers are defined in 20MHz bandwidth.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In [2], the padding overhead in the last symbol was </a:t>
            </a:r>
            <a:r>
              <a:rPr lang="en-US" altLang="ko-KR" dirty="0" smtClean="0">
                <a:ea typeface="굴림" pitchFamily="50" charset="-127"/>
              </a:rPr>
              <a:t>analyzed in SU transmission .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/>
              <a:t>12.8us OFDM symbol duration can cause excessive padding and result in throughput loss.</a:t>
            </a:r>
          </a:p>
          <a:p>
            <a:pPr lvl="2"/>
            <a:r>
              <a:rPr lang="en-US" altLang="ko-KR" dirty="0"/>
              <a:t>Especially for OFDM transmission with wide BW, high MCS, and many STSs.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</a:t>
            </a:r>
            <a:r>
              <a:rPr lang="en-US" altLang="ko-KR" dirty="0" smtClean="0"/>
              <a:t>bits [2]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10236"/>
              </p:ext>
            </p:extLst>
          </p:nvPr>
        </p:nvGraphicFramePr>
        <p:xfrm>
          <a:off x="685800" y="1905000"/>
          <a:ext cx="8001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76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 +44bytes</a:t>
                      </a:r>
                      <a:r>
                        <a:rPr lang="en-US" altLang="ko-KR" baseline="30000" dirty="0" smtClean="0"/>
                        <a:t>1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576+44bytes</a:t>
                      </a:r>
                      <a:r>
                        <a:rPr lang="en-US" altLang="ko-KR" baseline="30000" dirty="0" smtClean="0"/>
                        <a:t>2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1500+44bytes</a:t>
                      </a:r>
                      <a:r>
                        <a:rPr lang="en-US" altLang="ko-KR" baseline="30000" dirty="0" smtClean="0"/>
                        <a:t>3</a:t>
                      </a:r>
                      <a:endParaRPr lang="ko-KR" altLang="en-US" baseline="30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MCS0</a:t>
                      </a:r>
                      <a:r>
                        <a:rPr lang="en-US" altLang="ko-KR" baseline="0" dirty="0" smtClean="0"/>
                        <a:t> 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8.67%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MCS1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2598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MCS2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MCS3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11.1%</a:t>
                      </a:r>
                      <a:endParaRPr lang="ko-KR" altLang="en-US" dirty="0"/>
                    </a:p>
                  </a:txBody>
                  <a:tcPr/>
                </a:tc>
              </a:tr>
              <a:tr h="1538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MCS4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MCS5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483%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58.1%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26.9%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MCS6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MCS7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629%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97.6%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MCS8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42.8%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baseline="30000" dirty="0" smtClean="0"/>
              <a:t>1</a:t>
            </a:r>
            <a:r>
              <a:rPr lang="en-US" altLang="ko-KR" dirty="0" smtClean="0"/>
              <a:t> IPv4 TCP/IP ACK (without option) : 40 bytes + 4 bytes (A-MPDU header) + 32 bytes (MAC header + FCS) + 3 bytes (LLC header)                       			+ 5 bytes (SNAP extension LLC header) </a:t>
            </a:r>
          </a:p>
          <a:p>
            <a:r>
              <a:rPr lang="en-US" altLang="ko-KR" baseline="30000" dirty="0" smtClean="0"/>
              <a:t>2</a:t>
            </a:r>
            <a:r>
              <a:rPr lang="en-US" altLang="ko-KR" dirty="0" smtClean="0"/>
              <a:t> Minimum IPv4 datagram size : 567 bytes + 44 (MAC &amp; LLC overhead)</a:t>
            </a:r>
          </a:p>
          <a:p>
            <a:r>
              <a:rPr lang="en-US" altLang="ko-KR" baseline="30000" dirty="0" smtClean="0"/>
              <a:t>3</a:t>
            </a:r>
            <a:r>
              <a:rPr lang="en-US" altLang="ko-KR" dirty="0" smtClean="0"/>
              <a:t> Ethernet MTU : 1500 bytes + 44 bytes (MAC &amp; LLC </a:t>
            </a:r>
            <a:r>
              <a:rPr lang="en-US" altLang="ko-KR" dirty="0" err="1" smtClean="0"/>
              <a:t>overehead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337" y="1562075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Padding bits with typical packets </a:t>
            </a:r>
            <a:endParaRPr lang="ko-KR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9065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Reducing symbol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Adjust </a:t>
            </a:r>
            <a:r>
              <a:rPr lang="en-US" altLang="ko-KR" dirty="0"/>
              <a:t>the </a:t>
            </a:r>
            <a:r>
              <a:rPr lang="en-US" altLang="ko-KR" dirty="0" smtClean="0"/>
              <a:t>duration </a:t>
            </a:r>
            <a:r>
              <a:rPr lang="en-US" altLang="ko-KR" dirty="0"/>
              <a:t>of the last OFDM </a:t>
            </a:r>
            <a:r>
              <a:rPr lang="en-US" altLang="ko-KR" dirty="0" smtClean="0"/>
              <a:t>symbol</a:t>
            </a:r>
            <a:endParaRPr lang="en-US" altLang="ko-KR" dirty="0"/>
          </a:p>
          <a:p>
            <a:pPr lvl="1"/>
            <a:r>
              <a:rPr lang="en-US" altLang="ko-KR" dirty="0" smtClean="0"/>
              <a:t>Similar </a:t>
            </a:r>
            <a:r>
              <a:rPr lang="en-US" altLang="ko-KR" dirty="0"/>
              <a:t>concept in </a:t>
            </a:r>
            <a:r>
              <a:rPr lang="en-US" altLang="ko-KR" dirty="0" smtClean="0"/>
              <a:t>2x HE-LTF design.</a:t>
            </a:r>
          </a:p>
          <a:p>
            <a:pPr lvl="2"/>
            <a:r>
              <a:rPr lang="en-US" altLang="ko-KR" dirty="0" smtClean="0"/>
              <a:t>2x HE-LTF uses only even tones. (only half of the IDFT output is transmitted)</a:t>
            </a:r>
            <a:endParaRPr lang="en-US" altLang="ko-KR" dirty="0"/>
          </a:p>
          <a:p>
            <a:pPr lvl="1"/>
            <a:r>
              <a:rPr lang="en-US" altLang="ko-KR" dirty="0"/>
              <a:t>If the even tones(2k, k=</a:t>
            </a:r>
            <a:r>
              <a:rPr lang="en-US" altLang="ko-KR" dirty="0">
                <a:solidFill>
                  <a:srgbClr val="FF0000"/>
                </a:solidFill>
                <a:sym typeface="Symbol"/>
              </a:rPr>
              <a:t>1</a:t>
            </a:r>
            <a:r>
              <a:rPr lang="en-US" altLang="ko-KR" dirty="0">
                <a:sym typeface="Symbol"/>
              </a:rPr>
              <a:t>, 2, 3,…) are used, the output of IDFT has two repeated waveform. With the first half, we can decode the OFDM symbol. (The red indices can or cannot be included </a:t>
            </a:r>
            <a:r>
              <a:rPr lang="en-US" altLang="ko-KR" dirty="0" smtClean="0">
                <a:sym typeface="Symbol"/>
              </a:rPr>
              <a:t>depending </a:t>
            </a:r>
            <a:r>
              <a:rPr lang="en-US" altLang="ko-KR" dirty="0">
                <a:sym typeface="Symbol"/>
              </a:rPr>
              <a:t>on the number of DC tones)</a:t>
            </a:r>
            <a:endParaRPr lang="en-US" altLang="ko-KR" dirty="0"/>
          </a:p>
          <a:p>
            <a:pPr lvl="1"/>
            <a:r>
              <a:rPr lang="en-US" altLang="ko-KR" dirty="0"/>
              <a:t>If the 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used, the output of IDFT has 4 repeated waveform. With the first quarter, we can decode the OFDM symbol</a:t>
            </a:r>
            <a:r>
              <a:rPr lang="en-US" altLang="ko-KR" dirty="0" smtClean="0">
                <a:sym typeface="Symbol"/>
              </a:rPr>
              <a:t>.</a:t>
            </a:r>
          </a:p>
          <a:p>
            <a:pPr lvl="1"/>
            <a:r>
              <a:rPr lang="en-US" altLang="ko-KR" dirty="0" smtClean="0">
                <a:sym typeface="Symbol"/>
              </a:rPr>
              <a:t>and so on</a:t>
            </a:r>
            <a:endParaRPr lang="en-US" altLang="ko-KR" dirty="0">
              <a:sym typeface="Symbo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158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Easing Implementation Complexity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Different number of available tones for data typically requires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design.</a:t>
            </a:r>
          </a:p>
          <a:p>
            <a:r>
              <a:rPr lang="en-US" altLang="ko-KR" dirty="0" smtClean="0"/>
              <a:t>Avoid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 and only use tone sizes that existing OFDM RU sizes offer.</a:t>
            </a:r>
          </a:p>
          <a:p>
            <a:pPr lvl="1"/>
            <a:r>
              <a:rPr lang="en-US" altLang="ko-KR" dirty="0" smtClean="0"/>
              <a:t>For example, 24/48/102/234 data tones from 26/56/106/242-tone RUs in SFD.</a:t>
            </a:r>
          </a:p>
          <a:p>
            <a:r>
              <a:rPr lang="en-US" altLang="ko-KR" dirty="0" smtClean="0"/>
              <a:t>Re-use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designs for OFDM RUs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219196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 Frame structure (last two symbols)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5"/>
          <p:cNvSpPr/>
          <p:nvPr/>
        </p:nvSpPr>
        <p:spPr bwMode="auto">
          <a:xfrm>
            <a:off x="26399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/>
          <p:nvPr/>
        </p:nvSpPr>
        <p:spPr bwMode="auto">
          <a:xfrm>
            <a:off x="3097102" y="2349843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7"/>
          <p:cNvSpPr/>
          <p:nvPr/>
        </p:nvSpPr>
        <p:spPr bwMode="auto">
          <a:xfrm>
            <a:off x="48497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8"/>
          <p:cNvSpPr/>
          <p:nvPr/>
        </p:nvSpPr>
        <p:spPr bwMode="auto">
          <a:xfrm>
            <a:off x="5306902" y="2349843"/>
            <a:ext cx="228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3"/>
          <p:cNvCxnSpPr/>
          <p:nvPr/>
        </p:nvCxnSpPr>
        <p:spPr bwMode="auto">
          <a:xfrm>
            <a:off x="2639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4"/>
          <p:cNvCxnSpPr/>
          <p:nvPr/>
        </p:nvCxnSpPr>
        <p:spPr bwMode="auto">
          <a:xfrm>
            <a:off x="30971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5"/>
          <p:cNvCxnSpPr/>
          <p:nvPr/>
        </p:nvCxnSpPr>
        <p:spPr bwMode="auto">
          <a:xfrm>
            <a:off x="48497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6"/>
          <p:cNvCxnSpPr/>
          <p:nvPr/>
        </p:nvCxnSpPr>
        <p:spPr bwMode="auto">
          <a:xfrm>
            <a:off x="5306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7"/>
          <p:cNvCxnSpPr/>
          <p:nvPr/>
        </p:nvCxnSpPr>
        <p:spPr bwMode="auto">
          <a:xfrm>
            <a:off x="55355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Arrow Connector 19"/>
          <p:cNvCxnSpPr/>
          <p:nvPr/>
        </p:nvCxnSpPr>
        <p:spPr bwMode="auto">
          <a:xfrm>
            <a:off x="26399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20"/>
          <p:cNvCxnSpPr/>
          <p:nvPr/>
        </p:nvCxnSpPr>
        <p:spPr bwMode="auto">
          <a:xfrm>
            <a:off x="3097102" y="21212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8" name="Straight Arrow Connector 22"/>
          <p:cNvCxnSpPr/>
          <p:nvPr/>
        </p:nvCxnSpPr>
        <p:spPr bwMode="auto">
          <a:xfrm>
            <a:off x="5306902" y="2121243"/>
            <a:ext cx="228600" cy="4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24"/>
          <p:cNvCxnSpPr/>
          <p:nvPr/>
        </p:nvCxnSpPr>
        <p:spPr bwMode="auto">
          <a:xfrm>
            <a:off x="48497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1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259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24200" y="1856601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35502" y="1664043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1.6us (8x repeated)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01702" y="2349843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25" name="Rectangle 5"/>
          <p:cNvSpPr/>
          <p:nvPr/>
        </p:nvSpPr>
        <p:spPr bwMode="auto">
          <a:xfrm>
            <a:off x="26670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6"/>
          <p:cNvSpPr/>
          <p:nvPr/>
        </p:nvSpPr>
        <p:spPr bwMode="auto">
          <a:xfrm>
            <a:off x="3124200" y="34245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7"/>
          <p:cNvSpPr/>
          <p:nvPr/>
        </p:nvSpPr>
        <p:spPr bwMode="auto">
          <a:xfrm>
            <a:off x="48768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8"/>
          <p:cNvSpPr/>
          <p:nvPr/>
        </p:nvSpPr>
        <p:spPr bwMode="auto">
          <a:xfrm>
            <a:off x="5334000" y="34245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Connector 13"/>
          <p:cNvCxnSpPr/>
          <p:nvPr/>
        </p:nvCxnSpPr>
        <p:spPr bwMode="auto">
          <a:xfrm>
            <a:off x="2667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14"/>
          <p:cNvCxnSpPr/>
          <p:nvPr/>
        </p:nvCxnSpPr>
        <p:spPr bwMode="auto">
          <a:xfrm>
            <a:off x="31242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5"/>
          <p:cNvCxnSpPr/>
          <p:nvPr/>
        </p:nvCxnSpPr>
        <p:spPr bwMode="auto">
          <a:xfrm>
            <a:off x="48768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6"/>
          <p:cNvCxnSpPr/>
          <p:nvPr/>
        </p:nvCxnSpPr>
        <p:spPr bwMode="auto">
          <a:xfrm>
            <a:off x="5334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7"/>
          <p:cNvCxnSpPr/>
          <p:nvPr/>
        </p:nvCxnSpPr>
        <p:spPr bwMode="auto">
          <a:xfrm>
            <a:off x="5791200" y="30480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Arrow Connector 19"/>
          <p:cNvCxnSpPr/>
          <p:nvPr/>
        </p:nvCxnSpPr>
        <p:spPr bwMode="auto">
          <a:xfrm>
            <a:off x="26670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5" name="Straight Arrow Connector 20"/>
          <p:cNvCxnSpPr/>
          <p:nvPr/>
        </p:nvCxnSpPr>
        <p:spPr bwMode="auto">
          <a:xfrm>
            <a:off x="3124200" y="31959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2"/>
          <p:cNvCxnSpPr/>
          <p:nvPr/>
        </p:nvCxnSpPr>
        <p:spPr bwMode="auto">
          <a:xfrm>
            <a:off x="5334000" y="32082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4"/>
          <p:cNvCxnSpPr/>
          <p:nvPr/>
        </p:nvCxnSpPr>
        <p:spPr bwMode="auto">
          <a:xfrm>
            <a:off x="48768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432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30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24200" y="28911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43600" y="3103945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3.2us (4x repeated)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28800" y="34245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3" name="Rectangle 5"/>
          <p:cNvSpPr/>
          <p:nvPr/>
        </p:nvSpPr>
        <p:spPr bwMode="auto">
          <a:xfrm>
            <a:off x="26670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6"/>
          <p:cNvSpPr/>
          <p:nvPr/>
        </p:nvSpPr>
        <p:spPr bwMode="auto">
          <a:xfrm>
            <a:off x="3124200" y="47199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7"/>
          <p:cNvSpPr/>
          <p:nvPr/>
        </p:nvSpPr>
        <p:spPr bwMode="auto">
          <a:xfrm>
            <a:off x="48768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8"/>
          <p:cNvSpPr/>
          <p:nvPr/>
        </p:nvSpPr>
        <p:spPr bwMode="auto">
          <a:xfrm>
            <a:off x="5334000" y="47199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Connector 13"/>
          <p:cNvCxnSpPr/>
          <p:nvPr/>
        </p:nvCxnSpPr>
        <p:spPr bwMode="auto">
          <a:xfrm>
            <a:off x="2667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14"/>
          <p:cNvCxnSpPr/>
          <p:nvPr/>
        </p:nvCxnSpPr>
        <p:spPr bwMode="auto">
          <a:xfrm>
            <a:off x="31242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5"/>
          <p:cNvCxnSpPr/>
          <p:nvPr/>
        </p:nvCxnSpPr>
        <p:spPr bwMode="auto">
          <a:xfrm>
            <a:off x="48768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6"/>
          <p:cNvCxnSpPr/>
          <p:nvPr/>
        </p:nvCxnSpPr>
        <p:spPr bwMode="auto">
          <a:xfrm>
            <a:off x="5334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7"/>
          <p:cNvCxnSpPr/>
          <p:nvPr/>
        </p:nvCxnSpPr>
        <p:spPr bwMode="auto">
          <a:xfrm>
            <a:off x="6220946" y="43434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Arrow Connector 19"/>
          <p:cNvCxnSpPr/>
          <p:nvPr/>
        </p:nvCxnSpPr>
        <p:spPr bwMode="auto">
          <a:xfrm>
            <a:off x="26670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Straight Arrow Connector 20"/>
          <p:cNvCxnSpPr/>
          <p:nvPr/>
        </p:nvCxnSpPr>
        <p:spPr bwMode="auto">
          <a:xfrm>
            <a:off x="3124200" y="44913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2"/>
          <p:cNvCxnSpPr/>
          <p:nvPr/>
        </p:nvCxnSpPr>
        <p:spPr bwMode="auto">
          <a:xfrm flipV="1">
            <a:off x="5334000" y="45036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4"/>
          <p:cNvCxnSpPr/>
          <p:nvPr/>
        </p:nvCxnSpPr>
        <p:spPr bwMode="auto">
          <a:xfrm>
            <a:off x="48768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7432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9530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124200" y="41865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24956" y="4298602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6.4us (2x repeated)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28800" y="4719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1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8"/>
          <p:cNvSpPr/>
          <p:nvPr/>
        </p:nvSpPr>
        <p:spPr bwMode="auto">
          <a:xfrm>
            <a:off x="5334000" y="5939135"/>
            <a:ext cx="1676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7"/>
          <p:cNvCxnSpPr/>
          <p:nvPr/>
        </p:nvCxnSpPr>
        <p:spPr bwMode="auto">
          <a:xfrm>
            <a:off x="70104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1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2"/>
          <p:cNvCxnSpPr/>
          <p:nvPr/>
        </p:nvCxnSpPr>
        <p:spPr bwMode="auto">
          <a:xfrm>
            <a:off x="5334000" y="572289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124200" y="52533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14488" y="556836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12.8us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828800" y="5939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79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altLang="ko-KR" sz="1600" dirty="0" smtClean="0"/>
              <a:t>Case 1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2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3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4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</p:txBody>
      </p:sp>
      <p:sp>
        <p:nvSpPr>
          <p:cNvPr id="8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5187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gain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1722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58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Decoding latency and packet extension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Factors of decoding latency</a:t>
            </a:r>
          </a:p>
          <a:p>
            <a:pPr lvl="1"/>
            <a:r>
              <a:rPr lang="en-US" altLang="ko-KR" dirty="0" smtClean="0"/>
              <a:t>FFT operation</a:t>
            </a:r>
          </a:p>
          <a:p>
            <a:pPr lvl="1"/>
            <a:r>
              <a:rPr lang="en-US" altLang="ko-KR" dirty="0"/>
              <a:t>B</a:t>
            </a:r>
            <a:r>
              <a:rPr lang="en-US" altLang="ko-KR" dirty="0" smtClean="0"/>
              <a:t>uffer delay</a:t>
            </a:r>
          </a:p>
          <a:p>
            <a:pPr lvl="1"/>
            <a:r>
              <a:rPr lang="en-US" altLang="ko-KR" dirty="0" smtClean="0"/>
              <a:t>FEC decoding </a:t>
            </a:r>
          </a:p>
          <a:p>
            <a:pPr lvl="1"/>
            <a:r>
              <a:rPr lang="en-US" altLang="ko-KR" dirty="0" err="1" smtClean="0"/>
              <a:t>Etc</a:t>
            </a:r>
            <a:endParaRPr lang="en-US" altLang="ko-KR" dirty="0" smtClean="0"/>
          </a:p>
          <a:p>
            <a:r>
              <a:rPr lang="en-US" altLang="ko-KR" dirty="0" smtClean="0"/>
              <a:t>Among the above factors, “buffer delay” may be one of dominant factors.  </a:t>
            </a:r>
          </a:p>
          <a:p>
            <a:r>
              <a:rPr lang="en-US" altLang="ko-KR" dirty="0" smtClean="0"/>
              <a:t>Depending on the number of data tones, the packet extension after the last OFDM symbol can be needed 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52103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2 – 4 with signal extension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2" name="그룹 71"/>
          <p:cNvGrpSpPr/>
          <p:nvPr/>
        </p:nvGrpSpPr>
        <p:grpSpPr>
          <a:xfrm>
            <a:off x="374538" y="1371600"/>
            <a:ext cx="6575013" cy="1910012"/>
            <a:chOff x="533400" y="2667000"/>
            <a:chExt cx="6575013" cy="3180946"/>
          </a:xfrm>
        </p:grpSpPr>
        <p:sp>
          <p:nvSpPr>
            <p:cNvPr id="7" name="Rectangle 5"/>
            <p:cNvSpPr/>
            <p:nvPr/>
          </p:nvSpPr>
          <p:spPr bwMode="auto">
            <a:xfrm>
              <a:off x="1364692" y="3714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6"/>
            <p:cNvSpPr/>
            <p:nvPr/>
          </p:nvSpPr>
          <p:spPr bwMode="auto">
            <a:xfrm>
              <a:off x="1828800" y="3714920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7"/>
            <p:cNvSpPr/>
            <p:nvPr/>
          </p:nvSpPr>
          <p:spPr bwMode="auto">
            <a:xfrm>
              <a:off x="3582860" y="3719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/>
            <p:nvPr/>
          </p:nvSpPr>
          <p:spPr bwMode="auto">
            <a:xfrm>
              <a:off x="4044503" y="3714920"/>
              <a:ext cx="527497" cy="2646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Connector 13"/>
            <p:cNvCxnSpPr/>
            <p:nvPr/>
          </p:nvCxnSpPr>
          <p:spPr bwMode="auto">
            <a:xfrm>
              <a:off x="13716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4"/>
            <p:cNvCxnSpPr/>
            <p:nvPr/>
          </p:nvCxnSpPr>
          <p:spPr bwMode="auto">
            <a:xfrm>
              <a:off x="18288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5"/>
            <p:cNvCxnSpPr/>
            <p:nvPr/>
          </p:nvCxnSpPr>
          <p:spPr bwMode="auto">
            <a:xfrm>
              <a:off x="35814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7"/>
            <p:cNvCxnSpPr/>
            <p:nvPr/>
          </p:nvCxnSpPr>
          <p:spPr bwMode="auto">
            <a:xfrm>
              <a:off x="61722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Arrow Connector 19"/>
            <p:cNvCxnSpPr/>
            <p:nvPr/>
          </p:nvCxnSpPr>
          <p:spPr bwMode="auto">
            <a:xfrm>
              <a:off x="1371600" y="3500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7" name="Straight Arrow Connector 20"/>
            <p:cNvCxnSpPr/>
            <p:nvPr/>
          </p:nvCxnSpPr>
          <p:spPr bwMode="auto">
            <a:xfrm>
              <a:off x="1828800" y="3500735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8" name="Straight Arrow Connector 22"/>
            <p:cNvCxnSpPr/>
            <p:nvPr/>
          </p:nvCxnSpPr>
          <p:spPr bwMode="auto">
            <a:xfrm>
              <a:off x="4077209" y="3498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447800" y="3236093"/>
              <a:ext cx="340158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CP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55898" y="3236093"/>
              <a:ext cx="1725502" cy="410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OFDM symbol (12.8us)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83170" y="3108744"/>
              <a:ext cx="1673351" cy="666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OFDM symbol</a:t>
              </a:r>
            </a:p>
            <a:p>
              <a:r>
                <a:rPr lang="en-US" sz="1000" dirty="0" smtClean="0"/>
                <a:t>12.8</a:t>
              </a:r>
              <a:r>
                <a:rPr lang="en-US" sz="1000" dirty="0" smtClean="0"/>
                <a:t>us (4x </a:t>
              </a:r>
              <a:r>
                <a:rPr lang="en-US" sz="1000" dirty="0" smtClean="0"/>
                <a:t>repeated)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400" y="3729334"/>
              <a:ext cx="737702" cy="563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Case 2</a:t>
              </a:r>
            </a:p>
          </p:txBody>
        </p:sp>
        <p:cxnSp>
          <p:nvCxnSpPr>
            <p:cNvPr id="27" name="직선 연결선 26"/>
            <p:cNvCxnSpPr/>
            <p:nvPr/>
          </p:nvCxnSpPr>
          <p:spPr bwMode="auto">
            <a:xfrm>
              <a:off x="13716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 bwMode="auto">
            <a:xfrm>
              <a:off x="35814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Arrow Connector 19"/>
            <p:cNvCxnSpPr/>
            <p:nvPr/>
          </p:nvCxnSpPr>
          <p:spPr bwMode="auto">
            <a:xfrm>
              <a:off x="1371600" y="3124200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1295400" y="2667000"/>
              <a:ext cx="2383492" cy="410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(</a:t>
              </a:r>
              <a:r>
                <a:rPr lang="en-US" sz="1000" dirty="0" err="1" smtClean="0"/>
                <a:t>Nsym</a:t>
              </a:r>
              <a:r>
                <a:rPr lang="en-US" sz="1000" dirty="0" smtClean="0"/>
                <a:t> -1)-</a:t>
              </a:r>
              <a:r>
                <a:rPr lang="en-US" sz="1000" dirty="0" err="1" smtClean="0"/>
                <a:t>th</a:t>
              </a:r>
              <a:r>
                <a:rPr lang="en-US" sz="1000" dirty="0" smtClean="0"/>
                <a:t> </a:t>
              </a:r>
              <a:r>
                <a:rPr lang="en-US" sz="1000" dirty="0" smtClean="0"/>
                <a:t>OFDM symbol</a:t>
              </a:r>
              <a:endParaRPr lang="en-US" sz="1000" dirty="0" smtClean="0"/>
            </a:p>
          </p:txBody>
        </p:sp>
        <p:cxnSp>
          <p:nvCxnSpPr>
            <p:cNvPr id="32" name="Straight Connector 13"/>
            <p:cNvCxnSpPr/>
            <p:nvPr/>
          </p:nvCxnSpPr>
          <p:spPr bwMode="auto">
            <a:xfrm>
              <a:off x="35814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14"/>
            <p:cNvCxnSpPr/>
            <p:nvPr/>
          </p:nvCxnSpPr>
          <p:spPr bwMode="auto">
            <a:xfrm>
              <a:off x="40386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Arrow Connector 19"/>
            <p:cNvCxnSpPr/>
            <p:nvPr/>
          </p:nvCxnSpPr>
          <p:spPr bwMode="auto">
            <a:xfrm>
              <a:off x="3581400" y="3505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3657600" y="3240558"/>
              <a:ext cx="340158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CP</a:t>
              </a:r>
              <a:endParaRPr lang="en-US" sz="1000" dirty="0"/>
            </a:p>
          </p:txBody>
        </p:sp>
        <p:cxnSp>
          <p:nvCxnSpPr>
            <p:cNvPr id="36" name="Straight Arrow Connector 19"/>
            <p:cNvCxnSpPr/>
            <p:nvPr/>
          </p:nvCxnSpPr>
          <p:spPr bwMode="auto">
            <a:xfrm>
              <a:off x="3581400" y="3124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3657600" y="2667000"/>
              <a:ext cx="2383492" cy="410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(</a:t>
              </a:r>
              <a:r>
                <a:rPr lang="en-US" sz="1000" dirty="0" err="1" smtClean="0"/>
                <a:t>Nsym</a:t>
              </a:r>
              <a:r>
                <a:rPr lang="en-US" sz="1000" dirty="0" smtClean="0"/>
                <a:t>)-</a:t>
              </a:r>
              <a:r>
                <a:rPr lang="en-US" sz="1000" dirty="0" err="1" smtClean="0"/>
                <a:t>th</a:t>
              </a:r>
              <a:r>
                <a:rPr lang="en-US" sz="1000" dirty="0" smtClean="0"/>
                <a:t> </a:t>
              </a:r>
              <a:r>
                <a:rPr lang="en-US" sz="1000" dirty="0" smtClean="0"/>
                <a:t>OFDM </a:t>
              </a:r>
              <a:r>
                <a:rPr lang="en-US" sz="1000" dirty="0" smtClean="0"/>
                <a:t>symbol </a:t>
              </a:r>
            </a:p>
          </p:txBody>
        </p:sp>
        <p:sp>
          <p:nvSpPr>
            <p:cNvPr id="40" name="Rectangle 8"/>
            <p:cNvSpPr/>
            <p:nvPr/>
          </p:nvSpPr>
          <p:spPr bwMode="auto">
            <a:xfrm>
              <a:off x="6156000" y="3714918"/>
              <a:ext cx="473400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8"/>
            <p:cNvSpPr/>
            <p:nvPr/>
          </p:nvSpPr>
          <p:spPr bwMode="auto">
            <a:xfrm>
              <a:off x="4038600" y="3979560"/>
              <a:ext cx="534419" cy="9734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8" name="직선 화살표 연결선 47"/>
            <p:cNvCxnSpPr/>
            <p:nvPr/>
          </p:nvCxnSpPr>
          <p:spPr bwMode="auto">
            <a:xfrm flipH="1" flipV="1">
              <a:off x="4273662" y="4570559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3657600" y="5331983"/>
              <a:ext cx="1079142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Pre-FEC padding</a:t>
              </a:r>
              <a:endParaRPr lang="ko-KR" altLang="en-US" sz="1000" dirty="0"/>
            </a:p>
          </p:txBody>
        </p:sp>
        <p:sp>
          <p:nvSpPr>
            <p:cNvPr id="51" name="Rectangle 8"/>
            <p:cNvSpPr/>
            <p:nvPr/>
          </p:nvSpPr>
          <p:spPr bwMode="auto">
            <a:xfrm>
              <a:off x="4577934" y="3714918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8"/>
            <p:cNvSpPr/>
            <p:nvPr/>
          </p:nvSpPr>
          <p:spPr bwMode="auto">
            <a:xfrm>
              <a:off x="5111303" y="3714918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8"/>
            <p:cNvSpPr/>
            <p:nvPr/>
          </p:nvSpPr>
          <p:spPr bwMode="auto">
            <a:xfrm>
              <a:off x="5644703" y="3714918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7" name="직선 화살표 연결선 56"/>
            <p:cNvCxnSpPr/>
            <p:nvPr/>
          </p:nvCxnSpPr>
          <p:spPr bwMode="auto">
            <a:xfrm flipH="1" flipV="1">
              <a:off x="6248400" y="4495800"/>
              <a:ext cx="570122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6056522" y="5205079"/>
              <a:ext cx="1051891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Packet extension</a:t>
              </a:r>
              <a:endParaRPr lang="ko-KR" altLang="en-US" sz="1000" dirty="0"/>
            </a:p>
          </p:txBody>
        </p:sp>
        <p:cxnSp>
          <p:nvCxnSpPr>
            <p:cNvPr id="60" name="직선 연결선 59"/>
            <p:cNvCxnSpPr/>
            <p:nvPr/>
          </p:nvCxnSpPr>
          <p:spPr bwMode="auto">
            <a:xfrm>
              <a:off x="6172200" y="2895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직선 화살표 연결선 61"/>
            <p:cNvCxnSpPr/>
            <p:nvPr/>
          </p:nvCxnSpPr>
          <p:spPr bwMode="auto">
            <a:xfrm flipH="1" flipV="1">
              <a:off x="537231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4684922" y="5181600"/>
              <a:ext cx="1359668" cy="666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post-FEC padding</a:t>
              </a:r>
            </a:p>
            <a:p>
              <a:r>
                <a:rPr lang="en-US" altLang="ko-KR" sz="1000" dirty="0" smtClean="0"/>
                <a:t>(3 repeated waveform)</a:t>
              </a:r>
              <a:endParaRPr lang="ko-KR" altLang="en-US" sz="1000" dirty="0"/>
            </a:p>
          </p:txBody>
        </p:sp>
        <p:cxnSp>
          <p:nvCxnSpPr>
            <p:cNvPr id="64" name="직선 화살표 연결선 63"/>
            <p:cNvCxnSpPr/>
            <p:nvPr/>
          </p:nvCxnSpPr>
          <p:spPr bwMode="auto">
            <a:xfrm flipH="1" flipV="1">
              <a:off x="487680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5" name="직선 화살표 연결선 64"/>
            <p:cNvCxnSpPr/>
            <p:nvPr/>
          </p:nvCxnSpPr>
          <p:spPr bwMode="auto">
            <a:xfrm flipH="1" flipV="1">
              <a:off x="586740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6" name="직선 화살표 연결선 65"/>
            <p:cNvCxnSpPr/>
            <p:nvPr/>
          </p:nvCxnSpPr>
          <p:spPr bwMode="auto">
            <a:xfrm flipH="1">
              <a:off x="2736292" y="3886200"/>
              <a:ext cx="1607108" cy="152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1524000" y="5361802"/>
              <a:ext cx="1532792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1/8&lt; # of Data tones </a:t>
              </a:r>
              <a:r>
                <a:rPr lang="en-US" altLang="ko-KR" sz="1000" dirty="0" smtClean="0">
                  <a:sym typeface="Symbol" panose="05050102010706020507" pitchFamily="18" charset="2"/>
                </a:rPr>
                <a:t></a:t>
              </a:r>
              <a:r>
                <a:rPr lang="en-US" altLang="ko-KR" sz="1000" dirty="0" smtClean="0"/>
                <a:t> 1/4</a:t>
              </a:r>
              <a:endParaRPr lang="ko-KR" altLang="en-US" sz="1000" dirty="0"/>
            </a:p>
          </p:txBody>
        </p:sp>
        <p:cxnSp>
          <p:nvCxnSpPr>
            <p:cNvPr id="69" name="Straight Arrow Connector 22"/>
            <p:cNvCxnSpPr/>
            <p:nvPr/>
          </p:nvCxnSpPr>
          <p:spPr bwMode="auto">
            <a:xfrm>
              <a:off x="4572000" y="4195293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4845576" y="3891175"/>
              <a:ext cx="2001430" cy="666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Secured processing time</a:t>
              </a:r>
              <a:endParaRPr lang="en-US" sz="1000" dirty="0" smtClean="0"/>
            </a:p>
            <a:p>
              <a:endParaRPr lang="en-US" sz="1000" dirty="0" smtClean="0"/>
            </a:p>
          </p:txBody>
        </p:sp>
      </p:grpSp>
      <p:sp>
        <p:nvSpPr>
          <p:cNvPr id="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  <p:grpSp>
        <p:nvGrpSpPr>
          <p:cNvPr id="73" name="그룹 72"/>
          <p:cNvGrpSpPr/>
          <p:nvPr/>
        </p:nvGrpSpPr>
        <p:grpSpPr>
          <a:xfrm>
            <a:off x="381000" y="3124199"/>
            <a:ext cx="6858000" cy="1787279"/>
            <a:chOff x="533400" y="2667000"/>
            <a:chExt cx="6858000" cy="3358242"/>
          </a:xfrm>
        </p:grpSpPr>
        <p:sp>
          <p:nvSpPr>
            <p:cNvPr id="74" name="Rectangle 5"/>
            <p:cNvSpPr/>
            <p:nvPr/>
          </p:nvSpPr>
          <p:spPr bwMode="auto">
            <a:xfrm>
              <a:off x="1364692" y="3714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6"/>
            <p:cNvSpPr/>
            <p:nvPr/>
          </p:nvSpPr>
          <p:spPr bwMode="auto">
            <a:xfrm>
              <a:off x="1828800" y="3714920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"/>
            <p:cNvSpPr/>
            <p:nvPr/>
          </p:nvSpPr>
          <p:spPr bwMode="auto">
            <a:xfrm>
              <a:off x="3582860" y="3719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8"/>
            <p:cNvSpPr/>
            <p:nvPr/>
          </p:nvSpPr>
          <p:spPr bwMode="auto">
            <a:xfrm>
              <a:off x="4044503" y="3714920"/>
              <a:ext cx="1060897" cy="59655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8" name="Straight Connector 13"/>
            <p:cNvCxnSpPr/>
            <p:nvPr/>
          </p:nvCxnSpPr>
          <p:spPr bwMode="auto">
            <a:xfrm>
              <a:off x="13716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14"/>
            <p:cNvCxnSpPr/>
            <p:nvPr/>
          </p:nvCxnSpPr>
          <p:spPr bwMode="auto">
            <a:xfrm>
              <a:off x="18288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15"/>
            <p:cNvCxnSpPr/>
            <p:nvPr/>
          </p:nvCxnSpPr>
          <p:spPr bwMode="auto">
            <a:xfrm>
              <a:off x="35814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17"/>
            <p:cNvCxnSpPr/>
            <p:nvPr/>
          </p:nvCxnSpPr>
          <p:spPr bwMode="auto">
            <a:xfrm>
              <a:off x="61722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Arrow Connector 19"/>
            <p:cNvCxnSpPr/>
            <p:nvPr/>
          </p:nvCxnSpPr>
          <p:spPr bwMode="auto">
            <a:xfrm>
              <a:off x="1371600" y="3500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83" name="Straight Arrow Connector 20"/>
            <p:cNvCxnSpPr/>
            <p:nvPr/>
          </p:nvCxnSpPr>
          <p:spPr bwMode="auto">
            <a:xfrm>
              <a:off x="1828800" y="3500735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84" name="Straight Arrow Connector 22"/>
            <p:cNvCxnSpPr/>
            <p:nvPr/>
          </p:nvCxnSpPr>
          <p:spPr bwMode="auto">
            <a:xfrm>
              <a:off x="4077209" y="3498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1855898" y="3236093"/>
              <a:ext cx="1725502" cy="46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383170" y="3108744"/>
              <a:ext cx="1673351" cy="46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33400" y="3729335"/>
              <a:ext cx="737702" cy="6361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Case 3</a:t>
              </a:r>
              <a:endParaRPr lang="en-US" sz="1600" dirty="0"/>
            </a:p>
          </p:txBody>
        </p:sp>
        <p:cxnSp>
          <p:nvCxnSpPr>
            <p:cNvPr id="89" name="직선 연결선 88"/>
            <p:cNvCxnSpPr/>
            <p:nvPr/>
          </p:nvCxnSpPr>
          <p:spPr bwMode="auto">
            <a:xfrm>
              <a:off x="13716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직선 연결선 89"/>
            <p:cNvCxnSpPr/>
            <p:nvPr/>
          </p:nvCxnSpPr>
          <p:spPr bwMode="auto">
            <a:xfrm>
              <a:off x="35814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Straight Arrow Connector 19"/>
            <p:cNvCxnSpPr/>
            <p:nvPr/>
          </p:nvCxnSpPr>
          <p:spPr bwMode="auto">
            <a:xfrm>
              <a:off x="1371600" y="3124200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1295400" y="2667000"/>
              <a:ext cx="2383492" cy="46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cxnSp>
          <p:nvCxnSpPr>
            <p:cNvPr id="93" name="Straight Connector 13"/>
            <p:cNvCxnSpPr/>
            <p:nvPr/>
          </p:nvCxnSpPr>
          <p:spPr bwMode="auto">
            <a:xfrm>
              <a:off x="35814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14"/>
            <p:cNvCxnSpPr/>
            <p:nvPr/>
          </p:nvCxnSpPr>
          <p:spPr bwMode="auto">
            <a:xfrm>
              <a:off x="40386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Arrow Connector 19"/>
            <p:cNvCxnSpPr/>
            <p:nvPr/>
          </p:nvCxnSpPr>
          <p:spPr bwMode="auto">
            <a:xfrm>
              <a:off x="3581400" y="3505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97" name="Straight Arrow Connector 19"/>
            <p:cNvCxnSpPr/>
            <p:nvPr/>
          </p:nvCxnSpPr>
          <p:spPr bwMode="auto">
            <a:xfrm>
              <a:off x="3581400" y="3124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99" name="Rectangle 8"/>
            <p:cNvSpPr/>
            <p:nvPr/>
          </p:nvSpPr>
          <p:spPr bwMode="auto">
            <a:xfrm>
              <a:off x="6156000" y="3714918"/>
              <a:ext cx="939096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8"/>
            <p:cNvSpPr/>
            <p:nvPr/>
          </p:nvSpPr>
          <p:spPr bwMode="auto">
            <a:xfrm>
              <a:off x="4038600" y="4324519"/>
              <a:ext cx="1074818" cy="6284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1" name="직선 화살표 연결선 100"/>
            <p:cNvCxnSpPr/>
            <p:nvPr/>
          </p:nvCxnSpPr>
          <p:spPr bwMode="auto">
            <a:xfrm flipH="1" flipV="1">
              <a:off x="4344988" y="4800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3657600" y="5562600"/>
              <a:ext cx="1079142" cy="462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Pre-FEC padding</a:t>
              </a:r>
              <a:endParaRPr lang="ko-KR" altLang="en-US" sz="1000" dirty="0"/>
            </a:p>
          </p:txBody>
        </p:sp>
        <p:sp>
          <p:nvSpPr>
            <p:cNvPr id="103" name="Rectangle 8"/>
            <p:cNvSpPr/>
            <p:nvPr/>
          </p:nvSpPr>
          <p:spPr bwMode="auto">
            <a:xfrm>
              <a:off x="5089201" y="3714918"/>
              <a:ext cx="1082999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4" name="직선 화살표 연결선 103"/>
            <p:cNvCxnSpPr/>
            <p:nvPr/>
          </p:nvCxnSpPr>
          <p:spPr bwMode="auto">
            <a:xfrm flipH="1" flipV="1">
              <a:off x="6743910" y="4800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6339509" y="5562600"/>
              <a:ext cx="1051891" cy="462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Packet extension</a:t>
              </a:r>
              <a:endParaRPr lang="ko-KR" altLang="en-US" sz="1000" dirty="0"/>
            </a:p>
          </p:txBody>
        </p:sp>
        <p:cxnSp>
          <p:nvCxnSpPr>
            <p:cNvPr id="106" name="직선 연결선 105"/>
            <p:cNvCxnSpPr/>
            <p:nvPr/>
          </p:nvCxnSpPr>
          <p:spPr bwMode="auto">
            <a:xfrm>
              <a:off x="6172200" y="2895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5090826" y="5181600"/>
              <a:ext cx="1220206" cy="7517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post-FEC padding</a:t>
              </a:r>
            </a:p>
            <a:p>
              <a:r>
                <a:rPr lang="en-US" altLang="ko-KR" sz="1000" dirty="0" smtClean="0"/>
                <a:t>(repeated waveform</a:t>
              </a:r>
              <a:endParaRPr lang="ko-KR" altLang="en-US" sz="1000" dirty="0"/>
            </a:p>
          </p:txBody>
        </p:sp>
        <p:cxnSp>
          <p:nvCxnSpPr>
            <p:cNvPr id="108" name="직선 화살표 연결선 107"/>
            <p:cNvCxnSpPr/>
            <p:nvPr/>
          </p:nvCxnSpPr>
          <p:spPr bwMode="auto">
            <a:xfrm flipH="1" flipV="1">
              <a:off x="586740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9" name="직선 화살표 연결선 108"/>
            <p:cNvCxnSpPr/>
            <p:nvPr/>
          </p:nvCxnSpPr>
          <p:spPr bwMode="auto">
            <a:xfrm flipH="1">
              <a:off x="2888692" y="4038600"/>
              <a:ext cx="1607108" cy="152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1676400" y="5514202"/>
              <a:ext cx="1532792" cy="462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1/4&lt; # of Data tones </a:t>
              </a:r>
              <a:r>
                <a:rPr lang="en-US" altLang="ko-KR" sz="1000" dirty="0">
                  <a:sym typeface="Symbol" panose="05050102010706020507" pitchFamily="18" charset="2"/>
                </a:rPr>
                <a:t> </a:t>
              </a:r>
              <a:r>
                <a:rPr lang="en-US" altLang="ko-KR" sz="1000" dirty="0" smtClean="0"/>
                <a:t>1/2</a:t>
              </a:r>
              <a:endParaRPr lang="ko-KR" altLang="en-US" sz="1000" dirty="0"/>
            </a:p>
          </p:txBody>
        </p:sp>
        <p:cxnSp>
          <p:nvCxnSpPr>
            <p:cNvPr id="111" name="Straight Arrow Connector 22"/>
            <p:cNvCxnSpPr/>
            <p:nvPr/>
          </p:nvCxnSpPr>
          <p:spPr bwMode="auto">
            <a:xfrm>
              <a:off x="5040194" y="4195293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5313770" y="3891177"/>
              <a:ext cx="2001430" cy="751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Secured processing time</a:t>
              </a:r>
              <a:endParaRPr lang="en-US" sz="1000" dirty="0" smtClean="0"/>
            </a:p>
            <a:p>
              <a:endParaRPr lang="en-US" sz="1000" dirty="0" smtClean="0"/>
            </a:p>
          </p:txBody>
        </p:sp>
      </p:grpSp>
      <p:grpSp>
        <p:nvGrpSpPr>
          <p:cNvPr id="145" name="그룹 144"/>
          <p:cNvGrpSpPr/>
          <p:nvPr/>
        </p:nvGrpSpPr>
        <p:grpSpPr>
          <a:xfrm>
            <a:off x="381000" y="4953000"/>
            <a:ext cx="7848600" cy="1256107"/>
            <a:chOff x="533400" y="2895600"/>
            <a:chExt cx="7848600" cy="2254187"/>
          </a:xfrm>
        </p:grpSpPr>
        <p:sp>
          <p:nvSpPr>
            <p:cNvPr id="113" name="Rectangle 5"/>
            <p:cNvSpPr/>
            <p:nvPr/>
          </p:nvSpPr>
          <p:spPr bwMode="auto">
            <a:xfrm>
              <a:off x="1364692" y="3714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/>
            <p:nvPr/>
          </p:nvSpPr>
          <p:spPr bwMode="auto">
            <a:xfrm>
              <a:off x="1828800" y="3714920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Rectangle 7"/>
            <p:cNvSpPr/>
            <p:nvPr/>
          </p:nvSpPr>
          <p:spPr bwMode="auto">
            <a:xfrm>
              <a:off x="3582860" y="3719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8"/>
            <p:cNvSpPr/>
            <p:nvPr/>
          </p:nvSpPr>
          <p:spPr bwMode="auto">
            <a:xfrm>
              <a:off x="4044503" y="3714919"/>
              <a:ext cx="2110038" cy="98168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7" name="Straight Connector 13"/>
            <p:cNvCxnSpPr/>
            <p:nvPr/>
          </p:nvCxnSpPr>
          <p:spPr bwMode="auto">
            <a:xfrm>
              <a:off x="13716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8" name="Straight Connector 14"/>
            <p:cNvCxnSpPr/>
            <p:nvPr/>
          </p:nvCxnSpPr>
          <p:spPr bwMode="auto">
            <a:xfrm>
              <a:off x="18288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9" name="Straight Connector 15"/>
            <p:cNvCxnSpPr/>
            <p:nvPr/>
          </p:nvCxnSpPr>
          <p:spPr bwMode="auto">
            <a:xfrm>
              <a:off x="35814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0" name="Straight Connector 17"/>
            <p:cNvCxnSpPr/>
            <p:nvPr/>
          </p:nvCxnSpPr>
          <p:spPr bwMode="auto">
            <a:xfrm>
              <a:off x="61722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1" name="Straight Arrow Connector 19"/>
            <p:cNvCxnSpPr/>
            <p:nvPr/>
          </p:nvCxnSpPr>
          <p:spPr bwMode="auto">
            <a:xfrm>
              <a:off x="1371600" y="3500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22" name="Straight Arrow Connector 20"/>
            <p:cNvCxnSpPr/>
            <p:nvPr/>
          </p:nvCxnSpPr>
          <p:spPr bwMode="auto">
            <a:xfrm>
              <a:off x="1828800" y="3500735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23" name="Straight Arrow Connector 22"/>
            <p:cNvCxnSpPr/>
            <p:nvPr/>
          </p:nvCxnSpPr>
          <p:spPr bwMode="auto">
            <a:xfrm>
              <a:off x="4077209" y="3498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1447800" y="3236093"/>
              <a:ext cx="184731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855898" y="3236093"/>
              <a:ext cx="1725502" cy="441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383170" y="3108744"/>
              <a:ext cx="1673351" cy="441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33400" y="3729336"/>
              <a:ext cx="737702" cy="6075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Case 4</a:t>
              </a:r>
              <a:endParaRPr lang="en-US" sz="1600" dirty="0"/>
            </a:p>
          </p:txBody>
        </p:sp>
        <p:cxnSp>
          <p:nvCxnSpPr>
            <p:cNvPr id="128" name="직선 연결선 127"/>
            <p:cNvCxnSpPr/>
            <p:nvPr/>
          </p:nvCxnSpPr>
          <p:spPr bwMode="auto">
            <a:xfrm>
              <a:off x="13716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직선 연결선 128"/>
            <p:cNvCxnSpPr/>
            <p:nvPr/>
          </p:nvCxnSpPr>
          <p:spPr bwMode="auto">
            <a:xfrm>
              <a:off x="35814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0" name="Straight Arrow Connector 19"/>
            <p:cNvCxnSpPr/>
            <p:nvPr/>
          </p:nvCxnSpPr>
          <p:spPr bwMode="auto">
            <a:xfrm>
              <a:off x="1371600" y="3124200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32" name="Straight Connector 13"/>
            <p:cNvCxnSpPr/>
            <p:nvPr/>
          </p:nvCxnSpPr>
          <p:spPr bwMode="auto">
            <a:xfrm>
              <a:off x="35814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3" name="Straight Connector 14"/>
            <p:cNvCxnSpPr/>
            <p:nvPr/>
          </p:nvCxnSpPr>
          <p:spPr bwMode="auto">
            <a:xfrm>
              <a:off x="40386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Straight Arrow Connector 19"/>
            <p:cNvCxnSpPr/>
            <p:nvPr/>
          </p:nvCxnSpPr>
          <p:spPr bwMode="auto">
            <a:xfrm>
              <a:off x="3581400" y="3505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3657600" y="3240556"/>
              <a:ext cx="184731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dirty="0"/>
            </a:p>
          </p:txBody>
        </p:sp>
        <p:cxnSp>
          <p:nvCxnSpPr>
            <p:cNvPr id="136" name="Straight Arrow Connector 19"/>
            <p:cNvCxnSpPr/>
            <p:nvPr/>
          </p:nvCxnSpPr>
          <p:spPr bwMode="auto">
            <a:xfrm>
              <a:off x="3581400" y="3124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8" name="Rectangle 8"/>
            <p:cNvSpPr/>
            <p:nvPr/>
          </p:nvSpPr>
          <p:spPr bwMode="auto">
            <a:xfrm>
              <a:off x="6155999" y="3714918"/>
              <a:ext cx="2029785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9" name="Rectangle 8"/>
            <p:cNvSpPr/>
            <p:nvPr/>
          </p:nvSpPr>
          <p:spPr bwMode="auto">
            <a:xfrm>
              <a:off x="4038600" y="4707923"/>
              <a:ext cx="2115941" cy="2519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309977" y="4707923"/>
              <a:ext cx="1079142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Pre-FEC padding</a:t>
              </a:r>
              <a:endParaRPr lang="ko-KR" altLang="en-US" sz="1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443965" y="4513376"/>
              <a:ext cx="1051891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Packet extension</a:t>
              </a:r>
              <a:endParaRPr lang="ko-KR" altLang="en-US" sz="1000" dirty="0"/>
            </a:p>
          </p:txBody>
        </p:sp>
        <p:cxnSp>
          <p:nvCxnSpPr>
            <p:cNvPr id="142" name="직선 연결선 141"/>
            <p:cNvCxnSpPr/>
            <p:nvPr/>
          </p:nvCxnSpPr>
          <p:spPr bwMode="auto">
            <a:xfrm>
              <a:off x="6172200" y="2895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3" name="Straight Arrow Connector 22"/>
            <p:cNvCxnSpPr/>
            <p:nvPr/>
          </p:nvCxnSpPr>
          <p:spPr bwMode="auto">
            <a:xfrm>
              <a:off x="6106994" y="4195293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44" name="TextBox 143"/>
            <p:cNvSpPr txBox="1"/>
            <p:nvPr/>
          </p:nvSpPr>
          <p:spPr>
            <a:xfrm>
              <a:off x="6380570" y="3891176"/>
              <a:ext cx="2001430" cy="718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Secured processing time</a:t>
              </a:r>
              <a:endParaRPr lang="en-US" sz="1000" dirty="0" smtClean="0"/>
            </a:p>
            <a:p>
              <a:endParaRPr lang="en-US" sz="1000" dirty="0" smtClean="0"/>
            </a:p>
          </p:txBody>
        </p:sp>
      </p:grpSp>
      <p:cxnSp>
        <p:nvCxnSpPr>
          <p:cNvPr id="146" name="직선 화살표 연결선 145"/>
          <p:cNvCxnSpPr/>
          <p:nvPr/>
        </p:nvCxnSpPr>
        <p:spPr bwMode="auto">
          <a:xfrm flipH="1">
            <a:off x="2888692" y="5715000"/>
            <a:ext cx="1524446" cy="506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7" name="TextBox 146"/>
          <p:cNvSpPr txBox="1"/>
          <p:nvPr/>
        </p:nvSpPr>
        <p:spPr>
          <a:xfrm>
            <a:off x="1676400" y="6195525"/>
            <a:ext cx="15327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1/2&lt; # of Data tones </a:t>
            </a:r>
            <a:r>
              <a:rPr lang="en-US" altLang="ko-KR" sz="1000" dirty="0">
                <a:sym typeface="Symbol" panose="05050102010706020507" pitchFamily="18" charset="2"/>
              </a:rPr>
              <a:t> </a:t>
            </a:r>
            <a:r>
              <a:rPr lang="en-US" altLang="ko-KR" sz="1000" dirty="0" smtClean="0"/>
              <a:t>1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575780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100856</TotalTime>
  <Words>998</Words>
  <Application>Microsoft Office PowerPoint</Application>
  <PresentationFormat>화면 슬라이드 쇼(4:3)</PresentationFormat>
  <Paragraphs>218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Arial</vt:lpstr>
      <vt:lpstr>Symbol</vt:lpstr>
      <vt:lpstr>Times New Roman</vt:lpstr>
      <vt:lpstr>802-11-Submission</vt:lpstr>
      <vt:lpstr>Document</vt:lpstr>
      <vt:lpstr>Efficient padding for last OFDM Symbol</vt:lpstr>
      <vt:lpstr>Background</vt:lpstr>
      <vt:lpstr>Ratio btw padding bits and data bits [2]</vt:lpstr>
      <vt:lpstr>Reducing symbol duration</vt:lpstr>
      <vt:lpstr>Easing Implementation Complexity</vt:lpstr>
      <vt:lpstr>TX Frame structure (last two symbols)</vt:lpstr>
      <vt:lpstr>Throughput gain</vt:lpstr>
      <vt:lpstr> Decoding latency and packet extension</vt:lpstr>
      <vt:lpstr>CASE 2 – 4 with signal extension</vt:lpstr>
      <vt:lpstr>STBC case</vt:lpstr>
      <vt:lpstr>Conclusions</vt:lpstr>
      <vt:lpstr>Straw poll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HeejungYu</cp:lastModifiedBy>
  <cp:revision>1332</cp:revision>
  <cp:lastPrinted>1998-02-10T13:28:06Z</cp:lastPrinted>
  <dcterms:created xsi:type="dcterms:W3CDTF">2007-05-21T21:00:37Z</dcterms:created>
  <dcterms:modified xsi:type="dcterms:W3CDTF">2015-07-14T09:34:47Z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