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36" r:id="rId3"/>
    <p:sldId id="356" r:id="rId4"/>
    <p:sldId id="350" r:id="rId5"/>
    <p:sldId id="357" r:id="rId6"/>
    <p:sldId id="360" r:id="rId7"/>
    <p:sldId id="364" r:id="rId8"/>
    <p:sldId id="365" r:id="rId9"/>
    <p:sldId id="366" r:id="rId10"/>
    <p:sldId id="345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2105" autoAdjust="0"/>
  </p:normalViewPr>
  <p:slideViewPr>
    <p:cSldViewPr>
      <p:cViewPr varScale="1">
        <p:scale>
          <a:sx n="105" d="100"/>
          <a:sy n="105" d="100"/>
        </p:scale>
        <p:origin x="11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14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8942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54059" y="6475413"/>
            <a:ext cx="27898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802.11-15/0887r0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587" y="6475413"/>
            <a:ext cx="2828338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Heejung</a:t>
            </a:r>
            <a:r>
              <a:rPr lang="en-US" dirty="0" smtClean="0"/>
              <a:t> Yu, </a:t>
            </a:r>
            <a:r>
              <a:rPr lang="en-US" dirty="0" err="1" smtClean="0"/>
              <a:t>Yeungnam</a:t>
            </a:r>
            <a:r>
              <a:rPr lang="en-US" dirty="0" smtClean="0"/>
              <a:t> Univ./NEWRACOM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Efficient padding for last OFDM Symbol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416523"/>
              </p:ext>
            </p:extLst>
          </p:nvPr>
        </p:nvGraphicFramePr>
        <p:xfrm>
          <a:off x="522288" y="2655888"/>
          <a:ext cx="8121650" cy="376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9" name="Document" r:id="rId4" imgW="8972633" imgH="4186627" progId="Word.Document.8">
                  <p:embed/>
                </p:oleObj>
              </mc:Choice>
              <mc:Fallback>
                <p:oleObj name="Document" r:id="rId4" imgW="8972633" imgH="4186627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655888"/>
                        <a:ext cx="8121650" cy="3767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11-15-0132-05-00ax-Specification </a:t>
            </a:r>
            <a:r>
              <a:rPr lang="en-US" altLang="ko-KR" dirty="0"/>
              <a:t>Framework for </a:t>
            </a:r>
            <a:r>
              <a:rPr lang="en-US" altLang="ko-KR" dirty="0" err="1"/>
              <a:t>Tgax</a:t>
            </a:r>
            <a:endParaRPr lang="en-US" altLang="ko-KR" dirty="0"/>
          </a:p>
          <a:p>
            <a:r>
              <a:rPr lang="en-US" altLang="ko-KR" dirty="0" smtClean="0"/>
              <a:t>[2] 11-15-0572-01-00ax-PHY inefficiency of 256FFT per 20MHz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</a:t>
            </a:r>
            <a:r>
              <a:rPr lang="en-US" altLang="ko-KR" smtClean="0"/>
              <a:t> </a:t>
            </a:r>
            <a:r>
              <a:rPr lang="en-US" altLang="ko-KR" smtClean="0"/>
              <a:t>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7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According to SFD [1], data </a:t>
            </a:r>
            <a:r>
              <a:rPr lang="en-US" altLang="ko-KR" dirty="0">
                <a:ea typeface="굴림" pitchFamily="50" charset="-127"/>
              </a:rPr>
              <a:t>symbols in an HE PPDU shall use a DFT period of 12.8 µs and subcarrier spacing of 78.125 kHz. </a:t>
            </a:r>
            <a:endParaRPr lang="en-US" altLang="ko-KR" dirty="0" smtClean="0">
              <a:ea typeface="굴림" pitchFamily="50" charset="-127"/>
            </a:endParaRPr>
          </a:p>
          <a:p>
            <a:pPr lvl="1"/>
            <a:r>
              <a:rPr lang="en-US" altLang="ko-KR" dirty="0" smtClean="0">
                <a:ea typeface="굴림" pitchFamily="50" charset="-127"/>
              </a:rPr>
              <a:t>256 subcarriers are defined in 20MHz bandwidth.</a:t>
            </a:r>
            <a:endParaRPr lang="en-US" altLang="ko-KR" dirty="0">
              <a:ea typeface="굴림" pitchFamily="50" charset="-127"/>
            </a:endParaRPr>
          </a:p>
          <a:p>
            <a:r>
              <a:rPr lang="en-US" altLang="ko-KR" dirty="0" smtClean="0">
                <a:ea typeface="굴림" pitchFamily="50" charset="-127"/>
              </a:rPr>
              <a:t>In [2], the padding overhead in the last symbol was analyzed.</a:t>
            </a:r>
          </a:p>
          <a:p>
            <a:pPr lvl="1"/>
            <a:r>
              <a:rPr lang="en-US" altLang="ko-KR" dirty="0"/>
              <a:t>12.8us OFDM symbol duration can cause excessive padding and result in throughput loss.</a:t>
            </a:r>
          </a:p>
          <a:p>
            <a:pPr lvl="2"/>
            <a:r>
              <a:rPr lang="en-US" altLang="ko-KR" dirty="0"/>
              <a:t>Especially for OFDM transmission with wide BW, high MCS, and many STSs.</a:t>
            </a:r>
          </a:p>
          <a:p>
            <a:pPr lvl="1"/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>
              <a:ea typeface="굴림" pitchFamily="50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715587" y="6475413"/>
            <a:ext cx="28283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Heejung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Yu,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Yeungnam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Univ./NEWRACOM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682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Ratio btw padding bits and data </a:t>
            </a:r>
            <a:r>
              <a:rPr lang="en-US" altLang="ko-KR" dirty="0" smtClean="0"/>
              <a:t>bits [2]</a:t>
            </a:r>
            <a:endParaRPr lang="ko-KR" altLang="en-US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510236"/>
              </p:ext>
            </p:extLst>
          </p:nvPr>
        </p:nvGraphicFramePr>
        <p:xfrm>
          <a:off x="685800" y="1905000"/>
          <a:ext cx="800100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676400"/>
                <a:gridCol w="1524000"/>
                <a:gridCol w="1600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40 +44bytes</a:t>
                      </a:r>
                      <a:r>
                        <a:rPr lang="en-US" altLang="ko-KR" baseline="30000" dirty="0" smtClean="0"/>
                        <a:t>1</a:t>
                      </a:r>
                      <a:endParaRPr lang="ko-KR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576+44bytes</a:t>
                      </a:r>
                      <a:r>
                        <a:rPr lang="en-US" altLang="ko-KR" baseline="30000" dirty="0" smtClean="0"/>
                        <a:t>2</a:t>
                      </a:r>
                      <a:endParaRPr lang="ko-KR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1500+44bytes</a:t>
                      </a:r>
                      <a:r>
                        <a:rPr lang="en-US" altLang="ko-KR" baseline="30000" dirty="0" smtClean="0"/>
                        <a:t>3</a:t>
                      </a:r>
                      <a:endParaRPr lang="ko-KR" altLang="en-US" baseline="30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MCS0</a:t>
                      </a:r>
                      <a:r>
                        <a:rPr lang="en-US" altLang="ko-KR" baseline="0" dirty="0" smtClean="0"/>
                        <a:t> 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45.8%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8.67%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3.14%</a:t>
                      </a:r>
                      <a:endParaRPr lang="ko-KR" altLang="en-US" dirty="0"/>
                    </a:p>
                  </a:txBody>
                  <a:tcPr/>
                </a:tc>
              </a:tr>
              <a:tr h="31278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MCS1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45.8%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3.14%</a:t>
                      </a:r>
                      <a:endParaRPr lang="ko-KR" altLang="en-US" dirty="0"/>
                    </a:p>
                  </a:txBody>
                  <a:tcPr/>
                </a:tc>
              </a:tr>
              <a:tr h="25980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MCS2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119%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7.11%</a:t>
                      </a:r>
                      <a:endParaRPr lang="ko-KR" altLang="en-US" dirty="0"/>
                    </a:p>
                  </a:txBody>
                  <a:tcPr/>
                </a:tc>
              </a:tr>
              <a:tr h="20682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MCS3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192%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18.6%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11.1%</a:t>
                      </a:r>
                      <a:endParaRPr lang="ko-KR" altLang="en-US" dirty="0"/>
                    </a:p>
                  </a:txBody>
                  <a:tcPr/>
                </a:tc>
              </a:tr>
              <a:tr h="15385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MCS4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338%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18.6%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19.0%</a:t>
                      </a:r>
                      <a:endParaRPr lang="ko-KR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MCS5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483%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58.1%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26.9%</a:t>
                      </a:r>
                      <a:endParaRPr lang="ko-KR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MCS6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556%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77.8%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7.11%</a:t>
                      </a:r>
                      <a:endParaRPr lang="ko-KR" alt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MCS7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629%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97.6%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19.0%</a:t>
                      </a:r>
                      <a:endParaRPr lang="ko-KR" altLang="en-US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MCS8 </a:t>
                      </a:r>
                      <a:r>
                        <a:rPr lang="en-US" altLang="ko-KR" baseline="0" dirty="0" smtClean="0"/>
                        <a:t>(80MHz, NSTS = 1)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775%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18.6%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42.8%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56388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baseline="30000" dirty="0" smtClean="0"/>
              <a:t>1</a:t>
            </a:r>
            <a:r>
              <a:rPr lang="en-US" altLang="ko-KR" dirty="0" smtClean="0"/>
              <a:t> IPv4 TCP/IP ACK (without option) : 40 bytes + 4 bytes (A-MPDU header) + 32 bytes (MAC header + FCS) + 3 bytes (LLC header)                       			+ 5 bytes (SNAP extension LLC header) </a:t>
            </a:r>
          </a:p>
          <a:p>
            <a:r>
              <a:rPr lang="en-US" altLang="ko-KR" baseline="30000" dirty="0" smtClean="0"/>
              <a:t>2</a:t>
            </a:r>
            <a:r>
              <a:rPr lang="en-US" altLang="ko-KR" dirty="0" smtClean="0"/>
              <a:t> Minimum IPv4 datagram size : 567 bytes + 44 (MAC &amp; LLC overhead)</a:t>
            </a:r>
          </a:p>
          <a:p>
            <a:r>
              <a:rPr lang="en-US" altLang="ko-KR" baseline="30000" dirty="0" smtClean="0"/>
              <a:t>3</a:t>
            </a:r>
            <a:r>
              <a:rPr lang="en-US" altLang="ko-KR" dirty="0" smtClean="0"/>
              <a:t> Ethernet MTU : 1500 bytes + 44 bytes (MAC &amp; LLC </a:t>
            </a:r>
            <a:r>
              <a:rPr lang="en-US" altLang="ko-KR" dirty="0" err="1" smtClean="0"/>
              <a:t>overehead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41337" y="1562075"/>
            <a:ext cx="36327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/>
              <a:t>Padding bits with typical packets </a:t>
            </a:r>
            <a:endParaRPr lang="ko-KR" altLang="en-US" sz="200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190657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Reducing symbol duration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Adjust </a:t>
            </a:r>
            <a:r>
              <a:rPr lang="en-US" altLang="ko-KR" dirty="0"/>
              <a:t>the </a:t>
            </a:r>
            <a:r>
              <a:rPr lang="en-US" altLang="ko-KR" dirty="0" smtClean="0"/>
              <a:t>duration </a:t>
            </a:r>
            <a:r>
              <a:rPr lang="en-US" altLang="ko-KR" dirty="0"/>
              <a:t>of the last OFDM </a:t>
            </a:r>
            <a:r>
              <a:rPr lang="en-US" altLang="ko-KR" dirty="0" smtClean="0"/>
              <a:t>symbol</a:t>
            </a:r>
            <a:endParaRPr lang="en-US" altLang="ko-KR" dirty="0"/>
          </a:p>
          <a:p>
            <a:pPr lvl="1"/>
            <a:r>
              <a:rPr lang="en-US" altLang="ko-KR" dirty="0" smtClean="0"/>
              <a:t>Similar </a:t>
            </a:r>
            <a:r>
              <a:rPr lang="en-US" altLang="ko-KR" dirty="0"/>
              <a:t>concept in </a:t>
            </a:r>
            <a:r>
              <a:rPr lang="en-US" altLang="ko-KR" dirty="0" smtClean="0"/>
              <a:t>2x HE-LTF design.</a:t>
            </a:r>
          </a:p>
          <a:p>
            <a:pPr lvl="2"/>
            <a:r>
              <a:rPr lang="en-US" altLang="ko-KR" dirty="0" smtClean="0"/>
              <a:t>2x HE-LTF uses only even tones. (only half of the IDFT output is transmitted)</a:t>
            </a:r>
            <a:endParaRPr lang="en-US" altLang="ko-KR" dirty="0"/>
          </a:p>
          <a:p>
            <a:pPr lvl="1"/>
            <a:r>
              <a:rPr lang="en-US" altLang="ko-KR" dirty="0"/>
              <a:t>If the even tones(2k, k=</a:t>
            </a:r>
            <a:r>
              <a:rPr lang="en-US" altLang="ko-KR" dirty="0">
                <a:solidFill>
                  <a:srgbClr val="FF0000"/>
                </a:solidFill>
                <a:sym typeface="Symbol"/>
              </a:rPr>
              <a:t>1</a:t>
            </a:r>
            <a:r>
              <a:rPr lang="en-US" altLang="ko-KR" dirty="0">
                <a:sym typeface="Symbol"/>
              </a:rPr>
              <a:t>, 2, 3,…) are used, the output of IDFT has two repeated waveform. With the first half, we can decode the OFDM symbol. (The red indices can or cannot be included </a:t>
            </a:r>
            <a:r>
              <a:rPr lang="en-US" altLang="ko-KR" dirty="0" smtClean="0">
                <a:sym typeface="Symbol"/>
              </a:rPr>
              <a:t>depending </a:t>
            </a:r>
            <a:r>
              <a:rPr lang="en-US" altLang="ko-KR" dirty="0">
                <a:sym typeface="Symbol"/>
              </a:rPr>
              <a:t>on the number of DC tones)</a:t>
            </a:r>
            <a:endParaRPr lang="en-US" altLang="ko-KR" dirty="0"/>
          </a:p>
          <a:p>
            <a:pPr lvl="1"/>
            <a:r>
              <a:rPr lang="en-US" altLang="ko-KR" dirty="0"/>
              <a:t>If the every 4</a:t>
            </a:r>
            <a:r>
              <a:rPr lang="en-US" altLang="ko-KR" baseline="30000" dirty="0"/>
              <a:t>th</a:t>
            </a:r>
            <a:r>
              <a:rPr lang="en-US" altLang="ko-KR" dirty="0"/>
              <a:t> tones(4k, k=</a:t>
            </a:r>
            <a:r>
              <a:rPr lang="en-US" altLang="ko-KR" dirty="0">
                <a:sym typeface="Symbol"/>
              </a:rPr>
              <a:t>1, 2, 3,…) are used, the output of IDFT has 4 repeated waveform. With the first quarter, we can decode the OFDM symbol</a:t>
            </a:r>
            <a:r>
              <a:rPr lang="en-US" altLang="ko-KR" dirty="0" smtClean="0">
                <a:sym typeface="Symbol"/>
              </a:rPr>
              <a:t>.</a:t>
            </a:r>
          </a:p>
          <a:p>
            <a:pPr lvl="1"/>
            <a:r>
              <a:rPr lang="en-US" altLang="ko-KR" dirty="0" smtClean="0">
                <a:sym typeface="Symbol"/>
              </a:rPr>
              <a:t>And so on</a:t>
            </a:r>
            <a:endParaRPr lang="en-US" altLang="ko-KR" dirty="0">
              <a:sym typeface="Symbol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11582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Easing Implementation Complexity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Different number of available tones for data typically requires new BCC </a:t>
            </a:r>
            <a:r>
              <a:rPr lang="en-US" altLang="ko-KR" dirty="0" err="1" smtClean="0"/>
              <a:t>interleaver</a:t>
            </a:r>
            <a:r>
              <a:rPr lang="en-US" altLang="ko-KR" dirty="0" smtClean="0"/>
              <a:t> design.</a:t>
            </a:r>
          </a:p>
          <a:p>
            <a:r>
              <a:rPr lang="en-US" altLang="ko-KR" dirty="0" smtClean="0"/>
              <a:t>Avoid new BCC </a:t>
            </a:r>
            <a:r>
              <a:rPr lang="en-US" altLang="ko-KR" dirty="0" err="1" smtClean="0"/>
              <a:t>interleaver</a:t>
            </a:r>
            <a:r>
              <a:rPr lang="en-US" altLang="ko-KR" dirty="0" smtClean="0"/>
              <a:t> design and only use tone sizes that existing OFDM RU sizes offer.</a:t>
            </a:r>
          </a:p>
          <a:p>
            <a:pPr lvl="1"/>
            <a:r>
              <a:rPr lang="en-US" altLang="ko-KR" dirty="0" smtClean="0"/>
              <a:t>For example, 24/48/102/234 data tones from 26/56/106/242 tone </a:t>
            </a:r>
            <a:r>
              <a:rPr lang="en-US" altLang="ko-KR" dirty="0" err="1" smtClean="0"/>
              <a:t>RUs.</a:t>
            </a:r>
            <a:endParaRPr lang="en-US" altLang="ko-KR" dirty="0" smtClean="0"/>
          </a:p>
          <a:p>
            <a:r>
              <a:rPr lang="en-US" altLang="ko-KR" dirty="0" smtClean="0"/>
              <a:t>Re-use BCC </a:t>
            </a:r>
            <a:r>
              <a:rPr lang="en-US" altLang="ko-KR" dirty="0" err="1" smtClean="0"/>
              <a:t>interleaver</a:t>
            </a:r>
            <a:r>
              <a:rPr lang="en-US" altLang="ko-KR" dirty="0" smtClean="0"/>
              <a:t> designs for OFDM RUs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219196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TX Frame structure (last two symbols)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5"/>
          <p:cNvSpPr/>
          <p:nvPr/>
        </p:nvSpPr>
        <p:spPr bwMode="auto">
          <a:xfrm>
            <a:off x="2639902" y="2349843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6"/>
          <p:cNvSpPr/>
          <p:nvPr/>
        </p:nvSpPr>
        <p:spPr bwMode="auto">
          <a:xfrm>
            <a:off x="3097102" y="2349843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7"/>
          <p:cNvSpPr/>
          <p:nvPr/>
        </p:nvSpPr>
        <p:spPr bwMode="auto">
          <a:xfrm>
            <a:off x="4849702" y="2349843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8"/>
          <p:cNvSpPr/>
          <p:nvPr/>
        </p:nvSpPr>
        <p:spPr bwMode="auto">
          <a:xfrm>
            <a:off x="5306902" y="2349843"/>
            <a:ext cx="228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3"/>
          <p:cNvCxnSpPr/>
          <p:nvPr/>
        </p:nvCxnSpPr>
        <p:spPr bwMode="auto">
          <a:xfrm>
            <a:off x="26399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4"/>
          <p:cNvCxnSpPr/>
          <p:nvPr/>
        </p:nvCxnSpPr>
        <p:spPr bwMode="auto">
          <a:xfrm>
            <a:off x="30971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5"/>
          <p:cNvCxnSpPr/>
          <p:nvPr/>
        </p:nvCxnSpPr>
        <p:spPr bwMode="auto">
          <a:xfrm>
            <a:off x="48497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6"/>
          <p:cNvCxnSpPr/>
          <p:nvPr/>
        </p:nvCxnSpPr>
        <p:spPr bwMode="auto">
          <a:xfrm>
            <a:off x="53069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7"/>
          <p:cNvCxnSpPr/>
          <p:nvPr/>
        </p:nvCxnSpPr>
        <p:spPr bwMode="auto">
          <a:xfrm>
            <a:off x="5535502" y="1968843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Arrow Connector 19"/>
          <p:cNvCxnSpPr/>
          <p:nvPr/>
        </p:nvCxnSpPr>
        <p:spPr bwMode="auto">
          <a:xfrm>
            <a:off x="2639902" y="2121243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7" name="Straight Arrow Connector 20"/>
          <p:cNvCxnSpPr/>
          <p:nvPr/>
        </p:nvCxnSpPr>
        <p:spPr bwMode="auto">
          <a:xfrm>
            <a:off x="3097102" y="2121243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8" name="Straight Arrow Connector 22"/>
          <p:cNvCxnSpPr/>
          <p:nvPr/>
        </p:nvCxnSpPr>
        <p:spPr bwMode="auto">
          <a:xfrm>
            <a:off x="5306902" y="2121243"/>
            <a:ext cx="228600" cy="44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9" name="Straight Arrow Connector 24"/>
          <p:cNvCxnSpPr/>
          <p:nvPr/>
        </p:nvCxnSpPr>
        <p:spPr bwMode="auto">
          <a:xfrm>
            <a:off x="4849702" y="2121243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716102" y="1856601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925902" y="1856601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124200" y="1856601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35502" y="1664043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1.6us (8x repeated)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01702" y="2349843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25" name="Rectangle 5"/>
          <p:cNvSpPr/>
          <p:nvPr/>
        </p:nvSpPr>
        <p:spPr bwMode="auto">
          <a:xfrm>
            <a:off x="2667000" y="34245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6"/>
          <p:cNvSpPr/>
          <p:nvPr/>
        </p:nvSpPr>
        <p:spPr bwMode="auto">
          <a:xfrm>
            <a:off x="3124200" y="34245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7"/>
          <p:cNvSpPr/>
          <p:nvPr/>
        </p:nvSpPr>
        <p:spPr bwMode="auto">
          <a:xfrm>
            <a:off x="4876800" y="34245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8"/>
          <p:cNvSpPr/>
          <p:nvPr/>
        </p:nvSpPr>
        <p:spPr bwMode="auto">
          <a:xfrm>
            <a:off x="5334000" y="3424535"/>
            <a:ext cx="4572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9" name="Straight Connector 13"/>
          <p:cNvCxnSpPr/>
          <p:nvPr/>
        </p:nvCxnSpPr>
        <p:spPr bwMode="auto">
          <a:xfrm>
            <a:off x="26670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14"/>
          <p:cNvCxnSpPr/>
          <p:nvPr/>
        </p:nvCxnSpPr>
        <p:spPr bwMode="auto">
          <a:xfrm>
            <a:off x="31242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15"/>
          <p:cNvCxnSpPr/>
          <p:nvPr/>
        </p:nvCxnSpPr>
        <p:spPr bwMode="auto">
          <a:xfrm>
            <a:off x="48768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16"/>
          <p:cNvCxnSpPr/>
          <p:nvPr/>
        </p:nvCxnSpPr>
        <p:spPr bwMode="auto">
          <a:xfrm>
            <a:off x="5334000" y="30435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Straight Connector 17"/>
          <p:cNvCxnSpPr/>
          <p:nvPr/>
        </p:nvCxnSpPr>
        <p:spPr bwMode="auto">
          <a:xfrm>
            <a:off x="5791200" y="30480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Arrow Connector 19"/>
          <p:cNvCxnSpPr/>
          <p:nvPr/>
        </p:nvCxnSpPr>
        <p:spPr bwMode="auto">
          <a:xfrm>
            <a:off x="2667000" y="31959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5" name="Straight Arrow Connector 20"/>
          <p:cNvCxnSpPr/>
          <p:nvPr/>
        </p:nvCxnSpPr>
        <p:spPr bwMode="auto">
          <a:xfrm>
            <a:off x="3124200" y="31959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6" name="Straight Arrow Connector 22"/>
          <p:cNvCxnSpPr/>
          <p:nvPr/>
        </p:nvCxnSpPr>
        <p:spPr bwMode="auto">
          <a:xfrm>
            <a:off x="5334000" y="3208292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7" name="Straight Arrow Connector 24"/>
          <p:cNvCxnSpPr/>
          <p:nvPr/>
        </p:nvCxnSpPr>
        <p:spPr bwMode="auto">
          <a:xfrm>
            <a:off x="4876800" y="31959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2743200" y="29673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953000" y="29673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124200" y="2891135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943600" y="3103945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3.2us (4x repeated)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828800" y="34245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43" name="Rectangle 5"/>
          <p:cNvSpPr/>
          <p:nvPr/>
        </p:nvSpPr>
        <p:spPr bwMode="auto">
          <a:xfrm>
            <a:off x="2667000" y="47199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6"/>
          <p:cNvSpPr/>
          <p:nvPr/>
        </p:nvSpPr>
        <p:spPr bwMode="auto">
          <a:xfrm>
            <a:off x="3124200" y="47199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7"/>
          <p:cNvSpPr/>
          <p:nvPr/>
        </p:nvSpPr>
        <p:spPr bwMode="auto">
          <a:xfrm>
            <a:off x="4876800" y="47199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8"/>
          <p:cNvSpPr/>
          <p:nvPr/>
        </p:nvSpPr>
        <p:spPr bwMode="auto">
          <a:xfrm>
            <a:off x="5334000" y="4719935"/>
            <a:ext cx="88694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Straight Connector 13"/>
          <p:cNvCxnSpPr/>
          <p:nvPr/>
        </p:nvCxnSpPr>
        <p:spPr bwMode="auto">
          <a:xfrm>
            <a:off x="26670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14"/>
          <p:cNvCxnSpPr/>
          <p:nvPr/>
        </p:nvCxnSpPr>
        <p:spPr bwMode="auto">
          <a:xfrm>
            <a:off x="31242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15"/>
          <p:cNvCxnSpPr/>
          <p:nvPr/>
        </p:nvCxnSpPr>
        <p:spPr bwMode="auto">
          <a:xfrm>
            <a:off x="48768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16"/>
          <p:cNvCxnSpPr/>
          <p:nvPr/>
        </p:nvCxnSpPr>
        <p:spPr bwMode="auto">
          <a:xfrm>
            <a:off x="5334000" y="43389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Straight Connector 17"/>
          <p:cNvCxnSpPr/>
          <p:nvPr/>
        </p:nvCxnSpPr>
        <p:spPr bwMode="auto">
          <a:xfrm>
            <a:off x="6220946" y="4343400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Arrow Connector 19"/>
          <p:cNvCxnSpPr/>
          <p:nvPr/>
        </p:nvCxnSpPr>
        <p:spPr bwMode="auto">
          <a:xfrm>
            <a:off x="2667000" y="44913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3" name="Straight Arrow Connector 20"/>
          <p:cNvCxnSpPr/>
          <p:nvPr/>
        </p:nvCxnSpPr>
        <p:spPr bwMode="auto">
          <a:xfrm>
            <a:off x="3124200" y="44913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4" name="Straight Arrow Connector 22"/>
          <p:cNvCxnSpPr/>
          <p:nvPr/>
        </p:nvCxnSpPr>
        <p:spPr bwMode="auto">
          <a:xfrm flipV="1">
            <a:off x="5334000" y="4503692"/>
            <a:ext cx="88694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5" name="Straight Arrow Connector 24"/>
          <p:cNvCxnSpPr/>
          <p:nvPr/>
        </p:nvCxnSpPr>
        <p:spPr bwMode="auto">
          <a:xfrm>
            <a:off x="4876800" y="44913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2743200" y="42627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4953000" y="42627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124200" y="4186535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324956" y="4298602"/>
            <a:ext cx="13708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6.4us (2x repeated)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828800" y="47199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61" name="Rectangle 5"/>
          <p:cNvSpPr/>
          <p:nvPr/>
        </p:nvSpPr>
        <p:spPr bwMode="auto">
          <a:xfrm>
            <a:off x="2667000" y="59391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ectangle 6"/>
          <p:cNvSpPr/>
          <p:nvPr/>
        </p:nvSpPr>
        <p:spPr bwMode="auto">
          <a:xfrm>
            <a:off x="3124200" y="5939135"/>
            <a:ext cx="17526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7"/>
          <p:cNvSpPr/>
          <p:nvPr/>
        </p:nvSpPr>
        <p:spPr bwMode="auto">
          <a:xfrm>
            <a:off x="4876800" y="5939135"/>
            <a:ext cx="4572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ectangle 8"/>
          <p:cNvSpPr/>
          <p:nvPr/>
        </p:nvSpPr>
        <p:spPr bwMode="auto">
          <a:xfrm>
            <a:off x="5334000" y="5939135"/>
            <a:ext cx="1676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5" name="Straight Connector 13"/>
          <p:cNvCxnSpPr/>
          <p:nvPr/>
        </p:nvCxnSpPr>
        <p:spPr bwMode="auto">
          <a:xfrm>
            <a:off x="26670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14"/>
          <p:cNvCxnSpPr/>
          <p:nvPr/>
        </p:nvCxnSpPr>
        <p:spPr bwMode="auto">
          <a:xfrm>
            <a:off x="31242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15"/>
          <p:cNvCxnSpPr/>
          <p:nvPr/>
        </p:nvCxnSpPr>
        <p:spPr bwMode="auto">
          <a:xfrm>
            <a:off x="48768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16"/>
          <p:cNvCxnSpPr/>
          <p:nvPr/>
        </p:nvCxnSpPr>
        <p:spPr bwMode="auto">
          <a:xfrm>
            <a:off x="5334000" y="5558135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17"/>
          <p:cNvCxnSpPr/>
          <p:nvPr/>
        </p:nvCxnSpPr>
        <p:spPr bwMode="auto">
          <a:xfrm>
            <a:off x="7010400" y="5557297"/>
            <a:ext cx="0" cy="381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Arrow Connector 19"/>
          <p:cNvCxnSpPr/>
          <p:nvPr/>
        </p:nvCxnSpPr>
        <p:spPr bwMode="auto">
          <a:xfrm>
            <a:off x="2667000" y="57105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1" name="Straight Arrow Connector 20"/>
          <p:cNvCxnSpPr/>
          <p:nvPr/>
        </p:nvCxnSpPr>
        <p:spPr bwMode="auto">
          <a:xfrm>
            <a:off x="3124200" y="5710535"/>
            <a:ext cx="1752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2" name="Straight Arrow Connector 22"/>
          <p:cNvCxnSpPr/>
          <p:nvPr/>
        </p:nvCxnSpPr>
        <p:spPr bwMode="auto">
          <a:xfrm>
            <a:off x="5334000" y="5722892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73" name="Straight Arrow Connector 24"/>
          <p:cNvCxnSpPr/>
          <p:nvPr/>
        </p:nvCxnSpPr>
        <p:spPr bwMode="auto">
          <a:xfrm>
            <a:off x="4876800" y="5710535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2743200" y="54819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4953000" y="5481935"/>
            <a:ext cx="367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CP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124200" y="5253335"/>
            <a:ext cx="1725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OFDM symbol (12.8us)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314488" y="5568360"/>
            <a:ext cx="115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OFDM symbol</a:t>
            </a:r>
          </a:p>
          <a:p>
            <a:r>
              <a:rPr lang="en-US" dirty="0" smtClean="0"/>
              <a:t>12.8us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828800" y="5939135"/>
            <a:ext cx="808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 </a:t>
            </a:r>
          </a:p>
          <a:p>
            <a:r>
              <a:rPr lang="en-US" dirty="0" smtClean="0"/>
              <a:t>waveform</a:t>
            </a:r>
            <a:endParaRPr lang="en-US" dirty="0"/>
          </a:p>
        </p:txBody>
      </p:sp>
      <p:sp>
        <p:nvSpPr>
          <p:cNvPr id="79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267200"/>
          </a:xfrm>
        </p:spPr>
        <p:txBody>
          <a:bodyPr/>
          <a:lstStyle/>
          <a:p>
            <a:r>
              <a:rPr lang="en-US" altLang="ko-KR" sz="1600" dirty="0" smtClean="0"/>
              <a:t>Case 1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Case 2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Case 3</a:t>
            </a:r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Case 4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</p:txBody>
      </p:sp>
      <p:sp>
        <p:nvSpPr>
          <p:cNvPr id="8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</a:p>
        </p:txBody>
      </p:sp>
    </p:spTree>
    <p:extLst>
      <p:ext uri="{BB962C8B-B14F-4D97-AF65-F5344CB8AC3E}">
        <p14:creationId xmlns:p14="http://schemas.microsoft.com/office/powerpoint/2010/main" val="51876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Throughput gain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86000"/>
            <a:ext cx="48768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03124"/>
            <a:ext cx="4902200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458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Depending on payload size, the last OFDM symbol duration is changed.</a:t>
            </a:r>
            <a:endParaRPr lang="ko-KR" altLang="en-US" dirty="0"/>
          </a:p>
          <a:p>
            <a:endParaRPr lang="en-US" altLang="ko-KR" dirty="0" smtClean="0"/>
          </a:p>
          <a:p>
            <a:r>
              <a:rPr lang="en-US" altLang="ko-KR" dirty="0" smtClean="0"/>
              <a:t>By adjusting the duration of the last OFDM symbol, we can reduce the padding inefficiency caused by increasing OFDM symbol duration.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2015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41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the concept</a:t>
            </a:r>
          </a:p>
          <a:p>
            <a:pPr marL="457200" lvl="1" indent="0">
              <a:buNone/>
            </a:pPr>
            <a:r>
              <a:rPr lang="en-US" altLang="ko-KR" dirty="0"/>
              <a:t> HE shall include mechanisms to enhance the MAC/PHY padding efficiency </a:t>
            </a:r>
            <a:r>
              <a:rPr lang="en-US" altLang="ko-KR" dirty="0" smtClean="0"/>
              <a:t>by adjusting OFDM symbol duration in the last OFDM symbol.</a:t>
            </a:r>
            <a:endParaRPr lang="en-US" altLang="ko-KR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Heejung Yu, Yeungnam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411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100705</TotalTime>
  <Words>742</Words>
  <Application>Microsoft Office PowerPoint</Application>
  <PresentationFormat>화면 슬라이드 쇼(4:3)</PresentationFormat>
  <Paragraphs>154</Paragraphs>
  <Slides>10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6" baseType="lpstr">
      <vt:lpstr>굴림</vt:lpstr>
      <vt:lpstr>Arial</vt:lpstr>
      <vt:lpstr>Symbol</vt:lpstr>
      <vt:lpstr>Times New Roman</vt:lpstr>
      <vt:lpstr>802-11-Submission</vt:lpstr>
      <vt:lpstr>Document</vt:lpstr>
      <vt:lpstr>Efficient padding for last OFDM Symbol</vt:lpstr>
      <vt:lpstr>Background</vt:lpstr>
      <vt:lpstr>Ratio btw padding bits and data bits [2]</vt:lpstr>
      <vt:lpstr>Reducing symbol duration</vt:lpstr>
      <vt:lpstr>Easing Implementation Complexity</vt:lpstr>
      <vt:lpstr>TX Frame structure (last two symbols)</vt:lpstr>
      <vt:lpstr>Throughput gain</vt:lpstr>
      <vt:lpstr>Conclusions</vt:lpstr>
      <vt:lpstr>Straw poll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on 256-FFT per 20MHz</dc:title>
  <dc:creator>Heejung Yu</dc:creator>
  <cp:lastModifiedBy>HeejungYu</cp:lastModifiedBy>
  <cp:revision>1321</cp:revision>
  <cp:lastPrinted>1998-02-10T13:28:06Z</cp:lastPrinted>
  <dcterms:created xsi:type="dcterms:W3CDTF">2007-05-21T21:00:37Z</dcterms:created>
  <dcterms:modified xsi:type="dcterms:W3CDTF">2015-07-13T17:46:38Z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