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0" r:id="rId2"/>
    <p:sldId id="473" r:id="rId3"/>
    <p:sldId id="476" r:id="rId4"/>
    <p:sldId id="477" r:id="rId5"/>
    <p:sldId id="474" r:id="rId6"/>
    <p:sldId id="478" r:id="rId7"/>
    <p:sldId id="475" r:id="rId8"/>
    <p:sldId id="413" r:id="rId9"/>
    <p:sldId id="493" r:id="rId10"/>
    <p:sldId id="494" r:id="rId11"/>
    <p:sldId id="492" r:id="rId12"/>
    <p:sldId id="495" r:id="rId13"/>
    <p:sldId id="496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100" d="100"/>
          <a:sy n="100" d="100"/>
        </p:scale>
        <p:origin x="-10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802.11-15/0873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SIG-B Encoding Structure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07801"/>
              </p:ext>
            </p:extLst>
          </p:nvPr>
        </p:nvGraphicFramePr>
        <p:xfrm>
          <a:off x="800100" y="3810000"/>
          <a:ext cx="7239000" cy="19281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753085"/>
              </p:ext>
            </p:extLst>
          </p:nvPr>
        </p:nvGraphicFramePr>
        <p:xfrm>
          <a:off x="800100" y="2057400"/>
          <a:ext cx="7239000" cy="1743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Scaling of encoding scheme for higher BWs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5912220" cy="5029200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For bandwidths ≥ 40 MHz</a:t>
            </a:r>
          </a:p>
          <a:p>
            <a:pPr lvl="1"/>
            <a:r>
              <a:rPr lang="en-US" sz="1600" dirty="0"/>
              <a:t>T</a:t>
            </a:r>
            <a:r>
              <a:rPr lang="en-US" sz="1600" dirty="0" smtClean="0"/>
              <a:t>wo 20 MHz subbands</a:t>
            </a:r>
            <a:r>
              <a:rPr lang="en-US" sz="1600" dirty="0"/>
              <a:t> </a:t>
            </a:r>
            <a:r>
              <a:rPr lang="en-US" sz="1600" dirty="0" smtClean="0"/>
              <a:t>carry different information</a:t>
            </a:r>
          </a:p>
          <a:p>
            <a:pPr lvl="1"/>
            <a:r>
              <a:rPr lang="en-US" sz="1600" dirty="0"/>
              <a:t>O</a:t>
            </a:r>
            <a:r>
              <a:rPr lang="en-US" sz="1600" dirty="0" smtClean="0"/>
              <a:t>ther 20 MHz subbands are duplicated as per the structure shown on the side</a:t>
            </a:r>
          </a:p>
          <a:p>
            <a:pPr lvl="1"/>
            <a:r>
              <a:rPr lang="en-US" sz="1600" dirty="0" smtClean="0"/>
              <a:t>Therefore, each STA must decode two subbands</a:t>
            </a:r>
          </a:p>
          <a:p>
            <a:pPr lvl="1"/>
            <a:endParaRPr lang="en-US" sz="1600" dirty="0"/>
          </a:p>
          <a:p>
            <a:r>
              <a:rPr lang="en-US" dirty="0" smtClean="0"/>
              <a:t> </a:t>
            </a:r>
            <a:r>
              <a:rPr lang="en-US" sz="1800" dirty="0" smtClean="0"/>
              <a:t>Why this choice?</a:t>
            </a:r>
          </a:p>
          <a:p>
            <a:pPr lvl="1"/>
            <a:r>
              <a:rPr lang="en-US" sz="1600" dirty="0" smtClean="0"/>
              <a:t>Tradeoff between implementation complexity &amp; efficiency</a:t>
            </a:r>
          </a:p>
          <a:p>
            <a:pPr lvl="1"/>
            <a:r>
              <a:rPr lang="en-US" sz="1600" b="1" dirty="0" smtClean="0"/>
              <a:t>Complexity: </a:t>
            </a:r>
            <a:r>
              <a:rPr lang="en-US" sz="1600" dirty="0" smtClean="0"/>
              <a:t>More </a:t>
            </a:r>
            <a:r>
              <a:rPr lang="en-US" sz="1600" dirty="0" err="1" smtClean="0"/>
              <a:t>subbands</a:t>
            </a:r>
            <a:r>
              <a:rPr lang="en-US" sz="1600" dirty="0"/>
              <a:t> </a:t>
            </a:r>
            <a:r>
              <a:rPr lang="en-US" sz="1600" dirty="0" smtClean="0">
                <a:latin typeface="Arial"/>
                <a:cs typeface="Arial"/>
              </a:rPr>
              <a:t>→</a:t>
            </a:r>
            <a:r>
              <a:rPr lang="en-US" sz="1600" dirty="0" smtClean="0"/>
              <a:t> more parallel decoders</a:t>
            </a:r>
          </a:p>
          <a:p>
            <a:pPr lvl="1"/>
            <a:r>
              <a:rPr lang="en-US" sz="1600" b="1" dirty="0"/>
              <a:t>E</a:t>
            </a:r>
            <a:r>
              <a:rPr lang="en-US" sz="1600" b="1" dirty="0" smtClean="0"/>
              <a:t>fficiency:</a:t>
            </a:r>
            <a:r>
              <a:rPr lang="en-US" sz="1600" dirty="0" smtClean="0"/>
              <a:t> As BW increases, support more users without increasing SIGB duration. </a:t>
            </a:r>
            <a:endParaRPr lang="en-US" sz="1600" dirty="0"/>
          </a:p>
          <a:p>
            <a:pPr lvl="2"/>
            <a:r>
              <a:rPr lang="en-US" sz="1400" dirty="0"/>
              <a:t>N</a:t>
            </a:r>
            <a:r>
              <a:rPr lang="en-US" sz="1400" dirty="0" smtClean="0"/>
              <a:t>umber of users may not increase much in 80MHz and 160MHz because we will be scheduling large 40MHz and 80MHz users. </a:t>
            </a:r>
          </a:p>
          <a:p>
            <a:pPr lvl="1"/>
            <a:r>
              <a:rPr lang="en-US" sz="1600" dirty="0"/>
              <a:t>Why the [1 2 1 2 . . .] structure?</a:t>
            </a:r>
          </a:p>
          <a:p>
            <a:pPr lvl="2"/>
            <a:r>
              <a:rPr lang="en-US" sz="1400" dirty="0"/>
              <a:t>80 MHz is a natural </a:t>
            </a:r>
            <a:r>
              <a:rPr lang="en-US" sz="1400" dirty="0" smtClean="0"/>
              <a:t>extension</a:t>
            </a:r>
            <a:r>
              <a:rPr lang="en-US" sz="1400" dirty="0"/>
              <a:t> </a:t>
            </a:r>
            <a:r>
              <a:rPr lang="en-US" sz="1400" dirty="0" smtClean="0"/>
              <a:t>of </a:t>
            </a:r>
            <a:r>
              <a:rPr lang="en-US" sz="1400" dirty="0"/>
              <a:t>40 MHz</a:t>
            </a:r>
          </a:p>
          <a:p>
            <a:pPr lvl="2"/>
            <a:r>
              <a:rPr lang="en-US" sz="1400" dirty="0" smtClean="0"/>
              <a:t>In addition, assume one 40 MHz allotted to single </a:t>
            </a:r>
            <a:r>
              <a:rPr lang="en-US" sz="1400" dirty="0"/>
              <a:t>large user (or as </a:t>
            </a:r>
            <a:r>
              <a:rPr lang="en-US" sz="1400" dirty="0" smtClean="0"/>
              <a:t>MU) and second </a:t>
            </a:r>
            <a:r>
              <a:rPr lang="en-US" sz="1400" dirty="0"/>
              <a:t>40MHz is allocated to many small </a:t>
            </a:r>
            <a:r>
              <a:rPr lang="en-US" sz="1400" dirty="0" smtClean="0"/>
              <a:t>units. Signaling scheme amortizes </a:t>
            </a:r>
            <a:r>
              <a:rPr lang="en-US" sz="1400" dirty="0"/>
              <a:t>the overhead across two independent 20MHz. </a:t>
            </a:r>
            <a:endParaRPr lang="en-US" sz="1400" dirty="0" smtClean="0"/>
          </a:p>
          <a:p>
            <a:pPr lvl="2"/>
            <a:r>
              <a:rPr lang="en-US" sz="1400" dirty="0" smtClean="0"/>
              <a:t>Likewise for 160 MHz</a:t>
            </a:r>
          </a:p>
          <a:p>
            <a:pPr lvl="1"/>
            <a:endParaRPr lang="en-US" dirty="0"/>
          </a:p>
          <a:p>
            <a:pPr lvl="1"/>
            <a:endParaRPr lang="en-US" sz="1600" dirty="0" smtClean="0"/>
          </a:p>
          <a:p>
            <a:pPr lvl="1"/>
            <a:endParaRPr lang="en-US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July,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237642" y="1369572"/>
            <a:ext cx="0" cy="35502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5" name="Group 14"/>
          <p:cNvGrpSpPr/>
          <p:nvPr/>
        </p:nvGrpSpPr>
        <p:grpSpPr>
          <a:xfrm>
            <a:off x="6464650" y="1773823"/>
            <a:ext cx="609600" cy="338554"/>
            <a:chOff x="6934200" y="1763906"/>
            <a:chExt cx="609600" cy="338554"/>
          </a:xfrm>
        </p:grpSpPr>
        <p:grpSp>
          <p:nvGrpSpPr>
            <p:cNvPr id="11" name="Group 10"/>
            <p:cNvGrpSpPr/>
            <p:nvPr/>
          </p:nvGrpSpPr>
          <p:grpSpPr>
            <a:xfrm>
              <a:off x="6934200" y="1763906"/>
              <a:ext cx="304800" cy="338554"/>
              <a:chOff x="6934200" y="1763906"/>
              <a:chExt cx="304800" cy="338554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6934200" y="1828800"/>
                <a:ext cx="304800" cy="228600"/>
              </a:xfrm>
              <a:prstGeom prst="rect">
                <a:avLst/>
              </a:prstGeom>
              <a:solidFill>
                <a:srgbClr val="EB89E6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953250" y="1763906"/>
                <a:ext cx="228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/>
                  <a:t>1</a:t>
                </a:r>
                <a:endParaRPr lang="en-US" sz="1600" b="1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7239000" y="1763906"/>
              <a:ext cx="304800" cy="338554"/>
              <a:chOff x="7239000" y="1763906"/>
              <a:chExt cx="304800" cy="338554"/>
            </a:xfrm>
          </p:grpSpPr>
          <p:sp>
            <p:nvSpPr>
              <p:cNvPr id="31" name="Rectangle 30"/>
              <p:cNvSpPr/>
              <p:nvPr/>
            </p:nvSpPr>
            <p:spPr bwMode="auto">
              <a:xfrm>
                <a:off x="7239000" y="1828800"/>
                <a:ext cx="304800" cy="228600"/>
              </a:xfrm>
              <a:prstGeom prst="rect">
                <a:avLst/>
              </a:prstGeom>
              <a:solidFill>
                <a:srgbClr val="EFEF5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239000" y="1763906"/>
                <a:ext cx="228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/>
                  <a:t>2</a:t>
                </a:r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6464650" y="2534434"/>
            <a:ext cx="1230253" cy="338554"/>
            <a:chOff x="6934200" y="2514600"/>
            <a:chExt cx="1230253" cy="338554"/>
          </a:xfrm>
        </p:grpSpPr>
        <p:grpSp>
          <p:nvGrpSpPr>
            <p:cNvPr id="13" name="Group 12"/>
            <p:cNvGrpSpPr/>
            <p:nvPr/>
          </p:nvGrpSpPr>
          <p:grpSpPr>
            <a:xfrm>
              <a:off x="6934200" y="2514600"/>
              <a:ext cx="609600" cy="338554"/>
              <a:chOff x="7086600" y="1916306"/>
              <a:chExt cx="609600" cy="338554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7086600" y="1916306"/>
                <a:ext cx="304800" cy="338554"/>
                <a:chOff x="6934200" y="1763906"/>
                <a:chExt cx="304800" cy="338554"/>
              </a:xfrm>
            </p:grpSpPr>
            <p:sp>
              <p:nvSpPr>
                <p:cNvPr id="40" name="Rectangle 39"/>
                <p:cNvSpPr/>
                <p:nvPr/>
              </p:nvSpPr>
              <p:spPr bwMode="auto">
                <a:xfrm>
                  <a:off x="6934200" y="1828800"/>
                  <a:ext cx="304800" cy="228600"/>
                </a:xfrm>
                <a:prstGeom prst="rect">
                  <a:avLst/>
                </a:prstGeom>
                <a:solidFill>
                  <a:srgbClr val="EB89E6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6953250" y="1763906"/>
                  <a:ext cx="2286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/>
                    <a:t>1</a:t>
                  </a:r>
                  <a:endParaRPr lang="en-US" sz="1600" b="1" dirty="0"/>
                </a:p>
              </p:txBody>
            </p:sp>
          </p:grpSp>
          <p:grpSp>
            <p:nvGrpSpPr>
              <p:cNvPr id="45" name="Group 44"/>
              <p:cNvGrpSpPr/>
              <p:nvPr/>
            </p:nvGrpSpPr>
            <p:grpSpPr>
              <a:xfrm>
                <a:off x="7391400" y="1916306"/>
                <a:ext cx="304800" cy="338554"/>
                <a:chOff x="7239000" y="1763906"/>
                <a:chExt cx="304800" cy="338554"/>
              </a:xfrm>
            </p:grpSpPr>
            <p:sp>
              <p:nvSpPr>
                <p:cNvPr id="46" name="Rectangle 45"/>
                <p:cNvSpPr/>
                <p:nvPr/>
              </p:nvSpPr>
              <p:spPr bwMode="auto">
                <a:xfrm>
                  <a:off x="7239000" y="1828800"/>
                  <a:ext cx="304800" cy="228600"/>
                </a:xfrm>
                <a:prstGeom prst="rect">
                  <a:avLst/>
                </a:prstGeom>
                <a:solidFill>
                  <a:srgbClr val="EFEF57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7239000" y="1763906"/>
                  <a:ext cx="2286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/>
                    <a:t>2</a:t>
                  </a:r>
                </a:p>
              </p:txBody>
            </p:sp>
          </p:grpSp>
        </p:grpSp>
        <p:grpSp>
          <p:nvGrpSpPr>
            <p:cNvPr id="64" name="Group 63"/>
            <p:cNvGrpSpPr/>
            <p:nvPr/>
          </p:nvGrpSpPr>
          <p:grpSpPr>
            <a:xfrm>
              <a:off x="7554853" y="2514600"/>
              <a:ext cx="304800" cy="338554"/>
              <a:chOff x="6934200" y="1763906"/>
              <a:chExt cx="304800" cy="338554"/>
            </a:xfrm>
          </p:grpSpPr>
          <p:sp>
            <p:nvSpPr>
              <p:cNvPr id="65" name="Rectangle 64"/>
              <p:cNvSpPr/>
              <p:nvPr/>
            </p:nvSpPr>
            <p:spPr bwMode="auto">
              <a:xfrm>
                <a:off x="6934200" y="1828800"/>
                <a:ext cx="304800" cy="228600"/>
              </a:xfrm>
              <a:prstGeom prst="rect">
                <a:avLst/>
              </a:prstGeom>
              <a:solidFill>
                <a:srgbClr val="EB89E6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6953250" y="1763906"/>
                <a:ext cx="228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/>
                  <a:t>1</a:t>
                </a:r>
                <a:endParaRPr lang="en-US" sz="1600" b="1" dirty="0"/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7859653" y="2514600"/>
              <a:ext cx="304800" cy="338554"/>
              <a:chOff x="7239000" y="1763906"/>
              <a:chExt cx="304800" cy="338554"/>
            </a:xfrm>
          </p:grpSpPr>
          <p:sp>
            <p:nvSpPr>
              <p:cNvPr id="68" name="Rectangle 67"/>
              <p:cNvSpPr/>
              <p:nvPr/>
            </p:nvSpPr>
            <p:spPr bwMode="auto">
              <a:xfrm>
                <a:off x="7239000" y="1828800"/>
                <a:ext cx="304800" cy="228600"/>
              </a:xfrm>
              <a:prstGeom prst="rect">
                <a:avLst/>
              </a:prstGeom>
              <a:solidFill>
                <a:srgbClr val="EFEF5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7239000" y="1763906"/>
                <a:ext cx="228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/>
                  <a:t>2</a:t>
                </a: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6445600" y="3319046"/>
            <a:ext cx="2460506" cy="338554"/>
            <a:chOff x="6934200" y="3319046"/>
            <a:chExt cx="2460506" cy="338554"/>
          </a:xfrm>
        </p:grpSpPr>
        <p:grpSp>
          <p:nvGrpSpPr>
            <p:cNvPr id="70" name="Group 69"/>
            <p:cNvGrpSpPr/>
            <p:nvPr/>
          </p:nvGrpSpPr>
          <p:grpSpPr>
            <a:xfrm>
              <a:off x="6934200" y="3319046"/>
              <a:ext cx="1230253" cy="338554"/>
              <a:chOff x="6934200" y="2514600"/>
              <a:chExt cx="1230253" cy="338554"/>
            </a:xfrm>
          </p:grpSpPr>
          <p:grpSp>
            <p:nvGrpSpPr>
              <p:cNvPr id="71" name="Group 70"/>
              <p:cNvGrpSpPr/>
              <p:nvPr/>
            </p:nvGrpSpPr>
            <p:grpSpPr>
              <a:xfrm>
                <a:off x="6934200" y="2514600"/>
                <a:ext cx="609600" cy="338554"/>
                <a:chOff x="7086600" y="1916306"/>
                <a:chExt cx="609600" cy="338554"/>
              </a:xfrm>
            </p:grpSpPr>
            <p:grpSp>
              <p:nvGrpSpPr>
                <p:cNvPr id="78" name="Group 77"/>
                <p:cNvGrpSpPr/>
                <p:nvPr/>
              </p:nvGrpSpPr>
              <p:grpSpPr>
                <a:xfrm>
                  <a:off x="7086600" y="1916306"/>
                  <a:ext cx="304800" cy="338554"/>
                  <a:chOff x="6934200" y="1763906"/>
                  <a:chExt cx="304800" cy="338554"/>
                </a:xfrm>
              </p:grpSpPr>
              <p:sp>
                <p:nvSpPr>
                  <p:cNvPr id="82" name="Rectangle 81"/>
                  <p:cNvSpPr/>
                  <p:nvPr/>
                </p:nvSpPr>
                <p:spPr bwMode="auto">
                  <a:xfrm>
                    <a:off x="6934200" y="1828800"/>
                    <a:ext cx="304800" cy="228600"/>
                  </a:xfrm>
                  <a:prstGeom prst="rect">
                    <a:avLst/>
                  </a:prstGeom>
                  <a:solidFill>
                    <a:srgbClr val="EB89E6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3" name="TextBox 82"/>
                  <p:cNvSpPr txBox="1"/>
                  <p:nvPr/>
                </p:nvSpPr>
                <p:spPr>
                  <a:xfrm>
                    <a:off x="6953250" y="1763906"/>
                    <a:ext cx="228600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b="1" dirty="0" smtClean="0"/>
                      <a:t>1</a:t>
                    </a:r>
                    <a:endParaRPr lang="en-US" sz="1600" b="1" dirty="0"/>
                  </a:p>
                </p:txBody>
              </p:sp>
            </p:grpSp>
            <p:grpSp>
              <p:nvGrpSpPr>
                <p:cNvPr id="79" name="Group 78"/>
                <p:cNvGrpSpPr/>
                <p:nvPr/>
              </p:nvGrpSpPr>
              <p:grpSpPr>
                <a:xfrm>
                  <a:off x="7391400" y="1916306"/>
                  <a:ext cx="304800" cy="338554"/>
                  <a:chOff x="7239000" y="1763906"/>
                  <a:chExt cx="304800" cy="338554"/>
                </a:xfrm>
              </p:grpSpPr>
              <p:sp>
                <p:nvSpPr>
                  <p:cNvPr id="80" name="Rectangle 79"/>
                  <p:cNvSpPr/>
                  <p:nvPr/>
                </p:nvSpPr>
                <p:spPr bwMode="auto">
                  <a:xfrm>
                    <a:off x="7239000" y="1828800"/>
                    <a:ext cx="304800" cy="228600"/>
                  </a:xfrm>
                  <a:prstGeom prst="rect">
                    <a:avLst/>
                  </a:prstGeom>
                  <a:solidFill>
                    <a:srgbClr val="EFEF57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1" name="TextBox 80"/>
                  <p:cNvSpPr txBox="1"/>
                  <p:nvPr/>
                </p:nvSpPr>
                <p:spPr>
                  <a:xfrm>
                    <a:off x="7239000" y="1763906"/>
                    <a:ext cx="228600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b="1" dirty="0"/>
                      <a:t>2</a:t>
                    </a:r>
                  </a:p>
                </p:txBody>
              </p:sp>
            </p:grpSp>
          </p:grpSp>
          <p:grpSp>
            <p:nvGrpSpPr>
              <p:cNvPr id="72" name="Group 71"/>
              <p:cNvGrpSpPr/>
              <p:nvPr/>
            </p:nvGrpSpPr>
            <p:grpSpPr>
              <a:xfrm>
                <a:off x="7554853" y="2514600"/>
                <a:ext cx="304800" cy="338554"/>
                <a:chOff x="6934200" y="1763906"/>
                <a:chExt cx="304800" cy="338554"/>
              </a:xfrm>
            </p:grpSpPr>
            <p:sp>
              <p:nvSpPr>
                <p:cNvPr id="76" name="Rectangle 75"/>
                <p:cNvSpPr/>
                <p:nvPr/>
              </p:nvSpPr>
              <p:spPr bwMode="auto">
                <a:xfrm>
                  <a:off x="6934200" y="1828800"/>
                  <a:ext cx="304800" cy="228600"/>
                </a:xfrm>
                <a:prstGeom prst="rect">
                  <a:avLst/>
                </a:prstGeom>
                <a:solidFill>
                  <a:srgbClr val="EB89E6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6953250" y="1763906"/>
                  <a:ext cx="2286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/>
                    <a:t>1</a:t>
                  </a:r>
                  <a:endParaRPr lang="en-US" sz="1600" b="1" dirty="0"/>
                </a:p>
              </p:txBody>
            </p:sp>
          </p:grpSp>
          <p:grpSp>
            <p:nvGrpSpPr>
              <p:cNvPr id="73" name="Group 72"/>
              <p:cNvGrpSpPr/>
              <p:nvPr/>
            </p:nvGrpSpPr>
            <p:grpSpPr>
              <a:xfrm>
                <a:off x="7859653" y="2514600"/>
                <a:ext cx="304800" cy="338554"/>
                <a:chOff x="7239000" y="1763906"/>
                <a:chExt cx="304800" cy="338554"/>
              </a:xfrm>
            </p:grpSpPr>
            <p:sp>
              <p:nvSpPr>
                <p:cNvPr id="74" name="Rectangle 73"/>
                <p:cNvSpPr/>
                <p:nvPr/>
              </p:nvSpPr>
              <p:spPr bwMode="auto">
                <a:xfrm>
                  <a:off x="7239000" y="1828800"/>
                  <a:ext cx="304800" cy="228600"/>
                </a:xfrm>
                <a:prstGeom prst="rect">
                  <a:avLst/>
                </a:prstGeom>
                <a:solidFill>
                  <a:srgbClr val="EFEF57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5" name="TextBox 74"/>
                <p:cNvSpPr txBox="1"/>
                <p:nvPr/>
              </p:nvSpPr>
              <p:spPr>
                <a:xfrm>
                  <a:off x="7239000" y="1763906"/>
                  <a:ext cx="2286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/>
                    <a:t>2</a:t>
                  </a:r>
                </a:p>
              </p:txBody>
            </p:sp>
          </p:grpSp>
        </p:grpSp>
        <p:grpSp>
          <p:nvGrpSpPr>
            <p:cNvPr id="84" name="Group 83"/>
            <p:cNvGrpSpPr/>
            <p:nvPr/>
          </p:nvGrpSpPr>
          <p:grpSpPr>
            <a:xfrm>
              <a:off x="8164453" y="3319046"/>
              <a:ext cx="1230253" cy="338554"/>
              <a:chOff x="6934200" y="2514600"/>
              <a:chExt cx="1230253" cy="338554"/>
            </a:xfrm>
          </p:grpSpPr>
          <p:grpSp>
            <p:nvGrpSpPr>
              <p:cNvPr id="85" name="Group 84"/>
              <p:cNvGrpSpPr/>
              <p:nvPr/>
            </p:nvGrpSpPr>
            <p:grpSpPr>
              <a:xfrm>
                <a:off x="6934200" y="2514600"/>
                <a:ext cx="609600" cy="338554"/>
                <a:chOff x="7086600" y="1916306"/>
                <a:chExt cx="609600" cy="338554"/>
              </a:xfrm>
            </p:grpSpPr>
            <p:grpSp>
              <p:nvGrpSpPr>
                <p:cNvPr id="92" name="Group 91"/>
                <p:cNvGrpSpPr/>
                <p:nvPr/>
              </p:nvGrpSpPr>
              <p:grpSpPr>
                <a:xfrm>
                  <a:off x="7086600" y="1916306"/>
                  <a:ext cx="304800" cy="338554"/>
                  <a:chOff x="6934200" y="1763906"/>
                  <a:chExt cx="304800" cy="338554"/>
                </a:xfrm>
              </p:grpSpPr>
              <p:sp>
                <p:nvSpPr>
                  <p:cNvPr id="96" name="Rectangle 95"/>
                  <p:cNvSpPr/>
                  <p:nvPr/>
                </p:nvSpPr>
                <p:spPr bwMode="auto">
                  <a:xfrm>
                    <a:off x="6934200" y="1828800"/>
                    <a:ext cx="304800" cy="228600"/>
                  </a:xfrm>
                  <a:prstGeom prst="rect">
                    <a:avLst/>
                  </a:prstGeom>
                  <a:solidFill>
                    <a:srgbClr val="EB89E6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7" name="TextBox 96"/>
                  <p:cNvSpPr txBox="1"/>
                  <p:nvPr/>
                </p:nvSpPr>
                <p:spPr>
                  <a:xfrm>
                    <a:off x="6953250" y="1763906"/>
                    <a:ext cx="228600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b="1" dirty="0" smtClean="0"/>
                      <a:t>1</a:t>
                    </a:r>
                    <a:endParaRPr lang="en-US" sz="1600" b="1" dirty="0"/>
                  </a:p>
                </p:txBody>
              </p:sp>
            </p:grpSp>
            <p:grpSp>
              <p:nvGrpSpPr>
                <p:cNvPr id="93" name="Group 92"/>
                <p:cNvGrpSpPr/>
                <p:nvPr/>
              </p:nvGrpSpPr>
              <p:grpSpPr>
                <a:xfrm>
                  <a:off x="7391400" y="1916306"/>
                  <a:ext cx="304800" cy="338554"/>
                  <a:chOff x="7239000" y="1763906"/>
                  <a:chExt cx="304800" cy="338554"/>
                </a:xfrm>
              </p:grpSpPr>
              <p:sp>
                <p:nvSpPr>
                  <p:cNvPr id="94" name="Rectangle 93"/>
                  <p:cNvSpPr/>
                  <p:nvPr/>
                </p:nvSpPr>
                <p:spPr bwMode="auto">
                  <a:xfrm>
                    <a:off x="7239000" y="1828800"/>
                    <a:ext cx="304800" cy="228600"/>
                  </a:xfrm>
                  <a:prstGeom prst="rect">
                    <a:avLst/>
                  </a:prstGeom>
                  <a:solidFill>
                    <a:srgbClr val="EFEF57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5" name="TextBox 94"/>
                  <p:cNvSpPr txBox="1"/>
                  <p:nvPr/>
                </p:nvSpPr>
                <p:spPr>
                  <a:xfrm>
                    <a:off x="7239000" y="1763906"/>
                    <a:ext cx="228600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b="1" dirty="0"/>
                      <a:t>2</a:t>
                    </a:r>
                  </a:p>
                </p:txBody>
              </p:sp>
            </p:grpSp>
          </p:grpSp>
          <p:grpSp>
            <p:nvGrpSpPr>
              <p:cNvPr id="86" name="Group 85"/>
              <p:cNvGrpSpPr/>
              <p:nvPr/>
            </p:nvGrpSpPr>
            <p:grpSpPr>
              <a:xfrm>
                <a:off x="7554853" y="2514600"/>
                <a:ext cx="304800" cy="338554"/>
                <a:chOff x="6934200" y="1763906"/>
                <a:chExt cx="304800" cy="338554"/>
              </a:xfrm>
            </p:grpSpPr>
            <p:sp>
              <p:nvSpPr>
                <p:cNvPr id="90" name="Rectangle 89"/>
                <p:cNvSpPr/>
                <p:nvPr/>
              </p:nvSpPr>
              <p:spPr bwMode="auto">
                <a:xfrm>
                  <a:off x="6934200" y="1828800"/>
                  <a:ext cx="304800" cy="228600"/>
                </a:xfrm>
                <a:prstGeom prst="rect">
                  <a:avLst/>
                </a:prstGeom>
                <a:solidFill>
                  <a:srgbClr val="EB89E6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>
                  <a:off x="6953250" y="1763906"/>
                  <a:ext cx="2286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/>
                    <a:t>1</a:t>
                  </a:r>
                  <a:endParaRPr lang="en-US" sz="1600" b="1" dirty="0"/>
                </a:p>
              </p:txBody>
            </p:sp>
          </p:grpSp>
          <p:grpSp>
            <p:nvGrpSpPr>
              <p:cNvPr id="87" name="Group 86"/>
              <p:cNvGrpSpPr/>
              <p:nvPr/>
            </p:nvGrpSpPr>
            <p:grpSpPr>
              <a:xfrm>
                <a:off x="7859653" y="2514600"/>
                <a:ext cx="304800" cy="338554"/>
                <a:chOff x="7239000" y="1763906"/>
                <a:chExt cx="304800" cy="338554"/>
              </a:xfrm>
            </p:grpSpPr>
            <p:sp>
              <p:nvSpPr>
                <p:cNvPr id="88" name="Rectangle 87"/>
                <p:cNvSpPr/>
                <p:nvPr/>
              </p:nvSpPr>
              <p:spPr bwMode="auto">
                <a:xfrm>
                  <a:off x="7239000" y="1828800"/>
                  <a:ext cx="304800" cy="228600"/>
                </a:xfrm>
                <a:prstGeom prst="rect">
                  <a:avLst/>
                </a:prstGeom>
                <a:solidFill>
                  <a:srgbClr val="EFEF57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89" name="TextBox 88"/>
                <p:cNvSpPr txBox="1"/>
                <p:nvPr/>
              </p:nvSpPr>
              <p:spPr>
                <a:xfrm>
                  <a:off x="7239000" y="1763906"/>
                  <a:ext cx="2286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/>
                    <a:t>2</a:t>
                  </a:r>
                </a:p>
              </p:txBody>
            </p:sp>
          </p:grpSp>
        </p:grpSp>
      </p:grpSp>
      <p:sp>
        <p:nvSpPr>
          <p:cNvPr id="17" name="TextBox 16"/>
          <p:cNvSpPr txBox="1"/>
          <p:nvPr/>
        </p:nvSpPr>
        <p:spPr>
          <a:xfrm>
            <a:off x="6361840" y="1447800"/>
            <a:ext cx="9254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4</a:t>
            </a:r>
            <a:r>
              <a:rPr lang="en-US" sz="1600" b="1" u="sng" dirty="0" smtClean="0"/>
              <a:t>0 MHz</a:t>
            </a:r>
            <a:endParaRPr lang="en-US" sz="1600" b="1" u="sng" dirty="0"/>
          </a:p>
        </p:txBody>
      </p:sp>
      <p:sp>
        <p:nvSpPr>
          <p:cNvPr id="98" name="TextBox 97"/>
          <p:cNvSpPr txBox="1"/>
          <p:nvPr/>
        </p:nvSpPr>
        <p:spPr>
          <a:xfrm>
            <a:off x="6401973" y="2199992"/>
            <a:ext cx="9254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8</a:t>
            </a:r>
            <a:r>
              <a:rPr lang="en-US" sz="1600" b="1" u="sng" dirty="0" smtClean="0"/>
              <a:t>0 MHz</a:t>
            </a:r>
            <a:endParaRPr lang="en-US" sz="1600" b="1" u="sng" dirty="0"/>
          </a:p>
        </p:txBody>
      </p:sp>
      <p:sp>
        <p:nvSpPr>
          <p:cNvPr id="99" name="TextBox 98"/>
          <p:cNvSpPr txBox="1"/>
          <p:nvPr/>
        </p:nvSpPr>
        <p:spPr>
          <a:xfrm>
            <a:off x="6380159" y="2980459"/>
            <a:ext cx="10833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160 MHz</a:t>
            </a:r>
            <a:endParaRPr lang="en-US" sz="1600" b="1" u="sng" dirty="0"/>
          </a:p>
        </p:txBody>
      </p:sp>
      <p:sp>
        <p:nvSpPr>
          <p:cNvPr id="18" name="TextBox 17"/>
          <p:cNvSpPr txBox="1"/>
          <p:nvPr/>
        </p:nvSpPr>
        <p:spPr>
          <a:xfrm>
            <a:off x="6361840" y="3962400"/>
            <a:ext cx="2782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u="sng" dirty="0" smtClean="0"/>
              <a:t>Each square</a:t>
            </a:r>
            <a:r>
              <a:rPr lang="en-US" sz="1400" b="1" dirty="0" smtClean="0"/>
              <a:t>: </a:t>
            </a:r>
            <a:r>
              <a:rPr lang="en-US" sz="1400" dirty="0" smtClean="0"/>
              <a:t>20 MHz </a:t>
            </a:r>
            <a:r>
              <a:rPr lang="en-US" sz="1400" dirty="0" err="1" smtClean="0"/>
              <a:t>subband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u="sng" dirty="0" smtClean="0"/>
              <a:t>1/2</a:t>
            </a:r>
            <a:r>
              <a:rPr lang="en-US" sz="1400" dirty="0" smtClean="0"/>
              <a:t>: Different signaling info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7326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15240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dirty="0" smtClean="0"/>
              <a:t>[1] 11-15-0822-00-00ax SIG-A </a:t>
            </a:r>
            <a:r>
              <a:rPr lang="en-US" dirty="0"/>
              <a:t>Structure in 11ax </a:t>
            </a:r>
            <a:r>
              <a:rPr lang="en-US" dirty="0" smtClean="0"/>
              <a:t>Preamble</a:t>
            </a:r>
          </a:p>
          <a:p>
            <a:pPr marL="457200" indent="-457200">
              <a:buNone/>
            </a:pPr>
            <a:r>
              <a:rPr lang="en-US" dirty="0" smtClean="0"/>
              <a:t>[</a:t>
            </a:r>
            <a:r>
              <a:rPr lang="en-US" dirty="0"/>
              <a:t>2</a:t>
            </a:r>
            <a:r>
              <a:rPr lang="en-US" dirty="0" smtClean="0"/>
              <a:t>] 11-15-0821-00-00ax HE-SIG-B </a:t>
            </a:r>
            <a:r>
              <a:rPr lang="en-US" dirty="0"/>
              <a:t>Structure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Do you support the following: SIG-B is encoded </a:t>
            </a:r>
            <a:r>
              <a:rPr lang="en-US" dirty="0"/>
              <a:t>on a per-20 MHz basis using </a:t>
            </a:r>
            <a:r>
              <a:rPr lang="en-US" dirty="0" smtClean="0"/>
              <a:t>BCC, with </a:t>
            </a:r>
            <a:r>
              <a:rPr lang="en-US" dirty="0"/>
              <a:t>common and user blocks </a:t>
            </a:r>
            <a:r>
              <a:rPr lang="en-US" dirty="0" smtClean="0"/>
              <a:t>separated </a:t>
            </a:r>
            <a:r>
              <a:rPr lang="en-US" dirty="0"/>
              <a:t>in the bit </a:t>
            </a:r>
            <a:r>
              <a:rPr lang="en-US" dirty="0" smtClean="0"/>
              <a:t>domain?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Yes</a:t>
            </a:r>
          </a:p>
          <a:p>
            <a:pPr marL="0" indent="0">
              <a:buNone/>
            </a:pPr>
            <a:r>
              <a:rPr lang="en-US" dirty="0" smtClean="0"/>
              <a:t>No</a:t>
            </a:r>
          </a:p>
          <a:p>
            <a:pPr marL="0" indent="0">
              <a:buNone/>
            </a:pPr>
            <a:r>
              <a:rPr lang="en-US" dirty="0" smtClean="0"/>
              <a:t>Abs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1706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Do you support the following</a:t>
            </a:r>
            <a:r>
              <a:rPr lang="en-US" dirty="0"/>
              <a:t>: for bandwidths ≥ </a:t>
            </a:r>
            <a:r>
              <a:rPr lang="en-US"/>
              <a:t>40 </a:t>
            </a:r>
            <a:r>
              <a:rPr lang="en-US" smtClean="0"/>
              <a:t>MHz, </a:t>
            </a:r>
            <a:r>
              <a:rPr lang="en-US" dirty="0" smtClean="0"/>
              <a:t>the number of 20MHz </a:t>
            </a:r>
            <a:r>
              <a:rPr lang="en-US" dirty="0" err="1" smtClean="0"/>
              <a:t>subbands</a:t>
            </a:r>
            <a:r>
              <a:rPr lang="en-US" dirty="0" smtClean="0"/>
              <a:t> carrying different content is two and with structure as shown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Yes</a:t>
            </a:r>
          </a:p>
          <a:p>
            <a:pPr marL="0" indent="0">
              <a:buNone/>
            </a:pPr>
            <a:r>
              <a:rPr lang="en-US" dirty="0" smtClean="0"/>
              <a:t>No</a:t>
            </a:r>
          </a:p>
          <a:p>
            <a:pPr marL="0" indent="0">
              <a:buNone/>
            </a:pPr>
            <a:r>
              <a:rPr lang="en-US" dirty="0" smtClean="0"/>
              <a:t>Abs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grpSp>
        <p:nvGrpSpPr>
          <p:cNvPr id="8" name="Group 7"/>
          <p:cNvGrpSpPr/>
          <p:nvPr/>
        </p:nvGrpSpPr>
        <p:grpSpPr>
          <a:xfrm>
            <a:off x="4827210" y="2863959"/>
            <a:ext cx="609600" cy="338554"/>
            <a:chOff x="6934200" y="1763906"/>
            <a:chExt cx="609600" cy="338554"/>
          </a:xfrm>
        </p:grpSpPr>
        <p:grpSp>
          <p:nvGrpSpPr>
            <p:cNvPr id="9" name="Group 8"/>
            <p:cNvGrpSpPr/>
            <p:nvPr/>
          </p:nvGrpSpPr>
          <p:grpSpPr>
            <a:xfrm>
              <a:off x="6934200" y="1763906"/>
              <a:ext cx="304800" cy="338554"/>
              <a:chOff x="6934200" y="1763906"/>
              <a:chExt cx="304800" cy="338554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6934200" y="1828800"/>
                <a:ext cx="304800" cy="228600"/>
              </a:xfrm>
              <a:prstGeom prst="rect">
                <a:avLst/>
              </a:prstGeom>
              <a:solidFill>
                <a:srgbClr val="EB89E6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953250" y="1763906"/>
                <a:ext cx="228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/>
                  <a:t>1</a:t>
                </a:r>
                <a:endParaRPr lang="en-US" sz="1600" b="1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7239000" y="1763906"/>
              <a:ext cx="304800" cy="338554"/>
              <a:chOff x="7239000" y="1763906"/>
              <a:chExt cx="304800" cy="338554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7239000" y="1828800"/>
                <a:ext cx="304800" cy="228600"/>
              </a:xfrm>
              <a:prstGeom prst="rect">
                <a:avLst/>
              </a:prstGeom>
              <a:solidFill>
                <a:srgbClr val="EFEF5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7239000" y="1763906"/>
                <a:ext cx="228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/>
                  <a:t>2</a:t>
                </a: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4827210" y="3624570"/>
            <a:ext cx="1230253" cy="338554"/>
            <a:chOff x="6934200" y="2514600"/>
            <a:chExt cx="1230253" cy="338554"/>
          </a:xfrm>
        </p:grpSpPr>
        <p:grpSp>
          <p:nvGrpSpPr>
            <p:cNvPr id="16" name="Group 15"/>
            <p:cNvGrpSpPr/>
            <p:nvPr/>
          </p:nvGrpSpPr>
          <p:grpSpPr>
            <a:xfrm>
              <a:off x="6934200" y="2514600"/>
              <a:ext cx="609600" cy="338554"/>
              <a:chOff x="7086600" y="1916306"/>
              <a:chExt cx="609600" cy="338554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7086600" y="1916306"/>
                <a:ext cx="304800" cy="338554"/>
                <a:chOff x="6934200" y="1763906"/>
                <a:chExt cx="304800" cy="338554"/>
              </a:xfrm>
            </p:grpSpPr>
            <p:sp>
              <p:nvSpPr>
                <p:cNvPr id="27" name="Rectangle 26"/>
                <p:cNvSpPr/>
                <p:nvPr/>
              </p:nvSpPr>
              <p:spPr bwMode="auto">
                <a:xfrm>
                  <a:off x="6934200" y="1828800"/>
                  <a:ext cx="304800" cy="228600"/>
                </a:xfrm>
                <a:prstGeom prst="rect">
                  <a:avLst/>
                </a:prstGeom>
                <a:solidFill>
                  <a:srgbClr val="EB89E6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6953250" y="1763906"/>
                  <a:ext cx="2286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/>
                    <a:t>1</a:t>
                  </a:r>
                  <a:endParaRPr lang="en-US" sz="1600" b="1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7391400" y="1916306"/>
                <a:ext cx="304800" cy="338554"/>
                <a:chOff x="7239000" y="1763906"/>
                <a:chExt cx="304800" cy="338554"/>
              </a:xfrm>
            </p:grpSpPr>
            <p:sp>
              <p:nvSpPr>
                <p:cNvPr id="25" name="Rectangle 24"/>
                <p:cNvSpPr/>
                <p:nvPr/>
              </p:nvSpPr>
              <p:spPr bwMode="auto">
                <a:xfrm>
                  <a:off x="7239000" y="1828800"/>
                  <a:ext cx="304800" cy="228600"/>
                </a:xfrm>
                <a:prstGeom prst="rect">
                  <a:avLst/>
                </a:prstGeom>
                <a:solidFill>
                  <a:srgbClr val="EFEF57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7239000" y="1763906"/>
                  <a:ext cx="2286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/>
                    <a:t>2</a:t>
                  </a:r>
                </a:p>
              </p:txBody>
            </p:sp>
          </p:grpSp>
        </p:grpSp>
        <p:grpSp>
          <p:nvGrpSpPr>
            <p:cNvPr id="17" name="Group 16"/>
            <p:cNvGrpSpPr/>
            <p:nvPr/>
          </p:nvGrpSpPr>
          <p:grpSpPr>
            <a:xfrm>
              <a:off x="7554853" y="2514600"/>
              <a:ext cx="304800" cy="338554"/>
              <a:chOff x="6934200" y="1763906"/>
              <a:chExt cx="304800" cy="338554"/>
            </a:xfrm>
          </p:grpSpPr>
          <p:sp>
            <p:nvSpPr>
              <p:cNvPr id="21" name="Rectangle 20"/>
              <p:cNvSpPr/>
              <p:nvPr/>
            </p:nvSpPr>
            <p:spPr bwMode="auto">
              <a:xfrm>
                <a:off x="6934200" y="1828800"/>
                <a:ext cx="304800" cy="228600"/>
              </a:xfrm>
              <a:prstGeom prst="rect">
                <a:avLst/>
              </a:prstGeom>
              <a:solidFill>
                <a:srgbClr val="EB89E6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953250" y="1763906"/>
                <a:ext cx="228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/>
                  <a:t>1</a:t>
                </a:r>
                <a:endParaRPr lang="en-US" sz="1600" b="1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7859653" y="2514600"/>
              <a:ext cx="304800" cy="338554"/>
              <a:chOff x="7239000" y="1763906"/>
              <a:chExt cx="304800" cy="338554"/>
            </a:xfrm>
          </p:grpSpPr>
          <p:sp>
            <p:nvSpPr>
              <p:cNvPr id="19" name="Rectangle 18"/>
              <p:cNvSpPr/>
              <p:nvPr/>
            </p:nvSpPr>
            <p:spPr bwMode="auto">
              <a:xfrm>
                <a:off x="7239000" y="1828800"/>
                <a:ext cx="304800" cy="228600"/>
              </a:xfrm>
              <a:prstGeom prst="rect">
                <a:avLst/>
              </a:prstGeom>
              <a:solidFill>
                <a:srgbClr val="EFEF5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239000" y="1763906"/>
                <a:ext cx="228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/>
                  <a:t>2</a:t>
                </a: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4808160" y="4409182"/>
            <a:ext cx="2460506" cy="338554"/>
            <a:chOff x="6934200" y="3319046"/>
            <a:chExt cx="2460506" cy="338554"/>
          </a:xfrm>
        </p:grpSpPr>
        <p:grpSp>
          <p:nvGrpSpPr>
            <p:cNvPr id="30" name="Group 29"/>
            <p:cNvGrpSpPr/>
            <p:nvPr/>
          </p:nvGrpSpPr>
          <p:grpSpPr>
            <a:xfrm>
              <a:off x="6934200" y="3319046"/>
              <a:ext cx="1230253" cy="338554"/>
              <a:chOff x="6934200" y="2514600"/>
              <a:chExt cx="1230253" cy="338554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6934200" y="2514600"/>
                <a:ext cx="609600" cy="338554"/>
                <a:chOff x="7086600" y="1916306"/>
                <a:chExt cx="609600" cy="338554"/>
              </a:xfrm>
            </p:grpSpPr>
            <p:grpSp>
              <p:nvGrpSpPr>
                <p:cNvPr id="52" name="Group 51"/>
                <p:cNvGrpSpPr/>
                <p:nvPr/>
              </p:nvGrpSpPr>
              <p:grpSpPr>
                <a:xfrm>
                  <a:off x="7086600" y="1916306"/>
                  <a:ext cx="304800" cy="338554"/>
                  <a:chOff x="6934200" y="1763906"/>
                  <a:chExt cx="304800" cy="338554"/>
                </a:xfrm>
              </p:grpSpPr>
              <p:sp>
                <p:nvSpPr>
                  <p:cNvPr id="56" name="Rectangle 55"/>
                  <p:cNvSpPr/>
                  <p:nvPr/>
                </p:nvSpPr>
                <p:spPr bwMode="auto">
                  <a:xfrm>
                    <a:off x="6934200" y="1828800"/>
                    <a:ext cx="304800" cy="228600"/>
                  </a:xfrm>
                  <a:prstGeom prst="rect">
                    <a:avLst/>
                  </a:prstGeom>
                  <a:solidFill>
                    <a:srgbClr val="EB89E6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6953250" y="1763906"/>
                    <a:ext cx="228600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b="1" dirty="0" smtClean="0"/>
                      <a:t>1</a:t>
                    </a:r>
                    <a:endParaRPr lang="en-US" sz="1600" b="1" dirty="0"/>
                  </a:p>
                </p:txBody>
              </p:sp>
            </p:grpSp>
            <p:grpSp>
              <p:nvGrpSpPr>
                <p:cNvPr id="53" name="Group 52"/>
                <p:cNvGrpSpPr/>
                <p:nvPr/>
              </p:nvGrpSpPr>
              <p:grpSpPr>
                <a:xfrm>
                  <a:off x="7391400" y="1916306"/>
                  <a:ext cx="304800" cy="338554"/>
                  <a:chOff x="7239000" y="1763906"/>
                  <a:chExt cx="304800" cy="338554"/>
                </a:xfrm>
              </p:grpSpPr>
              <p:sp>
                <p:nvSpPr>
                  <p:cNvPr id="54" name="Rectangle 53"/>
                  <p:cNvSpPr/>
                  <p:nvPr/>
                </p:nvSpPr>
                <p:spPr bwMode="auto">
                  <a:xfrm>
                    <a:off x="7239000" y="1828800"/>
                    <a:ext cx="304800" cy="228600"/>
                  </a:xfrm>
                  <a:prstGeom prst="rect">
                    <a:avLst/>
                  </a:prstGeom>
                  <a:solidFill>
                    <a:srgbClr val="EFEF57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7239000" y="1763906"/>
                    <a:ext cx="228600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b="1" dirty="0"/>
                      <a:t>2</a:t>
                    </a:r>
                  </a:p>
                </p:txBody>
              </p:sp>
            </p:grpSp>
          </p:grpSp>
          <p:grpSp>
            <p:nvGrpSpPr>
              <p:cNvPr id="46" name="Group 45"/>
              <p:cNvGrpSpPr/>
              <p:nvPr/>
            </p:nvGrpSpPr>
            <p:grpSpPr>
              <a:xfrm>
                <a:off x="7554853" y="2514600"/>
                <a:ext cx="304800" cy="338554"/>
                <a:chOff x="6934200" y="1763906"/>
                <a:chExt cx="304800" cy="338554"/>
              </a:xfrm>
            </p:grpSpPr>
            <p:sp>
              <p:nvSpPr>
                <p:cNvPr id="50" name="Rectangle 49"/>
                <p:cNvSpPr/>
                <p:nvPr/>
              </p:nvSpPr>
              <p:spPr bwMode="auto">
                <a:xfrm>
                  <a:off x="6934200" y="1828800"/>
                  <a:ext cx="304800" cy="228600"/>
                </a:xfrm>
                <a:prstGeom prst="rect">
                  <a:avLst/>
                </a:prstGeom>
                <a:solidFill>
                  <a:srgbClr val="EB89E6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6953250" y="1763906"/>
                  <a:ext cx="2286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/>
                    <a:t>1</a:t>
                  </a:r>
                  <a:endParaRPr lang="en-US" sz="1600" b="1" dirty="0"/>
                </a:p>
              </p:txBody>
            </p:sp>
          </p:grpSp>
          <p:grpSp>
            <p:nvGrpSpPr>
              <p:cNvPr id="47" name="Group 46"/>
              <p:cNvGrpSpPr/>
              <p:nvPr/>
            </p:nvGrpSpPr>
            <p:grpSpPr>
              <a:xfrm>
                <a:off x="7859653" y="2514600"/>
                <a:ext cx="304800" cy="338554"/>
                <a:chOff x="7239000" y="1763906"/>
                <a:chExt cx="304800" cy="338554"/>
              </a:xfrm>
            </p:grpSpPr>
            <p:sp>
              <p:nvSpPr>
                <p:cNvPr id="48" name="Rectangle 47"/>
                <p:cNvSpPr/>
                <p:nvPr/>
              </p:nvSpPr>
              <p:spPr bwMode="auto">
                <a:xfrm>
                  <a:off x="7239000" y="1828800"/>
                  <a:ext cx="304800" cy="228600"/>
                </a:xfrm>
                <a:prstGeom prst="rect">
                  <a:avLst/>
                </a:prstGeom>
                <a:solidFill>
                  <a:srgbClr val="EFEF57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7239000" y="1763906"/>
                  <a:ext cx="2286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/>
                    <a:t>2</a:t>
                  </a:r>
                </a:p>
              </p:txBody>
            </p:sp>
          </p:grpSp>
        </p:grpSp>
        <p:grpSp>
          <p:nvGrpSpPr>
            <p:cNvPr id="31" name="Group 30"/>
            <p:cNvGrpSpPr/>
            <p:nvPr/>
          </p:nvGrpSpPr>
          <p:grpSpPr>
            <a:xfrm>
              <a:off x="8164453" y="3319046"/>
              <a:ext cx="1230253" cy="338554"/>
              <a:chOff x="6934200" y="2514600"/>
              <a:chExt cx="1230253" cy="338554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6934200" y="2514600"/>
                <a:ext cx="609600" cy="338554"/>
                <a:chOff x="7086600" y="1916306"/>
                <a:chExt cx="609600" cy="338554"/>
              </a:xfrm>
            </p:grpSpPr>
            <p:grpSp>
              <p:nvGrpSpPr>
                <p:cNvPr id="39" name="Group 38"/>
                <p:cNvGrpSpPr/>
                <p:nvPr/>
              </p:nvGrpSpPr>
              <p:grpSpPr>
                <a:xfrm>
                  <a:off x="7086600" y="1916306"/>
                  <a:ext cx="304800" cy="338554"/>
                  <a:chOff x="6934200" y="1763906"/>
                  <a:chExt cx="304800" cy="338554"/>
                </a:xfrm>
              </p:grpSpPr>
              <p:sp>
                <p:nvSpPr>
                  <p:cNvPr id="43" name="Rectangle 42"/>
                  <p:cNvSpPr/>
                  <p:nvPr/>
                </p:nvSpPr>
                <p:spPr bwMode="auto">
                  <a:xfrm>
                    <a:off x="6934200" y="1828800"/>
                    <a:ext cx="304800" cy="228600"/>
                  </a:xfrm>
                  <a:prstGeom prst="rect">
                    <a:avLst/>
                  </a:prstGeom>
                  <a:solidFill>
                    <a:srgbClr val="EB89E6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6953250" y="1763906"/>
                    <a:ext cx="228600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b="1" dirty="0" smtClean="0"/>
                      <a:t>1</a:t>
                    </a:r>
                    <a:endParaRPr lang="en-US" sz="1600" b="1" dirty="0"/>
                  </a:p>
                </p:txBody>
              </p:sp>
            </p:grpSp>
            <p:grpSp>
              <p:nvGrpSpPr>
                <p:cNvPr id="40" name="Group 39"/>
                <p:cNvGrpSpPr/>
                <p:nvPr/>
              </p:nvGrpSpPr>
              <p:grpSpPr>
                <a:xfrm>
                  <a:off x="7391400" y="1916306"/>
                  <a:ext cx="304800" cy="338554"/>
                  <a:chOff x="7239000" y="1763906"/>
                  <a:chExt cx="304800" cy="338554"/>
                </a:xfrm>
              </p:grpSpPr>
              <p:sp>
                <p:nvSpPr>
                  <p:cNvPr id="41" name="Rectangle 40"/>
                  <p:cNvSpPr/>
                  <p:nvPr/>
                </p:nvSpPr>
                <p:spPr bwMode="auto">
                  <a:xfrm>
                    <a:off x="7239000" y="1828800"/>
                    <a:ext cx="304800" cy="228600"/>
                  </a:xfrm>
                  <a:prstGeom prst="rect">
                    <a:avLst/>
                  </a:prstGeom>
                  <a:solidFill>
                    <a:srgbClr val="EFEF57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2" name="TextBox 41"/>
                  <p:cNvSpPr txBox="1"/>
                  <p:nvPr/>
                </p:nvSpPr>
                <p:spPr>
                  <a:xfrm>
                    <a:off x="7239000" y="1763906"/>
                    <a:ext cx="228600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b="1" dirty="0"/>
                      <a:t>2</a:t>
                    </a:r>
                  </a:p>
                </p:txBody>
              </p:sp>
            </p:grpSp>
          </p:grpSp>
          <p:grpSp>
            <p:nvGrpSpPr>
              <p:cNvPr id="33" name="Group 32"/>
              <p:cNvGrpSpPr/>
              <p:nvPr/>
            </p:nvGrpSpPr>
            <p:grpSpPr>
              <a:xfrm>
                <a:off x="7554853" y="2514600"/>
                <a:ext cx="304800" cy="338554"/>
                <a:chOff x="6934200" y="1763906"/>
                <a:chExt cx="304800" cy="338554"/>
              </a:xfrm>
            </p:grpSpPr>
            <p:sp>
              <p:nvSpPr>
                <p:cNvPr id="37" name="Rectangle 36"/>
                <p:cNvSpPr/>
                <p:nvPr/>
              </p:nvSpPr>
              <p:spPr bwMode="auto">
                <a:xfrm>
                  <a:off x="6934200" y="1828800"/>
                  <a:ext cx="304800" cy="228600"/>
                </a:xfrm>
                <a:prstGeom prst="rect">
                  <a:avLst/>
                </a:prstGeom>
                <a:solidFill>
                  <a:srgbClr val="EB89E6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6953250" y="1763906"/>
                  <a:ext cx="2286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/>
                    <a:t>1</a:t>
                  </a:r>
                  <a:endParaRPr lang="en-US" sz="1600" b="1" dirty="0"/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7859653" y="2514600"/>
                <a:ext cx="304800" cy="338554"/>
                <a:chOff x="7239000" y="1763906"/>
                <a:chExt cx="304800" cy="338554"/>
              </a:xfrm>
            </p:grpSpPr>
            <p:sp>
              <p:nvSpPr>
                <p:cNvPr id="35" name="Rectangle 34"/>
                <p:cNvSpPr/>
                <p:nvPr/>
              </p:nvSpPr>
              <p:spPr bwMode="auto">
                <a:xfrm>
                  <a:off x="7239000" y="1828800"/>
                  <a:ext cx="304800" cy="228600"/>
                </a:xfrm>
                <a:prstGeom prst="rect">
                  <a:avLst/>
                </a:prstGeom>
                <a:solidFill>
                  <a:srgbClr val="EFEF57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7239000" y="1763906"/>
                  <a:ext cx="2286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/>
                    <a:t>2</a:t>
                  </a:r>
                </a:p>
              </p:txBody>
            </p:sp>
          </p:grpSp>
        </p:grpSp>
      </p:grpSp>
      <p:sp>
        <p:nvSpPr>
          <p:cNvPr id="58" name="TextBox 57"/>
          <p:cNvSpPr txBox="1"/>
          <p:nvPr/>
        </p:nvSpPr>
        <p:spPr>
          <a:xfrm>
            <a:off x="4724400" y="2537936"/>
            <a:ext cx="9254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4</a:t>
            </a:r>
            <a:r>
              <a:rPr lang="en-US" sz="1600" b="1" u="sng" dirty="0" smtClean="0"/>
              <a:t>0 MHz</a:t>
            </a:r>
            <a:endParaRPr lang="en-US" sz="1600" b="1" u="sng" dirty="0"/>
          </a:p>
        </p:txBody>
      </p:sp>
      <p:sp>
        <p:nvSpPr>
          <p:cNvPr id="59" name="TextBox 58"/>
          <p:cNvSpPr txBox="1"/>
          <p:nvPr/>
        </p:nvSpPr>
        <p:spPr>
          <a:xfrm>
            <a:off x="4764533" y="3290128"/>
            <a:ext cx="9254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8</a:t>
            </a:r>
            <a:r>
              <a:rPr lang="en-US" sz="1600" b="1" u="sng" dirty="0" smtClean="0"/>
              <a:t>0 MHz</a:t>
            </a:r>
            <a:endParaRPr lang="en-US" sz="1600" b="1" u="sng" dirty="0"/>
          </a:p>
        </p:txBody>
      </p:sp>
      <p:sp>
        <p:nvSpPr>
          <p:cNvPr id="60" name="TextBox 59"/>
          <p:cNvSpPr txBox="1"/>
          <p:nvPr/>
        </p:nvSpPr>
        <p:spPr>
          <a:xfrm>
            <a:off x="4742719" y="4070595"/>
            <a:ext cx="10833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160 MHz</a:t>
            </a:r>
            <a:endParaRPr lang="en-US" sz="1600" b="1" u="sng" dirty="0"/>
          </a:p>
        </p:txBody>
      </p:sp>
      <p:sp>
        <p:nvSpPr>
          <p:cNvPr id="61" name="TextBox 60"/>
          <p:cNvSpPr txBox="1"/>
          <p:nvPr/>
        </p:nvSpPr>
        <p:spPr>
          <a:xfrm>
            <a:off x="4724400" y="5052536"/>
            <a:ext cx="2782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u="sng" dirty="0" smtClean="0"/>
              <a:t>Each square</a:t>
            </a:r>
            <a:r>
              <a:rPr lang="en-US" sz="1400" b="1" dirty="0" smtClean="0"/>
              <a:t>: </a:t>
            </a:r>
            <a:r>
              <a:rPr lang="en-US" sz="1400" dirty="0" smtClean="0"/>
              <a:t>20 MHz </a:t>
            </a:r>
            <a:r>
              <a:rPr lang="en-US" sz="1400" dirty="0" err="1" smtClean="0"/>
              <a:t>subband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u="sng" dirty="0" smtClean="0"/>
              <a:t>1/2</a:t>
            </a:r>
            <a:r>
              <a:rPr lang="en-US" sz="1400" dirty="0" smtClean="0"/>
              <a:t>: Different signaling info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7120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984149"/>
              </p:ext>
            </p:extLst>
          </p:nvPr>
        </p:nvGraphicFramePr>
        <p:xfrm>
          <a:off x="762000" y="1524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Background</a:t>
            </a:r>
          </a:p>
          <a:p>
            <a:pPr lvl="1"/>
            <a:r>
              <a:rPr lang="en-US" sz="1600" dirty="0" smtClean="0"/>
              <a:t>In companion contributions [1] and [</a:t>
            </a:r>
            <a:r>
              <a:rPr lang="en-US" sz="1600" dirty="0"/>
              <a:t>2</a:t>
            </a:r>
            <a:r>
              <a:rPr lang="en-US" sz="1600" dirty="0" smtClean="0"/>
              <a:t>], we propose the basics of signaling structure for 11ax</a:t>
            </a:r>
          </a:p>
          <a:p>
            <a:pPr lvl="1"/>
            <a:r>
              <a:rPr lang="en-US" sz="1600" dirty="0" smtClean="0"/>
              <a:t>SIG-A</a:t>
            </a:r>
          </a:p>
          <a:p>
            <a:pPr lvl="2"/>
            <a:r>
              <a:rPr lang="en-US" dirty="0" smtClean="0"/>
              <a:t>Carries bits common to all users, including OBSS STAs</a:t>
            </a:r>
          </a:p>
          <a:p>
            <a:pPr lvl="2"/>
            <a:r>
              <a:rPr lang="en-US" dirty="0" smtClean="0"/>
              <a:t>2 symbols @ MCS0</a:t>
            </a:r>
            <a:r>
              <a:rPr lang="en-US" dirty="0"/>
              <a:t> </a:t>
            </a:r>
            <a:r>
              <a:rPr lang="en-US" dirty="0" smtClean="0"/>
              <a:t>with BCC encoding</a:t>
            </a:r>
          </a:p>
          <a:p>
            <a:pPr lvl="1"/>
            <a:r>
              <a:rPr lang="en-US" sz="1600" dirty="0" smtClean="0"/>
              <a:t>SIG-B</a:t>
            </a:r>
          </a:p>
          <a:p>
            <a:pPr lvl="2"/>
            <a:r>
              <a:rPr lang="en-US" dirty="0" smtClean="0"/>
              <a:t>Carries bits only for intended recipient(s) of the packet</a:t>
            </a:r>
          </a:p>
          <a:p>
            <a:pPr lvl="2"/>
            <a:r>
              <a:rPr lang="en-US" dirty="0" smtClean="0"/>
              <a:t>Further split into two logical fields -  “common” and “user-specific</a:t>
            </a:r>
            <a:endParaRPr lang="en-US" dirty="0"/>
          </a:p>
          <a:p>
            <a:pPr lvl="2"/>
            <a:endParaRPr lang="en-US" dirty="0" smtClean="0"/>
          </a:p>
          <a:p>
            <a:r>
              <a:rPr lang="en-US" sz="1800" b="1" dirty="0" smtClean="0"/>
              <a:t>This contribution</a:t>
            </a:r>
          </a:p>
          <a:p>
            <a:pPr lvl="1"/>
            <a:r>
              <a:rPr lang="en-US" sz="1600" dirty="0" smtClean="0"/>
              <a:t>Propose SIG-B encoding structure in time and frequency domains based on the following design philosophies</a:t>
            </a:r>
          </a:p>
          <a:p>
            <a:pPr lvl="2"/>
            <a:r>
              <a:rPr lang="en-US" dirty="0" smtClean="0"/>
              <a:t>Simple extensions of SIG-A design structure that do not require fundamentally more complex or different encoding/decoding </a:t>
            </a:r>
          </a:p>
          <a:p>
            <a:pPr lvl="2"/>
            <a:r>
              <a:rPr lang="en-US" dirty="0" smtClean="0"/>
              <a:t>Flexible design operating in the bit domain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July,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SIG-B </a:t>
            </a:r>
            <a:r>
              <a:rPr lang="en-US" dirty="0"/>
              <a:t>encoding scheme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SIG-B encoded on a per-20 MHz basis using BCC as shown below.</a:t>
            </a:r>
          </a:p>
          <a:p>
            <a:pPr marL="685800" lvl="2" indent="-342900"/>
            <a:r>
              <a:rPr lang="en-US" dirty="0"/>
              <a:t>The common </a:t>
            </a:r>
            <a:r>
              <a:rPr lang="en-US"/>
              <a:t>and </a:t>
            </a:r>
            <a:r>
              <a:rPr lang="en-US" smtClean="0"/>
              <a:t>per-user </a:t>
            </a:r>
            <a:r>
              <a:rPr lang="en-US" dirty="0"/>
              <a:t>blocks are separated in the bit </a:t>
            </a:r>
            <a:r>
              <a:rPr lang="en-US" dirty="0" smtClean="0"/>
              <a:t>domain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>
                <a:sym typeface="Wingdings" panose="05000000000000000000" pitchFamily="2" charset="2"/>
              </a:rPr>
              <a:t>flexibility to have any number of bits in the common and per-user blocks</a:t>
            </a:r>
            <a:r>
              <a:rPr lang="en-US" dirty="0"/>
              <a:t> </a:t>
            </a:r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u="sng" dirty="0" smtClean="0"/>
              <a:t>Why encode on a per-20 MHz basis?</a:t>
            </a:r>
          </a:p>
          <a:p>
            <a:pPr lvl="1"/>
            <a:r>
              <a:rPr lang="en-US" sz="1600" dirty="0" smtClean="0"/>
              <a:t>In tune with OFDMA philosophy: user indicates preferred band, information flows on that </a:t>
            </a:r>
            <a:r>
              <a:rPr lang="en-US" sz="1600" dirty="0"/>
              <a:t>band, </a:t>
            </a:r>
            <a:r>
              <a:rPr lang="en-US" sz="1600" dirty="0" smtClean="0"/>
              <a:t>user’s </a:t>
            </a:r>
            <a:r>
              <a:rPr lang="en-US" sz="1600" dirty="0"/>
              <a:t>signaling is sent on the same band as payload</a:t>
            </a:r>
          </a:p>
          <a:p>
            <a:pPr lvl="1"/>
            <a:r>
              <a:rPr lang="en-US" sz="1600" dirty="0" smtClean="0"/>
              <a:t>If signaling is carried in a band other than the preferred band, interference can cause errors.</a:t>
            </a:r>
          </a:p>
          <a:p>
            <a:pPr lvl="1"/>
            <a:r>
              <a:rPr lang="en-US" sz="1600" dirty="0" smtClean="0"/>
              <a:t>Maintain a simple unit of 20MHz for preamble encoding as in SIG-A </a:t>
            </a:r>
          </a:p>
          <a:p>
            <a:pPr lvl="1"/>
            <a:endParaRPr lang="en-US" sz="16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July,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1625277" y="2371725"/>
            <a:ext cx="6066182" cy="1034992"/>
            <a:chOff x="1391893" y="4076652"/>
            <a:chExt cx="6066182" cy="1034992"/>
          </a:xfrm>
        </p:grpSpPr>
        <p:grpSp>
          <p:nvGrpSpPr>
            <p:cNvPr id="35" name="Group 34"/>
            <p:cNvGrpSpPr/>
            <p:nvPr/>
          </p:nvGrpSpPr>
          <p:grpSpPr>
            <a:xfrm>
              <a:off x="1391893" y="4076652"/>
              <a:ext cx="6066182" cy="679939"/>
              <a:chOff x="744491" y="2906886"/>
              <a:chExt cx="6066182" cy="679939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744491" y="3281307"/>
                <a:ext cx="914400" cy="304800"/>
              </a:xfrm>
              <a:prstGeom prst="rect">
                <a:avLst/>
              </a:prstGeom>
              <a:noFill/>
              <a:ln w="317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658891" y="3281307"/>
                <a:ext cx="914400" cy="304800"/>
              </a:xfrm>
              <a:prstGeom prst="rect">
                <a:avLst/>
              </a:prstGeom>
              <a:noFill/>
              <a:ln w="317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2573291" y="3281307"/>
                <a:ext cx="457200" cy="304800"/>
              </a:xfrm>
              <a:prstGeom prst="rect">
                <a:avLst/>
              </a:prstGeom>
              <a:noFill/>
              <a:ln w="317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820830" y="2916412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L-STF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421030" y="2935461"/>
                <a:ext cx="76172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 smtClean="0">
                    <a:latin typeface="Trebuchet MS" panose="020B0603020202020204" pitchFamily="34" charset="0"/>
                  </a:rPr>
                  <a:t>L-SIG</a:t>
                </a:r>
                <a:endParaRPr lang="en-US" sz="11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690640" y="2937259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L-LTF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  <p:grpSp>
            <p:nvGrpSpPr>
              <p:cNvPr id="52" name="Group 51"/>
              <p:cNvGrpSpPr/>
              <p:nvPr/>
            </p:nvGrpSpPr>
            <p:grpSpPr>
              <a:xfrm>
                <a:off x="3489253" y="2906886"/>
                <a:ext cx="3321420" cy="679939"/>
                <a:chOff x="3306716" y="3310100"/>
                <a:chExt cx="3321420" cy="679939"/>
              </a:xfrm>
            </p:grpSpPr>
            <p:cxnSp>
              <p:nvCxnSpPr>
                <p:cNvPr id="55" name="Straight Arrow Connector 54"/>
                <p:cNvCxnSpPr>
                  <a:endCxn id="60" idx="1"/>
                </p:cNvCxnSpPr>
                <p:nvPr/>
              </p:nvCxnSpPr>
              <p:spPr bwMode="auto">
                <a:xfrm>
                  <a:off x="4242329" y="3492352"/>
                  <a:ext cx="556606" cy="1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stealth" w="med" len="med"/>
                  <a:tailEnd type="none"/>
                </a:ln>
                <a:effectLst/>
              </p:spPr>
            </p:cxnSp>
            <p:sp>
              <p:nvSpPr>
                <p:cNvPr id="56" name="Rectangle 55"/>
                <p:cNvSpPr/>
                <p:nvPr/>
              </p:nvSpPr>
              <p:spPr>
                <a:xfrm>
                  <a:off x="3306716" y="3685239"/>
                  <a:ext cx="457200" cy="3048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3766079" y="3685239"/>
                  <a:ext cx="457200" cy="3048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4237549" y="3685239"/>
                  <a:ext cx="780862" cy="304800"/>
                </a:xfrm>
                <a:prstGeom prst="rect">
                  <a:avLst/>
                </a:prstGeom>
                <a:solidFill>
                  <a:srgbClr val="99FF99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3383055" y="3310100"/>
                  <a:ext cx="76172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SIG-A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60" name="TextBox 59"/>
                <p:cNvSpPr txBox="1"/>
                <p:nvPr/>
              </p:nvSpPr>
              <p:spPr>
                <a:xfrm>
                  <a:off x="4798935" y="3338464"/>
                  <a:ext cx="76172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SIG-B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5027936" y="3685238"/>
                  <a:ext cx="1600200" cy="296735"/>
                </a:xfrm>
                <a:prstGeom prst="rect">
                  <a:avLst/>
                </a:prstGeom>
                <a:solidFill>
                  <a:srgbClr val="EB89E6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2" name="Straight Arrow Connector 61"/>
                <p:cNvCxnSpPr/>
                <p:nvPr/>
              </p:nvCxnSpPr>
              <p:spPr bwMode="auto">
                <a:xfrm flipH="1">
                  <a:off x="5451492" y="3474233"/>
                  <a:ext cx="7447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stealth" w="med" len="med"/>
                  <a:tailEnd type="none"/>
                </a:ln>
                <a:effectLst/>
              </p:spPr>
            </p:cxnSp>
          </p:grpSp>
          <p:sp>
            <p:nvSpPr>
              <p:cNvPr id="53" name="Rectangle 52"/>
              <p:cNvSpPr/>
              <p:nvPr/>
            </p:nvSpPr>
            <p:spPr>
              <a:xfrm>
                <a:off x="3032053" y="3281307"/>
                <a:ext cx="457200" cy="304800"/>
              </a:xfrm>
              <a:prstGeom prst="rect">
                <a:avLst/>
              </a:prstGeom>
              <a:noFill/>
              <a:ln w="317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908506" y="2934301"/>
                <a:ext cx="76172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latin typeface="Trebuchet MS" panose="020B0603020202020204" pitchFamily="34" charset="0"/>
                  </a:rPr>
                  <a:t>R</a:t>
                </a:r>
                <a:r>
                  <a:rPr lang="en-US" sz="1100" dirty="0" smtClean="0">
                    <a:latin typeface="Trebuchet MS" panose="020B0603020202020204" pitchFamily="34" charset="0"/>
                  </a:rPr>
                  <a:t>L-SIG</a:t>
                </a:r>
                <a:endParaRPr lang="en-US" sz="11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5008469" y="4803867"/>
              <a:ext cx="12091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Common</a:t>
              </a:r>
              <a:endParaRPr lang="en-US" sz="14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020932" y="4794453"/>
              <a:ext cx="14147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User-specific</a:t>
              </a:r>
              <a:endParaRPr lang="en-US" sz="1400" b="1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947807" y="3606637"/>
            <a:ext cx="4281794" cy="676274"/>
            <a:chOff x="3190826" y="1841627"/>
            <a:chExt cx="3798143" cy="1696277"/>
          </a:xfrm>
        </p:grpSpPr>
        <p:sp>
          <p:nvSpPr>
            <p:cNvPr id="30" name="Rectangle 29"/>
            <p:cNvSpPr/>
            <p:nvPr/>
          </p:nvSpPr>
          <p:spPr bwMode="auto">
            <a:xfrm>
              <a:off x="3190826" y="2591211"/>
              <a:ext cx="978743" cy="946693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User Block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[0]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TextBox 42"/>
            <p:cNvSpPr txBox="1"/>
            <p:nvPr/>
          </p:nvSpPr>
          <p:spPr>
            <a:xfrm>
              <a:off x="5257800" y="1841627"/>
              <a:ext cx="697627" cy="707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n-US" sz="4000" dirty="0" smtClean="0"/>
                <a:t>…</a:t>
              </a:r>
              <a:endParaRPr lang="en-US" sz="4000" dirty="0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169569" y="2591007"/>
              <a:ext cx="938114" cy="946897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User Block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[1]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6048326" y="2591213"/>
              <a:ext cx="940643" cy="946691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User Block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2"/>
                  </a:solidFill>
                </a:rPr>
                <a:t>[N-1]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</p:grpSp>
      <p:cxnSp>
        <p:nvCxnSpPr>
          <p:cNvPr id="8" name="Straight Arrow Connector 7"/>
          <p:cNvCxnSpPr/>
          <p:nvPr/>
        </p:nvCxnSpPr>
        <p:spPr bwMode="auto">
          <a:xfrm flipH="1">
            <a:off x="6840014" y="3458764"/>
            <a:ext cx="102689" cy="35820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58472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106783</TotalTime>
  <Words>1520</Words>
  <Application>Microsoft Office PowerPoint</Application>
  <PresentationFormat>On-screen Show (4:3)</PresentationFormat>
  <Paragraphs>587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802-11-Submission</vt:lpstr>
      <vt:lpstr>SIG-B Encoding Structure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SIG-B encoding scheme</vt:lpstr>
      <vt:lpstr>Scaling of encoding scheme for higher BWs</vt:lpstr>
      <vt:lpstr>References</vt:lpstr>
      <vt:lpstr>SP #1</vt:lpstr>
      <vt:lpstr>SP #2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Sriram Venkateswaran</cp:lastModifiedBy>
  <cp:revision>1943</cp:revision>
  <cp:lastPrinted>1998-02-10T13:28:06Z</cp:lastPrinted>
  <dcterms:created xsi:type="dcterms:W3CDTF">2007-05-21T21:00:37Z</dcterms:created>
  <dcterms:modified xsi:type="dcterms:W3CDTF">2015-07-13T08:12:37Z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1777783552</vt:i4>
  </property>
  <property fmtid="{D5CDD505-2E9C-101B-9397-08002B2CF9AE}" pid="4" name="_EmailSubject">
    <vt:lpwstr>SIG-B Encoding structure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</Properties>
</file>