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63" r:id="rId3"/>
    <p:sldId id="268" r:id="rId4"/>
    <p:sldId id="265" r:id="rId5"/>
    <p:sldId id="266" r:id="rId6"/>
    <p:sldId id="270" r:id="rId7"/>
    <p:sldId id="271" r:id="rId8"/>
    <p:sldId id="279" r:id="rId9"/>
    <p:sldId id="274" r:id="rId10"/>
    <p:sldId id="280" r:id="rId11"/>
    <p:sldId id="290" r:id="rId12"/>
    <p:sldId id="292" r:id="rId13"/>
    <p:sldId id="291" r:id="rId14"/>
    <p:sldId id="285" r:id="rId15"/>
    <p:sldId id="267" r:id="rId16"/>
    <p:sldId id="272" r:id="rId17"/>
    <p:sldId id="275" r:id="rId18"/>
    <p:sldId id="277" r:id="rId19"/>
    <p:sldId id="301" r:id="rId20"/>
    <p:sldId id="302" r:id="rId21"/>
    <p:sldId id="303" r:id="rId22"/>
    <p:sldId id="284" r:id="rId23"/>
    <p:sldId id="281" r:id="rId24"/>
    <p:sldId id="282" r:id="rId25"/>
    <p:sldId id="283" r:id="rId26"/>
    <p:sldId id="278" r:id="rId27"/>
    <p:sldId id="306" r:id="rId28"/>
    <p:sldId id="305" r:id="rId29"/>
    <p:sldId id="304" r:id="rId30"/>
    <p:sldId id="264" r:id="rId3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ilip Mestanov" initials="FM" lastIdx="2" clrIdx="0"/>
  <p:cmAuthor id="1" name="Guido R. Hiertz" initials="grh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79" d="100"/>
          <a:sy n="79" d="100"/>
        </p:scale>
        <p:origin x="-774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802.11-15/871r3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802.11-15/871r3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802.11-15/871r3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802.11-15/871r3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802.11-15/871r3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30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802.11-15/871r3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Efficiency enhancement for 802.11ax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2015-07-16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058543"/>
              </p:ext>
            </p:extLst>
          </p:nvPr>
        </p:nvGraphicFramePr>
        <p:xfrm>
          <a:off x="512763" y="2274888"/>
          <a:ext cx="7816850" cy="351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2" name="Document" r:id="rId4" imgW="8246962" imgH="3719178" progId="Word.Document.8">
                  <p:embed/>
                </p:oleObj>
              </mc:Choice>
              <mc:Fallback>
                <p:oleObj name="Document" r:id="rId4" imgW="8246962" imgH="371917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274888"/>
                        <a:ext cx="7816850" cy="3513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802.1Q-2014 different?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Already 802.1Q-2011 [11] introduces text in the right column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IEEE 802 is fully aware of the interaction between DSCP and UP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Therefore, HE STAs shall comply with 802.1Q-2014 priority mapping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See [9]</a:t>
            </a: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  <a:latin typeface="Calibri" panose="020F0502020204030204" pitchFamily="34" charset="0"/>
              </a:rPr>
              <a:t>“This 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</a:rPr>
              <a:t>discussion of traffic types, and the suggested association of each with a priority value, differs from </a:t>
            </a:r>
            <a:r>
              <a:rPr lang="en-US" dirty="0" smtClean="0">
                <a:solidFill>
                  <a:srgbClr val="C00000"/>
                </a:solidFill>
                <a:latin typeface="Calibri" panose="020F0502020204030204" pitchFamily="34" charset="0"/>
              </a:rPr>
              <a:t>[…] Annex 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</a:rPr>
              <a:t>G of IEEE </a:t>
            </a:r>
            <a:r>
              <a:rPr lang="en-US" dirty="0" err="1">
                <a:solidFill>
                  <a:srgbClr val="C00000"/>
                </a:solidFill>
                <a:latin typeface="Calibri" panose="020F0502020204030204" pitchFamily="34" charset="0"/>
              </a:rPr>
              <a:t>Std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</a:rPr>
              <a:t> 802.1D-2004 and prior revisions of that standard. </a:t>
            </a:r>
            <a:r>
              <a:rPr lang="en-US" dirty="0" smtClean="0">
                <a:solidFill>
                  <a:srgbClr val="C00000"/>
                </a:solidFill>
                <a:latin typeface="Calibri" panose="020F0502020204030204" pitchFamily="34" charset="0"/>
              </a:rPr>
              <a:t>[…] this 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</a:rPr>
              <a:t>annex </a:t>
            </a:r>
            <a:r>
              <a:rPr lang="en-US" dirty="0" smtClean="0">
                <a:solidFill>
                  <a:srgbClr val="C00000"/>
                </a:solidFill>
                <a:latin typeface="Calibri" panose="020F0502020204030204" pitchFamily="34" charset="0"/>
              </a:rPr>
              <a:t>better aligns 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</a:rPr>
              <a:t>with current practice; in particular, Voice is associated with priority 5, matching the setting of </a:t>
            </a:r>
            <a:r>
              <a:rPr lang="en-US" dirty="0" smtClean="0">
                <a:solidFill>
                  <a:srgbClr val="C00000"/>
                </a:solidFill>
                <a:latin typeface="Calibri" panose="020F0502020204030204" pitchFamily="34" charset="0"/>
              </a:rPr>
              <a:t>the relevant 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</a:rPr>
              <a:t>bits for Expedited Forwarding (EF) in the DSCP </a:t>
            </a:r>
            <a:r>
              <a:rPr lang="en-US" dirty="0" smtClean="0">
                <a:solidFill>
                  <a:srgbClr val="C00000"/>
                </a:solidFill>
                <a:latin typeface="Calibri" panose="020F0502020204030204" pitchFamily="34" charset="0"/>
              </a:rPr>
              <a:t>[…] 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</a:rPr>
              <a:t>for </a:t>
            </a:r>
            <a:r>
              <a:rPr lang="en-US" dirty="0" smtClean="0">
                <a:solidFill>
                  <a:srgbClr val="C00000"/>
                </a:solidFill>
                <a:latin typeface="Calibri" panose="020F0502020204030204" pitchFamily="34" charset="0"/>
              </a:rPr>
              <a:t>IP”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  <a:latin typeface="Calibri" panose="020F0502020204030204" pitchFamily="34" charset="0"/>
              </a:rPr>
              <a:t>“Standards 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</a:rPr>
              <a:t>for DSCPs are believed to be the prime reference </a:t>
            </a:r>
            <a:r>
              <a:rPr lang="en-US" dirty="0" smtClean="0">
                <a:solidFill>
                  <a:srgbClr val="C00000"/>
                </a:solidFill>
                <a:latin typeface="Calibri" panose="020F0502020204030204" pitchFamily="34" charset="0"/>
              </a:rPr>
              <a:t>for use 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</a:rPr>
              <a:t>of priority by end </a:t>
            </a:r>
            <a:r>
              <a:rPr lang="en-US" dirty="0" smtClean="0">
                <a:solidFill>
                  <a:srgbClr val="C00000"/>
                </a:solidFill>
                <a:latin typeface="Calibri" panose="020F0502020204030204" pitchFamily="34" charset="0"/>
              </a:rPr>
              <a:t>stations […].”</a:t>
            </a:r>
            <a:endParaRPr lang="en-US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46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BSS load 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802.11ax addresses dense deployments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It is important to support STAs in selecting the best AP among many candidate APs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Equally distributing traffic helps to develop bottlenecks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Among others, the BSS load element is an important hint for AP selection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Therefore HE APs shall integrate the BSS load element in beacon frames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 smtClean="0"/>
              <a:t>See 8.4.2.27 in [8]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34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Usage Information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802.11ax simulation scenario document [4] introduces Enterprise scenario with peer to peer (P2P) groups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Wi-Fi Direct or similar technologies used in P2P BSS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No AP control over P2P BSS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Dense (managed) deployments can severely suffer from uncoordinated P2P </a:t>
            </a:r>
            <a:r>
              <a:rPr lang="en-US" dirty="0" smtClean="0"/>
              <a:t>use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APs can guide P2P networks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10.24.15 in [8] “The </a:t>
            </a:r>
            <a:r>
              <a:rPr lang="en-US" dirty="0"/>
              <a:t>Channel Usage information provided </a:t>
            </a:r>
            <a:r>
              <a:rPr lang="en-US" dirty="0" smtClean="0"/>
              <a:t>by the </a:t>
            </a:r>
            <a:r>
              <a:rPr lang="en-US" dirty="0"/>
              <a:t>AP to the non-AP STA is to advise the STA on how to co-exist with the infrastructure </a:t>
            </a:r>
            <a:r>
              <a:rPr lang="en-US" dirty="0" smtClean="0"/>
              <a:t>network.”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Therefore, HE STAs shall implement </a:t>
            </a:r>
            <a:r>
              <a:rPr lang="en-US" dirty="0"/>
              <a:t>Channel </a:t>
            </a:r>
            <a:r>
              <a:rPr lang="en-US" dirty="0" smtClean="0"/>
              <a:t>Usage procedures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548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BSSID 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Virtual LANs (VLANs) are an essential part of “all current” Ethernet (802.3) deployments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VLANs provide a logical L2 separation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Infrastructure sharing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AP virtualization is tied to VLAN usage in wired infrastructure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One SSID per VLAN served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i="1" dirty="0" smtClean="0"/>
              <a:t>n</a:t>
            </a:r>
            <a:r>
              <a:rPr lang="en-US" dirty="0" smtClean="0"/>
              <a:t> beacon frames for </a:t>
            </a:r>
            <a:r>
              <a:rPr lang="en-US" i="1" dirty="0" smtClean="0"/>
              <a:t>n</a:t>
            </a:r>
            <a:r>
              <a:rPr lang="en-US" dirty="0" smtClean="0"/>
              <a:t> VLANs in dense WLAN deployments causes huge airtime consumption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SSID information can be collapsed in a single Beacon transmission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Therefore, HE STAs shall support the </a:t>
            </a:r>
            <a:r>
              <a:rPr lang="en-US" dirty="0"/>
              <a:t>Multiple BSSID </a:t>
            </a:r>
            <a:r>
              <a:rPr lang="en-US" dirty="0" smtClean="0"/>
              <a:t>Set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See 10.11.14 in [8]</a:t>
            </a:r>
            <a:endParaRPr lang="en-US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61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Polls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190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</a:t>
            </a:r>
            <a:r>
              <a:rPr lang="en-US" dirty="0"/>
              <a:t>you agree to add </a:t>
            </a:r>
            <a:r>
              <a:rPr lang="en-US" dirty="0" smtClean="0"/>
              <a:t>the following to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Add to the end of Clause 6 (MAC): “The amendment shall define a HE STA to be </a:t>
            </a:r>
            <a:r>
              <a:rPr lang="en-US" dirty="0"/>
              <a:t>a </a:t>
            </a:r>
            <a:r>
              <a:rPr lang="en-US" dirty="0" smtClean="0"/>
              <a:t>QMF STA.”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131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</a:t>
            </a:r>
            <a:r>
              <a:rPr lang="en-US" dirty="0"/>
              <a:t>you </a:t>
            </a:r>
            <a:r>
              <a:rPr lang="en-US" dirty="0" smtClean="0"/>
              <a:t>believe that it would be helpful to add the following to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 (not a “pre-motion”)?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amendment shall define a HE AP to implement Proxy ARP capability.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518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/>
              <a:t>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</a:t>
            </a:r>
            <a:r>
              <a:rPr lang="en-US" dirty="0"/>
              <a:t>you </a:t>
            </a:r>
            <a:r>
              <a:rPr lang="en-US" dirty="0" smtClean="0"/>
              <a:t>believe that adding the following to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 would be helpful?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amendment shall consider defining a HE STA to </a:t>
            </a:r>
            <a:r>
              <a:rPr lang="en-US" dirty="0"/>
              <a:t>implement </a:t>
            </a:r>
            <a:r>
              <a:rPr lang="en-US" dirty="0" smtClean="0"/>
              <a:t>intra-access </a:t>
            </a:r>
            <a:r>
              <a:rPr lang="en-US" dirty="0"/>
              <a:t>category prioritization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334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</a:t>
            </a:r>
            <a:r>
              <a:rPr lang="en-US" dirty="0"/>
              <a:t>you </a:t>
            </a:r>
            <a:r>
              <a:rPr lang="en-US" dirty="0" smtClean="0"/>
              <a:t>believe that adding the following to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 would be helpful?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Add to the end of Clause 6 (MAC): “The amendment shall define an 802.1Q-2014 compliant UP to AC mapping.”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334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believe that </a:t>
            </a:r>
            <a:r>
              <a:rPr lang="en-US" dirty="0" smtClean="0"/>
              <a:t>adding the following to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 would be helpful?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“HE APs </a:t>
            </a:r>
            <a:r>
              <a:rPr lang="en-US" dirty="0"/>
              <a:t>shall integrate the BSS load </a:t>
            </a:r>
            <a:r>
              <a:rPr lang="en-US" dirty="0" smtClean="0"/>
              <a:t>information in </a:t>
            </a:r>
            <a:r>
              <a:rPr lang="en-US" dirty="0"/>
              <a:t>beacon </a:t>
            </a:r>
            <a:r>
              <a:rPr lang="en-US" dirty="0" smtClean="0"/>
              <a:t>frames.”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08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802.11ax will introduce major innovations to achieve a minimal </a:t>
            </a:r>
            <a:r>
              <a:rPr lang="en-US" dirty="0"/>
              <a:t>performance increase of 4× as </a:t>
            </a:r>
            <a:r>
              <a:rPr lang="en-US" dirty="0" smtClean="0"/>
              <a:t>envisaged </a:t>
            </a:r>
            <a:r>
              <a:rPr lang="en-US" dirty="0"/>
              <a:t>in the </a:t>
            </a:r>
            <a:r>
              <a:rPr lang="en-US" dirty="0" smtClean="0"/>
              <a:t>PAR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These improvements do not necessarily resolve current issues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Although peak performance increase helps to improve efficiency, it does not </a:t>
            </a:r>
            <a:r>
              <a:rPr lang="en-US" dirty="0"/>
              <a:t>tackle the </a:t>
            </a:r>
            <a:r>
              <a:rPr lang="en-US" dirty="0" smtClean="0"/>
              <a:t>goal of “improving </a:t>
            </a:r>
            <a:r>
              <a:rPr lang="en-US" dirty="0"/>
              <a:t>metrics </a:t>
            </a:r>
            <a:r>
              <a:rPr lang="en-US" dirty="0" smtClean="0"/>
              <a:t>that reflect </a:t>
            </a:r>
            <a:r>
              <a:rPr lang="en-US" dirty="0"/>
              <a:t>user </a:t>
            </a:r>
            <a:r>
              <a:rPr lang="en-US" dirty="0" smtClean="0"/>
              <a:t>experience.”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Management overhead negatively impacts user experience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Introduce a set of mandatory, overhead reducing 802.11 features for HE (High Efficiency) STAs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believe that adding the following to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 would be helpful?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“</a:t>
            </a:r>
            <a:r>
              <a:rPr lang="en-US" dirty="0"/>
              <a:t>HE STAs shall implement Channel Usage </a:t>
            </a:r>
            <a:r>
              <a:rPr lang="en-US" dirty="0" smtClean="0"/>
              <a:t>procedures.”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194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</a:t>
            </a:r>
            <a:r>
              <a:rPr lang="en-US" dirty="0"/>
              <a:t>you </a:t>
            </a:r>
            <a:r>
              <a:rPr lang="en-US" dirty="0" smtClean="0"/>
              <a:t>believe that adding the following to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 would be helpful?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“</a:t>
            </a:r>
            <a:r>
              <a:rPr lang="en-US" dirty="0"/>
              <a:t>HE STAs shall support the Multiple BSSID </a:t>
            </a:r>
            <a:r>
              <a:rPr lang="en-US" dirty="0" smtClean="0"/>
              <a:t>Set.”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612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Motions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Transform each successful straw poll into a motion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808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 </a:t>
            </a:r>
            <a:r>
              <a:rPr lang="en-US" dirty="0"/>
              <a:t>to add </a:t>
            </a:r>
            <a:r>
              <a:rPr lang="en-US" dirty="0" smtClean="0"/>
              <a:t>to </a:t>
            </a:r>
            <a:r>
              <a:rPr lang="en-US" dirty="0"/>
              <a:t>the end of Clause 6 (</a:t>
            </a:r>
            <a:r>
              <a:rPr lang="en-US" dirty="0" smtClean="0"/>
              <a:t>MAC) of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“The </a:t>
            </a:r>
            <a:r>
              <a:rPr lang="en-US" dirty="0"/>
              <a:t>amendment shall define a HE STA to be a </a:t>
            </a:r>
            <a:r>
              <a:rPr lang="en-US" dirty="0" smtClean="0"/>
              <a:t>QMF </a:t>
            </a:r>
            <a:r>
              <a:rPr lang="en-US" dirty="0"/>
              <a:t>STA</a:t>
            </a:r>
            <a:r>
              <a:rPr lang="en-US" dirty="0" smtClean="0"/>
              <a:t>.”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Moved </a:t>
            </a:r>
            <a:r>
              <a:rPr lang="en-US" dirty="0" smtClean="0"/>
              <a:t>by: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Seconded: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434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 </a:t>
            </a:r>
            <a:r>
              <a:rPr lang="en-US" dirty="0"/>
              <a:t>to add </a:t>
            </a:r>
            <a:r>
              <a:rPr lang="en-US" dirty="0" smtClean="0"/>
              <a:t>to </a:t>
            </a:r>
            <a:r>
              <a:rPr lang="en-US" dirty="0"/>
              <a:t>the end of Clause 6 (</a:t>
            </a:r>
            <a:r>
              <a:rPr lang="en-US" dirty="0" smtClean="0"/>
              <a:t>MAC) of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“The amendment shall define a HE AP to implement Proxy ARP capability.”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Moved by: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Seconded: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001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</a:t>
            </a:r>
            <a:r>
              <a:rPr lang="en-US" dirty="0"/>
              <a:t>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 </a:t>
            </a:r>
            <a:r>
              <a:rPr lang="en-US" dirty="0"/>
              <a:t>to add </a:t>
            </a:r>
            <a:r>
              <a:rPr lang="en-US" dirty="0" smtClean="0"/>
              <a:t>to </a:t>
            </a:r>
            <a:r>
              <a:rPr lang="en-US" dirty="0"/>
              <a:t>the end of Clause 6 (</a:t>
            </a:r>
            <a:r>
              <a:rPr lang="en-US" dirty="0" smtClean="0"/>
              <a:t>MAC) of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“The amendment shall define a HE STA to implement intra-access category prioritization.”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Moved by: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Seconded: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877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 </a:t>
            </a:r>
            <a:r>
              <a:rPr lang="en-US" dirty="0"/>
              <a:t>to add </a:t>
            </a:r>
            <a:r>
              <a:rPr lang="en-US" dirty="0" smtClean="0"/>
              <a:t>to </a:t>
            </a:r>
            <a:r>
              <a:rPr lang="en-US" dirty="0"/>
              <a:t>the end of Clause 6 (</a:t>
            </a:r>
            <a:r>
              <a:rPr lang="en-US" dirty="0" smtClean="0"/>
              <a:t>MAC) of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“The amendment shall define an 802.1Q-2014 compliant UP to AC mapping</a:t>
            </a:r>
            <a:r>
              <a:rPr lang="en-US" dirty="0" smtClean="0"/>
              <a:t>.”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Moved by: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Seconded: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737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 </a:t>
            </a:r>
            <a:r>
              <a:rPr lang="en-US" dirty="0"/>
              <a:t>to add </a:t>
            </a:r>
            <a:r>
              <a:rPr lang="en-US" dirty="0" smtClean="0"/>
              <a:t>to </a:t>
            </a:r>
            <a:r>
              <a:rPr lang="en-US" dirty="0"/>
              <a:t>the end of Clause 6 (</a:t>
            </a:r>
            <a:r>
              <a:rPr lang="en-US" dirty="0" smtClean="0"/>
              <a:t>MAC) of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“HE APs shall integrate the BSS load element in beacon frames.”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Moved by: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Seconded: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552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 </a:t>
            </a:r>
            <a:r>
              <a:rPr lang="en-US" dirty="0"/>
              <a:t>to add </a:t>
            </a:r>
            <a:r>
              <a:rPr lang="en-US" dirty="0" smtClean="0"/>
              <a:t>to </a:t>
            </a:r>
            <a:r>
              <a:rPr lang="en-US" dirty="0"/>
              <a:t>the end of Clause 6 (</a:t>
            </a:r>
            <a:r>
              <a:rPr lang="en-US" dirty="0" smtClean="0"/>
              <a:t>MAC) of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“HE STAs shall implement Channel Usage procedures.”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Moved by: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Seconded: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552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 </a:t>
            </a:r>
            <a:r>
              <a:rPr lang="en-US" dirty="0"/>
              <a:t>to add </a:t>
            </a:r>
            <a:r>
              <a:rPr lang="en-US" dirty="0" smtClean="0"/>
              <a:t>to </a:t>
            </a:r>
            <a:r>
              <a:rPr lang="en-US" dirty="0"/>
              <a:t>the end of Clause 6 (</a:t>
            </a:r>
            <a:r>
              <a:rPr lang="en-US" dirty="0" smtClean="0"/>
              <a:t>MAC) of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“HE STAs shall support the Multiple BSSID Set.”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Moved by: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Seconded: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552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Quality-of-service (</a:t>
            </a:r>
            <a:r>
              <a:rPr lang="en-US" dirty="0" err="1" smtClean="0"/>
              <a:t>QoS</a:t>
            </a:r>
            <a:r>
              <a:rPr lang="en-US" dirty="0" smtClean="0"/>
              <a:t>) </a:t>
            </a:r>
            <a:r>
              <a:rPr lang="en-US" dirty="0"/>
              <a:t>management </a:t>
            </a:r>
            <a:r>
              <a:rPr lang="en-US" dirty="0" smtClean="0"/>
              <a:t>frame (QMF) </a:t>
            </a:r>
            <a:r>
              <a:rPr lang="en-US" dirty="0"/>
              <a:t>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QMF enables </a:t>
            </a:r>
            <a:r>
              <a:rPr lang="en-US" dirty="0" err="1" smtClean="0"/>
              <a:t>QoS</a:t>
            </a:r>
            <a:r>
              <a:rPr lang="en-US" dirty="0" smtClean="0"/>
              <a:t> support for management frames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Without QMF, all management frames are transmitted using the highest Access Category (Voice, AC VO)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Not all management frames need high priority handling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Previous studies revealed that management traffic is severe in dense deployments [6]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Therefore, HE STAs shall support QMF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dot11QMFActivated is true in [8]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575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30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>
            <a:normAutofit fontScale="5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IETF, “Internet Protocol,” IETF RFC 791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K. </a:t>
            </a:r>
            <a:r>
              <a:rPr lang="en-US" dirty="0" smtClean="0"/>
              <a:t>Nichols et al., “Definition </a:t>
            </a:r>
            <a:r>
              <a:rPr lang="en-US" dirty="0"/>
              <a:t>of the Differentiated Services Field (DS Field) in the IPv4 and IPv6 </a:t>
            </a:r>
            <a:r>
              <a:rPr lang="en-US" dirty="0" smtClean="0"/>
              <a:t>Headers,” IETF RFC 2474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J. </a:t>
            </a:r>
            <a:r>
              <a:rPr lang="en-US" dirty="0" err="1" smtClean="0"/>
              <a:t>Babiarz</a:t>
            </a:r>
            <a:r>
              <a:rPr lang="en-US" dirty="0"/>
              <a:t> et al., “Configuration Guidelines for </a:t>
            </a:r>
            <a:r>
              <a:rPr lang="en-US" dirty="0" err="1"/>
              <a:t>DiffServ</a:t>
            </a:r>
            <a:r>
              <a:rPr lang="en-US" dirty="0"/>
              <a:t> Service </a:t>
            </a:r>
            <a:r>
              <a:rPr lang="en-US" dirty="0" smtClean="0"/>
              <a:t>Classes,” IETF RFC 4594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S. </a:t>
            </a:r>
            <a:r>
              <a:rPr lang="en-US" dirty="0"/>
              <a:t>Merlin et al., “</a:t>
            </a:r>
            <a:r>
              <a:rPr lang="en-US" dirty="0" err="1"/>
              <a:t>TGax</a:t>
            </a:r>
            <a:r>
              <a:rPr lang="en-US" dirty="0"/>
              <a:t> Simulation </a:t>
            </a:r>
            <a:r>
              <a:rPr lang="en-US" dirty="0" smtClean="0"/>
              <a:t>Scenarios,” 11-14/980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B. </a:t>
            </a:r>
            <a:r>
              <a:rPr lang="en-US" dirty="0"/>
              <a:t>Hart, “Renewing 2.4 </a:t>
            </a:r>
            <a:r>
              <a:rPr lang="en-US" dirty="0" smtClean="0"/>
              <a:t>GHz,” 11-13/1397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K. </a:t>
            </a:r>
            <a:r>
              <a:rPr lang="en-US" dirty="0" err="1" smtClean="0"/>
              <a:t>Yunoki</a:t>
            </a:r>
            <a:r>
              <a:rPr lang="en-US" dirty="0"/>
              <a:t> et al., “Understanding Current </a:t>
            </a:r>
            <a:r>
              <a:rPr lang="en-US" dirty="0" smtClean="0"/>
              <a:t>Situation of </a:t>
            </a:r>
            <a:r>
              <a:rPr lang="en-US" dirty="0"/>
              <a:t>Public Wi-Fi </a:t>
            </a:r>
            <a:r>
              <a:rPr lang="en-US" dirty="0" smtClean="0"/>
              <a:t>Usage - </a:t>
            </a:r>
            <a:r>
              <a:rPr lang="en-US" dirty="0"/>
              <a:t>Possible Requirements for </a:t>
            </a:r>
            <a:r>
              <a:rPr lang="en-US" dirty="0" smtClean="0"/>
              <a:t>HEW,” 11-13/523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V.-P. </a:t>
            </a:r>
            <a:r>
              <a:rPr lang="en-US" dirty="0" err="1" smtClean="0"/>
              <a:t>Ketonen</a:t>
            </a:r>
            <a:r>
              <a:rPr lang="en-US" dirty="0"/>
              <a:t>, “WLAN </a:t>
            </a:r>
            <a:r>
              <a:rPr lang="en-US" dirty="0" err="1"/>
              <a:t>QoE</a:t>
            </a:r>
            <a:r>
              <a:rPr lang="en-US" dirty="0"/>
              <a:t>, End User </a:t>
            </a:r>
            <a:r>
              <a:rPr lang="en-US" dirty="0" smtClean="0"/>
              <a:t>Perspective Opportunities </a:t>
            </a:r>
            <a:r>
              <a:rPr lang="en-US" dirty="0"/>
              <a:t>to </a:t>
            </a:r>
            <a:r>
              <a:rPr lang="en-US" dirty="0" smtClean="0"/>
              <a:t>Improve,” 11-13/545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IEEE 802.11, “IEEE </a:t>
            </a:r>
            <a:r>
              <a:rPr lang="en-US" dirty="0" smtClean="0"/>
              <a:t>P802.11-REVmc/D4.0”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IEEE</a:t>
            </a:r>
            <a:r>
              <a:rPr lang="en-US" dirty="0"/>
              <a:t>, “IEEE Standard </a:t>
            </a:r>
            <a:r>
              <a:rPr lang="en-US" dirty="0" smtClean="0"/>
              <a:t>for </a:t>
            </a:r>
            <a:r>
              <a:rPr lang="en-US" dirty="0"/>
              <a:t>Local and metropolitan area </a:t>
            </a:r>
            <a:r>
              <a:rPr lang="en-US" dirty="0" smtClean="0"/>
              <a:t>networks—Bridges </a:t>
            </a:r>
            <a:r>
              <a:rPr lang="en-US" dirty="0"/>
              <a:t>and Bridged </a:t>
            </a:r>
            <a:r>
              <a:rPr lang="en-US" dirty="0" smtClean="0"/>
              <a:t>Networks,” IEEE 802.1Q-2014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IEEE</a:t>
            </a:r>
            <a:r>
              <a:rPr lang="en-US" dirty="0"/>
              <a:t>, “IEEE Standard </a:t>
            </a:r>
            <a:r>
              <a:rPr lang="en-US" dirty="0" smtClean="0"/>
              <a:t>for Local </a:t>
            </a:r>
            <a:r>
              <a:rPr lang="en-US" dirty="0"/>
              <a:t>and metropolitan area </a:t>
            </a:r>
            <a:r>
              <a:rPr lang="en-US" dirty="0" smtClean="0"/>
              <a:t>networks—Media </a:t>
            </a:r>
            <a:r>
              <a:rPr lang="en-US" dirty="0"/>
              <a:t>Access Control (MAC) Bridges,” </a:t>
            </a:r>
            <a:r>
              <a:rPr lang="en-US" dirty="0" smtClean="0"/>
              <a:t>IEEE 802.1D-2004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IEEE</a:t>
            </a:r>
            <a:r>
              <a:rPr lang="en-US" dirty="0"/>
              <a:t>, “IEEE Standard </a:t>
            </a:r>
            <a:r>
              <a:rPr lang="en-US" dirty="0" smtClean="0"/>
              <a:t>for </a:t>
            </a:r>
            <a:r>
              <a:rPr lang="en-US" dirty="0"/>
              <a:t>Local and metropolitan area networks—Media Access Control (MAC) Bridges </a:t>
            </a:r>
            <a:r>
              <a:rPr lang="en-US" dirty="0" smtClean="0"/>
              <a:t>and Virtual </a:t>
            </a:r>
            <a:r>
              <a:rPr lang="en-US" dirty="0"/>
              <a:t>Bridged Local Area Networks ,” </a:t>
            </a:r>
            <a:r>
              <a:rPr lang="en-US" dirty="0" smtClean="0"/>
              <a:t>IEEE 802.1Q-2011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Proxy ARP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ARP requests occur frequently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Glue between IP and layer 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Dense deployments can see a large number of ARP messages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“Who is X.Y.Z.N?” requests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Proxy ARP mechanism prevents ARP messages from “hitting” the wireless medium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STAs can stay longer in power-save mode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Overall traffic traffic in WLAN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Therefore, HE APs shall act as ARP proxy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See </a:t>
            </a:r>
            <a:r>
              <a:rPr lang="en-US" dirty="0" smtClean="0"/>
              <a:t>10.24.14 in [8]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470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Intra-access category </a:t>
            </a:r>
            <a:r>
              <a:rPr lang="en-US" dirty="0" smtClean="0"/>
              <a:t>prioritization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current </a:t>
            </a:r>
            <a:r>
              <a:rPr lang="en-US" dirty="0" err="1" smtClean="0"/>
              <a:t>QoS</a:t>
            </a:r>
            <a:r>
              <a:rPr lang="en-US" dirty="0" smtClean="0"/>
              <a:t> capabilities are coarse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dense deployments, several Video and/or Voice services may concurrently share the wireless medium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E.g. Video conferencing and video streaming services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Some services or stream elements have a higher drop tolerance than others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Therefore, HE STAs shall implement intra-access category prioritization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dot11AlternateEDCAActivated is true in [8]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486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Follow 802.1Q mapping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Studies at different organizations revealed that VoIP traffic often (almost always) is not carried in 802.11’s Access Category (AC) Voice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More and more voice conversations occur over 802.11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802.11 standard is well prepared for VoIP, wrong mapping should not impact this market </a:t>
            </a:r>
            <a:r>
              <a:rPr lang="en-US" dirty="0"/>
              <a:t>opportunity </a:t>
            </a:r>
            <a:r>
              <a:rPr lang="en-US" dirty="0" smtClean="0"/>
              <a:t>(e.g. “Wi-Fi </a:t>
            </a:r>
            <a:r>
              <a:rPr lang="en-US" dirty="0"/>
              <a:t>calling”)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Vendors might implement their own (correct) mapping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However, standards should enable cohesive behavior without too much vendor tweaking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Strengthen 802.11 (as a brand) so that it meets customers’ expectations regarding VoIP regardless of vendor “tweaks”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665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QoS</a:t>
            </a:r>
            <a:r>
              <a:rPr lang="en-US" dirty="0" smtClean="0"/>
              <a:t> mapping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685801" y="4006516"/>
            <a:ext cx="2950096" cy="2087897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IPv4 example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Deprecated “Precedence” [1] equals three Most Significant Bits (MSBs) of DSCP [2]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3851920" y="4797152"/>
            <a:ext cx="4604693" cy="1297261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1:1 mapping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Most implementations map DSCP’s </a:t>
            </a:r>
            <a:r>
              <a:rPr lang="en-US" dirty="0"/>
              <a:t>three </a:t>
            </a:r>
            <a:r>
              <a:rPr lang="en-US" dirty="0" smtClean="0"/>
              <a:t>MSBs to </a:t>
            </a:r>
            <a:r>
              <a:rPr lang="en-US" dirty="0"/>
              <a:t>802.11 User </a:t>
            </a:r>
            <a:r>
              <a:rPr lang="en-US" dirty="0" smtClean="0"/>
              <a:t>Priorities </a:t>
            </a:r>
            <a:r>
              <a:rPr lang="en-US" dirty="0"/>
              <a:t>(</a:t>
            </a:r>
            <a:r>
              <a:rPr lang="en-US" dirty="0" smtClean="0"/>
              <a:t>UPs)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0266" y="1517901"/>
            <a:ext cx="7035836" cy="3282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736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Voice over </a:t>
            </a:r>
            <a:r>
              <a:rPr lang="en-US" u="sng" dirty="0" smtClean="0"/>
              <a:t>IP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0"/>
            <a:ext cx="3140242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VoIP call consists of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Audio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Signaling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Audio is latency &amp; loss sensitive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Special marking of IP packets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1981200"/>
            <a:ext cx="4570413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DSCP setting for packets carrying audio [3]</a:t>
            </a:r>
            <a:endParaRPr lang="en-US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Expedited Forwarding (EF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DSCP(EF) = 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101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110</a:t>
            </a:r>
            <a:r>
              <a:rPr 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101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UP (5</a:t>
            </a:r>
            <a:r>
              <a:rPr lang="en-US" baseline="-25000" dirty="0" smtClean="0"/>
              <a:t>10</a:t>
            </a:r>
            <a:r>
              <a:rPr lang="en-US" dirty="0" smtClean="0"/>
              <a:t>) = AC </a:t>
            </a:r>
            <a:r>
              <a:rPr lang="en-US" dirty="0" smtClean="0">
                <a:solidFill>
                  <a:srgbClr val="FF0000"/>
                </a:solidFill>
              </a:rPr>
              <a:t>Video </a:t>
            </a:r>
            <a:r>
              <a:rPr lang="en-US" dirty="0" smtClean="0">
                <a:solidFill>
                  <a:schemeClr val="tx1"/>
                </a:solidFill>
              </a:rPr>
              <a:t>(!)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Mismatch between VoIP DSCP &amp; 802.11 UP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25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Expedited Forwarding (EF) &amp; 802.11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1262303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802.1D-2004, “Media </a:t>
            </a:r>
            <a:r>
              <a:rPr lang="en-US" sz="2000" dirty="0"/>
              <a:t>Access Control (MAC) </a:t>
            </a:r>
            <a:r>
              <a:rPr lang="en-US" sz="2000" dirty="0" smtClean="0"/>
              <a:t>Bridges” [10]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Basis for 802.11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1262303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802.1Q-2014, “Bridges and Bridged Networks</a:t>
            </a:r>
            <a:r>
              <a:rPr lang="en-US" sz="2000" dirty="0" smtClean="0"/>
              <a:t>” [9]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Basis for 802.11ax?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7"/>
          <a:stretch/>
        </p:blipFill>
        <p:spPr bwMode="auto">
          <a:xfrm>
            <a:off x="216750" y="3411951"/>
            <a:ext cx="4355250" cy="3030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1" r="2002"/>
          <a:stretch/>
        </p:blipFill>
        <p:spPr bwMode="auto">
          <a:xfrm>
            <a:off x="4572000" y="3258318"/>
            <a:ext cx="4508338" cy="3251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" name="Straight Arrow Connector 19"/>
          <p:cNvCxnSpPr/>
          <p:nvPr/>
        </p:nvCxnSpPr>
        <p:spPr bwMode="auto">
          <a:xfrm flipV="1">
            <a:off x="2078966" y="5637595"/>
            <a:ext cx="2925082" cy="310551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92291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 (2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6466</TotalTime>
  <Words>2032</Words>
  <Application>Microsoft Office PowerPoint</Application>
  <PresentationFormat>On-screen Show (4:3)</PresentationFormat>
  <Paragraphs>267</Paragraphs>
  <Slides>30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802-11-Submission (2)</vt:lpstr>
      <vt:lpstr>Document</vt:lpstr>
      <vt:lpstr>Efficiency enhancement for 802.11ax</vt:lpstr>
      <vt:lpstr>Abstract</vt:lpstr>
      <vt:lpstr>Quality-of-service (QoS) management frame (QMF) support</vt:lpstr>
      <vt:lpstr>Proxy ARP support</vt:lpstr>
      <vt:lpstr>Intra-access category prioritization support</vt:lpstr>
      <vt:lpstr>Follow 802.1Q mapping</vt:lpstr>
      <vt:lpstr>QoS mapping</vt:lpstr>
      <vt:lpstr>Voice over IP</vt:lpstr>
      <vt:lpstr>Expedited Forwarding (EF) &amp; 802.11</vt:lpstr>
      <vt:lpstr>Why is 802.1Q-2014 different?</vt:lpstr>
      <vt:lpstr>BSS load element</vt:lpstr>
      <vt:lpstr>Channel Usage Information </vt:lpstr>
      <vt:lpstr>Multiple BSSID element</vt:lpstr>
      <vt:lpstr>Straw Polls</vt:lpstr>
      <vt:lpstr>Straw Poll 1</vt:lpstr>
      <vt:lpstr>Straw Poll 2</vt:lpstr>
      <vt:lpstr>Straw Poll 3</vt:lpstr>
      <vt:lpstr>Straw Poll 4</vt:lpstr>
      <vt:lpstr>Straw Poll 5</vt:lpstr>
      <vt:lpstr>Straw Poll 6</vt:lpstr>
      <vt:lpstr>Straw Poll 7</vt:lpstr>
      <vt:lpstr>Motions</vt:lpstr>
      <vt:lpstr>Motion 1</vt:lpstr>
      <vt:lpstr>Motion 2</vt:lpstr>
      <vt:lpstr>Motion 3</vt:lpstr>
      <vt:lpstr>Motion 4</vt:lpstr>
      <vt:lpstr>Motion 5</vt:lpstr>
      <vt:lpstr>Motion 6</vt:lpstr>
      <vt:lpstr>Motion 7</vt:lpstr>
      <vt:lpstr>References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Dr. Guido R. Hiertz</dc:creator>
  <cp:lastModifiedBy>Guido R. Hiertz</cp:lastModifiedBy>
  <cp:revision>125</cp:revision>
  <cp:lastPrinted>1601-01-01T00:00:00Z</cp:lastPrinted>
  <dcterms:created xsi:type="dcterms:W3CDTF">2015-04-01T14:38:56Z</dcterms:created>
  <dcterms:modified xsi:type="dcterms:W3CDTF">2015-07-16T22:24:26Z</dcterms:modified>
</cp:coreProperties>
</file>