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263" r:id="rId3"/>
    <p:sldId id="293" r:id="rId4"/>
    <p:sldId id="295" r:id="rId5"/>
    <p:sldId id="294" r:id="rId6"/>
    <p:sldId id="285" r:id="rId7"/>
    <p:sldId id="267" r:id="rId8"/>
    <p:sldId id="284" r:id="rId9"/>
    <p:sldId id="281" r:id="rId10"/>
    <p:sldId id="264" r:id="rId11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Filip Mestanov" initials="FM" lastIdx="2" clrIdx="0"/>
  <p:cmAuthor id="1" name="Guido R. Hiertz" initials="grh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4" autoAdjust="0"/>
    <p:restoredTop sz="94660"/>
  </p:normalViewPr>
  <p:slideViewPr>
    <p:cSldViewPr snapToGrid="0">
      <p:cViewPr>
        <p:scale>
          <a:sx n="84" d="100"/>
          <a:sy n="84" d="100"/>
        </p:scale>
        <p:origin x="-582" y="-1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 snapToGrid="0"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802.11-15/870r1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mtClean="0"/>
              <a:t>July 2015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s-ES" smtClean="0"/>
              <a:t>Guido R. Hiertz et al., Ericsson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doc.: IEEE 802.11-15/870r1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July 2015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s-ES" smtClean="0"/>
              <a:t>Guido R. Hiertz et al., Ericsson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802.11-15/870r1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July 2015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s-ES" smtClean="0"/>
              <a:t>Guido R. Hiertz et al., Ericsson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802.11-15/870r1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July 2015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s-ES" smtClean="0"/>
              <a:t>Guido R. Hiertz et al., Ericsson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2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5703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802.11-15/870r1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July 2015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s-ES" smtClean="0"/>
              <a:t>Guido R. Hiertz et al., Ericsson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10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Guido R. Hiertz et al., Ericsson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s-ES" smtClean="0"/>
              <a:t>Guido R. Hiertz et al., Ericsson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July 2015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Guido R. Hiertz et al., Ericsson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2015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Guido R. Hiertz et al., Ericsson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2015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Guido R. Hiertz et al., Ericsson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2015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Guido R. Hiertz et al., Ericsson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2015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Guido R. Hiertz et al., Ericsson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Guido R. Hiertz et al., Ericsson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Guido R. Hiertz et al., Ericsson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July 2015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s-ES" smtClean="0"/>
              <a:t>Guido R. Hiertz et al., Ericsson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802.11-15/870r1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smtClean="0"/>
              <a:t>July 2015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s-ES" smtClean="0"/>
              <a:t>Guido R. Hiertz et al., Ericsson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802.11ax in 2.4 GHz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</a:t>
            </a:r>
            <a:r>
              <a:rPr lang="en-GB" sz="2000"/>
              <a:t>:</a:t>
            </a:r>
            <a:r>
              <a:rPr lang="en-GB" sz="2000" b="0"/>
              <a:t> </a:t>
            </a:r>
            <a:r>
              <a:rPr lang="en-GB" sz="2000" b="0" smtClean="0"/>
              <a:t>2015-07-13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3525034"/>
              </p:ext>
            </p:extLst>
          </p:nvPr>
        </p:nvGraphicFramePr>
        <p:xfrm>
          <a:off x="517525" y="2273300"/>
          <a:ext cx="8012113" cy="4067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48" name="Document" r:id="rId4" imgW="8246962" imgH="4189167" progId="Word.Document.8">
                  <p:embed/>
                </p:oleObj>
              </mc:Choice>
              <mc:Fallback>
                <p:oleObj name="Document" r:id="rId4" imgW="8246962" imgH="4189167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7525" y="2273300"/>
                        <a:ext cx="8012113" cy="40671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July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es-ES" smtClean="0"/>
              <a:t>Guido R. Hiertz et al., Ericsson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10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dirty="0" smtClean="0"/>
              <a:t>B. </a:t>
            </a:r>
            <a:r>
              <a:rPr lang="en-US" dirty="0"/>
              <a:t>Hart, “Renewing 2.4 </a:t>
            </a:r>
            <a:r>
              <a:rPr lang="en-US" dirty="0" smtClean="0"/>
              <a:t>GHz,” 11-13/1397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K. </a:t>
            </a:r>
            <a:r>
              <a:rPr lang="en-US" dirty="0" err="1" smtClean="0"/>
              <a:t>Yunoki</a:t>
            </a:r>
            <a:r>
              <a:rPr lang="en-US" dirty="0"/>
              <a:t> et al., “Understanding Current Situation</a:t>
            </a:r>
            <a:br>
              <a:rPr lang="en-US" dirty="0"/>
            </a:br>
            <a:r>
              <a:rPr lang="en-US" dirty="0"/>
              <a:t>of Public Wi-Fi </a:t>
            </a:r>
            <a:r>
              <a:rPr lang="en-US" dirty="0" smtClean="0"/>
              <a:t>Usage - </a:t>
            </a:r>
            <a:r>
              <a:rPr lang="en-US" dirty="0"/>
              <a:t>Possible Requirements for </a:t>
            </a:r>
            <a:r>
              <a:rPr lang="en-US" dirty="0" smtClean="0"/>
              <a:t>HEW,” 11-13/523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V.-P. </a:t>
            </a:r>
            <a:r>
              <a:rPr lang="en-US" dirty="0" err="1" smtClean="0"/>
              <a:t>Ketonen</a:t>
            </a:r>
            <a:r>
              <a:rPr lang="en-US" dirty="0"/>
              <a:t>, “WLAN </a:t>
            </a:r>
            <a:r>
              <a:rPr lang="en-US" dirty="0" err="1"/>
              <a:t>QoE</a:t>
            </a:r>
            <a:r>
              <a:rPr lang="en-US" dirty="0"/>
              <a:t>, End User Perspective</a:t>
            </a:r>
            <a:br>
              <a:rPr lang="en-US" dirty="0"/>
            </a:br>
            <a:r>
              <a:rPr lang="en-US" dirty="0"/>
              <a:t>Opportunities to </a:t>
            </a:r>
            <a:r>
              <a:rPr lang="en-US" dirty="0" smtClean="0"/>
              <a:t>Improve,” 11-13/545</a:t>
            </a:r>
          </a:p>
          <a:p>
            <a:pPr marL="457200" indent="-457200">
              <a:buFont typeface="+mj-lt"/>
              <a:buAutoNum type="arabicPeriod"/>
            </a:pPr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July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143636" y="6475413"/>
            <a:ext cx="2398702" cy="180975"/>
          </a:xfrm>
        </p:spPr>
        <p:txBody>
          <a:bodyPr/>
          <a:lstStyle/>
          <a:p>
            <a:r>
              <a:rPr lang="es-ES" smtClean="0"/>
              <a:t>Guido R. Hiertz et al., Ericsson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2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 smtClean="0"/>
              <a:t>Abstract</a:t>
            </a:r>
            <a:endParaRPr lang="en-US" dirty="0"/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>
            <a:normAutofit fontScale="77500" lnSpcReduction="2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Recently more 802.11 devices capable of operating in 2.4 GHz </a:t>
            </a:r>
            <a:r>
              <a:rPr lang="en-US" dirty="0"/>
              <a:t>&amp; 5 GHz </a:t>
            </a:r>
            <a:r>
              <a:rPr lang="en-US" dirty="0" smtClean="0"/>
              <a:t>than devices </a:t>
            </a:r>
            <a:r>
              <a:rPr lang="en-US" dirty="0"/>
              <a:t>supporting 2.4 GHz </a:t>
            </a:r>
            <a:r>
              <a:rPr lang="en-US" dirty="0" smtClean="0"/>
              <a:t>only have been shipped. However, the majority of BSSs still operate </a:t>
            </a:r>
            <a:r>
              <a:rPr lang="en-US" dirty="0"/>
              <a:t>in 2.4 GHz and 5 GHz </a:t>
            </a:r>
            <a:r>
              <a:rPr lang="en-US" dirty="0" smtClean="0"/>
              <a:t>usage lacks behind.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Although 2.4</a:t>
            </a:r>
            <a:r>
              <a:rPr lang="en-US" dirty="0"/>
              <a:t> </a:t>
            </a:r>
            <a:r>
              <a:rPr lang="en-US" dirty="0" smtClean="0"/>
              <a:t>GHz band is often referred to as “junk band,” it plays a vital role for 802.11. Also because the 2.4</a:t>
            </a:r>
            <a:r>
              <a:rPr lang="en-US" dirty="0"/>
              <a:t> </a:t>
            </a:r>
            <a:r>
              <a:rPr lang="en-US" dirty="0" smtClean="0"/>
              <a:t>GHz spectrum has a lower free space path loss than 5</a:t>
            </a:r>
            <a:r>
              <a:rPr lang="en-US" dirty="0"/>
              <a:t> </a:t>
            </a:r>
            <a:r>
              <a:rPr lang="en-US" dirty="0" smtClean="0"/>
              <a:t>GHz, the 2.4</a:t>
            </a:r>
            <a:r>
              <a:rPr lang="en-US" dirty="0"/>
              <a:t> </a:t>
            </a:r>
            <a:r>
              <a:rPr lang="en-US" dirty="0" smtClean="0"/>
              <a:t>GHz spectrum should not be given up.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802.11ac addresses the 5 </a:t>
            </a:r>
            <a:r>
              <a:rPr lang="en-US" dirty="0" smtClean="0"/>
              <a:t>GHz only, but the industry’s interest in “backporting” features to 2.4</a:t>
            </a:r>
            <a:r>
              <a:rPr lang="en-US" dirty="0"/>
              <a:t> </a:t>
            </a:r>
            <a:r>
              <a:rPr lang="en-US" dirty="0" smtClean="0"/>
              <a:t>GHz outlines the importance of the latter spectrum.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802.11ax will address both 802.11 bands and thus the 2.4</a:t>
            </a:r>
            <a:r>
              <a:rPr lang="en-US" dirty="0"/>
              <a:t> </a:t>
            </a:r>
            <a:r>
              <a:rPr lang="en-US" dirty="0" smtClean="0"/>
              <a:t>GHz band should not be ignored.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It has been shown that 802.11’s Basic Service Set (BSS) management works robust but inefficient. A lot </a:t>
            </a:r>
            <a:r>
              <a:rPr lang="en-US" dirty="0"/>
              <a:t>of airtime (up to 58</a:t>
            </a:r>
            <a:r>
              <a:rPr lang="en-US" dirty="0" smtClean="0"/>
              <a:t>% = 90</a:t>
            </a:r>
            <a:r>
              <a:rPr lang="en-US" dirty="0"/>
              <a:t>% × 64</a:t>
            </a:r>
            <a:r>
              <a:rPr lang="en-US" dirty="0" smtClean="0"/>
              <a:t>%, </a:t>
            </a:r>
            <a:r>
              <a:rPr lang="en-US" dirty="0"/>
              <a:t>see [2]) </a:t>
            </a:r>
            <a:r>
              <a:rPr lang="en-US" dirty="0" smtClean="0"/>
              <a:t>is wasted with management frame traffic.</a:t>
            </a: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We propose a simple addition to the 802.11ax Specification Framework Document (SFD) that has been highlighted by others before.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2.4 GHz channel assignment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/>
              <a:t>802.11 default channel bandwidth is 20 MHz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5 MHz </a:t>
            </a:r>
            <a:r>
              <a:rPr lang="en-US" dirty="0" smtClean="0"/>
              <a:t>channel number increments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 smtClean="0"/>
              <a:t>Few non-overlapping channels (1, 6, 11)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 smtClean="0"/>
              <a:t>Some regulatory domains have extra channels (13, 14)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/>
              <a:t>[3] reports about random channel assignment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 smtClean="0"/>
              <a:t>Many operators not aware of channel overlap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 smtClean="0"/>
              <a:t>Dissimilar channel numbers treated as indicator for dissimilar frequency channels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July 2015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s-ES" smtClean="0"/>
              <a:t>Guido R. Hiertz et al., Ericsson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1CD163DD-D5E7-41DA-95F2-71530C24F8C3}" type="slidenum">
              <a:rPr lang="en-GB" smtClean="0"/>
              <a:pPr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64470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Probe request frame transmissions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Many devices send probe frames on every channel </a:t>
            </a:r>
            <a:r>
              <a:rPr lang="en-US" dirty="0" smtClean="0"/>
              <a:t>available in 2.4</a:t>
            </a:r>
            <a:r>
              <a:rPr lang="en-US" dirty="0"/>
              <a:t>  </a:t>
            </a:r>
            <a:r>
              <a:rPr lang="en-US" dirty="0" smtClean="0"/>
              <a:t>GHz (1 …</a:t>
            </a:r>
            <a:r>
              <a:rPr lang="en-US" dirty="0"/>
              <a:t> </a:t>
            </a:r>
            <a:r>
              <a:rPr lang="en-US" dirty="0" smtClean="0"/>
              <a:t>11 </a:t>
            </a:r>
            <a:r>
              <a:rPr lang="en-US" dirty="0"/>
              <a:t>resp. 13)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/>
              <a:t>With DSSS, probes can be easily received when off one or two channels</a:t>
            </a:r>
          </a:p>
          <a:p>
            <a:pPr marL="1257300" lvl="2" indent="-457200">
              <a:buFont typeface="Arial" panose="020B0604020202020204" pitchFamily="34" charset="0"/>
              <a:buChar char="•"/>
            </a:pPr>
            <a:r>
              <a:rPr lang="en-US" dirty="0"/>
              <a:t>See [1-3]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/>
              <a:t>Huge amount of probe response frames</a:t>
            </a:r>
          </a:p>
          <a:p>
            <a:pPr marL="1257300" lvl="2" indent="-457200">
              <a:buFont typeface="Arial" panose="020B0604020202020204" pitchFamily="34" charset="0"/>
              <a:buChar char="•"/>
            </a:pPr>
            <a:r>
              <a:rPr lang="en-US" dirty="0" smtClean="0"/>
              <a:t>APs on- and off-channel respond</a:t>
            </a:r>
            <a:endParaRPr lang="en-US" dirty="0"/>
          </a:p>
          <a:p>
            <a:pPr marL="1257300" lvl="2" indent="-457200">
              <a:buFont typeface="Arial" panose="020B0604020202020204" pitchFamily="34" charset="0"/>
              <a:buChar char="•"/>
            </a:pPr>
            <a:r>
              <a:rPr lang="en-US" dirty="0" smtClean="0"/>
              <a:t>Probing device receives the same responses multiple times when “walking” through all 2.4</a:t>
            </a:r>
            <a:r>
              <a:rPr lang="en-US" dirty="0"/>
              <a:t> </a:t>
            </a:r>
            <a:r>
              <a:rPr lang="en-US" dirty="0" smtClean="0"/>
              <a:t>GHz channels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1CD163DD-D5E7-41DA-95F2-71530C24F8C3}" type="slidenum">
              <a:rPr lang="en-GB" smtClean="0"/>
              <a:pPr/>
              <a:t>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s-ES" smtClean="0"/>
              <a:t>Guido R. Hiertz et al., Ericsson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2015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31276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 STAs and </a:t>
            </a:r>
            <a:r>
              <a:rPr lang="en-US" dirty="0"/>
              <a:t>2.4 GHz </a:t>
            </a:r>
            <a:r>
              <a:rPr lang="en-US" dirty="0" smtClean="0"/>
              <a:t>channels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20000"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/>
              <a:t>With OFDMA 802.11ax introduces a new paradigm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 smtClean="0"/>
              <a:t>Physical &amp; virtual carrier sensing important to align with OBSS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 smtClean="0"/>
              <a:t>Avoid partially overlapping channels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/>
              <a:t>HE operation (even if mixed with legacy modes) should ban the use of non-orthogonal channels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/>
              <a:t>In </a:t>
            </a:r>
            <a:r>
              <a:rPr lang="en-US" dirty="0"/>
              <a:t>the 2.4 GHz </a:t>
            </a:r>
            <a:r>
              <a:rPr lang="en-US" dirty="0" smtClean="0"/>
              <a:t>band, HE APs shall not operate on channels other than 1, 6, and 11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/>
              <a:t>Non-AP HE STAs shall probe on channels 1, 6, and 11 before probing on any other channel in 2.4 GHz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July 2015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s-ES" smtClean="0"/>
              <a:t>Guido R. Hiertz et al., Ericsson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1CD163DD-D5E7-41DA-95F2-71530C24F8C3}" type="slidenum">
              <a:rPr lang="en-GB" smtClean="0"/>
              <a:pPr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91691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July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s-ES" smtClean="0"/>
              <a:t>Guido R. Hiertz et al., Ericsson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819095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Do </a:t>
            </a:r>
            <a:r>
              <a:rPr lang="en-US" dirty="0"/>
              <a:t>you agree to add </a:t>
            </a:r>
            <a:r>
              <a:rPr lang="en-US" dirty="0" smtClean="0"/>
              <a:t>the following to the IEEE 802.11 </a:t>
            </a:r>
            <a:r>
              <a:rPr lang="en-US" dirty="0" err="1" smtClean="0"/>
              <a:t>TGax</a:t>
            </a:r>
            <a:r>
              <a:rPr lang="en-US" dirty="0" smtClean="0"/>
              <a:t> </a:t>
            </a:r>
            <a:r>
              <a:rPr lang="en-US" dirty="0"/>
              <a:t>Specification </a:t>
            </a:r>
            <a:r>
              <a:rPr lang="en-US" dirty="0" smtClean="0"/>
              <a:t>Framework?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Add to the end of Clause 6 (MAC): “</a:t>
            </a:r>
            <a:r>
              <a:rPr lang="en-US" dirty="0"/>
              <a:t>The amendment shall define </a:t>
            </a:r>
            <a:r>
              <a:rPr lang="en-US" dirty="0" smtClean="0"/>
              <a:t>that HE </a:t>
            </a:r>
            <a:r>
              <a:rPr lang="en-US" dirty="0"/>
              <a:t>APs </a:t>
            </a:r>
            <a:r>
              <a:rPr lang="en-US" b="1" dirty="0" smtClean="0"/>
              <a:t>shall</a:t>
            </a:r>
            <a:r>
              <a:rPr lang="en-US" dirty="0" smtClean="0"/>
              <a:t> not </a:t>
            </a:r>
            <a:r>
              <a:rPr lang="en-US" dirty="0"/>
              <a:t>operate </a:t>
            </a:r>
            <a:r>
              <a:rPr lang="en-US" dirty="0" smtClean="0"/>
              <a:t>a primary channel on channels other </a:t>
            </a:r>
            <a:r>
              <a:rPr lang="en-US" dirty="0"/>
              <a:t>than 1, 6, and 11 in the 2.4 GHz band. Non-AP HE STAs shall probe on channels 1, 6, and 11 before probing on any other channel in 2.4 GHz</a:t>
            </a:r>
            <a:r>
              <a:rPr lang="en-US" dirty="0" smtClean="0"/>
              <a:t>.”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Yes: 77 No: 6 Abstain: 60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s-ES" smtClean="0"/>
              <a:t>Guido R. Hiertz et al., Ericsson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91318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Transform successful straw poll into a motion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July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s-ES" smtClean="0"/>
              <a:t>Guido R. Hiertz et al., Ericsson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980846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Moved </a:t>
            </a:r>
            <a:r>
              <a:rPr lang="en-US" dirty="0"/>
              <a:t>to add </a:t>
            </a:r>
            <a:r>
              <a:rPr lang="en-US" dirty="0" smtClean="0"/>
              <a:t>to </a:t>
            </a:r>
            <a:r>
              <a:rPr lang="en-US" dirty="0"/>
              <a:t>the end of Clause 6 (</a:t>
            </a:r>
            <a:r>
              <a:rPr lang="en-US" dirty="0" smtClean="0"/>
              <a:t>MAC) of the IEEE 802.11 </a:t>
            </a:r>
            <a:r>
              <a:rPr lang="en-US" dirty="0" err="1" smtClean="0"/>
              <a:t>TGax</a:t>
            </a:r>
            <a:r>
              <a:rPr lang="en-US" dirty="0" smtClean="0"/>
              <a:t> </a:t>
            </a:r>
            <a:r>
              <a:rPr lang="en-US" dirty="0"/>
              <a:t>Specification </a:t>
            </a:r>
            <a:r>
              <a:rPr lang="en-US" dirty="0" smtClean="0"/>
              <a:t>Framework: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“The amendment shall define that HE APs shall not operate a primary channel on channels other than 1, 6, and 11 in the 2.4 GHz band. Non-AP HE STAs shall probe on channels 1, 6, and 11 before probing on any other channel in 2.4 GHz</a:t>
            </a:r>
            <a:r>
              <a:rPr lang="en-US" dirty="0" smtClean="0"/>
              <a:t>.”</a:t>
            </a: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Moved by:</a:t>
            </a: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Seconded: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s-ES" smtClean="0"/>
              <a:t>Guido R. Hiertz et al., Ericsson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04344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 (2)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 (2)</Template>
  <TotalTime>11443</TotalTime>
  <Words>481</Words>
  <Application>Microsoft Office PowerPoint</Application>
  <PresentationFormat>On-screen Show (4:3)</PresentationFormat>
  <Paragraphs>90</Paragraphs>
  <Slides>10</Slides>
  <Notes>3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2" baseType="lpstr">
      <vt:lpstr>802-11-Submission (2)</vt:lpstr>
      <vt:lpstr>Document</vt:lpstr>
      <vt:lpstr>802.11ax in 2.4 GHz</vt:lpstr>
      <vt:lpstr>Abstract</vt:lpstr>
      <vt:lpstr>2.4 GHz channel assignment</vt:lpstr>
      <vt:lpstr>Probe request frame transmissions</vt:lpstr>
      <vt:lpstr>HE STAs and 2.4 GHz channels</vt:lpstr>
      <vt:lpstr>Straw Poll</vt:lpstr>
      <vt:lpstr>Straw Poll</vt:lpstr>
      <vt:lpstr>Motion</vt:lpstr>
      <vt:lpstr>Motion</vt:lpstr>
      <vt:lpstr>References</vt:lpstr>
    </vt:vector>
  </TitlesOfParts>
  <Company>Ericsson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Dr. Guido R. Hiertz</dc:creator>
  <cp:lastModifiedBy>Guido R. Hiertz</cp:lastModifiedBy>
  <cp:revision>125</cp:revision>
  <cp:lastPrinted>1601-01-01T00:00:00Z</cp:lastPrinted>
  <dcterms:created xsi:type="dcterms:W3CDTF">2015-04-01T14:38:56Z</dcterms:created>
  <dcterms:modified xsi:type="dcterms:W3CDTF">2015-07-13T19:55:57Z</dcterms:modified>
</cp:coreProperties>
</file>