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åkan Persson" initials="hp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4" autoAdjust="0"/>
    <p:restoredTop sz="94660"/>
  </p:normalViewPr>
  <p:slideViewPr>
    <p:cSldViewPr>
      <p:cViewPr varScale="1">
        <p:scale>
          <a:sx n="78" d="100"/>
          <a:sy n="78" d="100"/>
        </p:scale>
        <p:origin x="-127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Hakan Persson, Ericsson AB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Hakan Persson, Ericsson AB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802.11-15/0869r0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OFDMA and VoIP C</a:t>
            </a:r>
            <a:r>
              <a:rPr lang="en-US" dirty="0" smtClean="0"/>
              <a:t>apacity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2015-07-03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825221"/>
              </p:ext>
            </p:extLst>
          </p:nvPr>
        </p:nvGraphicFramePr>
        <p:xfrm>
          <a:off x="511175" y="2286000"/>
          <a:ext cx="7799388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5" imgW="8237952" imgH="2537297" progId="Word.Document.8">
                  <p:embed/>
                </p:oleObj>
              </mc:Choice>
              <mc:Fallback>
                <p:oleObj name="Document" r:id="rId5" imgW="8237952" imgH="253729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7799388" cy="239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impact of OFDMA on VoIP calls has been </a:t>
            </a:r>
            <a:r>
              <a:rPr lang="en-US" dirty="0" smtClean="0"/>
              <a:t>evaluated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results show that the packet delay and packet loss are decreased using OFDMA for </a:t>
            </a:r>
            <a:r>
              <a:rPr lang="en-US"/>
              <a:t>high </a:t>
            </a:r>
            <a:r>
              <a:rPr lang="en-US" smtClean="0"/>
              <a:t>number </a:t>
            </a:r>
            <a:r>
              <a:rPr lang="en-US" dirty="0"/>
              <a:t>of </a:t>
            </a:r>
            <a:r>
              <a:rPr lang="en-US" dirty="0" smtClean="0"/>
              <a:t>users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channel usage is decreased using OFDMA freeing up the channel for other </a:t>
            </a:r>
            <a:r>
              <a:rPr lang="en-US" dirty="0" smtClean="0"/>
              <a:t>users or APs </a:t>
            </a:r>
            <a:r>
              <a:rPr lang="en-US" dirty="0"/>
              <a:t>to be used for </a:t>
            </a:r>
            <a:r>
              <a:rPr lang="en-US" dirty="0" smtClean="0"/>
              <a:t>e.g. </a:t>
            </a:r>
            <a:r>
              <a:rPr lang="en-US" dirty="0"/>
              <a:t>file download and video </a:t>
            </a:r>
            <a:r>
              <a:rPr lang="en-US" dirty="0" smtClean="0"/>
              <a:t>streaming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310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11-15/0383r3, </a:t>
            </a:r>
            <a:r>
              <a:rPr lang="en-US" dirty="0"/>
              <a:t>“</a:t>
            </a:r>
            <a:r>
              <a:rPr lang="en-GB" dirty="0"/>
              <a:t>Impact of number of sub-channels in OFDMA</a:t>
            </a:r>
            <a:r>
              <a:rPr lang="en-GB" dirty="0" smtClean="0"/>
              <a:t>”.</a:t>
            </a:r>
          </a:p>
          <a:p>
            <a:r>
              <a:rPr lang="en-GB" dirty="0" smtClean="0"/>
              <a:t>[2] 11-14/0875r0, “</a:t>
            </a:r>
            <a:r>
              <a:rPr lang="en-GB" dirty="0"/>
              <a:t>VoIP Traffic Model Content for 11ax TG Simulation Scenarios and </a:t>
            </a:r>
            <a:r>
              <a:rPr lang="en-GB" dirty="0" smtClean="0"/>
              <a:t>Evaluation Methodology”</a:t>
            </a:r>
            <a:endParaRPr lang="en-GB" dirty="0"/>
          </a:p>
          <a:p>
            <a:r>
              <a:rPr lang="en-GB" dirty="0" smtClean="0"/>
              <a:t>[3] </a:t>
            </a:r>
            <a:r>
              <a:rPr lang="en-GB" dirty="0"/>
              <a:t>Report </a:t>
            </a:r>
            <a:r>
              <a:rPr lang="en-GB"/>
              <a:t>ITU-R </a:t>
            </a:r>
            <a:r>
              <a:rPr lang="en-GB" smtClean="0"/>
              <a:t>M.2135-1, </a:t>
            </a:r>
            <a:r>
              <a:rPr lang="en-GB" dirty="0"/>
              <a:t>“Guidelines for evaluation of radio interface technologies for IMT-Advanced”.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capacity of VoIP by introducing OFDMA for 802.11ax has been investigated. The delay and packet loss for each user is the metrics evaluated.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is shown that the delay and loss are significantly reduced using OFDMA. At around 60 VoIP users/AP, the delay is reduced such that the desired value of maximum of 50 </a:t>
            </a:r>
            <a:r>
              <a:rPr lang="en-GB" dirty="0" err="1" smtClean="0"/>
              <a:t>ms</a:t>
            </a:r>
            <a:r>
              <a:rPr lang="en-GB" dirty="0" smtClean="0"/>
              <a:t> of delay is achieved.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Using OFDMA yields less channel utilisation (30%) increasing the possibility for other uses of the channel.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9633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40768"/>
            <a:ext cx="7772400" cy="2815952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small packets, OFDMA has shown great potential w.r.t user throughput,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VoIP contains small packets, OFDMA may improve VoIP capacity.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VoIP traffic model consists of periods of active talking (33 Bytes) with a period of 20ms and silence (7 Bytes) with a period of </a:t>
            </a:r>
            <a:r>
              <a:rPr lang="en-US" dirty="0" smtClean="0"/>
              <a:t>160ms, [2].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580" y="4186386"/>
            <a:ext cx="64484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 </a:t>
            </a:r>
            <a:r>
              <a:rPr lang="en-US" dirty="0" smtClean="0"/>
              <a:t>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268760"/>
                <a:ext cx="7772400" cy="5184576"/>
              </a:xfrm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What is the potential gain using </a:t>
                </a:r>
                <a:r>
                  <a:rPr lang="en-US" sz="2000" dirty="0" smtClean="0"/>
                  <a:t>OFDMA?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Small </a:t>
                </a:r>
                <a:r>
                  <a:rPr lang="en-US" sz="1800" dirty="0"/>
                  <a:t>packet </a:t>
                </a:r>
                <a:r>
                  <a:rPr lang="en-US" sz="1800" dirty="0">
                    <a:sym typeface="Wingdings" panose="05000000000000000000" pitchFamily="2" charset="2"/>
                  </a:rPr>
                  <a:t> OH in each OFDM-symbol  more users can be scheduled using OFDMA</a:t>
                </a:r>
              </a:p>
              <a:p>
                <a:pPr lvl="1"/>
                <a:endParaRPr lang="en-US" sz="1600" dirty="0">
                  <a:sym typeface="Wingdings" panose="05000000000000000000" pitchFamily="2" charset="2"/>
                </a:endParaRPr>
              </a:p>
              <a:p>
                <a:pPr lvl="1"/>
                <a:endParaRPr lang="en-US" sz="1600" dirty="0">
                  <a:sym typeface="Wingdings" panose="05000000000000000000" pitchFamily="2" charset="2"/>
                </a:endParaRPr>
              </a:p>
              <a:p>
                <a:pPr marL="0" indent="0"/>
                <a:endParaRPr lang="en-US" sz="16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Calculation assumptions: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20 </a:t>
                </a:r>
                <a:r>
                  <a:rPr lang="en-US" sz="1800" dirty="0"/>
                  <a:t>MHz BW and 802.11ax numerology </a:t>
                </a:r>
                <a:r>
                  <a:rPr lang="en-US" sz="1800" dirty="0">
                    <a:sym typeface="Wingdings" panose="05000000000000000000" pitchFamily="2" charset="2"/>
                  </a:rPr>
                  <a:t> 256 subcarriers (235 usable) and 26 subcarriers per </a:t>
                </a:r>
                <a:r>
                  <a:rPr lang="en-US" sz="1800" dirty="0" smtClean="0">
                    <a:sym typeface="Wingdings" panose="05000000000000000000" pitchFamily="2" charset="2"/>
                  </a:rPr>
                  <a:t>user.</a:t>
                </a:r>
                <a:endParaRPr lang="en-US" sz="1800" dirty="0">
                  <a:sym typeface="Wingdings" panose="05000000000000000000" pitchFamily="2" charset="2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Fixed </a:t>
                </a:r>
                <a:r>
                  <a:rPr lang="en-US" sz="1800" dirty="0"/>
                  <a:t>MCS = 17 (173.3 </a:t>
                </a:r>
                <a:r>
                  <a:rPr lang="en-US" sz="1800" dirty="0" smtClean="0"/>
                  <a:t>Mb/s)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11ax cyclic prefix for indoor</a:t>
                </a:r>
                <a:endParaRPr lang="en-US" sz="180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sv-SE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sv-SE" sz="2000" b="1" i="1">
                            <a:latin typeface="Cambria Math"/>
                          </a:rPr>
                          <m:t>𝟐𝟔𝟒</m:t>
                        </m:r>
                        <m:r>
                          <a:rPr lang="sv-SE" sz="2000" b="1" i="1">
                            <a:latin typeface="Cambria Math"/>
                          </a:rPr>
                          <m:t> [</m:t>
                        </m:r>
                        <m:r>
                          <a:rPr lang="sv-SE" sz="2000" b="1" i="1">
                            <a:latin typeface="Cambria Math"/>
                          </a:rPr>
                          <m:t>𝒃𝒊𝒕𝒔</m:t>
                        </m:r>
                        <m:r>
                          <a:rPr lang="sv-SE" sz="2000" b="1" i="1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sv-SE" sz="2000" b="1" i="1">
                            <a:latin typeface="Cambria Math"/>
                          </a:rPr>
                          <m:t>𝟏𝟕𝟑</m:t>
                        </m:r>
                        <m:r>
                          <a:rPr lang="sv-SE" sz="2000" b="1" i="1">
                            <a:latin typeface="Cambria Math"/>
                          </a:rPr>
                          <m:t>.</m:t>
                        </m:r>
                        <m:r>
                          <a:rPr lang="sv-SE" sz="2000" b="1" i="1">
                            <a:latin typeface="Cambria Math"/>
                          </a:rPr>
                          <m:t>𝟑</m:t>
                        </m:r>
                        <m:r>
                          <a:rPr lang="sv-SE" sz="2000" b="1" i="1">
                            <a:latin typeface="Cambria Math"/>
                          </a:rPr>
                          <m:t>⋅</m:t>
                        </m:r>
                        <m:sSup>
                          <m:sSupPr>
                            <m:ctrlPr>
                              <a:rPr lang="sv-SE" sz="20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v-SE" sz="2000" b="1" i="1">
                                <a:latin typeface="Cambria Math"/>
                              </a:rPr>
                              <m:t>𝟏𝟎</m:t>
                            </m:r>
                          </m:e>
                          <m:sup>
                            <m:r>
                              <a:rPr lang="sv-SE" sz="2000" b="1" i="1">
                                <a:latin typeface="Cambria Math"/>
                              </a:rPr>
                              <m:t>𝟔</m:t>
                            </m:r>
                          </m:sup>
                        </m:sSup>
                        <m:r>
                          <a:rPr lang="sv-SE" sz="2000" b="1" i="1">
                            <a:latin typeface="Cambria Math"/>
                          </a:rPr>
                          <m:t>[</m:t>
                        </m:r>
                        <m:r>
                          <a:rPr lang="sv-SE" sz="2000" b="1" i="1">
                            <a:latin typeface="Cambria Math"/>
                          </a:rPr>
                          <m:t>𝒃𝒊𝒕𝒔</m:t>
                        </m:r>
                        <m:r>
                          <a:rPr lang="sv-SE" sz="2000" b="1" i="1">
                            <a:latin typeface="Cambria Math"/>
                          </a:rPr>
                          <m:t>/</m:t>
                        </m:r>
                        <m:r>
                          <a:rPr lang="sv-SE" sz="2000" b="1" i="1">
                            <a:latin typeface="Cambria Math"/>
                          </a:rPr>
                          <m:t>𝒔</m:t>
                        </m:r>
                        <m:r>
                          <a:rPr lang="sv-SE" sz="2000" b="1" i="1">
                            <a:latin typeface="Cambria Math"/>
                          </a:rPr>
                          <m:t>]</m:t>
                        </m:r>
                      </m:den>
                    </m:f>
                    <m:r>
                      <a:rPr lang="sv-SE" sz="2000" b="1" i="1">
                        <a:latin typeface="Cambria Math"/>
                      </a:rPr>
                      <m:t>=</m:t>
                    </m:r>
                    <m:r>
                      <a:rPr lang="sv-SE" sz="2000" b="1" i="1">
                        <a:latin typeface="Cambria Math"/>
                      </a:rPr>
                      <m:t>𝟏</m:t>
                    </m:r>
                    <m:r>
                      <a:rPr lang="sv-SE" sz="2000" b="1" i="1">
                        <a:latin typeface="Cambria Math"/>
                      </a:rPr>
                      <m:t>.</m:t>
                    </m:r>
                    <m:r>
                      <a:rPr lang="sv-SE" sz="2000" b="1" i="1">
                        <a:latin typeface="Cambria Math"/>
                      </a:rPr>
                      <m:t>𝟓𝟐</m:t>
                    </m:r>
                    <m:r>
                      <a:rPr lang="sv-SE" sz="2000" b="1" i="1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sv-SE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sv-SE" sz="2000" b="1" i="1">
                            <a:latin typeface="Cambria Math"/>
                          </a:rPr>
                          <m:t>𝟏𝟎</m:t>
                        </m:r>
                      </m:e>
                      <m:sup>
                        <m:r>
                          <a:rPr lang="sv-SE" sz="2000" b="1" i="1">
                            <a:latin typeface="Cambria Math"/>
                          </a:rPr>
                          <m:t>−</m:t>
                        </m:r>
                        <m:r>
                          <a:rPr lang="sv-SE" sz="2000" b="1" i="1">
                            <a:latin typeface="Cambria Math"/>
                          </a:rPr>
                          <m:t>𝟔</m:t>
                        </m:r>
                      </m:sup>
                    </m:sSup>
                    <m:r>
                      <a:rPr lang="sv-SE" sz="2000" b="1" i="1">
                        <a:latin typeface="Cambria Math"/>
                      </a:rPr>
                      <m:t>𝒔</m:t>
                    </m:r>
                    <m:r>
                      <a:rPr lang="sv-SE" sz="2000" b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for a VoIP packet. With an OFDM symbol duration of 13.6 µs, 12.1 µs are not </a:t>
                </a:r>
                <a:r>
                  <a:rPr lang="en-US" sz="2000" dirty="0" smtClean="0"/>
                  <a:t>used.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Up </a:t>
                </a:r>
                <a:r>
                  <a:rPr lang="en-US" sz="2000" dirty="0"/>
                  <a:t>to 8 users can be scheduled simultaneously using OFDMA.</a:t>
                </a:r>
              </a:p>
            </p:txBody>
          </p:sp>
        </mc:Choice>
        <mc:Fallback xmlns=""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268760"/>
                <a:ext cx="7772400" cy="5184576"/>
              </a:xfrm>
              <a:blipFill rotWithShape="1">
                <a:blip r:embed="rId3"/>
                <a:stretch>
                  <a:fillRect l="-706" t="-588" b="-317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2537743"/>
            <a:ext cx="7315199" cy="110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User satisfaction is measured in terms of delay and packet </a:t>
            </a:r>
            <a:r>
              <a:rPr lang="en-US" sz="2800" dirty="0" smtClean="0"/>
              <a:t>loss.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According </a:t>
            </a:r>
            <a:r>
              <a:rPr lang="en-US" sz="2400" dirty="0"/>
              <a:t>to ITU, see </a:t>
            </a:r>
            <a:r>
              <a:rPr lang="en-US" sz="2400" dirty="0" smtClean="0"/>
              <a:t>[3], </a:t>
            </a:r>
            <a:r>
              <a:rPr lang="en-US" sz="2400" dirty="0"/>
              <a:t>the delay (excluding decoding and encoding delay) should be below 50ms for satisfactory </a:t>
            </a:r>
            <a:r>
              <a:rPr lang="en-US" sz="2400" dirty="0" smtClean="0"/>
              <a:t>results.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Packet </a:t>
            </a:r>
            <a:r>
              <a:rPr lang="en-US" sz="2400" dirty="0"/>
              <a:t>loss could occur either due to collision, low channel quality or packets arriving later than </a:t>
            </a:r>
            <a:r>
              <a:rPr lang="en-US" sz="2400" dirty="0" smtClean="0"/>
              <a:t>50ms.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 </a:t>
            </a:r>
            <a:r>
              <a:rPr lang="en-US" sz="2400" dirty="0"/>
              <a:t>user is being in outage if more than 2% of the packets are loss resulting in dissatisfied users.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107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9685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simulations consist </a:t>
            </a:r>
            <a:r>
              <a:rPr lang="en-US" dirty="0" smtClean="0"/>
              <a:t>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 </a:t>
            </a:r>
            <a:r>
              <a:rPr lang="en-US" dirty="0"/>
              <a:t>AP and fixed </a:t>
            </a:r>
            <a:r>
              <a:rPr lang="en-US" dirty="0" smtClean="0"/>
              <a:t>no </a:t>
            </a:r>
            <a:r>
              <a:rPr lang="en-US" dirty="0"/>
              <a:t>of VoIP </a:t>
            </a:r>
            <a:r>
              <a:rPr lang="en-US" dirty="0" smtClean="0"/>
              <a:t>users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Each </a:t>
            </a:r>
            <a:r>
              <a:rPr lang="en-US" dirty="0"/>
              <a:t>call lasts for 20 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following assumptions were used for all </a:t>
            </a:r>
            <a:r>
              <a:rPr lang="en-US" dirty="0" smtClean="0"/>
              <a:t>simulations: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20 </a:t>
            </a:r>
            <a:r>
              <a:rPr lang="en-US" dirty="0"/>
              <a:t>MHz BW with ax-numerology </a:t>
            </a:r>
            <a:r>
              <a:rPr lang="en-US" dirty="0">
                <a:sym typeface="Wingdings" panose="05000000000000000000" pitchFamily="2" charset="2"/>
              </a:rPr>
              <a:t> 256 subcarriers (235 usable) and 26 subcarriers per OFDMA </a:t>
            </a:r>
            <a:r>
              <a:rPr lang="en-US" dirty="0" smtClean="0">
                <a:sym typeface="Wingdings" panose="05000000000000000000" pitchFamily="2" charset="2"/>
              </a:rPr>
              <a:t>user, and indoor cyclic prefix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Both </a:t>
            </a:r>
            <a:r>
              <a:rPr lang="en-US" dirty="0">
                <a:sym typeface="Wingdings" panose="05000000000000000000" pitchFamily="2" charset="2"/>
              </a:rPr>
              <a:t>UL and </a:t>
            </a:r>
            <a:r>
              <a:rPr lang="en-US" dirty="0" smtClean="0">
                <a:sym typeface="Wingdings" panose="05000000000000000000" pitchFamily="2" charset="2"/>
              </a:rPr>
              <a:t>DL (OFDMA in DL)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Adaptive auto-rate fallback link </a:t>
            </a:r>
            <a:r>
              <a:rPr lang="en-US" dirty="0">
                <a:sym typeface="Wingdings" panose="05000000000000000000" pitchFamily="2" charset="2"/>
              </a:rPr>
              <a:t>adaptation </a:t>
            </a:r>
            <a:r>
              <a:rPr lang="en-US" dirty="0" smtClean="0">
                <a:sym typeface="Wingdings" panose="05000000000000000000" pitchFamily="2" charset="2"/>
              </a:rPr>
              <a:t>algorithm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Analysis are performed for each user in the BSS where the mean </a:t>
            </a:r>
            <a:r>
              <a:rPr lang="en-US" dirty="0" smtClean="0"/>
              <a:t>delay </a:t>
            </a:r>
            <a:r>
              <a:rPr lang="en-US" dirty="0"/>
              <a:t>and packet loss for each user is used for </a:t>
            </a:r>
            <a:r>
              <a:rPr lang="en-US" dirty="0" smtClean="0"/>
              <a:t>evaluation.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54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798984"/>
          </a:xfrm>
        </p:spPr>
        <p:txBody>
          <a:bodyPr/>
          <a:lstStyle/>
          <a:p>
            <a:r>
              <a:rPr lang="en-US" dirty="0"/>
              <a:t>Results – </a:t>
            </a:r>
            <a:r>
              <a:rPr lang="en-US" dirty="0" smtClean="0"/>
              <a:t>Packet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062664" cy="16561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delay is reduced using OFDMA. For values below 60 users the delay is not dissatisfactory but for values up to 80, the mean delay is reduced to desirable </a:t>
            </a:r>
            <a:r>
              <a:rPr lang="en-US" dirty="0" smtClean="0"/>
              <a:t>values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98</a:t>
            </a:r>
            <a:r>
              <a:rPr lang="en-US" baseline="30000" dirty="0"/>
              <a:t>th</a:t>
            </a:r>
            <a:r>
              <a:rPr lang="en-US" dirty="0"/>
              <a:t> percentile of packet delay is reduced to </a:t>
            </a:r>
            <a:r>
              <a:rPr lang="en-US" dirty="0" smtClean="0"/>
              <a:t>~70 </a:t>
            </a:r>
            <a:r>
              <a:rPr lang="en-US" dirty="0"/>
              <a:t>users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7" y="2860205"/>
            <a:ext cx="4790841" cy="359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60206"/>
            <a:ext cx="4790840" cy="3593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0270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Result – Packet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13757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packet loss below 60 </a:t>
            </a:r>
            <a:r>
              <a:rPr lang="en-US" dirty="0" smtClean="0"/>
              <a:t>users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mean and 98</a:t>
            </a:r>
            <a:r>
              <a:rPr lang="en-US" baseline="30000" dirty="0"/>
              <a:t>th</a:t>
            </a:r>
            <a:r>
              <a:rPr lang="en-US" dirty="0"/>
              <a:t> percentile of lost packets is significantly reduced using </a:t>
            </a:r>
            <a:r>
              <a:rPr lang="en-US" dirty="0" smtClean="0"/>
              <a:t>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35" y="2637666"/>
            <a:ext cx="4883713" cy="3815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807" y="2637666"/>
            <a:ext cx="4883713" cy="3815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069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1"/>
            <a:ext cx="7770813" cy="648071"/>
          </a:xfrm>
        </p:spPr>
        <p:txBody>
          <a:bodyPr/>
          <a:lstStyle/>
          <a:p>
            <a:r>
              <a:rPr lang="en-US" dirty="0"/>
              <a:t>Results – </a:t>
            </a:r>
            <a:r>
              <a:rPr lang="en-US" dirty="0" err="1" smtClean="0"/>
              <a:t>Utilisation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2736"/>
            <a:ext cx="8134672" cy="1728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dirty="0" smtClean="0"/>
              <a:t>o OFDMA: congestion at around 60 to 70 VoIP users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OFDMA occupies less, at 60 users  ~30% less is used and can be used by other media</a:t>
            </a:r>
            <a:r>
              <a:rPr lang="en-US" dirty="0"/>
              <a:t> </a:t>
            </a:r>
            <a:r>
              <a:rPr lang="en-US" dirty="0" smtClean="0"/>
              <a:t>such as file </a:t>
            </a:r>
            <a:r>
              <a:rPr lang="en-US" dirty="0"/>
              <a:t>download, video </a:t>
            </a:r>
            <a:r>
              <a:rPr lang="en-US" dirty="0" smtClean="0"/>
              <a:t>streaming etc.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Hakan Persson, Ericsson AB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629" y="2492896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9951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 (7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YEDTRNYQWVVS-1-812</_dlc_DocId>
    <_dlc_DocIdUrl xmlns="08b2df90-05d3-4030-90d4-c9feeb4a1cd9">
      <Url>https://ericoll.internal.ericsson.com/sites/Wi-Fi_Standardization/_layouts/DocIdRedir.aspx?ID=YEDTRNYQWVVS-1-812</Url>
      <Description>YEDTRNYQWVVS-1-812</Description>
    </_dlc_DocIdUrl>
  </documentManagement>
</p:propertie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68F4F46-4BF8-4916-85C4-71F361E76272}">
  <ds:schemaRefs>
    <ds:schemaRef ds:uri="http://purl.org/dc/terms/"/>
    <ds:schemaRef ds:uri="http://schemas.microsoft.com/office/2006/metadata/properties"/>
    <ds:schemaRef ds:uri="8ebea429-6d6d-4c7c-abb9-61a944d4e928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sharepoint/v4"/>
    <ds:schemaRef ds:uri="08b2df90-05d3-4030-90d4-c9feeb4a1cd9"/>
  </ds:schemaRefs>
</ds:datastoreItem>
</file>

<file path=customXml/itemProps2.xml><?xml version="1.0" encoding="utf-8"?>
<ds:datastoreItem xmlns:ds="http://schemas.openxmlformats.org/officeDocument/2006/customXml" ds:itemID="{AD595742-41B2-4E10-A2E9-6F61A48ADEE9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9A13885-7197-4180-8827-7DDD592E9F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3B3F937-D4F0-4A26-AAE4-9AE0888F353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57D6C09-CB95-4AC6-8F16-42ED7715AC1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(7)</Template>
  <TotalTime>128</TotalTime>
  <Words>836</Words>
  <Application>Microsoft Office PowerPoint</Application>
  <PresentationFormat>On-screen Show (4:3)</PresentationFormat>
  <Paragraphs>110</Paragraphs>
  <Slides>11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802-11-Submission (7)</vt:lpstr>
      <vt:lpstr>Document</vt:lpstr>
      <vt:lpstr>OFDMA and VoIP Capacity</vt:lpstr>
      <vt:lpstr>Abstract</vt:lpstr>
      <vt:lpstr>Background</vt:lpstr>
      <vt:lpstr>Background (cont.)</vt:lpstr>
      <vt:lpstr>Performance Metrics</vt:lpstr>
      <vt:lpstr>Simulations</vt:lpstr>
      <vt:lpstr>Results – Packet Delay</vt:lpstr>
      <vt:lpstr>Result – Packet loss</vt:lpstr>
      <vt:lpstr>Results – Utilisation</vt:lpstr>
      <vt:lpstr>Conclusion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OFDMA and VoIP Capacity</dc:title>
  <dc:creator>Hakan Persson</dc:creator>
  <cp:lastModifiedBy>Håkan Persson</cp:lastModifiedBy>
  <cp:revision>25</cp:revision>
  <cp:lastPrinted>1601-01-01T00:00:00Z</cp:lastPrinted>
  <dcterms:created xsi:type="dcterms:W3CDTF">2015-07-03T12:25:07Z</dcterms:created>
  <dcterms:modified xsi:type="dcterms:W3CDTF">2015-07-13T08:05:41Z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0x010100BB337192E63E44A7A744CE7393F41F4E00F757F2A418C8C64986192B3F5011F983</vt:lpwstr>
  </property>
  <property fmtid="{D5CDD505-2E9C-101B-9397-08002B2CF9AE}" pid="3" name="_dlc_DocIdItemGuid">
    <vt:lpwstr>bbe8bc4c-a7c7-4488-8423-86e11f9803e8</vt:lpwstr>
  </property>
  <property fmtid="{D5CDD505-2E9C-101B-9397-08002B2CF9AE}" pid="4" name="EriCOLLProjects">
    <vt:lpwstr/>
  </property>
  <property fmtid="{D5CDD505-2E9C-101B-9397-08002B2CF9AE}" pid="5" name="EriCOLLCategory">
    <vt:lpwstr>1;#Development|053fcc88-ab49-4f69-87df-fc64cb0bf305</vt:lpwstr>
  </property>
  <property fmtid="{D5CDD505-2E9C-101B-9397-08002B2CF9AE}" pid="6" name="TaxKeyword">
    <vt:lpwstr/>
  </property>
  <property fmtid="{D5CDD505-2E9C-101B-9397-08002B2CF9AE}" pid="7" name="EriCOLLCountry">
    <vt:lpwstr/>
  </property>
  <property fmtid="{D5CDD505-2E9C-101B-9397-08002B2CF9AE}" pid="8" name="EriCOLLCompetence">
    <vt:lpwstr/>
  </property>
  <property fmtid="{D5CDD505-2E9C-101B-9397-08002B2CF9AE}" pid="9" name="EriCOLLProcess">
    <vt:lpwstr/>
  </property>
  <property fmtid="{D5CDD505-2E9C-101B-9397-08002B2CF9AE}" pid="10" name="EriCOLLOrganizationUnit">
    <vt:lpwstr>2;#BNET DURA PDU WCDMA ＆ MS RAN|4005b2b9-24ae-465f-85ea-efb8c08bab8a</vt:lpwstr>
  </property>
  <property fmtid="{D5CDD505-2E9C-101B-9397-08002B2CF9AE}" pid="11" name="EriCOLLCustomer">
    <vt:lpwstr/>
  </property>
  <property fmtid="{D5CDD505-2E9C-101B-9397-08002B2CF9AE}" pid="12" name="EriCOLLProducts">
    <vt:lpwstr/>
  </property>
</Properties>
</file>