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6"/>
    <p:sldMasterId id="2147483670" r:id="rId7"/>
  </p:sldMasterIdLst>
  <p:notesMasterIdLst>
    <p:notesMasterId r:id="rId23"/>
  </p:notesMasterIdLst>
  <p:handoutMasterIdLst>
    <p:handoutMasterId r:id="rId24"/>
  </p:handoutMasterIdLst>
  <p:sldIdLst>
    <p:sldId id="256" r:id="rId8"/>
    <p:sldId id="257" r:id="rId9"/>
    <p:sldId id="262" r:id="rId10"/>
    <p:sldId id="263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3" r:id="rId19"/>
    <p:sldId id="274" r:id="rId20"/>
    <p:sldId id="276" r:id="rId21"/>
    <p:sldId id="275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åkan Persson" initials="hpe" lastIdx="6" clrIdx="0"/>
  <p:cmAuthor id="1" name="Yu Wang A" initials="YWA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22" autoAdjust="0"/>
  </p:normalViewPr>
  <p:slideViewPr>
    <p:cSldViewPr>
      <p:cViewPr>
        <p:scale>
          <a:sx n="80" d="100"/>
          <a:sy n="80" d="100"/>
        </p:scale>
        <p:origin x="-498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24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802.11-15/0868r0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Hakan Persson, Ericsson AB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802.11-15/0868r0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Hakan Persson, Ericsson AB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802.11-15/0868r0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Hakan Persson, Ericsson AB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802.11-15/0868r0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Hakan Persson, Ericsson AB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802.11-15/0868r0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Hakan Persson, Ericsson AB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802.11-15/0868r0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Hakan Persson, Ericsson AB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Hakan Persson, Ericsson AB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Hakan Persson, Ericsson AB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Hakan Persson, Ericsson AB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Hakan Persson, Ericsson AB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Hakan Persson, Ericsson AB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Hakan Persson, Ericsson AB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Hakan Persson, Ericsson AB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Hakan Persson, Ericsson AB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Hakan Persson, Ericsson AB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Hakan Persson, Ericsson AB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Hakan Persson, Ericsson AB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Hakan Persson, Ericsson AB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Hakan Persson, Ericsson AB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Hakan Persson, Ericsson AB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802.11-15/0868r0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802.11-15/0868r0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Impact of Frequency </a:t>
            </a:r>
            <a:r>
              <a:rPr lang="en-US" dirty="0" smtClean="0"/>
              <a:t>Selective </a:t>
            </a:r>
            <a:r>
              <a:rPr lang="en-US" dirty="0"/>
              <a:t>S</a:t>
            </a:r>
            <a:r>
              <a:rPr lang="en-US" dirty="0" smtClean="0"/>
              <a:t>cheduling </a:t>
            </a:r>
            <a:r>
              <a:rPr lang="en-US" dirty="0"/>
              <a:t>F</a:t>
            </a:r>
            <a:r>
              <a:rPr lang="en-US" dirty="0" smtClean="0"/>
              <a:t>eedback </a:t>
            </a:r>
            <a:r>
              <a:rPr lang="en-US" dirty="0"/>
              <a:t>for OFDMA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5679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2015-07-03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8132869"/>
              </p:ext>
            </p:extLst>
          </p:nvPr>
        </p:nvGraphicFramePr>
        <p:xfrm>
          <a:off x="511175" y="2292350"/>
          <a:ext cx="7813675" cy="263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Document" r:id="rId5" imgW="8237952" imgH="2790955" progId="Word.Document.8">
                  <p:embed/>
                </p:oleObj>
              </mc:Choice>
              <mc:Fallback>
                <p:oleObj name="Document" r:id="rId5" imgW="8237952" imgH="279095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92350"/>
                        <a:ext cx="7813675" cy="2635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US" dirty="0"/>
              <a:t>Mean U</a:t>
            </a:r>
            <a:r>
              <a:rPr lang="en-US" dirty="0" smtClean="0"/>
              <a:t>ser Throughput Gain – FB-AC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0813" cy="64807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FB-AC does not provide gains due to high </a:t>
            </a:r>
            <a:r>
              <a:rPr lang="en-US" dirty="0" smtClean="0"/>
              <a:t>overhead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96710" y="2936833"/>
            <a:ext cx="4043242" cy="3422128"/>
            <a:chOff x="2257752" y="3132249"/>
            <a:chExt cx="3769778" cy="3116779"/>
          </a:xfrm>
        </p:grpSpPr>
        <p:sp>
          <p:nvSpPr>
            <p:cNvPr id="8" name="Rectangle 468"/>
            <p:cNvSpPr>
              <a:spLocks noChangeArrowheads="1"/>
            </p:cNvSpPr>
            <p:nvPr/>
          </p:nvSpPr>
          <p:spPr bwMode="auto">
            <a:xfrm>
              <a:off x="2649328" y="3206861"/>
              <a:ext cx="3294064" cy="26701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469"/>
            <p:cNvSpPr>
              <a:spLocks noChangeArrowheads="1"/>
            </p:cNvSpPr>
            <p:nvPr/>
          </p:nvSpPr>
          <p:spPr bwMode="auto">
            <a:xfrm>
              <a:off x="2649328" y="3206861"/>
              <a:ext cx="3294064" cy="2670176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470"/>
            <p:cNvSpPr>
              <a:spLocks noChangeShapeType="1"/>
            </p:cNvSpPr>
            <p:nvPr/>
          </p:nvSpPr>
          <p:spPr bwMode="auto">
            <a:xfrm flipV="1">
              <a:off x="2976353" y="3206861"/>
              <a:ext cx="0" cy="267017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471"/>
            <p:cNvSpPr>
              <a:spLocks noChangeShapeType="1"/>
            </p:cNvSpPr>
            <p:nvPr/>
          </p:nvSpPr>
          <p:spPr bwMode="auto">
            <a:xfrm flipV="1">
              <a:off x="3301791" y="3206861"/>
              <a:ext cx="0" cy="267017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472"/>
            <p:cNvSpPr>
              <a:spLocks noChangeShapeType="1"/>
            </p:cNvSpPr>
            <p:nvPr/>
          </p:nvSpPr>
          <p:spPr bwMode="auto">
            <a:xfrm flipV="1">
              <a:off x="3965366" y="3206861"/>
              <a:ext cx="0" cy="267017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473"/>
            <p:cNvSpPr>
              <a:spLocks noChangeShapeType="1"/>
            </p:cNvSpPr>
            <p:nvPr/>
          </p:nvSpPr>
          <p:spPr bwMode="auto">
            <a:xfrm flipV="1">
              <a:off x="5943392" y="3206861"/>
              <a:ext cx="0" cy="267017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474"/>
            <p:cNvSpPr>
              <a:spLocks noChangeShapeType="1"/>
            </p:cNvSpPr>
            <p:nvPr/>
          </p:nvSpPr>
          <p:spPr bwMode="auto">
            <a:xfrm>
              <a:off x="2649328" y="5877037"/>
              <a:ext cx="329406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475"/>
            <p:cNvSpPr>
              <a:spLocks noChangeShapeType="1"/>
            </p:cNvSpPr>
            <p:nvPr/>
          </p:nvSpPr>
          <p:spPr bwMode="auto">
            <a:xfrm>
              <a:off x="2649328" y="5467462"/>
              <a:ext cx="329406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476"/>
            <p:cNvSpPr>
              <a:spLocks noChangeShapeType="1"/>
            </p:cNvSpPr>
            <p:nvPr/>
          </p:nvSpPr>
          <p:spPr bwMode="auto">
            <a:xfrm>
              <a:off x="2649328" y="5056299"/>
              <a:ext cx="329406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477"/>
            <p:cNvSpPr>
              <a:spLocks noChangeShapeType="1"/>
            </p:cNvSpPr>
            <p:nvPr/>
          </p:nvSpPr>
          <p:spPr bwMode="auto">
            <a:xfrm>
              <a:off x="2649328" y="4645137"/>
              <a:ext cx="329406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478"/>
            <p:cNvSpPr>
              <a:spLocks noChangeShapeType="1"/>
            </p:cNvSpPr>
            <p:nvPr/>
          </p:nvSpPr>
          <p:spPr bwMode="auto">
            <a:xfrm>
              <a:off x="2649328" y="4233974"/>
              <a:ext cx="329406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479"/>
            <p:cNvSpPr>
              <a:spLocks noChangeShapeType="1"/>
            </p:cNvSpPr>
            <p:nvPr/>
          </p:nvSpPr>
          <p:spPr bwMode="auto">
            <a:xfrm>
              <a:off x="2649328" y="3822811"/>
              <a:ext cx="329406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480"/>
            <p:cNvSpPr>
              <a:spLocks noChangeShapeType="1"/>
            </p:cNvSpPr>
            <p:nvPr/>
          </p:nvSpPr>
          <p:spPr bwMode="auto">
            <a:xfrm>
              <a:off x="2649328" y="3411649"/>
              <a:ext cx="329406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481"/>
            <p:cNvSpPr>
              <a:spLocks noChangeShapeType="1"/>
            </p:cNvSpPr>
            <p:nvPr/>
          </p:nvSpPr>
          <p:spPr bwMode="auto">
            <a:xfrm>
              <a:off x="2649328" y="3206861"/>
              <a:ext cx="329406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482"/>
            <p:cNvSpPr>
              <a:spLocks noChangeShapeType="1"/>
            </p:cNvSpPr>
            <p:nvPr/>
          </p:nvSpPr>
          <p:spPr bwMode="auto">
            <a:xfrm>
              <a:off x="2649328" y="5877037"/>
              <a:ext cx="329406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483"/>
            <p:cNvSpPr>
              <a:spLocks noChangeShapeType="1"/>
            </p:cNvSpPr>
            <p:nvPr/>
          </p:nvSpPr>
          <p:spPr bwMode="auto">
            <a:xfrm flipV="1">
              <a:off x="5943392" y="3206861"/>
              <a:ext cx="0" cy="267017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484"/>
            <p:cNvSpPr>
              <a:spLocks noChangeShapeType="1"/>
            </p:cNvSpPr>
            <p:nvPr/>
          </p:nvSpPr>
          <p:spPr bwMode="auto">
            <a:xfrm flipV="1">
              <a:off x="2649328" y="3206861"/>
              <a:ext cx="0" cy="267017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485"/>
            <p:cNvSpPr>
              <a:spLocks noChangeShapeType="1"/>
            </p:cNvSpPr>
            <p:nvPr/>
          </p:nvSpPr>
          <p:spPr bwMode="auto">
            <a:xfrm>
              <a:off x="2649328" y="5877037"/>
              <a:ext cx="329406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486"/>
            <p:cNvSpPr>
              <a:spLocks noChangeShapeType="1"/>
            </p:cNvSpPr>
            <p:nvPr/>
          </p:nvSpPr>
          <p:spPr bwMode="auto">
            <a:xfrm flipV="1">
              <a:off x="2649328" y="3206861"/>
              <a:ext cx="0" cy="267017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487"/>
            <p:cNvSpPr>
              <a:spLocks noChangeShapeType="1"/>
            </p:cNvSpPr>
            <p:nvPr/>
          </p:nvSpPr>
          <p:spPr bwMode="auto">
            <a:xfrm flipV="1">
              <a:off x="2976353" y="5840524"/>
              <a:ext cx="0" cy="365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488"/>
            <p:cNvSpPr>
              <a:spLocks noChangeShapeType="1"/>
            </p:cNvSpPr>
            <p:nvPr/>
          </p:nvSpPr>
          <p:spPr bwMode="auto">
            <a:xfrm>
              <a:off x="2976353" y="3206861"/>
              <a:ext cx="0" cy="285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489"/>
            <p:cNvSpPr>
              <a:spLocks noChangeArrowheads="1"/>
            </p:cNvSpPr>
            <p:nvPr/>
          </p:nvSpPr>
          <p:spPr bwMode="auto">
            <a:xfrm>
              <a:off x="2892216" y="5905612"/>
              <a:ext cx="21320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0.5</a:t>
              </a:r>
              <a:endPara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30" name="Line 490"/>
            <p:cNvSpPr>
              <a:spLocks noChangeShapeType="1"/>
            </p:cNvSpPr>
            <p:nvPr/>
          </p:nvSpPr>
          <p:spPr bwMode="auto">
            <a:xfrm flipV="1">
              <a:off x="3301791" y="5840524"/>
              <a:ext cx="0" cy="365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491"/>
            <p:cNvSpPr>
              <a:spLocks noChangeShapeType="1"/>
            </p:cNvSpPr>
            <p:nvPr/>
          </p:nvSpPr>
          <p:spPr bwMode="auto">
            <a:xfrm>
              <a:off x="3301791" y="3206861"/>
              <a:ext cx="0" cy="285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492"/>
            <p:cNvSpPr>
              <a:spLocks noChangeArrowheads="1"/>
            </p:cNvSpPr>
            <p:nvPr/>
          </p:nvSpPr>
          <p:spPr bwMode="auto">
            <a:xfrm>
              <a:off x="3274804" y="5905612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1</a:t>
              </a:r>
              <a:endPara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33" name="Line 493"/>
            <p:cNvSpPr>
              <a:spLocks noChangeShapeType="1"/>
            </p:cNvSpPr>
            <p:nvPr/>
          </p:nvSpPr>
          <p:spPr bwMode="auto">
            <a:xfrm flipV="1">
              <a:off x="3965366" y="5840524"/>
              <a:ext cx="0" cy="365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494"/>
            <p:cNvSpPr>
              <a:spLocks noChangeShapeType="1"/>
            </p:cNvSpPr>
            <p:nvPr/>
          </p:nvSpPr>
          <p:spPr bwMode="auto">
            <a:xfrm>
              <a:off x="3965366" y="3206861"/>
              <a:ext cx="0" cy="285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495"/>
            <p:cNvSpPr>
              <a:spLocks noChangeArrowheads="1"/>
            </p:cNvSpPr>
            <p:nvPr/>
          </p:nvSpPr>
          <p:spPr bwMode="auto">
            <a:xfrm>
              <a:off x="3936791" y="5905612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2</a:t>
              </a:r>
              <a:endPara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36" name="Line 496"/>
            <p:cNvSpPr>
              <a:spLocks noChangeShapeType="1"/>
            </p:cNvSpPr>
            <p:nvPr/>
          </p:nvSpPr>
          <p:spPr bwMode="auto">
            <a:xfrm flipV="1">
              <a:off x="5943392" y="5840524"/>
              <a:ext cx="0" cy="365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497"/>
            <p:cNvSpPr>
              <a:spLocks noChangeShapeType="1"/>
            </p:cNvSpPr>
            <p:nvPr/>
          </p:nvSpPr>
          <p:spPr bwMode="auto">
            <a:xfrm>
              <a:off x="5943392" y="3206861"/>
              <a:ext cx="0" cy="285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498"/>
            <p:cNvSpPr>
              <a:spLocks noChangeArrowheads="1"/>
            </p:cNvSpPr>
            <p:nvPr/>
          </p:nvSpPr>
          <p:spPr bwMode="auto">
            <a:xfrm>
              <a:off x="5914817" y="5905612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5</a:t>
              </a:r>
              <a:endPara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39" name="Line 499"/>
            <p:cNvSpPr>
              <a:spLocks noChangeShapeType="1"/>
            </p:cNvSpPr>
            <p:nvPr/>
          </p:nvSpPr>
          <p:spPr bwMode="auto">
            <a:xfrm>
              <a:off x="2649328" y="5877037"/>
              <a:ext cx="285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500"/>
            <p:cNvSpPr>
              <a:spLocks noChangeShapeType="1"/>
            </p:cNvSpPr>
            <p:nvPr/>
          </p:nvSpPr>
          <p:spPr bwMode="auto">
            <a:xfrm flipH="1">
              <a:off x="5905292" y="5877037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501"/>
            <p:cNvSpPr>
              <a:spLocks noChangeArrowheads="1"/>
            </p:cNvSpPr>
            <p:nvPr/>
          </p:nvSpPr>
          <p:spPr bwMode="auto">
            <a:xfrm>
              <a:off x="2546141" y="5802424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</a:t>
              </a:r>
              <a:endParaRPr kumimoji="0" lang="en-US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42" name="Line 502"/>
            <p:cNvSpPr>
              <a:spLocks noChangeShapeType="1"/>
            </p:cNvSpPr>
            <p:nvPr/>
          </p:nvSpPr>
          <p:spPr bwMode="auto">
            <a:xfrm>
              <a:off x="2649328" y="5467462"/>
              <a:ext cx="285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Line 503"/>
            <p:cNvSpPr>
              <a:spLocks noChangeShapeType="1"/>
            </p:cNvSpPr>
            <p:nvPr/>
          </p:nvSpPr>
          <p:spPr bwMode="auto">
            <a:xfrm flipH="1">
              <a:off x="5905292" y="5467462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504"/>
            <p:cNvSpPr>
              <a:spLocks noChangeArrowheads="1"/>
            </p:cNvSpPr>
            <p:nvPr/>
          </p:nvSpPr>
          <p:spPr bwMode="auto">
            <a:xfrm>
              <a:off x="2481053" y="5391262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10</a:t>
              </a:r>
              <a:endParaRPr kumimoji="0" lang="en-US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45" name="Line 505"/>
            <p:cNvSpPr>
              <a:spLocks noChangeShapeType="1"/>
            </p:cNvSpPr>
            <p:nvPr/>
          </p:nvSpPr>
          <p:spPr bwMode="auto">
            <a:xfrm>
              <a:off x="2649328" y="5056299"/>
              <a:ext cx="285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506"/>
            <p:cNvSpPr>
              <a:spLocks noChangeShapeType="1"/>
            </p:cNvSpPr>
            <p:nvPr/>
          </p:nvSpPr>
          <p:spPr bwMode="auto">
            <a:xfrm flipH="1">
              <a:off x="5905292" y="5056299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507"/>
            <p:cNvSpPr>
              <a:spLocks noChangeArrowheads="1"/>
            </p:cNvSpPr>
            <p:nvPr/>
          </p:nvSpPr>
          <p:spPr bwMode="auto">
            <a:xfrm>
              <a:off x="2481053" y="4981687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20</a:t>
              </a:r>
              <a:endParaRPr kumimoji="0" lang="en-US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48" name="Line 508"/>
            <p:cNvSpPr>
              <a:spLocks noChangeShapeType="1"/>
            </p:cNvSpPr>
            <p:nvPr/>
          </p:nvSpPr>
          <p:spPr bwMode="auto">
            <a:xfrm>
              <a:off x="2649328" y="4645137"/>
              <a:ext cx="285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509"/>
            <p:cNvSpPr>
              <a:spLocks noChangeShapeType="1"/>
            </p:cNvSpPr>
            <p:nvPr/>
          </p:nvSpPr>
          <p:spPr bwMode="auto">
            <a:xfrm flipH="1">
              <a:off x="5905292" y="4645137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510"/>
            <p:cNvSpPr>
              <a:spLocks noChangeArrowheads="1"/>
            </p:cNvSpPr>
            <p:nvPr/>
          </p:nvSpPr>
          <p:spPr bwMode="auto">
            <a:xfrm>
              <a:off x="2481053" y="4570524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30</a:t>
              </a:r>
              <a:endParaRPr kumimoji="0" lang="en-US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1" name="Line 511"/>
            <p:cNvSpPr>
              <a:spLocks noChangeShapeType="1"/>
            </p:cNvSpPr>
            <p:nvPr/>
          </p:nvSpPr>
          <p:spPr bwMode="auto">
            <a:xfrm>
              <a:off x="2649328" y="4233974"/>
              <a:ext cx="285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512"/>
            <p:cNvSpPr>
              <a:spLocks noChangeShapeType="1"/>
            </p:cNvSpPr>
            <p:nvPr/>
          </p:nvSpPr>
          <p:spPr bwMode="auto">
            <a:xfrm flipH="1">
              <a:off x="5905292" y="4233974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513"/>
            <p:cNvSpPr>
              <a:spLocks noChangeArrowheads="1"/>
            </p:cNvSpPr>
            <p:nvPr/>
          </p:nvSpPr>
          <p:spPr bwMode="auto">
            <a:xfrm>
              <a:off x="2481053" y="4159361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40</a:t>
              </a:r>
              <a:endParaRPr kumimoji="0" lang="en-US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4" name="Line 514"/>
            <p:cNvSpPr>
              <a:spLocks noChangeShapeType="1"/>
            </p:cNvSpPr>
            <p:nvPr/>
          </p:nvSpPr>
          <p:spPr bwMode="auto">
            <a:xfrm>
              <a:off x="2649328" y="3822811"/>
              <a:ext cx="285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515"/>
            <p:cNvSpPr>
              <a:spLocks noChangeShapeType="1"/>
            </p:cNvSpPr>
            <p:nvPr/>
          </p:nvSpPr>
          <p:spPr bwMode="auto">
            <a:xfrm flipH="1">
              <a:off x="5905292" y="3822811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516"/>
            <p:cNvSpPr>
              <a:spLocks noChangeArrowheads="1"/>
            </p:cNvSpPr>
            <p:nvPr/>
          </p:nvSpPr>
          <p:spPr bwMode="auto">
            <a:xfrm>
              <a:off x="2481053" y="3748199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50</a:t>
              </a:r>
              <a:endParaRPr kumimoji="0" lang="en-US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7" name="Line 517"/>
            <p:cNvSpPr>
              <a:spLocks noChangeShapeType="1"/>
            </p:cNvSpPr>
            <p:nvPr/>
          </p:nvSpPr>
          <p:spPr bwMode="auto">
            <a:xfrm>
              <a:off x="2649328" y="3411649"/>
              <a:ext cx="285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Line 518"/>
            <p:cNvSpPr>
              <a:spLocks noChangeShapeType="1"/>
            </p:cNvSpPr>
            <p:nvPr/>
          </p:nvSpPr>
          <p:spPr bwMode="auto">
            <a:xfrm flipH="1">
              <a:off x="5905292" y="3411649"/>
              <a:ext cx="381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519"/>
            <p:cNvSpPr>
              <a:spLocks noChangeArrowheads="1"/>
            </p:cNvSpPr>
            <p:nvPr/>
          </p:nvSpPr>
          <p:spPr bwMode="auto">
            <a:xfrm>
              <a:off x="2481053" y="3337036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60</a:t>
              </a:r>
              <a:endParaRPr kumimoji="0" lang="en-US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60" name="Line 520"/>
            <p:cNvSpPr>
              <a:spLocks noChangeShapeType="1"/>
            </p:cNvSpPr>
            <p:nvPr/>
          </p:nvSpPr>
          <p:spPr bwMode="auto">
            <a:xfrm>
              <a:off x="2649328" y="3206861"/>
              <a:ext cx="329406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Line 521"/>
            <p:cNvSpPr>
              <a:spLocks noChangeShapeType="1"/>
            </p:cNvSpPr>
            <p:nvPr/>
          </p:nvSpPr>
          <p:spPr bwMode="auto">
            <a:xfrm>
              <a:off x="2649328" y="5877037"/>
              <a:ext cx="329406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Line 522"/>
            <p:cNvSpPr>
              <a:spLocks noChangeShapeType="1"/>
            </p:cNvSpPr>
            <p:nvPr/>
          </p:nvSpPr>
          <p:spPr bwMode="auto">
            <a:xfrm flipV="1">
              <a:off x="5943392" y="3206861"/>
              <a:ext cx="0" cy="267017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Line 523"/>
            <p:cNvSpPr>
              <a:spLocks noChangeShapeType="1"/>
            </p:cNvSpPr>
            <p:nvPr/>
          </p:nvSpPr>
          <p:spPr bwMode="auto">
            <a:xfrm flipV="1">
              <a:off x="2649328" y="3206861"/>
              <a:ext cx="0" cy="267017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524"/>
            <p:cNvSpPr>
              <a:spLocks/>
            </p:cNvSpPr>
            <p:nvPr/>
          </p:nvSpPr>
          <p:spPr bwMode="auto">
            <a:xfrm>
              <a:off x="2976353" y="3449749"/>
              <a:ext cx="2967039" cy="709613"/>
            </a:xfrm>
            <a:custGeom>
              <a:avLst/>
              <a:gdLst>
                <a:gd name="T0" fmla="*/ 0 w 1869"/>
                <a:gd name="T1" fmla="*/ 447 h 447"/>
                <a:gd name="T2" fmla="*/ 205 w 1869"/>
                <a:gd name="T3" fmla="*/ 200 h 447"/>
                <a:gd name="T4" fmla="*/ 623 w 1869"/>
                <a:gd name="T5" fmla="*/ 35 h 447"/>
                <a:gd name="T6" fmla="*/ 1869 w 1869"/>
                <a:gd name="T7" fmla="*/ 0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69" h="447">
                  <a:moveTo>
                    <a:pt x="0" y="447"/>
                  </a:moveTo>
                  <a:lnTo>
                    <a:pt x="205" y="200"/>
                  </a:lnTo>
                  <a:lnTo>
                    <a:pt x="623" y="35"/>
                  </a:lnTo>
                  <a:lnTo>
                    <a:pt x="1869" y="0"/>
                  </a:lnTo>
                </a:path>
              </a:pathLst>
            </a:custGeom>
            <a:noFill/>
            <a:ln w="2857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Oval 525"/>
            <p:cNvSpPr>
              <a:spLocks noChangeArrowheads="1"/>
            </p:cNvSpPr>
            <p:nvPr/>
          </p:nvSpPr>
          <p:spPr bwMode="auto">
            <a:xfrm>
              <a:off x="2938253" y="4121261"/>
              <a:ext cx="74613" cy="7461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Oval 526"/>
            <p:cNvSpPr>
              <a:spLocks noChangeArrowheads="1"/>
            </p:cNvSpPr>
            <p:nvPr/>
          </p:nvSpPr>
          <p:spPr bwMode="auto">
            <a:xfrm>
              <a:off x="3265279" y="3729149"/>
              <a:ext cx="74613" cy="7461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Oval 527"/>
            <p:cNvSpPr>
              <a:spLocks noChangeArrowheads="1"/>
            </p:cNvSpPr>
            <p:nvPr/>
          </p:nvSpPr>
          <p:spPr bwMode="auto">
            <a:xfrm>
              <a:off x="3927266" y="3468799"/>
              <a:ext cx="74613" cy="7461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Oval 528"/>
            <p:cNvSpPr>
              <a:spLocks noChangeArrowheads="1"/>
            </p:cNvSpPr>
            <p:nvPr/>
          </p:nvSpPr>
          <p:spPr bwMode="auto">
            <a:xfrm>
              <a:off x="5905292" y="3411649"/>
              <a:ext cx="74613" cy="74613"/>
            </a:xfrm>
            <a:prstGeom prst="ellips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529"/>
            <p:cNvSpPr>
              <a:spLocks/>
            </p:cNvSpPr>
            <p:nvPr/>
          </p:nvSpPr>
          <p:spPr bwMode="auto">
            <a:xfrm>
              <a:off x="2976353" y="4672124"/>
              <a:ext cx="2967039" cy="477838"/>
            </a:xfrm>
            <a:custGeom>
              <a:avLst/>
              <a:gdLst>
                <a:gd name="T0" fmla="*/ 0 w 1869"/>
                <a:gd name="T1" fmla="*/ 301 h 301"/>
                <a:gd name="T2" fmla="*/ 205 w 1869"/>
                <a:gd name="T3" fmla="*/ 148 h 301"/>
                <a:gd name="T4" fmla="*/ 623 w 1869"/>
                <a:gd name="T5" fmla="*/ 30 h 301"/>
                <a:gd name="T6" fmla="*/ 1869 w 1869"/>
                <a:gd name="T7" fmla="*/ 0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69" h="301">
                  <a:moveTo>
                    <a:pt x="0" y="301"/>
                  </a:moveTo>
                  <a:lnTo>
                    <a:pt x="205" y="148"/>
                  </a:lnTo>
                  <a:lnTo>
                    <a:pt x="623" y="30"/>
                  </a:lnTo>
                  <a:lnTo>
                    <a:pt x="1869" y="0"/>
                  </a:lnTo>
                </a:path>
              </a:pathLst>
            </a:custGeom>
            <a:noFill/>
            <a:ln w="28575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Oval 530"/>
            <p:cNvSpPr>
              <a:spLocks noChangeArrowheads="1"/>
            </p:cNvSpPr>
            <p:nvPr/>
          </p:nvSpPr>
          <p:spPr bwMode="auto">
            <a:xfrm>
              <a:off x="2938253" y="5111862"/>
              <a:ext cx="74613" cy="74613"/>
            </a:xfrm>
            <a:prstGeom prst="ellipse">
              <a:avLst/>
            </a:pr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Oval 531"/>
            <p:cNvSpPr>
              <a:spLocks noChangeArrowheads="1"/>
            </p:cNvSpPr>
            <p:nvPr/>
          </p:nvSpPr>
          <p:spPr bwMode="auto">
            <a:xfrm>
              <a:off x="3265279" y="4868974"/>
              <a:ext cx="74613" cy="74613"/>
            </a:xfrm>
            <a:prstGeom prst="ellipse">
              <a:avLst/>
            </a:pr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Oval 532"/>
            <p:cNvSpPr>
              <a:spLocks noChangeArrowheads="1"/>
            </p:cNvSpPr>
            <p:nvPr/>
          </p:nvSpPr>
          <p:spPr bwMode="auto">
            <a:xfrm>
              <a:off x="3927266" y="4681649"/>
              <a:ext cx="74613" cy="74613"/>
            </a:xfrm>
            <a:prstGeom prst="ellipse">
              <a:avLst/>
            </a:pr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Oval 533"/>
            <p:cNvSpPr>
              <a:spLocks noChangeArrowheads="1"/>
            </p:cNvSpPr>
            <p:nvPr/>
          </p:nvSpPr>
          <p:spPr bwMode="auto">
            <a:xfrm>
              <a:off x="5905292" y="4635612"/>
              <a:ext cx="74613" cy="74613"/>
            </a:xfrm>
            <a:prstGeom prst="ellipse">
              <a:avLst/>
            </a:pr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534"/>
            <p:cNvSpPr>
              <a:spLocks/>
            </p:cNvSpPr>
            <p:nvPr/>
          </p:nvSpPr>
          <p:spPr bwMode="auto">
            <a:xfrm>
              <a:off x="2976353" y="5503974"/>
              <a:ext cx="2967039" cy="214313"/>
            </a:xfrm>
            <a:custGeom>
              <a:avLst/>
              <a:gdLst>
                <a:gd name="T0" fmla="*/ 0 w 1869"/>
                <a:gd name="T1" fmla="*/ 135 h 135"/>
                <a:gd name="T2" fmla="*/ 205 w 1869"/>
                <a:gd name="T3" fmla="*/ 100 h 135"/>
                <a:gd name="T4" fmla="*/ 623 w 1869"/>
                <a:gd name="T5" fmla="*/ 29 h 135"/>
                <a:gd name="T6" fmla="*/ 1869 w 1869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69" h="135">
                  <a:moveTo>
                    <a:pt x="0" y="135"/>
                  </a:moveTo>
                  <a:lnTo>
                    <a:pt x="205" y="100"/>
                  </a:lnTo>
                  <a:lnTo>
                    <a:pt x="623" y="29"/>
                  </a:lnTo>
                  <a:lnTo>
                    <a:pt x="1869" y="0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Oval 535"/>
            <p:cNvSpPr>
              <a:spLocks noChangeArrowheads="1"/>
            </p:cNvSpPr>
            <p:nvPr/>
          </p:nvSpPr>
          <p:spPr bwMode="auto">
            <a:xfrm>
              <a:off x="2938253" y="5681774"/>
              <a:ext cx="74613" cy="74613"/>
            </a:xfrm>
            <a:prstGeom prst="ellipse">
              <a:avLst/>
            </a:pr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Oval 536"/>
            <p:cNvSpPr>
              <a:spLocks noChangeArrowheads="1"/>
            </p:cNvSpPr>
            <p:nvPr/>
          </p:nvSpPr>
          <p:spPr bwMode="auto">
            <a:xfrm>
              <a:off x="3265279" y="5626212"/>
              <a:ext cx="74613" cy="74613"/>
            </a:xfrm>
            <a:prstGeom prst="ellipse">
              <a:avLst/>
            </a:pr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Oval 537"/>
            <p:cNvSpPr>
              <a:spLocks noChangeArrowheads="1"/>
            </p:cNvSpPr>
            <p:nvPr/>
          </p:nvSpPr>
          <p:spPr bwMode="auto">
            <a:xfrm>
              <a:off x="3927266" y="5513499"/>
              <a:ext cx="74613" cy="74613"/>
            </a:xfrm>
            <a:prstGeom prst="ellipse">
              <a:avLst/>
            </a:pr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Oval 538"/>
            <p:cNvSpPr>
              <a:spLocks noChangeArrowheads="1"/>
            </p:cNvSpPr>
            <p:nvPr/>
          </p:nvSpPr>
          <p:spPr bwMode="auto">
            <a:xfrm>
              <a:off x="5905292" y="5467462"/>
              <a:ext cx="74613" cy="74613"/>
            </a:xfrm>
            <a:prstGeom prst="ellipse">
              <a:avLst/>
            </a:pr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539"/>
            <p:cNvSpPr>
              <a:spLocks/>
            </p:cNvSpPr>
            <p:nvPr/>
          </p:nvSpPr>
          <p:spPr bwMode="auto">
            <a:xfrm>
              <a:off x="2976353" y="3356086"/>
              <a:ext cx="2967039" cy="673100"/>
            </a:xfrm>
            <a:custGeom>
              <a:avLst/>
              <a:gdLst>
                <a:gd name="T0" fmla="*/ 0 w 1869"/>
                <a:gd name="T1" fmla="*/ 424 h 424"/>
                <a:gd name="T2" fmla="*/ 205 w 1869"/>
                <a:gd name="T3" fmla="*/ 177 h 424"/>
                <a:gd name="T4" fmla="*/ 623 w 1869"/>
                <a:gd name="T5" fmla="*/ 0 h 424"/>
                <a:gd name="T6" fmla="*/ 1869 w 1869"/>
                <a:gd name="T7" fmla="*/ 24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69" h="424">
                  <a:moveTo>
                    <a:pt x="0" y="424"/>
                  </a:moveTo>
                  <a:lnTo>
                    <a:pt x="205" y="177"/>
                  </a:lnTo>
                  <a:lnTo>
                    <a:pt x="623" y="0"/>
                  </a:lnTo>
                  <a:lnTo>
                    <a:pt x="1869" y="24"/>
                  </a:lnTo>
                </a:path>
              </a:pathLst>
            </a:custGeom>
            <a:noFill/>
            <a:ln w="28575">
              <a:solidFill>
                <a:srgbClr val="0000FF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Rectangle 540"/>
            <p:cNvSpPr>
              <a:spLocks noChangeArrowheads="1"/>
            </p:cNvSpPr>
            <p:nvPr/>
          </p:nvSpPr>
          <p:spPr bwMode="auto">
            <a:xfrm>
              <a:off x="2938253" y="3991086"/>
              <a:ext cx="74613" cy="74613"/>
            </a:xfrm>
            <a:prstGeom prst="rect">
              <a:avLst/>
            </a:prstGeom>
            <a:noFill/>
            <a:ln w="0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Rectangle 541"/>
            <p:cNvSpPr>
              <a:spLocks noChangeArrowheads="1"/>
            </p:cNvSpPr>
            <p:nvPr/>
          </p:nvSpPr>
          <p:spPr bwMode="auto">
            <a:xfrm>
              <a:off x="3265279" y="3598974"/>
              <a:ext cx="74613" cy="74613"/>
            </a:xfrm>
            <a:prstGeom prst="rect">
              <a:avLst/>
            </a:prstGeom>
            <a:noFill/>
            <a:ln w="0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Rectangle 542"/>
            <p:cNvSpPr>
              <a:spLocks noChangeArrowheads="1"/>
            </p:cNvSpPr>
            <p:nvPr/>
          </p:nvSpPr>
          <p:spPr bwMode="auto">
            <a:xfrm>
              <a:off x="3927266" y="3319574"/>
              <a:ext cx="74613" cy="74613"/>
            </a:xfrm>
            <a:prstGeom prst="rect">
              <a:avLst/>
            </a:prstGeom>
            <a:noFill/>
            <a:ln w="0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Rectangle 543"/>
            <p:cNvSpPr>
              <a:spLocks noChangeArrowheads="1"/>
            </p:cNvSpPr>
            <p:nvPr/>
          </p:nvSpPr>
          <p:spPr bwMode="auto">
            <a:xfrm>
              <a:off x="5905292" y="3356086"/>
              <a:ext cx="74613" cy="74613"/>
            </a:xfrm>
            <a:prstGeom prst="rect">
              <a:avLst/>
            </a:prstGeom>
            <a:noFill/>
            <a:ln w="0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544"/>
            <p:cNvSpPr>
              <a:spLocks/>
            </p:cNvSpPr>
            <p:nvPr/>
          </p:nvSpPr>
          <p:spPr bwMode="auto">
            <a:xfrm>
              <a:off x="2976353" y="4457812"/>
              <a:ext cx="2967039" cy="504825"/>
            </a:xfrm>
            <a:custGeom>
              <a:avLst/>
              <a:gdLst>
                <a:gd name="T0" fmla="*/ 0 w 1869"/>
                <a:gd name="T1" fmla="*/ 318 h 318"/>
                <a:gd name="T2" fmla="*/ 205 w 1869"/>
                <a:gd name="T3" fmla="*/ 147 h 318"/>
                <a:gd name="T4" fmla="*/ 623 w 1869"/>
                <a:gd name="T5" fmla="*/ 0 h 318"/>
                <a:gd name="T6" fmla="*/ 1869 w 1869"/>
                <a:gd name="T7" fmla="*/ 3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69" h="318">
                  <a:moveTo>
                    <a:pt x="0" y="318"/>
                  </a:moveTo>
                  <a:lnTo>
                    <a:pt x="205" y="147"/>
                  </a:lnTo>
                  <a:lnTo>
                    <a:pt x="623" y="0"/>
                  </a:lnTo>
                  <a:lnTo>
                    <a:pt x="1869" y="30"/>
                  </a:lnTo>
                </a:path>
              </a:pathLst>
            </a:custGeom>
            <a:noFill/>
            <a:ln w="28575">
              <a:solidFill>
                <a:srgbClr val="007F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Rectangle 545"/>
            <p:cNvSpPr>
              <a:spLocks noChangeArrowheads="1"/>
            </p:cNvSpPr>
            <p:nvPr/>
          </p:nvSpPr>
          <p:spPr bwMode="auto">
            <a:xfrm>
              <a:off x="2938253" y="4924537"/>
              <a:ext cx="74613" cy="74613"/>
            </a:xfrm>
            <a:prstGeom prst="rect">
              <a:avLst/>
            </a:prstGeom>
            <a:noFill/>
            <a:ln w="0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Rectangle 546"/>
            <p:cNvSpPr>
              <a:spLocks noChangeArrowheads="1"/>
            </p:cNvSpPr>
            <p:nvPr/>
          </p:nvSpPr>
          <p:spPr bwMode="auto">
            <a:xfrm>
              <a:off x="3265279" y="4654662"/>
              <a:ext cx="74613" cy="74613"/>
            </a:xfrm>
            <a:prstGeom prst="rect">
              <a:avLst/>
            </a:prstGeom>
            <a:noFill/>
            <a:ln w="0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Rectangle 547"/>
            <p:cNvSpPr>
              <a:spLocks noChangeArrowheads="1"/>
            </p:cNvSpPr>
            <p:nvPr/>
          </p:nvSpPr>
          <p:spPr bwMode="auto">
            <a:xfrm>
              <a:off x="3927266" y="4421299"/>
              <a:ext cx="74613" cy="74613"/>
            </a:xfrm>
            <a:prstGeom prst="rect">
              <a:avLst/>
            </a:prstGeom>
            <a:noFill/>
            <a:ln w="0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Rectangle 548"/>
            <p:cNvSpPr>
              <a:spLocks noChangeArrowheads="1"/>
            </p:cNvSpPr>
            <p:nvPr/>
          </p:nvSpPr>
          <p:spPr bwMode="auto">
            <a:xfrm>
              <a:off x="5905292" y="4467337"/>
              <a:ext cx="74613" cy="74613"/>
            </a:xfrm>
            <a:prstGeom prst="rect">
              <a:avLst/>
            </a:prstGeom>
            <a:noFill/>
            <a:ln w="0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549"/>
            <p:cNvSpPr>
              <a:spLocks/>
            </p:cNvSpPr>
            <p:nvPr/>
          </p:nvSpPr>
          <p:spPr bwMode="auto">
            <a:xfrm>
              <a:off x="2976353" y="5345224"/>
              <a:ext cx="2967039" cy="317500"/>
            </a:xfrm>
            <a:custGeom>
              <a:avLst/>
              <a:gdLst>
                <a:gd name="T0" fmla="*/ 0 w 1869"/>
                <a:gd name="T1" fmla="*/ 200 h 200"/>
                <a:gd name="T2" fmla="*/ 205 w 1869"/>
                <a:gd name="T3" fmla="*/ 82 h 200"/>
                <a:gd name="T4" fmla="*/ 623 w 1869"/>
                <a:gd name="T5" fmla="*/ 0 h 200"/>
                <a:gd name="T6" fmla="*/ 1869 w 1869"/>
                <a:gd name="T7" fmla="*/ 53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69" h="200">
                  <a:moveTo>
                    <a:pt x="0" y="200"/>
                  </a:moveTo>
                  <a:lnTo>
                    <a:pt x="205" y="82"/>
                  </a:lnTo>
                  <a:lnTo>
                    <a:pt x="623" y="0"/>
                  </a:lnTo>
                  <a:lnTo>
                    <a:pt x="1869" y="53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Rectangle 550"/>
            <p:cNvSpPr>
              <a:spLocks noChangeArrowheads="1"/>
            </p:cNvSpPr>
            <p:nvPr/>
          </p:nvSpPr>
          <p:spPr bwMode="auto">
            <a:xfrm>
              <a:off x="2938253" y="5626212"/>
              <a:ext cx="74613" cy="74613"/>
            </a:xfrm>
            <a:prstGeom prst="rect">
              <a:avLst/>
            </a:prstGeom>
            <a:noFill/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Rectangle 551"/>
            <p:cNvSpPr>
              <a:spLocks noChangeArrowheads="1"/>
            </p:cNvSpPr>
            <p:nvPr/>
          </p:nvSpPr>
          <p:spPr bwMode="auto">
            <a:xfrm>
              <a:off x="3265279" y="5438887"/>
              <a:ext cx="74613" cy="74613"/>
            </a:xfrm>
            <a:prstGeom prst="rect">
              <a:avLst/>
            </a:prstGeom>
            <a:noFill/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Rectangle 552"/>
            <p:cNvSpPr>
              <a:spLocks noChangeArrowheads="1"/>
            </p:cNvSpPr>
            <p:nvPr/>
          </p:nvSpPr>
          <p:spPr bwMode="auto">
            <a:xfrm>
              <a:off x="3927266" y="5308712"/>
              <a:ext cx="74613" cy="74613"/>
            </a:xfrm>
            <a:prstGeom prst="rect">
              <a:avLst/>
            </a:prstGeom>
            <a:noFill/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Rectangle 553"/>
            <p:cNvSpPr>
              <a:spLocks noChangeArrowheads="1"/>
            </p:cNvSpPr>
            <p:nvPr/>
          </p:nvSpPr>
          <p:spPr bwMode="auto">
            <a:xfrm>
              <a:off x="5905292" y="5391262"/>
              <a:ext cx="74613" cy="76200"/>
            </a:xfrm>
            <a:prstGeom prst="rect">
              <a:avLst/>
            </a:prstGeom>
            <a:noFill/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554"/>
            <p:cNvSpPr>
              <a:spLocks/>
            </p:cNvSpPr>
            <p:nvPr/>
          </p:nvSpPr>
          <p:spPr bwMode="auto">
            <a:xfrm>
              <a:off x="2976353" y="3570399"/>
              <a:ext cx="2967039" cy="1000125"/>
            </a:xfrm>
            <a:custGeom>
              <a:avLst/>
              <a:gdLst>
                <a:gd name="T0" fmla="*/ 0 w 1869"/>
                <a:gd name="T1" fmla="*/ 630 h 630"/>
                <a:gd name="T2" fmla="*/ 205 w 1869"/>
                <a:gd name="T3" fmla="*/ 318 h 630"/>
                <a:gd name="T4" fmla="*/ 623 w 1869"/>
                <a:gd name="T5" fmla="*/ 65 h 630"/>
                <a:gd name="T6" fmla="*/ 1869 w 1869"/>
                <a:gd name="T7" fmla="*/ 0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69" h="630">
                  <a:moveTo>
                    <a:pt x="0" y="630"/>
                  </a:moveTo>
                  <a:lnTo>
                    <a:pt x="205" y="318"/>
                  </a:lnTo>
                  <a:lnTo>
                    <a:pt x="623" y="65"/>
                  </a:lnTo>
                  <a:lnTo>
                    <a:pt x="1869" y="0"/>
                  </a:lnTo>
                </a:path>
              </a:pathLst>
            </a:custGeom>
            <a:noFill/>
            <a:ln w="28575">
              <a:solidFill>
                <a:srgbClr val="0000FF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555"/>
            <p:cNvSpPr>
              <a:spLocks noChangeShapeType="1"/>
            </p:cNvSpPr>
            <p:nvPr/>
          </p:nvSpPr>
          <p:spPr bwMode="auto">
            <a:xfrm>
              <a:off x="2957303" y="4551474"/>
              <a:ext cx="36513" cy="38100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Line 556"/>
            <p:cNvSpPr>
              <a:spLocks noChangeShapeType="1"/>
            </p:cNvSpPr>
            <p:nvPr/>
          </p:nvSpPr>
          <p:spPr bwMode="auto">
            <a:xfrm flipH="1">
              <a:off x="2957303" y="4551474"/>
              <a:ext cx="36513" cy="38100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Line 557"/>
            <p:cNvSpPr>
              <a:spLocks noChangeShapeType="1"/>
            </p:cNvSpPr>
            <p:nvPr/>
          </p:nvSpPr>
          <p:spPr bwMode="auto">
            <a:xfrm>
              <a:off x="3284329" y="4056174"/>
              <a:ext cx="36513" cy="38100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Line 558"/>
            <p:cNvSpPr>
              <a:spLocks noChangeShapeType="1"/>
            </p:cNvSpPr>
            <p:nvPr/>
          </p:nvSpPr>
          <p:spPr bwMode="auto">
            <a:xfrm flipH="1">
              <a:off x="3284329" y="4056174"/>
              <a:ext cx="36513" cy="38100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Line 559"/>
            <p:cNvSpPr>
              <a:spLocks noChangeShapeType="1"/>
            </p:cNvSpPr>
            <p:nvPr/>
          </p:nvSpPr>
          <p:spPr bwMode="auto">
            <a:xfrm>
              <a:off x="3946316" y="3654536"/>
              <a:ext cx="36513" cy="38100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Line 560"/>
            <p:cNvSpPr>
              <a:spLocks noChangeShapeType="1"/>
            </p:cNvSpPr>
            <p:nvPr/>
          </p:nvSpPr>
          <p:spPr bwMode="auto">
            <a:xfrm flipH="1">
              <a:off x="3946316" y="3654536"/>
              <a:ext cx="36513" cy="38100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Line 561"/>
            <p:cNvSpPr>
              <a:spLocks noChangeShapeType="1"/>
            </p:cNvSpPr>
            <p:nvPr/>
          </p:nvSpPr>
          <p:spPr bwMode="auto">
            <a:xfrm>
              <a:off x="5924342" y="3552936"/>
              <a:ext cx="38100" cy="365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Line 562"/>
            <p:cNvSpPr>
              <a:spLocks noChangeShapeType="1"/>
            </p:cNvSpPr>
            <p:nvPr/>
          </p:nvSpPr>
          <p:spPr bwMode="auto">
            <a:xfrm flipH="1">
              <a:off x="5924342" y="3552936"/>
              <a:ext cx="38100" cy="365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563"/>
            <p:cNvSpPr>
              <a:spLocks/>
            </p:cNvSpPr>
            <p:nvPr/>
          </p:nvSpPr>
          <p:spPr bwMode="auto">
            <a:xfrm>
              <a:off x="2976353" y="4691174"/>
              <a:ext cx="2967039" cy="635000"/>
            </a:xfrm>
            <a:custGeom>
              <a:avLst/>
              <a:gdLst>
                <a:gd name="T0" fmla="*/ 0 w 1869"/>
                <a:gd name="T1" fmla="*/ 400 h 400"/>
                <a:gd name="T2" fmla="*/ 205 w 1869"/>
                <a:gd name="T3" fmla="*/ 230 h 400"/>
                <a:gd name="T4" fmla="*/ 623 w 1869"/>
                <a:gd name="T5" fmla="*/ 47 h 400"/>
                <a:gd name="T6" fmla="*/ 1869 w 1869"/>
                <a:gd name="T7" fmla="*/ 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69" h="400">
                  <a:moveTo>
                    <a:pt x="0" y="400"/>
                  </a:moveTo>
                  <a:lnTo>
                    <a:pt x="205" y="230"/>
                  </a:lnTo>
                  <a:lnTo>
                    <a:pt x="623" y="47"/>
                  </a:lnTo>
                  <a:lnTo>
                    <a:pt x="1869" y="0"/>
                  </a:lnTo>
                </a:path>
              </a:pathLst>
            </a:custGeom>
            <a:noFill/>
            <a:ln w="28575">
              <a:solidFill>
                <a:srgbClr val="007F00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Line 564"/>
            <p:cNvSpPr>
              <a:spLocks noChangeShapeType="1"/>
            </p:cNvSpPr>
            <p:nvPr/>
          </p:nvSpPr>
          <p:spPr bwMode="auto">
            <a:xfrm>
              <a:off x="2957303" y="5308712"/>
              <a:ext cx="36513" cy="36513"/>
            </a:xfrm>
            <a:prstGeom prst="line">
              <a:avLst/>
            </a:pr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Line 565"/>
            <p:cNvSpPr>
              <a:spLocks noChangeShapeType="1"/>
            </p:cNvSpPr>
            <p:nvPr/>
          </p:nvSpPr>
          <p:spPr bwMode="auto">
            <a:xfrm flipH="1">
              <a:off x="2957303" y="5308712"/>
              <a:ext cx="36513" cy="36513"/>
            </a:xfrm>
            <a:prstGeom prst="line">
              <a:avLst/>
            </a:pr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Line 566"/>
            <p:cNvSpPr>
              <a:spLocks noChangeShapeType="1"/>
            </p:cNvSpPr>
            <p:nvPr/>
          </p:nvSpPr>
          <p:spPr bwMode="auto">
            <a:xfrm>
              <a:off x="3284329" y="5037249"/>
              <a:ext cx="36513" cy="36513"/>
            </a:xfrm>
            <a:prstGeom prst="line">
              <a:avLst/>
            </a:pr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Line 567"/>
            <p:cNvSpPr>
              <a:spLocks noChangeShapeType="1"/>
            </p:cNvSpPr>
            <p:nvPr/>
          </p:nvSpPr>
          <p:spPr bwMode="auto">
            <a:xfrm flipH="1">
              <a:off x="3284329" y="5037249"/>
              <a:ext cx="36513" cy="36513"/>
            </a:xfrm>
            <a:prstGeom prst="line">
              <a:avLst/>
            </a:pr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Line 568"/>
            <p:cNvSpPr>
              <a:spLocks noChangeShapeType="1"/>
            </p:cNvSpPr>
            <p:nvPr/>
          </p:nvSpPr>
          <p:spPr bwMode="auto">
            <a:xfrm>
              <a:off x="3946316" y="4748324"/>
              <a:ext cx="36513" cy="36513"/>
            </a:xfrm>
            <a:prstGeom prst="line">
              <a:avLst/>
            </a:pr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Line 569"/>
            <p:cNvSpPr>
              <a:spLocks noChangeShapeType="1"/>
            </p:cNvSpPr>
            <p:nvPr/>
          </p:nvSpPr>
          <p:spPr bwMode="auto">
            <a:xfrm flipH="1">
              <a:off x="3946316" y="4748324"/>
              <a:ext cx="36513" cy="36513"/>
            </a:xfrm>
            <a:prstGeom prst="line">
              <a:avLst/>
            </a:pr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Line 570"/>
            <p:cNvSpPr>
              <a:spLocks noChangeShapeType="1"/>
            </p:cNvSpPr>
            <p:nvPr/>
          </p:nvSpPr>
          <p:spPr bwMode="auto">
            <a:xfrm>
              <a:off x="5924342" y="4672124"/>
              <a:ext cx="38100" cy="38100"/>
            </a:xfrm>
            <a:prstGeom prst="line">
              <a:avLst/>
            </a:pr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Line 571"/>
            <p:cNvSpPr>
              <a:spLocks noChangeShapeType="1"/>
            </p:cNvSpPr>
            <p:nvPr/>
          </p:nvSpPr>
          <p:spPr bwMode="auto">
            <a:xfrm flipH="1">
              <a:off x="5924342" y="4672124"/>
              <a:ext cx="38100" cy="38100"/>
            </a:xfrm>
            <a:prstGeom prst="line">
              <a:avLst/>
            </a:pr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572"/>
            <p:cNvSpPr>
              <a:spLocks/>
            </p:cNvSpPr>
            <p:nvPr/>
          </p:nvSpPr>
          <p:spPr bwMode="auto">
            <a:xfrm>
              <a:off x="2976353" y="5542074"/>
              <a:ext cx="2967039" cy="223838"/>
            </a:xfrm>
            <a:custGeom>
              <a:avLst/>
              <a:gdLst>
                <a:gd name="T0" fmla="*/ 0 w 1869"/>
                <a:gd name="T1" fmla="*/ 141 h 141"/>
                <a:gd name="T2" fmla="*/ 205 w 1869"/>
                <a:gd name="T3" fmla="*/ 76 h 141"/>
                <a:gd name="T4" fmla="*/ 623 w 1869"/>
                <a:gd name="T5" fmla="*/ 5 h 141"/>
                <a:gd name="T6" fmla="*/ 1869 w 1869"/>
                <a:gd name="T7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69" h="141">
                  <a:moveTo>
                    <a:pt x="0" y="141"/>
                  </a:moveTo>
                  <a:lnTo>
                    <a:pt x="205" y="76"/>
                  </a:lnTo>
                  <a:lnTo>
                    <a:pt x="623" y="5"/>
                  </a:lnTo>
                  <a:lnTo>
                    <a:pt x="1869" y="0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Line 573"/>
            <p:cNvSpPr>
              <a:spLocks noChangeShapeType="1"/>
            </p:cNvSpPr>
            <p:nvPr/>
          </p:nvSpPr>
          <p:spPr bwMode="auto">
            <a:xfrm>
              <a:off x="2957303" y="5746862"/>
              <a:ext cx="36513" cy="38100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Line 574"/>
            <p:cNvSpPr>
              <a:spLocks noChangeShapeType="1"/>
            </p:cNvSpPr>
            <p:nvPr/>
          </p:nvSpPr>
          <p:spPr bwMode="auto">
            <a:xfrm flipH="1">
              <a:off x="2957303" y="5746862"/>
              <a:ext cx="36513" cy="38100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Line 575"/>
            <p:cNvSpPr>
              <a:spLocks noChangeShapeType="1"/>
            </p:cNvSpPr>
            <p:nvPr/>
          </p:nvSpPr>
          <p:spPr bwMode="auto">
            <a:xfrm>
              <a:off x="3284329" y="5643674"/>
              <a:ext cx="36513" cy="38100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Line 576"/>
            <p:cNvSpPr>
              <a:spLocks noChangeShapeType="1"/>
            </p:cNvSpPr>
            <p:nvPr/>
          </p:nvSpPr>
          <p:spPr bwMode="auto">
            <a:xfrm flipH="1">
              <a:off x="3284329" y="5643674"/>
              <a:ext cx="36513" cy="38100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Line 577"/>
            <p:cNvSpPr>
              <a:spLocks noChangeShapeType="1"/>
            </p:cNvSpPr>
            <p:nvPr/>
          </p:nvSpPr>
          <p:spPr bwMode="auto">
            <a:xfrm>
              <a:off x="3946316" y="5532549"/>
              <a:ext cx="36513" cy="36513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Line 578"/>
            <p:cNvSpPr>
              <a:spLocks noChangeShapeType="1"/>
            </p:cNvSpPr>
            <p:nvPr/>
          </p:nvSpPr>
          <p:spPr bwMode="auto">
            <a:xfrm flipH="1">
              <a:off x="3946316" y="5532549"/>
              <a:ext cx="36513" cy="36513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Line 579"/>
            <p:cNvSpPr>
              <a:spLocks noChangeShapeType="1"/>
            </p:cNvSpPr>
            <p:nvPr/>
          </p:nvSpPr>
          <p:spPr bwMode="auto">
            <a:xfrm>
              <a:off x="5924342" y="5523024"/>
              <a:ext cx="38100" cy="36513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Line 580"/>
            <p:cNvSpPr>
              <a:spLocks noChangeShapeType="1"/>
            </p:cNvSpPr>
            <p:nvPr/>
          </p:nvSpPr>
          <p:spPr bwMode="auto">
            <a:xfrm flipH="1">
              <a:off x="5924342" y="5523024"/>
              <a:ext cx="38100" cy="36513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Rectangle 581"/>
            <p:cNvSpPr>
              <a:spLocks noChangeArrowheads="1"/>
            </p:cNvSpPr>
            <p:nvPr/>
          </p:nvSpPr>
          <p:spPr bwMode="auto">
            <a:xfrm>
              <a:off x="3609766" y="6064362"/>
              <a:ext cx="181940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Data frame duration [ms</a:t>
              </a:r>
              <a:r>
                <a:rPr lang="en-US" altLang="en-US" sz="1200" b="1" dirty="0">
                  <a:solidFill>
                    <a:srgbClr val="000000"/>
                  </a:solidFill>
                  <a:latin typeface="Helvetica" pitchFamily="34" charset="0"/>
                </a:rPr>
                <a:t>]</a:t>
              </a:r>
              <a:endPara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22" name="Rectangle 582"/>
            <p:cNvSpPr>
              <a:spLocks noChangeArrowheads="1"/>
            </p:cNvSpPr>
            <p:nvPr/>
          </p:nvSpPr>
          <p:spPr bwMode="auto">
            <a:xfrm rot="16200000">
              <a:off x="1472440" y="4378179"/>
              <a:ext cx="175528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User throughput [Mbps</a:t>
              </a:r>
              <a:r>
                <a:rPr lang="en-US" altLang="en-US" sz="1200" b="1" dirty="0">
                  <a:solidFill>
                    <a:srgbClr val="000000"/>
                  </a:solidFill>
                  <a:latin typeface="Helvetica" pitchFamily="34" charset="0"/>
                </a:rPr>
                <a:t>]</a:t>
              </a:r>
              <a:endPara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23" name="Rectangle 583"/>
            <p:cNvSpPr>
              <a:spLocks noChangeArrowheads="1"/>
            </p:cNvSpPr>
            <p:nvPr/>
          </p:nvSpPr>
          <p:spPr bwMode="auto">
            <a:xfrm>
              <a:off x="2630278" y="5811949"/>
              <a:ext cx="93663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" name="Rectangle 584"/>
            <p:cNvSpPr>
              <a:spLocks noChangeArrowheads="1"/>
            </p:cNvSpPr>
            <p:nvPr/>
          </p:nvSpPr>
          <p:spPr bwMode="auto">
            <a:xfrm>
              <a:off x="5933867" y="3132249"/>
              <a:ext cx="93663" cy="16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5" name="Group 629"/>
          <p:cNvGrpSpPr>
            <a:grpSpLocks noChangeAspect="1"/>
          </p:cNvGrpSpPr>
          <p:nvPr/>
        </p:nvGrpSpPr>
        <p:grpSpPr bwMode="auto">
          <a:xfrm>
            <a:off x="4289898" y="2753440"/>
            <a:ext cx="4937348" cy="3848753"/>
            <a:chOff x="2558" y="1409"/>
            <a:chExt cx="2795" cy="2116"/>
          </a:xfrm>
        </p:grpSpPr>
        <p:sp>
          <p:nvSpPr>
            <p:cNvPr id="126" name="AutoShape 628"/>
            <p:cNvSpPr>
              <a:spLocks noChangeAspect="1" noChangeArrowheads="1" noTextEdit="1"/>
            </p:cNvSpPr>
            <p:nvPr/>
          </p:nvSpPr>
          <p:spPr bwMode="auto">
            <a:xfrm>
              <a:off x="2558" y="1409"/>
              <a:ext cx="2795" cy="2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Rectangle 630"/>
            <p:cNvSpPr>
              <a:spLocks noChangeArrowheads="1"/>
            </p:cNvSpPr>
            <p:nvPr/>
          </p:nvSpPr>
          <p:spPr bwMode="auto">
            <a:xfrm>
              <a:off x="2886" y="1570"/>
              <a:ext cx="2201" cy="162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Rectangle 631"/>
            <p:cNvSpPr>
              <a:spLocks noChangeArrowheads="1"/>
            </p:cNvSpPr>
            <p:nvPr/>
          </p:nvSpPr>
          <p:spPr bwMode="auto">
            <a:xfrm>
              <a:off x="2886" y="1570"/>
              <a:ext cx="2201" cy="1627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Line 632"/>
            <p:cNvSpPr>
              <a:spLocks noChangeShapeType="1"/>
            </p:cNvSpPr>
            <p:nvPr/>
          </p:nvSpPr>
          <p:spPr bwMode="auto">
            <a:xfrm flipV="1">
              <a:off x="3102" y="1570"/>
              <a:ext cx="0" cy="16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Line 633"/>
            <p:cNvSpPr>
              <a:spLocks noChangeShapeType="1"/>
            </p:cNvSpPr>
            <p:nvPr/>
          </p:nvSpPr>
          <p:spPr bwMode="auto">
            <a:xfrm flipV="1">
              <a:off x="3325" y="1570"/>
              <a:ext cx="0" cy="16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Line 634"/>
            <p:cNvSpPr>
              <a:spLocks noChangeShapeType="1"/>
            </p:cNvSpPr>
            <p:nvPr/>
          </p:nvSpPr>
          <p:spPr bwMode="auto">
            <a:xfrm flipV="1">
              <a:off x="3764" y="1570"/>
              <a:ext cx="0" cy="16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Line 635"/>
            <p:cNvSpPr>
              <a:spLocks noChangeShapeType="1"/>
            </p:cNvSpPr>
            <p:nvPr/>
          </p:nvSpPr>
          <p:spPr bwMode="auto">
            <a:xfrm flipV="1">
              <a:off x="5087" y="1570"/>
              <a:ext cx="0" cy="16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Line 636"/>
            <p:cNvSpPr>
              <a:spLocks noChangeShapeType="1"/>
            </p:cNvSpPr>
            <p:nvPr/>
          </p:nvSpPr>
          <p:spPr bwMode="auto">
            <a:xfrm>
              <a:off x="2886" y="3086"/>
              <a:ext cx="220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Line 637"/>
            <p:cNvSpPr>
              <a:spLocks noChangeShapeType="1"/>
            </p:cNvSpPr>
            <p:nvPr/>
          </p:nvSpPr>
          <p:spPr bwMode="auto">
            <a:xfrm>
              <a:off x="2886" y="2869"/>
              <a:ext cx="220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Line 638"/>
            <p:cNvSpPr>
              <a:spLocks noChangeShapeType="1"/>
            </p:cNvSpPr>
            <p:nvPr/>
          </p:nvSpPr>
          <p:spPr bwMode="auto">
            <a:xfrm>
              <a:off x="2886" y="2653"/>
              <a:ext cx="220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Line 639"/>
            <p:cNvSpPr>
              <a:spLocks noChangeShapeType="1"/>
            </p:cNvSpPr>
            <p:nvPr/>
          </p:nvSpPr>
          <p:spPr bwMode="auto">
            <a:xfrm>
              <a:off x="2886" y="2436"/>
              <a:ext cx="220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Line 640"/>
            <p:cNvSpPr>
              <a:spLocks noChangeShapeType="1"/>
            </p:cNvSpPr>
            <p:nvPr/>
          </p:nvSpPr>
          <p:spPr bwMode="auto">
            <a:xfrm>
              <a:off x="2886" y="2220"/>
              <a:ext cx="220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Line 641"/>
            <p:cNvSpPr>
              <a:spLocks noChangeShapeType="1"/>
            </p:cNvSpPr>
            <p:nvPr/>
          </p:nvSpPr>
          <p:spPr bwMode="auto">
            <a:xfrm>
              <a:off x="2886" y="2003"/>
              <a:ext cx="220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Line 642"/>
            <p:cNvSpPr>
              <a:spLocks noChangeShapeType="1"/>
            </p:cNvSpPr>
            <p:nvPr/>
          </p:nvSpPr>
          <p:spPr bwMode="auto">
            <a:xfrm>
              <a:off x="2886" y="1786"/>
              <a:ext cx="220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Line 643"/>
            <p:cNvSpPr>
              <a:spLocks noChangeShapeType="1"/>
            </p:cNvSpPr>
            <p:nvPr/>
          </p:nvSpPr>
          <p:spPr bwMode="auto">
            <a:xfrm>
              <a:off x="2886" y="1570"/>
              <a:ext cx="220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Line 644"/>
            <p:cNvSpPr>
              <a:spLocks noChangeShapeType="1"/>
            </p:cNvSpPr>
            <p:nvPr/>
          </p:nvSpPr>
          <p:spPr bwMode="auto">
            <a:xfrm>
              <a:off x="2886" y="1570"/>
              <a:ext cx="220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Line 645"/>
            <p:cNvSpPr>
              <a:spLocks noChangeShapeType="1"/>
            </p:cNvSpPr>
            <p:nvPr/>
          </p:nvSpPr>
          <p:spPr bwMode="auto">
            <a:xfrm>
              <a:off x="2886" y="3197"/>
              <a:ext cx="220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Line 646"/>
            <p:cNvSpPr>
              <a:spLocks noChangeShapeType="1"/>
            </p:cNvSpPr>
            <p:nvPr/>
          </p:nvSpPr>
          <p:spPr bwMode="auto">
            <a:xfrm flipV="1">
              <a:off x="5087" y="1570"/>
              <a:ext cx="0" cy="16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Line 647"/>
            <p:cNvSpPr>
              <a:spLocks noChangeShapeType="1"/>
            </p:cNvSpPr>
            <p:nvPr/>
          </p:nvSpPr>
          <p:spPr bwMode="auto">
            <a:xfrm flipV="1">
              <a:off x="2886" y="1570"/>
              <a:ext cx="0" cy="16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Line 648"/>
            <p:cNvSpPr>
              <a:spLocks noChangeShapeType="1"/>
            </p:cNvSpPr>
            <p:nvPr/>
          </p:nvSpPr>
          <p:spPr bwMode="auto">
            <a:xfrm>
              <a:off x="2886" y="3197"/>
              <a:ext cx="220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Line 649"/>
            <p:cNvSpPr>
              <a:spLocks noChangeShapeType="1"/>
            </p:cNvSpPr>
            <p:nvPr/>
          </p:nvSpPr>
          <p:spPr bwMode="auto">
            <a:xfrm flipV="1">
              <a:off x="2886" y="1570"/>
              <a:ext cx="0" cy="16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Line 650"/>
            <p:cNvSpPr>
              <a:spLocks noChangeShapeType="1"/>
            </p:cNvSpPr>
            <p:nvPr/>
          </p:nvSpPr>
          <p:spPr bwMode="auto">
            <a:xfrm flipV="1">
              <a:off x="3102" y="3172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Line 651"/>
            <p:cNvSpPr>
              <a:spLocks noChangeShapeType="1"/>
            </p:cNvSpPr>
            <p:nvPr/>
          </p:nvSpPr>
          <p:spPr bwMode="auto">
            <a:xfrm>
              <a:off x="3102" y="1570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Rectangle 652"/>
            <p:cNvSpPr>
              <a:spLocks noChangeArrowheads="1"/>
            </p:cNvSpPr>
            <p:nvPr/>
          </p:nvSpPr>
          <p:spPr bwMode="auto">
            <a:xfrm>
              <a:off x="3046" y="3216"/>
              <a:ext cx="13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0.5</a:t>
              </a:r>
              <a:endParaRPr kumimoji="0" lang="en-US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50" name="Line 653"/>
            <p:cNvSpPr>
              <a:spLocks noChangeShapeType="1"/>
            </p:cNvSpPr>
            <p:nvPr/>
          </p:nvSpPr>
          <p:spPr bwMode="auto">
            <a:xfrm flipV="1">
              <a:off x="3325" y="3172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Line 654"/>
            <p:cNvSpPr>
              <a:spLocks noChangeShapeType="1"/>
            </p:cNvSpPr>
            <p:nvPr/>
          </p:nvSpPr>
          <p:spPr bwMode="auto">
            <a:xfrm>
              <a:off x="3325" y="1570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Rectangle 655"/>
            <p:cNvSpPr>
              <a:spLocks noChangeArrowheads="1"/>
            </p:cNvSpPr>
            <p:nvPr/>
          </p:nvSpPr>
          <p:spPr bwMode="auto">
            <a:xfrm>
              <a:off x="3306" y="3216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1</a:t>
              </a:r>
              <a:endParaRPr kumimoji="0" lang="en-US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53" name="Line 656"/>
            <p:cNvSpPr>
              <a:spLocks noChangeShapeType="1"/>
            </p:cNvSpPr>
            <p:nvPr/>
          </p:nvSpPr>
          <p:spPr bwMode="auto">
            <a:xfrm flipV="1">
              <a:off x="3764" y="3172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Line 657"/>
            <p:cNvSpPr>
              <a:spLocks noChangeShapeType="1"/>
            </p:cNvSpPr>
            <p:nvPr/>
          </p:nvSpPr>
          <p:spPr bwMode="auto">
            <a:xfrm>
              <a:off x="3764" y="1570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Rectangle 658"/>
            <p:cNvSpPr>
              <a:spLocks noChangeArrowheads="1"/>
            </p:cNvSpPr>
            <p:nvPr/>
          </p:nvSpPr>
          <p:spPr bwMode="auto">
            <a:xfrm>
              <a:off x="3745" y="3216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2</a:t>
              </a:r>
              <a:endParaRPr kumimoji="0" lang="en-US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56" name="Line 659"/>
            <p:cNvSpPr>
              <a:spLocks noChangeShapeType="1"/>
            </p:cNvSpPr>
            <p:nvPr/>
          </p:nvSpPr>
          <p:spPr bwMode="auto">
            <a:xfrm flipV="1">
              <a:off x="5087" y="3172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Line 660"/>
            <p:cNvSpPr>
              <a:spLocks noChangeShapeType="1"/>
            </p:cNvSpPr>
            <p:nvPr/>
          </p:nvSpPr>
          <p:spPr bwMode="auto">
            <a:xfrm>
              <a:off x="5087" y="1570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Rectangle 661"/>
            <p:cNvSpPr>
              <a:spLocks noChangeArrowheads="1"/>
            </p:cNvSpPr>
            <p:nvPr/>
          </p:nvSpPr>
          <p:spPr bwMode="auto">
            <a:xfrm>
              <a:off x="5068" y="3216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5</a:t>
              </a:r>
              <a:endPara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59" name="Line 662"/>
            <p:cNvSpPr>
              <a:spLocks noChangeShapeType="1"/>
            </p:cNvSpPr>
            <p:nvPr/>
          </p:nvSpPr>
          <p:spPr bwMode="auto">
            <a:xfrm>
              <a:off x="2886" y="3086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Line 663"/>
            <p:cNvSpPr>
              <a:spLocks noChangeShapeType="1"/>
            </p:cNvSpPr>
            <p:nvPr/>
          </p:nvSpPr>
          <p:spPr bwMode="auto">
            <a:xfrm flipH="1">
              <a:off x="5062" y="3086"/>
              <a:ext cx="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Rectangle 664"/>
            <p:cNvSpPr>
              <a:spLocks noChangeArrowheads="1"/>
            </p:cNvSpPr>
            <p:nvPr/>
          </p:nvSpPr>
          <p:spPr bwMode="auto">
            <a:xfrm>
              <a:off x="2725" y="3036"/>
              <a:ext cx="16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-0.4</a:t>
              </a:r>
              <a:endPara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62" name="Line 665"/>
            <p:cNvSpPr>
              <a:spLocks noChangeShapeType="1"/>
            </p:cNvSpPr>
            <p:nvPr/>
          </p:nvSpPr>
          <p:spPr bwMode="auto">
            <a:xfrm>
              <a:off x="2886" y="2869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Line 666"/>
            <p:cNvSpPr>
              <a:spLocks noChangeShapeType="1"/>
            </p:cNvSpPr>
            <p:nvPr/>
          </p:nvSpPr>
          <p:spPr bwMode="auto">
            <a:xfrm flipH="1">
              <a:off x="5062" y="2869"/>
              <a:ext cx="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Rectangle 667"/>
            <p:cNvSpPr>
              <a:spLocks noChangeArrowheads="1"/>
            </p:cNvSpPr>
            <p:nvPr/>
          </p:nvSpPr>
          <p:spPr bwMode="auto">
            <a:xfrm>
              <a:off x="2725" y="2820"/>
              <a:ext cx="16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-0.2</a:t>
              </a:r>
              <a:endParaRPr kumimoji="0" lang="en-US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65" name="Line 668"/>
            <p:cNvSpPr>
              <a:spLocks noChangeShapeType="1"/>
            </p:cNvSpPr>
            <p:nvPr/>
          </p:nvSpPr>
          <p:spPr bwMode="auto">
            <a:xfrm>
              <a:off x="2886" y="2653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Line 669"/>
            <p:cNvSpPr>
              <a:spLocks noChangeShapeType="1"/>
            </p:cNvSpPr>
            <p:nvPr/>
          </p:nvSpPr>
          <p:spPr bwMode="auto">
            <a:xfrm flipH="1">
              <a:off x="5062" y="2653"/>
              <a:ext cx="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Rectangle 670"/>
            <p:cNvSpPr>
              <a:spLocks noChangeArrowheads="1"/>
            </p:cNvSpPr>
            <p:nvPr/>
          </p:nvSpPr>
          <p:spPr bwMode="auto">
            <a:xfrm>
              <a:off x="2818" y="2603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</a:t>
              </a:r>
              <a:endParaRPr kumimoji="0" lang="en-US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68" name="Line 671"/>
            <p:cNvSpPr>
              <a:spLocks noChangeShapeType="1"/>
            </p:cNvSpPr>
            <p:nvPr/>
          </p:nvSpPr>
          <p:spPr bwMode="auto">
            <a:xfrm>
              <a:off x="2886" y="2436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Line 672"/>
            <p:cNvSpPr>
              <a:spLocks noChangeShapeType="1"/>
            </p:cNvSpPr>
            <p:nvPr/>
          </p:nvSpPr>
          <p:spPr bwMode="auto">
            <a:xfrm flipH="1">
              <a:off x="5062" y="2436"/>
              <a:ext cx="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Rectangle 673"/>
            <p:cNvSpPr>
              <a:spLocks noChangeArrowheads="1"/>
            </p:cNvSpPr>
            <p:nvPr/>
          </p:nvSpPr>
          <p:spPr bwMode="auto">
            <a:xfrm>
              <a:off x="2750" y="2387"/>
              <a:ext cx="13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0.2</a:t>
              </a:r>
              <a:endParaRPr kumimoji="0" lang="en-US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71" name="Line 674"/>
            <p:cNvSpPr>
              <a:spLocks noChangeShapeType="1"/>
            </p:cNvSpPr>
            <p:nvPr/>
          </p:nvSpPr>
          <p:spPr bwMode="auto">
            <a:xfrm>
              <a:off x="2886" y="2220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Line 675"/>
            <p:cNvSpPr>
              <a:spLocks noChangeShapeType="1"/>
            </p:cNvSpPr>
            <p:nvPr/>
          </p:nvSpPr>
          <p:spPr bwMode="auto">
            <a:xfrm flipH="1">
              <a:off x="5062" y="2220"/>
              <a:ext cx="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Rectangle 676"/>
            <p:cNvSpPr>
              <a:spLocks noChangeArrowheads="1"/>
            </p:cNvSpPr>
            <p:nvPr/>
          </p:nvSpPr>
          <p:spPr bwMode="auto">
            <a:xfrm>
              <a:off x="2750" y="2170"/>
              <a:ext cx="13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0.4</a:t>
              </a:r>
              <a:endParaRPr kumimoji="0" lang="en-US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74" name="Line 677"/>
            <p:cNvSpPr>
              <a:spLocks noChangeShapeType="1"/>
            </p:cNvSpPr>
            <p:nvPr/>
          </p:nvSpPr>
          <p:spPr bwMode="auto">
            <a:xfrm>
              <a:off x="2886" y="2003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Line 678"/>
            <p:cNvSpPr>
              <a:spLocks noChangeShapeType="1"/>
            </p:cNvSpPr>
            <p:nvPr/>
          </p:nvSpPr>
          <p:spPr bwMode="auto">
            <a:xfrm flipH="1">
              <a:off x="5062" y="2003"/>
              <a:ext cx="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Rectangle 679"/>
            <p:cNvSpPr>
              <a:spLocks noChangeArrowheads="1"/>
            </p:cNvSpPr>
            <p:nvPr/>
          </p:nvSpPr>
          <p:spPr bwMode="auto">
            <a:xfrm>
              <a:off x="2750" y="1953"/>
              <a:ext cx="13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0.6</a:t>
              </a:r>
              <a:endParaRPr kumimoji="0" lang="en-US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77" name="Line 680"/>
            <p:cNvSpPr>
              <a:spLocks noChangeShapeType="1"/>
            </p:cNvSpPr>
            <p:nvPr/>
          </p:nvSpPr>
          <p:spPr bwMode="auto">
            <a:xfrm>
              <a:off x="2886" y="1786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Line 681"/>
            <p:cNvSpPr>
              <a:spLocks noChangeShapeType="1"/>
            </p:cNvSpPr>
            <p:nvPr/>
          </p:nvSpPr>
          <p:spPr bwMode="auto">
            <a:xfrm flipH="1">
              <a:off x="5062" y="1786"/>
              <a:ext cx="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Rectangle 682"/>
            <p:cNvSpPr>
              <a:spLocks noChangeArrowheads="1"/>
            </p:cNvSpPr>
            <p:nvPr/>
          </p:nvSpPr>
          <p:spPr bwMode="auto">
            <a:xfrm>
              <a:off x="2750" y="1737"/>
              <a:ext cx="13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0.8</a:t>
              </a:r>
              <a:endParaRPr kumimoji="0" lang="en-US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80" name="Line 683"/>
            <p:cNvSpPr>
              <a:spLocks noChangeShapeType="1"/>
            </p:cNvSpPr>
            <p:nvPr/>
          </p:nvSpPr>
          <p:spPr bwMode="auto">
            <a:xfrm>
              <a:off x="2886" y="1570"/>
              <a:ext cx="1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Line 684"/>
            <p:cNvSpPr>
              <a:spLocks noChangeShapeType="1"/>
            </p:cNvSpPr>
            <p:nvPr/>
          </p:nvSpPr>
          <p:spPr bwMode="auto">
            <a:xfrm flipH="1">
              <a:off x="5062" y="1570"/>
              <a:ext cx="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Rectangle 685"/>
            <p:cNvSpPr>
              <a:spLocks noChangeArrowheads="1"/>
            </p:cNvSpPr>
            <p:nvPr/>
          </p:nvSpPr>
          <p:spPr bwMode="auto">
            <a:xfrm>
              <a:off x="2818" y="1520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1</a:t>
              </a:r>
              <a:endParaRPr kumimoji="0" lang="en-US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83" name="Line 686"/>
            <p:cNvSpPr>
              <a:spLocks noChangeShapeType="1"/>
            </p:cNvSpPr>
            <p:nvPr/>
          </p:nvSpPr>
          <p:spPr bwMode="auto">
            <a:xfrm>
              <a:off x="2886" y="1570"/>
              <a:ext cx="220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Line 687"/>
            <p:cNvSpPr>
              <a:spLocks noChangeShapeType="1"/>
            </p:cNvSpPr>
            <p:nvPr/>
          </p:nvSpPr>
          <p:spPr bwMode="auto">
            <a:xfrm>
              <a:off x="2886" y="3197"/>
              <a:ext cx="220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Line 688"/>
            <p:cNvSpPr>
              <a:spLocks noChangeShapeType="1"/>
            </p:cNvSpPr>
            <p:nvPr/>
          </p:nvSpPr>
          <p:spPr bwMode="auto">
            <a:xfrm flipV="1">
              <a:off x="5087" y="1570"/>
              <a:ext cx="0" cy="16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Line 689"/>
            <p:cNvSpPr>
              <a:spLocks noChangeShapeType="1"/>
            </p:cNvSpPr>
            <p:nvPr/>
          </p:nvSpPr>
          <p:spPr bwMode="auto">
            <a:xfrm flipV="1">
              <a:off x="2886" y="1570"/>
              <a:ext cx="0" cy="16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690"/>
            <p:cNvSpPr>
              <a:spLocks/>
            </p:cNvSpPr>
            <p:nvPr/>
          </p:nvSpPr>
          <p:spPr bwMode="auto">
            <a:xfrm>
              <a:off x="3102" y="2572"/>
              <a:ext cx="1985" cy="56"/>
            </a:xfrm>
            <a:custGeom>
              <a:avLst/>
              <a:gdLst>
                <a:gd name="T0" fmla="*/ 0 w 1985"/>
                <a:gd name="T1" fmla="*/ 0 h 56"/>
                <a:gd name="T2" fmla="*/ 223 w 1985"/>
                <a:gd name="T3" fmla="*/ 13 h 56"/>
                <a:gd name="T4" fmla="*/ 662 w 1985"/>
                <a:gd name="T5" fmla="*/ 13 h 56"/>
                <a:gd name="T6" fmla="*/ 1985 w 1985"/>
                <a:gd name="T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85" h="56">
                  <a:moveTo>
                    <a:pt x="0" y="0"/>
                  </a:moveTo>
                  <a:lnTo>
                    <a:pt x="223" y="13"/>
                  </a:lnTo>
                  <a:lnTo>
                    <a:pt x="662" y="13"/>
                  </a:lnTo>
                  <a:lnTo>
                    <a:pt x="1985" y="56"/>
                  </a:lnTo>
                </a:path>
              </a:pathLst>
            </a:custGeom>
            <a:noFill/>
            <a:ln w="28575">
              <a:solidFill>
                <a:srgbClr val="0000FF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Rectangle 691"/>
            <p:cNvSpPr>
              <a:spLocks noChangeArrowheads="1"/>
            </p:cNvSpPr>
            <p:nvPr/>
          </p:nvSpPr>
          <p:spPr bwMode="auto">
            <a:xfrm>
              <a:off x="3077" y="2547"/>
              <a:ext cx="50" cy="50"/>
            </a:xfrm>
            <a:prstGeom prst="rect">
              <a:avLst/>
            </a:prstGeom>
            <a:noFill/>
            <a:ln w="0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Rectangle 692"/>
            <p:cNvSpPr>
              <a:spLocks noChangeArrowheads="1"/>
            </p:cNvSpPr>
            <p:nvPr/>
          </p:nvSpPr>
          <p:spPr bwMode="auto">
            <a:xfrm>
              <a:off x="3300" y="2560"/>
              <a:ext cx="49" cy="49"/>
            </a:xfrm>
            <a:prstGeom prst="rect">
              <a:avLst/>
            </a:prstGeom>
            <a:noFill/>
            <a:ln w="0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Rectangle 693"/>
            <p:cNvSpPr>
              <a:spLocks noChangeArrowheads="1"/>
            </p:cNvSpPr>
            <p:nvPr/>
          </p:nvSpPr>
          <p:spPr bwMode="auto">
            <a:xfrm>
              <a:off x="3739" y="2560"/>
              <a:ext cx="49" cy="49"/>
            </a:xfrm>
            <a:prstGeom prst="rect">
              <a:avLst/>
            </a:prstGeom>
            <a:noFill/>
            <a:ln w="0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Rectangle 694"/>
            <p:cNvSpPr>
              <a:spLocks noChangeArrowheads="1"/>
            </p:cNvSpPr>
            <p:nvPr/>
          </p:nvSpPr>
          <p:spPr bwMode="auto">
            <a:xfrm>
              <a:off x="5062" y="2603"/>
              <a:ext cx="50" cy="50"/>
            </a:xfrm>
            <a:prstGeom prst="rect">
              <a:avLst/>
            </a:prstGeom>
            <a:noFill/>
            <a:ln w="0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695"/>
            <p:cNvSpPr>
              <a:spLocks/>
            </p:cNvSpPr>
            <p:nvPr/>
          </p:nvSpPr>
          <p:spPr bwMode="auto">
            <a:xfrm>
              <a:off x="3102" y="2380"/>
              <a:ext cx="1985" cy="124"/>
            </a:xfrm>
            <a:custGeom>
              <a:avLst/>
              <a:gdLst>
                <a:gd name="T0" fmla="*/ 0 w 1985"/>
                <a:gd name="T1" fmla="*/ 0 h 124"/>
                <a:gd name="T2" fmla="*/ 223 w 1985"/>
                <a:gd name="T3" fmla="*/ 38 h 124"/>
                <a:gd name="T4" fmla="*/ 662 w 1985"/>
                <a:gd name="T5" fmla="*/ 25 h 124"/>
                <a:gd name="T6" fmla="*/ 1985 w 1985"/>
                <a:gd name="T7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85" h="124">
                  <a:moveTo>
                    <a:pt x="0" y="0"/>
                  </a:moveTo>
                  <a:lnTo>
                    <a:pt x="223" y="38"/>
                  </a:lnTo>
                  <a:lnTo>
                    <a:pt x="662" y="25"/>
                  </a:lnTo>
                  <a:lnTo>
                    <a:pt x="1985" y="124"/>
                  </a:lnTo>
                </a:path>
              </a:pathLst>
            </a:custGeom>
            <a:noFill/>
            <a:ln w="28575">
              <a:solidFill>
                <a:srgbClr val="007F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Rectangle 696"/>
            <p:cNvSpPr>
              <a:spLocks noChangeArrowheads="1"/>
            </p:cNvSpPr>
            <p:nvPr/>
          </p:nvSpPr>
          <p:spPr bwMode="auto">
            <a:xfrm>
              <a:off x="3077" y="2356"/>
              <a:ext cx="50" cy="49"/>
            </a:xfrm>
            <a:prstGeom prst="rect">
              <a:avLst/>
            </a:prstGeom>
            <a:noFill/>
            <a:ln w="0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Rectangle 697"/>
            <p:cNvSpPr>
              <a:spLocks noChangeArrowheads="1"/>
            </p:cNvSpPr>
            <p:nvPr/>
          </p:nvSpPr>
          <p:spPr bwMode="auto">
            <a:xfrm>
              <a:off x="3300" y="2393"/>
              <a:ext cx="49" cy="49"/>
            </a:xfrm>
            <a:prstGeom prst="rect">
              <a:avLst/>
            </a:prstGeom>
            <a:noFill/>
            <a:ln w="0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Rectangle 698"/>
            <p:cNvSpPr>
              <a:spLocks noChangeArrowheads="1"/>
            </p:cNvSpPr>
            <p:nvPr/>
          </p:nvSpPr>
          <p:spPr bwMode="auto">
            <a:xfrm>
              <a:off x="3739" y="2380"/>
              <a:ext cx="49" cy="50"/>
            </a:xfrm>
            <a:prstGeom prst="rect">
              <a:avLst/>
            </a:prstGeom>
            <a:noFill/>
            <a:ln w="0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Rectangle 699"/>
            <p:cNvSpPr>
              <a:spLocks noChangeArrowheads="1"/>
            </p:cNvSpPr>
            <p:nvPr/>
          </p:nvSpPr>
          <p:spPr bwMode="auto">
            <a:xfrm>
              <a:off x="5062" y="2479"/>
              <a:ext cx="50" cy="50"/>
            </a:xfrm>
            <a:prstGeom prst="rect">
              <a:avLst/>
            </a:prstGeom>
            <a:noFill/>
            <a:ln w="0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700"/>
            <p:cNvSpPr>
              <a:spLocks/>
            </p:cNvSpPr>
            <p:nvPr/>
          </p:nvSpPr>
          <p:spPr bwMode="auto">
            <a:xfrm>
              <a:off x="3102" y="1725"/>
              <a:ext cx="1985" cy="723"/>
            </a:xfrm>
            <a:custGeom>
              <a:avLst/>
              <a:gdLst>
                <a:gd name="T0" fmla="*/ 0 w 1985"/>
                <a:gd name="T1" fmla="*/ 495 h 723"/>
                <a:gd name="T2" fmla="*/ 223 w 1985"/>
                <a:gd name="T3" fmla="*/ 0 h 723"/>
                <a:gd name="T4" fmla="*/ 662 w 1985"/>
                <a:gd name="T5" fmla="*/ 222 h 723"/>
                <a:gd name="T6" fmla="*/ 1985 w 1985"/>
                <a:gd name="T7" fmla="*/ 723 h 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85" h="723">
                  <a:moveTo>
                    <a:pt x="0" y="495"/>
                  </a:moveTo>
                  <a:lnTo>
                    <a:pt x="223" y="0"/>
                  </a:lnTo>
                  <a:lnTo>
                    <a:pt x="662" y="222"/>
                  </a:lnTo>
                  <a:lnTo>
                    <a:pt x="1985" y="723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Rectangle 701"/>
            <p:cNvSpPr>
              <a:spLocks noChangeArrowheads="1"/>
            </p:cNvSpPr>
            <p:nvPr/>
          </p:nvSpPr>
          <p:spPr bwMode="auto">
            <a:xfrm>
              <a:off x="3077" y="2195"/>
              <a:ext cx="50" cy="49"/>
            </a:xfrm>
            <a:prstGeom prst="rect">
              <a:avLst/>
            </a:prstGeom>
            <a:noFill/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Rectangle 702"/>
            <p:cNvSpPr>
              <a:spLocks noChangeArrowheads="1"/>
            </p:cNvSpPr>
            <p:nvPr/>
          </p:nvSpPr>
          <p:spPr bwMode="auto">
            <a:xfrm>
              <a:off x="3300" y="1700"/>
              <a:ext cx="49" cy="49"/>
            </a:xfrm>
            <a:prstGeom prst="rect">
              <a:avLst/>
            </a:prstGeom>
            <a:noFill/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Rectangle 703"/>
            <p:cNvSpPr>
              <a:spLocks noChangeArrowheads="1"/>
            </p:cNvSpPr>
            <p:nvPr/>
          </p:nvSpPr>
          <p:spPr bwMode="auto">
            <a:xfrm>
              <a:off x="3739" y="1923"/>
              <a:ext cx="49" cy="49"/>
            </a:xfrm>
            <a:prstGeom prst="rect">
              <a:avLst/>
            </a:prstGeom>
            <a:noFill/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Rectangle 704"/>
            <p:cNvSpPr>
              <a:spLocks noChangeArrowheads="1"/>
            </p:cNvSpPr>
            <p:nvPr/>
          </p:nvSpPr>
          <p:spPr bwMode="auto">
            <a:xfrm>
              <a:off x="5062" y="2424"/>
              <a:ext cx="50" cy="49"/>
            </a:xfrm>
            <a:prstGeom prst="rect">
              <a:avLst/>
            </a:prstGeom>
            <a:noFill/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705"/>
            <p:cNvSpPr>
              <a:spLocks/>
            </p:cNvSpPr>
            <p:nvPr/>
          </p:nvSpPr>
          <p:spPr bwMode="auto">
            <a:xfrm>
              <a:off x="3102" y="2708"/>
              <a:ext cx="1985" cy="204"/>
            </a:xfrm>
            <a:custGeom>
              <a:avLst/>
              <a:gdLst>
                <a:gd name="T0" fmla="*/ 0 w 1985"/>
                <a:gd name="T1" fmla="*/ 204 h 204"/>
                <a:gd name="T2" fmla="*/ 223 w 1985"/>
                <a:gd name="T3" fmla="*/ 105 h 204"/>
                <a:gd name="T4" fmla="*/ 662 w 1985"/>
                <a:gd name="T5" fmla="*/ 19 h 204"/>
                <a:gd name="T6" fmla="*/ 1985 w 1985"/>
                <a:gd name="T7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85" h="204">
                  <a:moveTo>
                    <a:pt x="0" y="204"/>
                  </a:moveTo>
                  <a:lnTo>
                    <a:pt x="223" y="105"/>
                  </a:lnTo>
                  <a:lnTo>
                    <a:pt x="662" y="19"/>
                  </a:lnTo>
                  <a:lnTo>
                    <a:pt x="1985" y="0"/>
                  </a:lnTo>
                </a:path>
              </a:pathLst>
            </a:custGeom>
            <a:noFill/>
            <a:ln w="28575">
              <a:solidFill>
                <a:srgbClr val="0000FF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Line 706"/>
            <p:cNvSpPr>
              <a:spLocks noChangeShapeType="1"/>
            </p:cNvSpPr>
            <p:nvPr/>
          </p:nvSpPr>
          <p:spPr bwMode="auto">
            <a:xfrm>
              <a:off x="3090" y="2900"/>
              <a:ext cx="24" cy="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Line 707"/>
            <p:cNvSpPr>
              <a:spLocks noChangeShapeType="1"/>
            </p:cNvSpPr>
            <p:nvPr/>
          </p:nvSpPr>
          <p:spPr bwMode="auto">
            <a:xfrm flipH="1">
              <a:off x="3090" y="2900"/>
              <a:ext cx="24" cy="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Line 708"/>
            <p:cNvSpPr>
              <a:spLocks noChangeShapeType="1"/>
            </p:cNvSpPr>
            <p:nvPr/>
          </p:nvSpPr>
          <p:spPr bwMode="auto">
            <a:xfrm>
              <a:off x="3312" y="2801"/>
              <a:ext cx="25" cy="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Line 709"/>
            <p:cNvSpPr>
              <a:spLocks noChangeShapeType="1"/>
            </p:cNvSpPr>
            <p:nvPr/>
          </p:nvSpPr>
          <p:spPr bwMode="auto">
            <a:xfrm flipH="1">
              <a:off x="3312" y="2801"/>
              <a:ext cx="25" cy="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Line 710"/>
            <p:cNvSpPr>
              <a:spLocks noChangeShapeType="1"/>
            </p:cNvSpPr>
            <p:nvPr/>
          </p:nvSpPr>
          <p:spPr bwMode="auto">
            <a:xfrm>
              <a:off x="3751" y="2714"/>
              <a:ext cx="25" cy="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Line 711"/>
            <p:cNvSpPr>
              <a:spLocks noChangeShapeType="1"/>
            </p:cNvSpPr>
            <p:nvPr/>
          </p:nvSpPr>
          <p:spPr bwMode="auto">
            <a:xfrm flipH="1">
              <a:off x="3751" y="2714"/>
              <a:ext cx="25" cy="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Line 712"/>
            <p:cNvSpPr>
              <a:spLocks noChangeShapeType="1"/>
            </p:cNvSpPr>
            <p:nvPr/>
          </p:nvSpPr>
          <p:spPr bwMode="auto">
            <a:xfrm>
              <a:off x="5075" y="2696"/>
              <a:ext cx="24" cy="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Line 713"/>
            <p:cNvSpPr>
              <a:spLocks noChangeShapeType="1"/>
            </p:cNvSpPr>
            <p:nvPr/>
          </p:nvSpPr>
          <p:spPr bwMode="auto">
            <a:xfrm flipH="1">
              <a:off x="5075" y="2696"/>
              <a:ext cx="24" cy="2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714"/>
            <p:cNvSpPr>
              <a:spLocks/>
            </p:cNvSpPr>
            <p:nvPr/>
          </p:nvSpPr>
          <p:spPr bwMode="auto">
            <a:xfrm>
              <a:off x="3102" y="2665"/>
              <a:ext cx="1985" cy="254"/>
            </a:xfrm>
            <a:custGeom>
              <a:avLst/>
              <a:gdLst>
                <a:gd name="T0" fmla="*/ 0 w 1985"/>
                <a:gd name="T1" fmla="*/ 254 h 254"/>
                <a:gd name="T2" fmla="*/ 223 w 1985"/>
                <a:gd name="T3" fmla="*/ 155 h 254"/>
                <a:gd name="T4" fmla="*/ 662 w 1985"/>
                <a:gd name="T5" fmla="*/ 31 h 254"/>
                <a:gd name="T6" fmla="*/ 1985 w 1985"/>
                <a:gd name="T7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85" h="254">
                  <a:moveTo>
                    <a:pt x="0" y="254"/>
                  </a:moveTo>
                  <a:lnTo>
                    <a:pt x="223" y="155"/>
                  </a:lnTo>
                  <a:lnTo>
                    <a:pt x="662" y="31"/>
                  </a:lnTo>
                  <a:lnTo>
                    <a:pt x="1985" y="0"/>
                  </a:lnTo>
                </a:path>
              </a:pathLst>
            </a:custGeom>
            <a:noFill/>
            <a:ln w="28575">
              <a:solidFill>
                <a:srgbClr val="007F00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Line 715"/>
            <p:cNvSpPr>
              <a:spLocks noChangeShapeType="1"/>
            </p:cNvSpPr>
            <p:nvPr/>
          </p:nvSpPr>
          <p:spPr bwMode="auto">
            <a:xfrm>
              <a:off x="3090" y="2906"/>
              <a:ext cx="24" cy="25"/>
            </a:xfrm>
            <a:prstGeom prst="line">
              <a:avLst/>
            </a:pr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Line 716"/>
            <p:cNvSpPr>
              <a:spLocks noChangeShapeType="1"/>
            </p:cNvSpPr>
            <p:nvPr/>
          </p:nvSpPr>
          <p:spPr bwMode="auto">
            <a:xfrm flipH="1">
              <a:off x="3090" y="2906"/>
              <a:ext cx="24" cy="25"/>
            </a:xfrm>
            <a:prstGeom prst="line">
              <a:avLst/>
            </a:pr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Line 717"/>
            <p:cNvSpPr>
              <a:spLocks noChangeShapeType="1"/>
            </p:cNvSpPr>
            <p:nvPr/>
          </p:nvSpPr>
          <p:spPr bwMode="auto">
            <a:xfrm>
              <a:off x="3312" y="2807"/>
              <a:ext cx="25" cy="25"/>
            </a:xfrm>
            <a:prstGeom prst="line">
              <a:avLst/>
            </a:pr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Line 718"/>
            <p:cNvSpPr>
              <a:spLocks noChangeShapeType="1"/>
            </p:cNvSpPr>
            <p:nvPr/>
          </p:nvSpPr>
          <p:spPr bwMode="auto">
            <a:xfrm flipH="1">
              <a:off x="3312" y="2807"/>
              <a:ext cx="25" cy="25"/>
            </a:xfrm>
            <a:prstGeom prst="line">
              <a:avLst/>
            </a:pr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Line 719"/>
            <p:cNvSpPr>
              <a:spLocks noChangeShapeType="1"/>
            </p:cNvSpPr>
            <p:nvPr/>
          </p:nvSpPr>
          <p:spPr bwMode="auto">
            <a:xfrm>
              <a:off x="3751" y="2684"/>
              <a:ext cx="25" cy="24"/>
            </a:xfrm>
            <a:prstGeom prst="line">
              <a:avLst/>
            </a:pr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Line 720"/>
            <p:cNvSpPr>
              <a:spLocks noChangeShapeType="1"/>
            </p:cNvSpPr>
            <p:nvPr/>
          </p:nvSpPr>
          <p:spPr bwMode="auto">
            <a:xfrm flipH="1">
              <a:off x="3751" y="2684"/>
              <a:ext cx="25" cy="24"/>
            </a:xfrm>
            <a:prstGeom prst="line">
              <a:avLst/>
            </a:pr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Line 721"/>
            <p:cNvSpPr>
              <a:spLocks noChangeShapeType="1"/>
            </p:cNvSpPr>
            <p:nvPr/>
          </p:nvSpPr>
          <p:spPr bwMode="auto">
            <a:xfrm>
              <a:off x="5075" y="2653"/>
              <a:ext cx="24" cy="24"/>
            </a:xfrm>
            <a:prstGeom prst="line">
              <a:avLst/>
            </a:pr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Line 722"/>
            <p:cNvSpPr>
              <a:spLocks noChangeShapeType="1"/>
            </p:cNvSpPr>
            <p:nvPr/>
          </p:nvSpPr>
          <p:spPr bwMode="auto">
            <a:xfrm flipH="1">
              <a:off x="5075" y="2653"/>
              <a:ext cx="24" cy="24"/>
            </a:xfrm>
            <a:prstGeom prst="line">
              <a:avLst/>
            </a:pr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Freeform 723"/>
            <p:cNvSpPr>
              <a:spLocks/>
            </p:cNvSpPr>
            <p:nvPr/>
          </p:nvSpPr>
          <p:spPr bwMode="auto">
            <a:xfrm>
              <a:off x="3102" y="2634"/>
              <a:ext cx="1985" cy="316"/>
            </a:xfrm>
            <a:custGeom>
              <a:avLst/>
              <a:gdLst>
                <a:gd name="T0" fmla="*/ 0 w 1985"/>
                <a:gd name="T1" fmla="*/ 316 h 316"/>
                <a:gd name="T2" fmla="*/ 223 w 1985"/>
                <a:gd name="T3" fmla="*/ 31 h 316"/>
                <a:gd name="T4" fmla="*/ 662 w 1985"/>
                <a:gd name="T5" fmla="*/ 0 h 316"/>
                <a:gd name="T6" fmla="*/ 1985 w 1985"/>
                <a:gd name="T7" fmla="*/ 136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85" h="316">
                  <a:moveTo>
                    <a:pt x="0" y="316"/>
                  </a:moveTo>
                  <a:lnTo>
                    <a:pt x="223" y="31"/>
                  </a:lnTo>
                  <a:lnTo>
                    <a:pt x="662" y="0"/>
                  </a:lnTo>
                  <a:lnTo>
                    <a:pt x="1985" y="136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Line 724"/>
            <p:cNvSpPr>
              <a:spLocks noChangeShapeType="1"/>
            </p:cNvSpPr>
            <p:nvPr/>
          </p:nvSpPr>
          <p:spPr bwMode="auto">
            <a:xfrm>
              <a:off x="3090" y="2937"/>
              <a:ext cx="24" cy="25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Line 725"/>
            <p:cNvSpPr>
              <a:spLocks noChangeShapeType="1"/>
            </p:cNvSpPr>
            <p:nvPr/>
          </p:nvSpPr>
          <p:spPr bwMode="auto">
            <a:xfrm flipH="1">
              <a:off x="3090" y="2937"/>
              <a:ext cx="24" cy="25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Line 726"/>
            <p:cNvSpPr>
              <a:spLocks noChangeShapeType="1"/>
            </p:cNvSpPr>
            <p:nvPr/>
          </p:nvSpPr>
          <p:spPr bwMode="auto">
            <a:xfrm>
              <a:off x="3312" y="2653"/>
              <a:ext cx="25" cy="24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Line 727"/>
            <p:cNvSpPr>
              <a:spLocks noChangeShapeType="1"/>
            </p:cNvSpPr>
            <p:nvPr/>
          </p:nvSpPr>
          <p:spPr bwMode="auto">
            <a:xfrm flipH="1">
              <a:off x="3312" y="2653"/>
              <a:ext cx="25" cy="24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Line 728"/>
            <p:cNvSpPr>
              <a:spLocks noChangeShapeType="1"/>
            </p:cNvSpPr>
            <p:nvPr/>
          </p:nvSpPr>
          <p:spPr bwMode="auto">
            <a:xfrm>
              <a:off x="3751" y="2622"/>
              <a:ext cx="25" cy="24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Line 729"/>
            <p:cNvSpPr>
              <a:spLocks noChangeShapeType="1"/>
            </p:cNvSpPr>
            <p:nvPr/>
          </p:nvSpPr>
          <p:spPr bwMode="auto">
            <a:xfrm flipH="1">
              <a:off x="3751" y="2622"/>
              <a:ext cx="25" cy="24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Line 730"/>
            <p:cNvSpPr>
              <a:spLocks noChangeShapeType="1"/>
            </p:cNvSpPr>
            <p:nvPr/>
          </p:nvSpPr>
          <p:spPr bwMode="auto">
            <a:xfrm>
              <a:off x="5075" y="2758"/>
              <a:ext cx="24" cy="25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Line 731"/>
            <p:cNvSpPr>
              <a:spLocks noChangeShapeType="1"/>
            </p:cNvSpPr>
            <p:nvPr/>
          </p:nvSpPr>
          <p:spPr bwMode="auto">
            <a:xfrm flipH="1">
              <a:off x="5075" y="2758"/>
              <a:ext cx="24" cy="25"/>
            </a:xfrm>
            <a:prstGeom prst="line">
              <a:avLst/>
            </a:pr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Rectangle 732"/>
            <p:cNvSpPr>
              <a:spLocks noChangeArrowheads="1"/>
            </p:cNvSpPr>
            <p:nvPr/>
          </p:nvSpPr>
          <p:spPr bwMode="auto">
            <a:xfrm>
              <a:off x="3535" y="3321"/>
              <a:ext cx="1146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Data frame duration [ms</a:t>
              </a:r>
              <a:r>
                <a:rPr lang="en-US" altLang="en-US" sz="1200" b="1" dirty="0">
                  <a:solidFill>
                    <a:srgbClr val="000000"/>
                  </a:solidFill>
                  <a:latin typeface="Helvetica" pitchFamily="34" charset="0"/>
                </a:rPr>
                <a:t>]</a:t>
              </a:r>
              <a:endPara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0" name="Rectangle 733"/>
            <p:cNvSpPr>
              <a:spLocks noChangeArrowheads="1"/>
            </p:cNvSpPr>
            <p:nvPr/>
          </p:nvSpPr>
          <p:spPr bwMode="auto">
            <a:xfrm rot="16200000">
              <a:off x="2139" y="2309"/>
              <a:ext cx="98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User throughput gain</a:t>
              </a:r>
              <a:endParaRPr kumimoji="0" lang="en-US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1" name="Rectangle 734"/>
            <p:cNvSpPr>
              <a:spLocks noChangeArrowheads="1"/>
            </p:cNvSpPr>
            <p:nvPr/>
          </p:nvSpPr>
          <p:spPr bwMode="auto">
            <a:xfrm>
              <a:off x="2873" y="3154"/>
              <a:ext cx="62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2" name="Rectangle 735"/>
            <p:cNvSpPr>
              <a:spLocks noChangeArrowheads="1"/>
            </p:cNvSpPr>
            <p:nvPr/>
          </p:nvSpPr>
          <p:spPr bwMode="auto">
            <a:xfrm>
              <a:off x="5081" y="1520"/>
              <a:ext cx="62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1464546" y="2315297"/>
            <a:ext cx="5488704" cy="681655"/>
            <a:chOff x="1464546" y="2301489"/>
            <a:chExt cx="5488704" cy="681655"/>
          </a:xfrm>
        </p:grpSpPr>
        <p:sp>
          <p:nvSpPr>
            <p:cNvPr id="234" name="Rectangle 233"/>
            <p:cNvSpPr/>
            <p:nvPr/>
          </p:nvSpPr>
          <p:spPr bwMode="auto">
            <a:xfrm>
              <a:off x="1464546" y="2304584"/>
              <a:ext cx="5488704" cy="67856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235" name="Group 234"/>
            <p:cNvGrpSpPr/>
            <p:nvPr/>
          </p:nvGrpSpPr>
          <p:grpSpPr>
            <a:xfrm>
              <a:off x="1546893" y="2301489"/>
              <a:ext cx="1568185" cy="184666"/>
              <a:chOff x="613443" y="2491989"/>
              <a:chExt cx="1568185" cy="184666"/>
            </a:xfrm>
          </p:grpSpPr>
          <p:sp>
            <p:nvSpPr>
              <p:cNvPr id="265" name="Rectangle 597"/>
              <p:cNvSpPr>
                <a:spLocks noChangeArrowheads="1"/>
              </p:cNvSpPr>
              <p:nvPr/>
            </p:nvSpPr>
            <p:spPr bwMode="auto">
              <a:xfrm>
                <a:off x="1148843" y="2491989"/>
                <a:ext cx="1032785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NO-FSS: 2 STAs</a:t>
                </a:r>
                <a:endPara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endParaRPr>
              </a:p>
            </p:txBody>
          </p:sp>
          <p:sp>
            <p:nvSpPr>
              <p:cNvPr id="266" name="Line 598"/>
              <p:cNvSpPr>
                <a:spLocks noChangeShapeType="1"/>
              </p:cNvSpPr>
              <p:nvPr/>
            </p:nvSpPr>
            <p:spPr bwMode="auto">
              <a:xfrm>
                <a:off x="613443" y="2578926"/>
                <a:ext cx="487672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" name="Oval 599"/>
              <p:cNvSpPr>
                <a:spLocks noChangeArrowheads="1"/>
              </p:cNvSpPr>
              <p:nvPr/>
            </p:nvSpPr>
            <p:spPr bwMode="auto">
              <a:xfrm>
                <a:off x="808511" y="2529248"/>
                <a:ext cx="97535" cy="97288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36" name="Group 235"/>
            <p:cNvGrpSpPr/>
            <p:nvPr/>
          </p:nvGrpSpPr>
          <p:grpSpPr>
            <a:xfrm>
              <a:off x="3326475" y="2309122"/>
              <a:ext cx="1568185" cy="184666"/>
              <a:chOff x="2393025" y="2499622"/>
              <a:chExt cx="1568185" cy="184666"/>
            </a:xfrm>
          </p:grpSpPr>
          <p:sp>
            <p:nvSpPr>
              <p:cNvPr id="262" name="Rectangle 600"/>
              <p:cNvSpPr>
                <a:spLocks noChangeArrowheads="1"/>
              </p:cNvSpPr>
              <p:nvPr/>
            </p:nvSpPr>
            <p:spPr bwMode="auto">
              <a:xfrm>
                <a:off x="2928425" y="2499622"/>
                <a:ext cx="1032785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NO-FSS: 4 STAs</a:t>
                </a:r>
                <a:endPara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endParaRPr>
              </a:p>
            </p:txBody>
          </p:sp>
          <p:sp>
            <p:nvSpPr>
              <p:cNvPr id="263" name="Line 601"/>
              <p:cNvSpPr>
                <a:spLocks noChangeShapeType="1"/>
              </p:cNvSpPr>
              <p:nvPr/>
            </p:nvSpPr>
            <p:spPr bwMode="auto">
              <a:xfrm>
                <a:off x="2393025" y="2584489"/>
                <a:ext cx="487672" cy="0"/>
              </a:xfrm>
              <a:prstGeom prst="line">
                <a:avLst/>
              </a:prstGeom>
              <a:noFill/>
              <a:ln w="28575">
                <a:solidFill>
                  <a:srgbClr val="007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" name="Oval 602"/>
              <p:cNvSpPr>
                <a:spLocks noChangeArrowheads="1"/>
              </p:cNvSpPr>
              <p:nvPr/>
            </p:nvSpPr>
            <p:spPr bwMode="auto">
              <a:xfrm>
                <a:off x="2588093" y="2536881"/>
                <a:ext cx="97535" cy="97288"/>
              </a:xfrm>
              <a:prstGeom prst="ellipse">
                <a:avLst/>
              </a:prstGeom>
              <a:noFill/>
              <a:ln w="0">
                <a:solidFill>
                  <a:srgbClr val="007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37" name="Group 236"/>
            <p:cNvGrpSpPr/>
            <p:nvPr/>
          </p:nvGrpSpPr>
          <p:grpSpPr>
            <a:xfrm>
              <a:off x="5135485" y="2304584"/>
              <a:ext cx="1568185" cy="184666"/>
              <a:chOff x="7228655" y="2444821"/>
              <a:chExt cx="1568185" cy="184666"/>
            </a:xfrm>
          </p:grpSpPr>
          <p:sp>
            <p:nvSpPr>
              <p:cNvPr id="259" name="Rectangle 603"/>
              <p:cNvSpPr>
                <a:spLocks noChangeArrowheads="1"/>
              </p:cNvSpPr>
              <p:nvPr/>
            </p:nvSpPr>
            <p:spPr bwMode="auto">
              <a:xfrm>
                <a:off x="7764055" y="2444821"/>
                <a:ext cx="1032785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NO-FSS: 9 STAs</a:t>
                </a:r>
                <a:endPara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endParaRPr>
              </a:p>
            </p:txBody>
          </p:sp>
          <p:sp>
            <p:nvSpPr>
              <p:cNvPr id="260" name="Line 604"/>
              <p:cNvSpPr>
                <a:spLocks noChangeShapeType="1"/>
              </p:cNvSpPr>
              <p:nvPr/>
            </p:nvSpPr>
            <p:spPr bwMode="auto">
              <a:xfrm>
                <a:off x="7228655" y="2542108"/>
                <a:ext cx="48767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1" name="Oval 605"/>
              <p:cNvSpPr>
                <a:spLocks noChangeArrowheads="1"/>
              </p:cNvSpPr>
              <p:nvPr/>
            </p:nvSpPr>
            <p:spPr bwMode="auto">
              <a:xfrm>
                <a:off x="7423723" y="2494499"/>
                <a:ext cx="97535" cy="97288"/>
              </a:xfrm>
              <a:prstGeom prst="ellipse">
                <a:avLst/>
              </a:prstGeom>
              <a:noFill/>
              <a:ln w="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38" name="Group 237"/>
            <p:cNvGrpSpPr/>
            <p:nvPr/>
          </p:nvGrpSpPr>
          <p:grpSpPr>
            <a:xfrm>
              <a:off x="1535209" y="2558006"/>
              <a:ext cx="1463495" cy="184666"/>
              <a:chOff x="7228655" y="2676655"/>
              <a:chExt cx="1463495" cy="184666"/>
            </a:xfrm>
          </p:grpSpPr>
          <p:sp>
            <p:nvSpPr>
              <p:cNvPr id="256" name="Rectangle 606"/>
              <p:cNvSpPr>
                <a:spLocks noChangeArrowheads="1"/>
              </p:cNvSpPr>
              <p:nvPr/>
            </p:nvSpPr>
            <p:spPr bwMode="auto">
              <a:xfrm>
                <a:off x="7764055" y="2676655"/>
                <a:ext cx="928095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IDEAL: 2 STAs</a:t>
                </a:r>
                <a:endPara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endParaRPr>
              </a:p>
            </p:txBody>
          </p:sp>
          <p:sp>
            <p:nvSpPr>
              <p:cNvPr id="257" name="Line 607"/>
              <p:cNvSpPr>
                <a:spLocks noChangeShapeType="1"/>
              </p:cNvSpPr>
              <p:nvPr/>
            </p:nvSpPr>
            <p:spPr bwMode="auto">
              <a:xfrm>
                <a:off x="7228655" y="2761522"/>
                <a:ext cx="487672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sys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8" name="Rectangle 608"/>
              <p:cNvSpPr>
                <a:spLocks noChangeArrowheads="1"/>
              </p:cNvSpPr>
              <p:nvPr/>
            </p:nvSpPr>
            <p:spPr bwMode="auto">
              <a:xfrm>
                <a:off x="7423723" y="2713914"/>
                <a:ext cx="97535" cy="97288"/>
              </a:xfrm>
              <a:prstGeom prst="rect">
                <a:avLst/>
              </a:prstGeom>
              <a:noFill/>
              <a:ln w="0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39" name="Group 238"/>
            <p:cNvGrpSpPr/>
            <p:nvPr/>
          </p:nvGrpSpPr>
          <p:grpSpPr>
            <a:xfrm>
              <a:off x="3322152" y="2551576"/>
              <a:ext cx="1463495" cy="184666"/>
              <a:chOff x="7228655" y="2908490"/>
              <a:chExt cx="1463495" cy="184666"/>
            </a:xfrm>
          </p:grpSpPr>
          <p:sp>
            <p:nvSpPr>
              <p:cNvPr id="253" name="Rectangle 609"/>
              <p:cNvSpPr>
                <a:spLocks noChangeArrowheads="1"/>
              </p:cNvSpPr>
              <p:nvPr/>
            </p:nvSpPr>
            <p:spPr bwMode="auto">
              <a:xfrm>
                <a:off x="7764055" y="2908490"/>
                <a:ext cx="928095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IDEAL: 4 STAs</a:t>
                </a:r>
                <a:endPara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endParaRPr>
              </a:p>
            </p:txBody>
          </p:sp>
          <p:sp>
            <p:nvSpPr>
              <p:cNvPr id="254" name="Line 610"/>
              <p:cNvSpPr>
                <a:spLocks noChangeShapeType="1"/>
              </p:cNvSpPr>
              <p:nvPr/>
            </p:nvSpPr>
            <p:spPr bwMode="auto">
              <a:xfrm>
                <a:off x="7228655" y="2993357"/>
                <a:ext cx="487672" cy="0"/>
              </a:xfrm>
              <a:prstGeom prst="line">
                <a:avLst/>
              </a:prstGeom>
              <a:noFill/>
              <a:ln w="28575">
                <a:solidFill>
                  <a:srgbClr val="007F00"/>
                </a:solidFill>
                <a:prstDash val="sys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5" name="Rectangle 611"/>
              <p:cNvSpPr>
                <a:spLocks noChangeArrowheads="1"/>
              </p:cNvSpPr>
              <p:nvPr/>
            </p:nvSpPr>
            <p:spPr bwMode="auto">
              <a:xfrm>
                <a:off x="7423723" y="2943678"/>
                <a:ext cx="97535" cy="97288"/>
              </a:xfrm>
              <a:prstGeom prst="rect">
                <a:avLst/>
              </a:prstGeom>
              <a:noFill/>
              <a:ln w="0">
                <a:solidFill>
                  <a:srgbClr val="007F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40" name="Group 239"/>
            <p:cNvGrpSpPr/>
            <p:nvPr/>
          </p:nvGrpSpPr>
          <p:grpSpPr>
            <a:xfrm>
              <a:off x="5135485" y="2543075"/>
              <a:ext cx="1463495" cy="184666"/>
              <a:chOff x="7029666" y="3509596"/>
              <a:chExt cx="1463495" cy="184666"/>
            </a:xfrm>
          </p:grpSpPr>
          <p:sp>
            <p:nvSpPr>
              <p:cNvPr id="250" name="Rectangle 612"/>
              <p:cNvSpPr>
                <a:spLocks noChangeArrowheads="1"/>
              </p:cNvSpPr>
              <p:nvPr/>
            </p:nvSpPr>
            <p:spPr bwMode="auto">
              <a:xfrm>
                <a:off x="7565066" y="3509596"/>
                <a:ext cx="928095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IDEAL: 9 STAs</a:t>
                </a:r>
                <a:endPara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endParaRPr>
              </a:p>
            </p:txBody>
          </p:sp>
          <p:sp>
            <p:nvSpPr>
              <p:cNvPr id="251" name="Line 613"/>
              <p:cNvSpPr>
                <a:spLocks noChangeShapeType="1"/>
              </p:cNvSpPr>
              <p:nvPr/>
            </p:nvSpPr>
            <p:spPr bwMode="auto">
              <a:xfrm>
                <a:off x="7029666" y="3596534"/>
                <a:ext cx="48767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sys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2" name="Rectangle 614"/>
              <p:cNvSpPr>
                <a:spLocks noChangeArrowheads="1"/>
              </p:cNvSpPr>
              <p:nvPr/>
            </p:nvSpPr>
            <p:spPr bwMode="auto">
              <a:xfrm>
                <a:off x="7224734" y="3546855"/>
                <a:ext cx="97535" cy="97288"/>
              </a:xfrm>
              <a:prstGeom prst="rect">
                <a:avLst/>
              </a:prstGeom>
              <a:noFill/>
              <a:ln w="0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41" name="Group 240"/>
            <p:cNvGrpSpPr/>
            <p:nvPr/>
          </p:nvGrpSpPr>
          <p:grpSpPr>
            <a:xfrm>
              <a:off x="1546893" y="2798419"/>
              <a:ext cx="1477453" cy="184666"/>
              <a:chOff x="7170490" y="2124468"/>
              <a:chExt cx="1477453" cy="184666"/>
            </a:xfrm>
          </p:grpSpPr>
          <p:sp>
            <p:nvSpPr>
              <p:cNvPr id="248" name="Rectangle 615"/>
              <p:cNvSpPr>
                <a:spLocks noChangeArrowheads="1"/>
              </p:cNvSpPr>
              <p:nvPr/>
            </p:nvSpPr>
            <p:spPr bwMode="auto">
              <a:xfrm>
                <a:off x="7705890" y="2124468"/>
                <a:ext cx="942053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FB-AC: 2 STAs</a:t>
                </a:r>
                <a:endPara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endParaRPr>
              </a:p>
            </p:txBody>
          </p:sp>
          <p:sp>
            <p:nvSpPr>
              <p:cNvPr id="249" name="Line 616"/>
              <p:cNvSpPr>
                <a:spLocks noChangeShapeType="1"/>
              </p:cNvSpPr>
              <p:nvPr/>
            </p:nvSpPr>
            <p:spPr bwMode="auto">
              <a:xfrm>
                <a:off x="7170490" y="2196917"/>
                <a:ext cx="487672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dash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42" name="Group 241"/>
            <p:cNvGrpSpPr/>
            <p:nvPr/>
          </p:nvGrpSpPr>
          <p:grpSpPr>
            <a:xfrm>
              <a:off x="3322152" y="2798478"/>
              <a:ext cx="1477453" cy="184666"/>
              <a:chOff x="7170490" y="2343884"/>
              <a:chExt cx="1477453" cy="184666"/>
            </a:xfrm>
          </p:grpSpPr>
          <p:sp>
            <p:nvSpPr>
              <p:cNvPr id="246" name="Rectangle 619"/>
              <p:cNvSpPr>
                <a:spLocks noChangeArrowheads="1"/>
              </p:cNvSpPr>
              <p:nvPr/>
            </p:nvSpPr>
            <p:spPr bwMode="auto">
              <a:xfrm>
                <a:off x="7705890" y="2343884"/>
                <a:ext cx="942053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FB-AC: 4 STAs</a:t>
                </a:r>
                <a:endPara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endParaRPr>
              </a:p>
            </p:txBody>
          </p:sp>
          <p:sp>
            <p:nvSpPr>
              <p:cNvPr id="247" name="Line 620"/>
              <p:cNvSpPr>
                <a:spLocks noChangeShapeType="1"/>
              </p:cNvSpPr>
              <p:nvPr/>
            </p:nvSpPr>
            <p:spPr bwMode="auto">
              <a:xfrm>
                <a:off x="7170490" y="2428751"/>
                <a:ext cx="487672" cy="0"/>
              </a:xfrm>
              <a:prstGeom prst="line">
                <a:avLst/>
              </a:prstGeom>
              <a:noFill/>
              <a:ln w="28575">
                <a:solidFill>
                  <a:srgbClr val="007F00"/>
                </a:solidFill>
                <a:prstDash val="dash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43" name="Group 242"/>
            <p:cNvGrpSpPr/>
            <p:nvPr/>
          </p:nvGrpSpPr>
          <p:grpSpPr>
            <a:xfrm>
              <a:off x="5135485" y="2798419"/>
              <a:ext cx="1477453" cy="184666"/>
              <a:chOff x="7170490" y="2575718"/>
              <a:chExt cx="1477453" cy="184666"/>
            </a:xfrm>
          </p:grpSpPr>
          <p:sp>
            <p:nvSpPr>
              <p:cNvPr id="244" name="Rectangle 623"/>
              <p:cNvSpPr>
                <a:spLocks noChangeArrowheads="1"/>
              </p:cNvSpPr>
              <p:nvPr/>
            </p:nvSpPr>
            <p:spPr bwMode="auto">
              <a:xfrm>
                <a:off x="7705890" y="2575718"/>
                <a:ext cx="942053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FB-AC: 9 STAs</a:t>
                </a:r>
                <a:endPara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endParaRPr>
              </a:p>
            </p:txBody>
          </p:sp>
          <p:sp>
            <p:nvSpPr>
              <p:cNvPr id="245" name="Line 624"/>
              <p:cNvSpPr>
                <a:spLocks noChangeShapeType="1"/>
              </p:cNvSpPr>
              <p:nvPr/>
            </p:nvSpPr>
            <p:spPr bwMode="auto">
              <a:xfrm>
                <a:off x="7170490" y="2660586"/>
                <a:ext cx="48767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dash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95751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8984"/>
          </a:xfrm>
        </p:spPr>
        <p:txBody>
          <a:bodyPr/>
          <a:lstStyle/>
          <a:p>
            <a:r>
              <a:rPr lang="en-US" dirty="0"/>
              <a:t>Mean user </a:t>
            </a:r>
            <a:r>
              <a:rPr lang="en-US" dirty="0" smtClean="0"/>
              <a:t>Throughput Gain – 2 STAs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296" y="1518807"/>
            <a:ext cx="7770813" cy="83007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 </a:t>
            </a:r>
            <a:r>
              <a:rPr lang="en-US" dirty="0"/>
              <a:t>feedback option provides gains with 2 </a:t>
            </a:r>
            <a:r>
              <a:rPr lang="en-US" dirty="0" smtClean="0"/>
              <a:t>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Less FSS options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grpSp>
        <p:nvGrpSpPr>
          <p:cNvPr id="88" name="Group 112"/>
          <p:cNvGrpSpPr>
            <a:grpSpLocks noChangeAspect="1"/>
          </p:cNvGrpSpPr>
          <p:nvPr/>
        </p:nvGrpSpPr>
        <p:grpSpPr bwMode="auto">
          <a:xfrm>
            <a:off x="4296883" y="2728194"/>
            <a:ext cx="4798865" cy="3581126"/>
            <a:chOff x="2706" y="1940"/>
            <a:chExt cx="3062" cy="2285"/>
          </a:xfrm>
        </p:grpSpPr>
        <p:sp>
          <p:nvSpPr>
            <p:cNvPr id="89" name="Rectangle 88"/>
            <p:cNvSpPr>
              <a:spLocks noChangeArrowheads="1"/>
            </p:cNvSpPr>
            <p:nvPr/>
          </p:nvSpPr>
          <p:spPr bwMode="auto">
            <a:xfrm>
              <a:off x="3078" y="1999"/>
              <a:ext cx="2623" cy="19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Rectangle 89"/>
            <p:cNvSpPr>
              <a:spLocks noChangeArrowheads="1"/>
            </p:cNvSpPr>
            <p:nvPr/>
          </p:nvSpPr>
          <p:spPr bwMode="auto">
            <a:xfrm>
              <a:off x="3078" y="1999"/>
              <a:ext cx="2623" cy="1941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115"/>
            <p:cNvSpPr>
              <a:spLocks noChangeShapeType="1"/>
            </p:cNvSpPr>
            <p:nvPr/>
          </p:nvSpPr>
          <p:spPr bwMode="auto">
            <a:xfrm flipV="1">
              <a:off x="3336" y="1999"/>
              <a:ext cx="0" cy="19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Line 116"/>
            <p:cNvSpPr>
              <a:spLocks noChangeShapeType="1"/>
            </p:cNvSpPr>
            <p:nvPr/>
          </p:nvSpPr>
          <p:spPr bwMode="auto">
            <a:xfrm flipV="1">
              <a:off x="3601" y="1999"/>
              <a:ext cx="0" cy="19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Line 117"/>
            <p:cNvSpPr>
              <a:spLocks noChangeShapeType="1"/>
            </p:cNvSpPr>
            <p:nvPr/>
          </p:nvSpPr>
          <p:spPr bwMode="auto">
            <a:xfrm flipV="1">
              <a:off x="4124" y="1999"/>
              <a:ext cx="0" cy="19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Line 118"/>
            <p:cNvSpPr>
              <a:spLocks noChangeShapeType="1"/>
            </p:cNvSpPr>
            <p:nvPr/>
          </p:nvSpPr>
          <p:spPr bwMode="auto">
            <a:xfrm flipV="1">
              <a:off x="5701" y="1999"/>
              <a:ext cx="0" cy="19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119"/>
            <p:cNvSpPr>
              <a:spLocks noChangeShapeType="1"/>
            </p:cNvSpPr>
            <p:nvPr/>
          </p:nvSpPr>
          <p:spPr bwMode="auto">
            <a:xfrm>
              <a:off x="3078" y="3807"/>
              <a:ext cx="26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Line 120"/>
            <p:cNvSpPr>
              <a:spLocks noChangeShapeType="1"/>
            </p:cNvSpPr>
            <p:nvPr/>
          </p:nvSpPr>
          <p:spPr bwMode="auto">
            <a:xfrm>
              <a:off x="3078" y="3549"/>
              <a:ext cx="26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Line 121"/>
            <p:cNvSpPr>
              <a:spLocks noChangeShapeType="1"/>
            </p:cNvSpPr>
            <p:nvPr/>
          </p:nvSpPr>
          <p:spPr bwMode="auto">
            <a:xfrm>
              <a:off x="3078" y="3290"/>
              <a:ext cx="26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Line 122"/>
            <p:cNvSpPr>
              <a:spLocks noChangeShapeType="1"/>
            </p:cNvSpPr>
            <p:nvPr/>
          </p:nvSpPr>
          <p:spPr bwMode="auto">
            <a:xfrm>
              <a:off x="3078" y="3032"/>
              <a:ext cx="26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Line 123"/>
            <p:cNvSpPr>
              <a:spLocks noChangeShapeType="1"/>
            </p:cNvSpPr>
            <p:nvPr/>
          </p:nvSpPr>
          <p:spPr bwMode="auto">
            <a:xfrm>
              <a:off x="3078" y="2774"/>
              <a:ext cx="26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Line 124"/>
            <p:cNvSpPr>
              <a:spLocks noChangeShapeType="1"/>
            </p:cNvSpPr>
            <p:nvPr/>
          </p:nvSpPr>
          <p:spPr bwMode="auto">
            <a:xfrm>
              <a:off x="3078" y="2515"/>
              <a:ext cx="26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Line 125"/>
            <p:cNvSpPr>
              <a:spLocks noChangeShapeType="1"/>
            </p:cNvSpPr>
            <p:nvPr/>
          </p:nvSpPr>
          <p:spPr bwMode="auto">
            <a:xfrm>
              <a:off x="3078" y="2257"/>
              <a:ext cx="26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Line 126"/>
            <p:cNvSpPr>
              <a:spLocks noChangeShapeType="1"/>
            </p:cNvSpPr>
            <p:nvPr/>
          </p:nvSpPr>
          <p:spPr bwMode="auto">
            <a:xfrm>
              <a:off x="3078" y="1999"/>
              <a:ext cx="26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Line 127"/>
            <p:cNvSpPr>
              <a:spLocks noChangeShapeType="1"/>
            </p:cNvSpPr>
            <p:nvPr/>
          </p:nvSpPr>
          <p:spPr bwMode="auto">
            <a:xfrm>
              <a:off x="3078" y="1999"/>
              <a:ext cx="26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Line 128"/>
            <p:cNvSpPr>
              <a:spLocks noChangeShapeType="1"/>
            </p:cNvSpPr>
            <p:nvPr/>
          </p:nvSpPr>
          <p:spPr bwMode="auto">
            <a:xfrm>
              <a:off x="3078" y="3940"/>
              <a:ext cx="26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Line 129"/>
            <p:cNvSpPr>
              <a:spLocks noChangeShapeType="1"/>
            </p:cNvSpPr>
            <p:nvPr/>
          </p:nvSpPr>
          <p:spPr bwMode="auto">
            <a:xfrm flipV="1">
              <a:off x="5701" y="1999"/>
              <a:ext cx="0" cy="19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Line 130"/>
            <p:cNvSpPr>
              <a:spLocks noChangeShapeType="1"/>
            </p:cNvSpPr>
            <p:nvPr/>
          </p:nvSpPr>
          <p:spPr bwMode="auto">
            <a:xfrm flipV="1">
              <a:off x="3078" y="1999"/>
              <a:ext cx="0" cy="19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Line 131"/>
            <p:cNvSpPr>
              <a:spLocks noChangeShapeType="1"/>
            </p:cNvSpPr>
            <p:nvPr/>
          </p:nvSpPr>
          <p:spPr bwMode="auto">
            <a:xfrm>
              <a:off x="3078" y="3940"/>
              <a:ext cx="26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Line 132"/>
            <p:cNvSpPr>
              <a:spLocks noChangeShapeType="1"/>
            </p:cNvSpPr>
            <p:nvPr/>
          </p:nvSpPr>
          <p:spPr bwMode="auto">
            <a:xfrm flipV="1">
              <a:off x="3078" y="1999"/>
              <a:ext cx="0" cy="19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Line 133"/>
            <p:cNvSpPr>
              <a:spLocks noChangeShapeType="1"/>
            </p:cNvSpPr>
            <p:nvPr/>
          </p:nvSpPr>
          <p:spPr bwMode="auto">
            <a:xfrm flipV="1">
              <a:off x="3336" y="3910"/>
              <a:ext cx="0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Line 134"/>
            <p:cNvSpPr>
              <a:spLocks noChangeShapeType="1"/>
            </p:cNvSpPr>
            <p:nvPr/>
          </p:nvSpPr>
          <p:spPr bwMode="auto">
            <a:xfrm>
              <a:off x="3336" y="1999"/>
              <a:ext cx="0" cy="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Rectangle 110"/>
            <p:cNvSpPr>
              <a:spLocks noChangeArrowheads="1"/>
            </p:cNvSpPr>
            <p:nvPr/>
          </p:nvSpPr>
          <p:spPr bwMode="auto">
            <a:xfrm>
              <a:off x="3269" y="3962"/>
              <a:ext cx="159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0.5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12" name="Line 136"/>
            <p:cNvSpPr>
              <a:spLocks noChangeShapeType="1"/>
            </p:cNvSpPr>
            <p:nvPr/>
          </p:nvSpPr>
          <p:spPr bwMode="auto">
            <a:xfrm flipV="1">
              <a:off x="3601" y="3910"/>
              <a:ext cx="0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Line 137"/>
            <p:cNvSpPr>
              <a:spLocks noChangeShapeType="1"/>
            </p:cNvSpPr>
            <p:nvPr/>
          </p:nvSpPr>
          <p:spPr bwMode="auto">
            <a:xfrm>
              <a:off x="3601" y="1999"/>
              <a:ext cx="0" cy="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Rectangle 113"/>
            <p:cNvSpPr>
              <a:spLocks noChangeArrowheads="1"/>
            </p:cNvSpPr>
            <p:nvPr/>
          </p:nvSpPr>
          <p:spPr bwMode="auto">
            <a:xfrm>
              <a:off x="3579" y="3962"/>
              <a:ext cx="63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1</a:t>
              </a:r>
              <a:endParaRPr kumimoji="0" lang="en-US" alt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15" name="Line 139"/>
            <p:cNvSpPr>
              <a:spLocks noChangeShapeType="1"/>
            </p:cNvSpPr>
            <p:nvPr/>
          </p:nvSpPr>
          <p:spPr bwMode="auto">
            <a:xfrm flipV="1">
              <a:off x="4124" y="3910"/>
              <a:ext cx="0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Line 140"/>
            <p:cNvSpPr>
              <a:spLocks noChangeShapeType="1"/>
            </p:cNvSpPr>
            <p:nvPr/>
          </p:nvSpPr>
          <p:spPr bwMode="auto">
            <a:xfrm>
              <a:off x="4124" y="1999"/>
              <a:ext cx="0" cy="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Rectangle 116"/>
            <p:cNvSpPr>
              <a:spLocks noChangeArrowheads="1"/>
            </p:cNvSpPr>
            <p:nvPr/>
          </p:nvSpPr>
          <p:spPr bwMode="auto">
            <a:xfrm>
              <a:off x="4102" y="3962"/>
              <a:ext cx="63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2</a:t>
              </a:r>
              <a:endParaRPr kumimoji="0" lang="en-US" alt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18" name="Line 142"/>
            <p:cNvSpPr>
              <a:spLocks noChangeShapeType="1"/>
            </p:cNvSpPr>
            <p:nvPr/>
          </p:nvSpPr>
          <p:spPr bwMode="auto">
            <a:xfrm flipV="1">
              <a:off x="5701" y="3910"/>
              <a:ext cx="0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Line 143"/>
            <p:cNvSpPr>
              <a:spLocks noChangeShapeType="1"/>
            </p:cNvSpPr>
            <p:nvPr/>
          </p:nvSpPr>
          <p:spPr bwMode="auto">
            <a:xfrm>
              <a:off x="5701" y="1999"/>
              <a:ext cx="0" cy="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Rectangle 119"/>
            <p:cNvSpPr>
              <a:spLocks noChangeArrowheads="1"/>
            </p:cNvSpPr>
            <p:nvPr/>
          </p:nvSpPr>
          <p:spPr bwMode="auto">
            <a:xfrm>
              <a:off x="5679" y="3962"/>
              <a:ext cx="63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5</a:t>
              </a:r>
              <a:endParaRPr kumimoji="0" lang="en-US" alt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21" name="Line 145"/>
            <p:cNvSpPr>
              <a:spLocks noChangeShapeType="1"/>
            </p:cNvSpPr>
            <p:nvPr/>
          </p:nvSpPr>
          <p:spPr bwMode="auto">
            <a:xfrm>
              <a:off x="3078" y="3807"/>
              <a:ext cx="2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Line 146"/>
            <p:cNvSpPr>
              <a:spLocks noChangeShapeType="1"/>
            </p:cNvSpPr>
            <p:nvPr/>
          </p:nvSpPr>
          <p:spPr bwMode="auto">
            <a:xfrm flipH="1">
              <a:off x="5672" y="3807"/>
              <a:ext cx="2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Rectangle 122"/>
            <p:cNvSpPr>
              <a:spLocks noChangeArrowheads="1"/>
            </p:cNvSpPr>
            <p:nvPr/>
          </p:nvSpPr>
          <p:spPr bwMode="auto">
            <a:xfrm>
              <a:off x="2861" y="3748"/>
              <a:ext cx="197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-0.4</a:t>
              </a:r>
              <a:endParaRPr kumimoji="0" lang="en-US" alt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24" name="Line 148"/>
            <p:cNvSpPr>
              <a:spLocks noChangeShapeType="1"/>
            </p:cNvSpPr>
            <p:nvPr/>
          </p:nvSpPr>
          <p:spPr bwMode="auto">
            <a:xfrm>
              <a:off x="3078" y="3549"/>
              <a:ext cx="2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Line 149"/>
            <p:cNvSpPr>
              <a:spLocks noChangeShapeType="1"/>
            </p:cNvSpPr>
            <p:nvPr/>
          </p:nvSpPr>
          <p:spPr bwMode="auto">
            <a:xfrm flipH="1">
              <a:off x="5672" y="3549"/>
              <a:ext cx="2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Rectangle 125"/>
            <p:cNvSpPr>
              <a:spLocks noChangeArrowheads="1"/>
            </p:cNvSpPr>
            <p:nvPr/>
          </p:nvSpPr>
          <p:spPr bwMode="auto">
            <a:xfrm>
              <a:off x="2861" y="3490"/>
              <a:ext cx="197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-0.2</a:t>
              </a:r>
              <a:endParaRPr kumimoji="0" lang="en-US" alt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27" name="Line 151"/>
            <p:cNvSpPr>
              <a:spLocks noChangeShapeType="1"/>
            </p:cNvSpPr>
            <p:nvPr/>
          </p:nvSpPr>
          <p:spPr bwMode="auto">
            <a:xfrm>
              <a:off x="3078" y="3290"/>
              <a:ext cx="2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Line 152"/>
            <p:cNvSpPr>
              <a:spLocks noChangeShapeType="1"/>
            </p:cNvSpPr>
            <p:nvPr/>
          </p:nvSpPr>
          <p:spPr bwMode="auto">
            <a:xfrm flipH="1">
              <a:off x="5672" y="3290"/>
              <a:ext cx="2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Rectangle 128"/>
            <p:cNvSpPr>
              <a:spLocks noChangeArrowheads="1"/>
            </p:cNvSpPr>
            <p:nvPr/>
          </p:nvSpPr>
          <p:spPr bwMode="auto">
            <a:xfrm>
              <a:off x="2972" y="3231"/>
              <a:ext cx="63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</a:t>
              </a:r>
              <a:endParaRPr kumimoji="0" lang="en-US" alt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30" name="Line 154"/>
            <p:cNvSpPr>
              <a:spLocks noChangeShapeType="1"/>
            </p:cNvSpPr>
            <p:nvPr/>
          </p:nvSpPr>
          <p:spPr bwMode="auto">
            <a:xfrm>
              <a:off x="3078" y="3032"/>
              <a:ext cx="2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Line 155"/>
            <p:cNvSpPr>
              <a:spLocks noChangeShapeType="1"/>
            </p:cNvSpPr>
            <p:nvPr/>
          </p:nvSpPr>
          <p:spPr bwMode="auto">
            <a:xfrm flipH="1">
              <a:off x="5672" y="3032"/>
              <a:ext cx="2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Rectangle 131"/>
            <p:cNvSpPr>
              <a:spLocks noChangeArrowheads="1"/>
            </p:cNvSpPr>
            <p:nvPr/>
          </p:nvSpPr>
          <p:spPr bwMode="auto">
            <a:xfrm>
              <a:off x="2890" y="2973"/>
              <a:ext cx="159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0.2</a:t>
              </a:r>
              <a:endParaRPr kumimoji="0" lang="en-US" alt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33" name="Line 157"/>
            <p:cNvSpPr>
              <a:spLocks noChangeShapeType="1"/>
            </p:cNvSpPr>
            <p:nvPr/>
          </p:nvSpPr>
          <p:spPr bwMode="auto">
            <a:xfrm>
              <a:off x="3078" y="2774"/>
              <a:ext cx="2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Line 158"/>
            <p:cNvSpPr>
              <a:spLocks noChangeShapeType="1"/>
            </p:cNvSpPr>
            <p:nvPr/>
          </p:nvSpPr>
          <p:spPr bwMode="auto">
            <a:xfrm flipH="1">
              <a:off x="5672" y="2774"/>
              <a:ext cx="2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Rectangle 134"/>
            <p:cNvSpPr>
              <a:spLocks noChangeArrowheads="1"/>
            </p:cNvSpPr>
            <p:nvPr/>
          </p:nvSpPr>
          <p:spPr bwMode="auto">
            <a:xfrm>
              <a:off x="2890" y="2715"/>
              <a:ext cx="159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0.4</a:t>
              </a:r>
              <a:endParaRPr kumimoji="0" lang="en-US" alt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36" name="Line 160"/>
            <p:cNvSpPr>
              <a:spLocks noChangeShapeType="1"/>
            </p:cNvSpPr>
            <p:nvPr/>
          </p:nvSpPr>
          <p:spPr bwMode="auto">
            <a:xfrm>
              <a:off x="3078" y="2515"/>
              <a:ext cx="2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Line 161"/>
            <p:cNvSpPr>
              <a:spLocks noChangeShapeType="1"/>
            </p:cNvSpPr>
            <p:nvPr/>
          </p:nvSpPr>
          <p:spPr bwMode="auto">
            <a:xfrm flipH="1">
              <a:off x="5672" y="2515"/>
              <a:ext cx="2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Rectangle 137"/>
            <p:cNvSpPr>
              <a:spLocks noChangeArrowheads="1"/>
            </p:cNvSpPr>
            <p:nvPr/>
          </p:nvSpPr>
          <p:spPr bwMode="auto">
            <a:xfrm>
              <a:off x="2890" y="2456"/>
              <a:ext cx="159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0.6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39" name="Line 163"/>
            <p:cNvSpPr>
              <a:spLocks noChangeShapeType="1"/>
            </p:cNvSpPr>
            <p:nvPr/>
          </p:nvSpPr>
          <p:spPr bwMode="auto">
            <a:xfrm>
              <a:off x="3078" y="2257"/>
              <a:ext cx="2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Line 164"/>
            <p:cNvSpPr>
              <a:spLocks noChangeShapeType="1"/>
            </p:cNvSpPr>
            <p:nvPr/>
          </p:nvSpPr>
          <p:spPr bwMode="auto">
            <a:xfrm flipH="1">
              <a:off x="5672" y="2257"/>
              <a:ext cx="2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Rectangle 140"/>
            <p:cNvSpPr>
              <a:spLocks noChangeArrowheads="1"/>
            </p:cNvSpPr>
            <p:nvPr/>
          </p:nvSpPr>
          <p:spPr bwMode="auto">
            <a:xfrm>
              <a:off x="2890" y="2198"/>
              <a:ext cx="159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0.8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42" name="Line 166"/>
            <p:cNvSpPr>
              <a:spLocks noChangeShapeType="1"/>
            </p:cNvSpPr>
            <p:nvPr/>
          </p:nvSpPr>
          <p:spPr bwMode="auto">
            <a:xfrm>
              <a:off x="3078" y="1999"/>
              <a:ext cx="2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Line 167"/>
            <p:cNvSpPr>
              <a:spLocks noChangeShapeType="1"/>
            </p:cNvSpPr>
            <p:nvPr/>
          </p:nvSpPr>
          <p:spPr bwMode="auto">
            <a:xfrm flipH="1">
              <a:off x="5672" y="1999"/>
              <a:ext cx="2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Rectangle 143"/>
            <p:cNvSpPr>
              <a:spLocks noChangeArrowheads="1"/>
            </p:cNvSpPr>
            <p:nvPr/>
          </p:nvSpPr>
          <p:spPr bwMode="auto">
            <a:xfrm>
              <a:off x="2972" y="1940"/>
              <a:ext cx="63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1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45" name="Line 169"/>
            <p:cNvSpPr>
              <a:spLocks noChangeShapeType="1"/>
            </p:cNvSpPr>
            <p:nvPr/>
          </p:nvSpPr>
          <p:spPr bwMode="auto">
            <a:xfrm>
              <a:off x="3078" y="1999"/>
              <a:ext cx="26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Line 170"/>
            <p:cNvSpPr>
              <a:spLocks noChangeShapeType="1"/>
            </p:cNvSpPr>
            <p:nvPr/>
          </p:nvSpPr>
          <p:spPr bwMode="auto">
            <a:xfrm>
              <a:off x="3078" y="3940"/>
              <a:ext cx="26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Line 171"/>
            <p:cNvSpPr>
              <a:spLocks noChangeShapeType="1"/>
            </p:cNvSpPr>
            <p:nvPr/>
          </p:nvSpPr>
          <p:spPr bwMode="auto">
            <a:xfrm flipV="1">
              <a:off x="5701" y="1999"/>
              <a:ext cx="0" cy="19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Line 172"/>
            <p:cNvSpPr>
              <a:spLocks noChangeShapeType="1"/>
            </p:cNvSpPr>
            <p:nvPr/>
          </p:nvSpPr>
          <p:spPr bwMode="auto">
            <a:xfrm flipV="1">
              <a:off x="3078" y="1999"/>
              <a:ext cx="0" cy="19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48"/>
            <p:cNvSpPr>
              <a:spLocks/>
            </p:cNvSpPr>
            <p:nvPr/>
          </p:nvSpPr>
          <p:spPr bwMode="auto">
            <a:xfrm>
              <a:off x="3336" y="3194"/>
              <a:ext cx="2365" cy="67"/>
            </a:xfrm>
            <a:custGeom>
              <a:avLst/>
              <a:gdLst>
                <a:gd name="T0" fmla="*/ 0 w 2365"/>
                <a:gd name="T1" fmla="*/ 0 h 67"/>
                <a:gd name="T2" fmla="*/ 265 w 2365"/>
                <a:gd name="T3" fmla="*/ 15 h 67"/>
                <a:gd name="T4" fmla="*/ 788 w 2365"/>
                <a:gd name="T5" fmla="*/ 15 h 67"/>
                <a:gd name="T6" fmla="*/ 2365 w 2365"/>
                <a:gd name="T7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65" h="67">
                  <a:moveTo>
                    <a:pt x="0" y="0"/>
                  </a:moveTo>
                  <a:lnTo>
                    <a:pt x="265" y="15"/>
                  </a:lnTo>
                  <a:lnTo>
                    <a:pt x="788" y="15"/>
                  </a:lnTo>
                  <a:lnTo>
                    <a:pt x="2365" y="67"/>
                  </a:lnTo>
                </a:path>
              </a:pathLst>
            </a:custGeom>
            <a:noFill/>
            <a:ln w="28575">
              <a:solidFill>
                <a:srgbClr val="0000FF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Rectangle 149"/>
            <p:cNvSpPr>
              <a:spLocks noChangeArrowheads="1"/>
            </p:cNvSpPr>
            <p:nvPr/>
          </p:nvSpPr>
          <p:spPr bwMode="auto">
            <a:xfrm>
              <a:off x="3306" y="3165"/>
              <a:ext cx="59" cy="59"/>
            </a:xfrm>
            <a:prstGeom prst="rect">
              <a:avLst/>
            </a:prstGeom>
            <a:noFill/>
            <a:ln w="0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Rectangle 150"/>
            <p:cNvSpPr>
              <a:spLocks noChangeArrowheads="1"/>
            </p:cNvSpPr>
            <p:nvPr/>
          </p:nvSpPr>
          <p:spPr bwMode="auto">
            <a:xfrm>
              <a:off x="3571" y="3180"/>
              <a:ext cx="59" cy="59"/>
            </a:xfrm>
            <a:prstGeom prst="rect">
              <a:avLst/>
            </a:prstGeom>
            <a:noFill/>
            <a:ln w="0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Rectangle 151"/>
            <p:cNvSpPr>
              <a:spLocks noChangeArrowheads="1"/>
            </p:cNvSpPr>
            <p:nvPr/>
          </p:nvSpPr>
          <p:spPr bwMode="auto">
            <a:xfrm>
              <a:off x="4095" y="3180"/>
              <a:ext cx="59" cy="59"/>
            </a:xfrm>
            <a:prstGeom prst="rect">
              <a:avLst/>
            </a:prstGeom>
            <a:noFill/>
            <a:ln w="0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Rectangle 152"/>
            <p:cNvSpPr>
              <a:spLocks noChangeArrowheads="1"/>
            </p:cNvSpPr>
            <p:nvPr/>
          </p:nvSpPr>
          <p:spPr bwMode="auto">
            <a:xfrm>
              <a:off x="5672" y="3231"/>
              <a:ext cx="59" cy="59"/>
            </a:xfrm>
            <a:prstGeom prst="rect">
              <a:avLst/>
            </a:prstGeom>
            <a:noFill/>
            <a:ln w="0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53"/>
            <p:cNvSpPr>
              <a:spLocks/>
            </p:cNvSpPr>
            <p:nvPr/>
          </p:nvSpPr>
          <p:spPr bwMode="auto">
            <a:xfrm>
              <a:off x="3336" y="3357"/>
              <a:ext cx="2365" cy="243"/>
            </a:xfrm>
            <a:custGeom>
              <a:avLst/>
              <a:gdLst>
                <a:gd name="T0" fmla="*/ 0 w 2365"/>
                <a:gd name="T1" fmla="*/ 243 h 243"/>
                <a:gd name="T2" fmla="*/ 265 w 2365"/>
                <a:gd name="T3" fmla="*/ 125 h 243"/>
                <a:gd name="T4" fmla="*/ 788 w 2365"/>
                <a:gd name="T5" fmla="*/ 22 h 243"/>
                <a:gd name="T6" fmla="*/ 2365 w 2365"/>
                <a:gd name="T7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65" h="243">
                  <a:moveTo>
                    <a:pt x="0" y="243"/>
                  </a:moveTo>
                  <a:lnTo>
                    <a:pt x="265" y="125"/>
                  </a:lnTo>
                  <a:lnTo>
                    <a:pt x="788" y="22"/>
                  </a:lnTo>
                  <a:lnTo>
                    <a:pt x="2365" y="0"/>
                  </a:lnTo>
                </a:path>
              </a:pathLst>
            </a:custGeom>
            <a:noFill/>
            <a:ln w="28575">
              <a:solidFill>
                <a:srgbClr val="0000FF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Line 179"/>
            <p:cNvSpPr>
              <a:spLocks noChangeShapeType="1"/>
            </p:cNvSpPr>
            <p:nvPr/>
          </p:nvSpPr>
          <p:spPr bwMode="auto">
            <a:xfrm>
              <a:off x="3321" y="3586"/>
              <a:ext cx="29" cy="2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Line 180"/>
            <p:cNvSpPr>
              <a:spLocks noChangeShapeType="1"/>
            </p:cNvSpPr>
            <p:nvPr/>
          </p:nvSpPr>
          <p:spPr bwMode="auto">
            <a:xfrm flipH="1">
              <a:off x="3321" y="3586"/>
              <a:ext cx="29" cy="2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Line 181"/>
            <p:cNvSpPr>
              <a:spLocks noChangeShapeType="1"/>
            </p:cNvSpPr>
            <p:nvPr/>
          </p:nvSpPr>
          <p:spPr bwMode="auto">
            <a:xfrm>
              <a:off x="3586" y="3467"/>
              <a:ext cx="30" cy="30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Line 182"/>
            <p:cNvSpPr>
              <a:spLocks noChangeShapeType="1"/>
            </p:cNvSpPr>
            <p:nvPr/>
          </p:nvSpPr>
          <p:spPr bwMode="auto">
            <a:xfrm flipH="1">
              <a:off x="3586" y="3467"/>
              <a:ext cx="30" cy="30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Line 183"/>
            <p:cNvSpPr>
              <a:spLocks noChangeShapeType="1"/>
            </p:cNvSpPr>
            <p:nvPr/>
          </p:nvSpPr>
          <p:spPr bwMode="auto">
            <a:xfrm>
              <a:off x="4109" y="3364"/>
              <a:ext cx="30" cy="30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Line 184"/>
            <p:cNvSpPr>
              <a:spLocks noChangeShapeType="1"/>
            </p:cNvSpPr>
            <p:nvPr/>
          </p:nvSpPr>
          <p:spPr bwMode="auto">
            <a:xfrm flipH="1">
              <a:off x="4109" y="3364"/>
              <a:ext cx="30" cy="30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Line 185"/>
            <p:cNvSpPr>
              <a:spLocks noChangeShapeType="1"/>
            </p:cNvSpPr>
            <p:nvPr/>
          </p:nvSpPr>
          <p:spPr bwMode="auto">
            <a:xfrm>
              <a:off x="5686" y="3342"/>
              <a:ext cx="30" cy="30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Line 186"/>
            <p:cNvSpPr>
              <a:spLocks noChangeShapeType="1"/>
            </p:cNvSpPr>
            <p:nvPr/>
          </p:nvSpPr>
          <p:spPr bwMode="auto">
            <a:xfrm flipH="1">
              <a:off x="5686" y="3342"/>
              <a:ext cx="30" cy="30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auto">
            <a:xfrm>
              <a:off x="3336" y="3312"/>
              <a:ext cx="2365" cy="155"/>
            </a:xfrm>
            <a:custGeom>
              <a:avLst/>
              <a:gdLst>
                <a:gd name="T0" fmla="*/ 0 w 2365"/>
                <a:gd name="T1" fmla="*/ 155 h 155"/>
                <a:gd name="T2" fmla="*/ 265 w 2365"/>
                <a:gd name="T3" fmla="*/ 67 h 155"/>
                <a:gd name="T4" fmla="*/ 788 w 2365"/>
                <a:gd name="T5" fmla="*/ 8 h 155"/>
                <a:gd name="T6" fmla="*/ 2365 w 2365"/>
                <a:gd name="T7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65" h="155">
                  <a:moveTo>
                    <a:pt x="0" y="155"/>
                  </a:moveTo>
                  <a:lnTo>
                    <a:pt x="265" y="67"/>
                  </a:lnTo>
                  <a:lnTo>
                    <a:pt x="788" y="8"/>
                  </a:lnTo>
                  <a:lnTo>
                    <a:pt x="2365" y="0"/>
                  </a:lnTo>
                </a:path>
              </a:pathLst>
            </a:custGeom>
            <a:noFill/>
            <a:ln w="28575">
              <a:solidFill>
                <a:srgbClr val="0000FF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163"/>
            <p:cNvSpPr>
              <a:spLocks/>
            </p:cNvSpPr>
            <p:nvPr/>
          </p:nvSpPr>
          <p:spPr bwMode="auto">
            <a:xfrm>
              <a:off x="3299" y="3431"/>
              <a:ext cx="73" cy="59"/>
            </a:xfrm>
            <a:custGeom>
              <a:avLst/>
              <a:gdLst>
                <a:gd name="T0" fmla="*/ 0 w 73"/>
                <a:gd name="T1" fmla="*/ 59 h 59"/>
                <a:gd name="T2" fmla="*/ 73 w 73"/>
                <a:gd name="T3" fmla="*/ 59 h 59"/>
                <a:gd name="T4" fmla="*/ 37 w 73"/>
                <a:gd name="T5" fmla="*/ 0 h 59"/>
                <a:gd name="T6" fmla="*/ 0 w 73"/>
                <a:gd name="T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59">
                  <a:moveTo>
                    <a:pt x="0" y="59"/>
                  </a:moveTo>
                  <a:lnTo>
                    <a:pt x="73" y="59"/>
                  </a:lnTo>
                  <a:lnTo>
                    <a:pt x="37" y="0"/>
                  </a:lnTo>
                  <a:lnTo>
                    <a:pt x="0" y="59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164"/>
            <p:cNvSpPr>
              <a:spLocks/>
            </p:cNvSpPr>
            <p:nvPr/>
          </p:nvSpPr>
          <p:spPr bwMode="auto">
            <a:xfrm>
              <a:off x="3564" y="3342"/>
              <a:ext cx="74" cy="59"/>
            </a:xfrm>
            <a:custGeom>
              <a:avLst/>
              <a:gdLst>
                <a:gd name="T0" fmla="*/ 0 w 74"/>
                <a:gd name="T1" fmla="*/ 59 h 59"/>
                <a:gd name="T2" fmla="*/ 74 w 74"/>
                <a:gd name="T3" fmla="*/ 59 h 59"/>
                <a:gd name="T4" fmla="*/ 37 w 74"/>
                <a:gd name="T5" fmla="*/ 0 h 59"/>
                <a:gd name="T6" fmla="*/ 0 w 74"/>
                <a:gd name="T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" h="59">
                  <a:moveTo>
                    <a:pt x="0" y="59"/>
                  </a:moveTo>
                  <a:lnTo>
                    <a:pt x="74" y="59"/>
                  </a:lnTo>
                  <a:lnTo>
                    <a:pt x="37" y="0"/>
                  </a:lnTo>
                  <a:lnTo>
                    <a:pt x="0" y="59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165"/>
            <p:cNvSpPr>
              <a:spLocks/>
            </p:cNvSpPr>
            <p:nvPr/>
          </p:nvSpPr>
          <p:spPr bwMode="auto">
            <a:xfrm>
              <a:off x="4087" y="3283"/>
              <a:ext cx="74" cy="59"/>
            </a:xfrm>
            <a:custGeom>
              <a:avLst/>
              <a:gdLst>
                <a:gd name="T0" fmla="*/ 0 w 74"/>
                <a:gd name="T1" fmla="*/ 59 h 59"/>
                <a:gd name="T2" fmla="*/ 74 w 74"/>
                <a:gd name="T3" fmla="*/ 59 h 59"/>
                <a:gd name="T4" fmla="*/ 37 w 74"/>
                <a:gd name="T5" fmla="*/ 0 h 59"/>
                <a:gd name="T6" fmla="*/ 0 w 74"/>
                <a:gd name="T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" h="59">
                  <a:moveTo>
                    <a:pt x="0" y="59"/>
                  </a:moveTo>
                  <a:lnTo>
                    <a:pt x="74" y="59"/>
                  </a:lnTo>
                  <a:lnTo>
                    <a:pt x="37" y="0"/>
                  </a:lnTo>
                  <a:lnTo>
                    <a:pt x="0" y="59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166"/>
            <p:cNvSpPr>
              <a:spLocks/>
            </p:cNvSpPr>
            <p:nvPr/>
          </p:nvSpPr>
          <p:spPr bwMode="auto">
            <a:xfrm>
              <a:off x="5664" y="3276"/>
              <a:ext cx="74" cy="59"/>
            </a:xfrm>
            <a:custGeom>
              <a:avLst/>
              <a:gdLst>
                <a:gd name="T0" fmla="*/ 0 w 74"/>
                <a:gd name="T1" fmla="*/ 59 h 59"/>
                <a:gd name="T2" fmla="*/ 74 w 74"/>
                <a:gd name="T3" fmla="*/ 59 h 59"/>
                <a:gd name="T4" fmla="*/ 37 w 74"/>
                <a:gd name="T5" fmla="*/ 0 h 59"/>
                <a:gd name="T6" fmla="*/ 0 w 74"/>
                <a:gd name="T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" h="59">
                  <a:moveTo>
                    <a:pt x="0" y="59"/>
                  </a:moveTo>
                  <a:lnTo>
                    <a:pt x="74" y="59"/>
                  </a:lnTo>
                  <a:lnTo>
                    <a:pt x="37" y="0"/>
                  </a:lnTo>
                  <a:lnTo>
                    <a:pt x="0" y="59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67"/>
            <p:cNvSpPr>
              <a:spLocks/>
            </p:cNvSpPr>
            <p:nvPr/>
          </p:nvSpPr>
          <p:spPr bwMode="auto">
            <a:xfrm>
              <a:off x="3336" y="3253"/>
              <a:ext cx="2365" cy="170"/>
            </a:xfrm>
            <a:custGeom>
              <a:avLst/>
              <a:gdLst>
                <a:gd name="T0" fmla="*/ 0 w 2365"/>
                <a:gd name="T1" fmla="*/ 0 h 170"/>
                <a:gd name="T2" fmla="*/ 265 w 2365"/>
                <a:gd name="T3" fmla="*/ 37 h 170"/>
                <a:gd name="T4" fmla="*/ 788 w 2365"/>
                <a:gd name="T5" fmla="*/ 89 h 170"/>
                <a:gd name="T6" fmla="*/ 2365 w 2365"/>
                <a:gd name="T7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65" h="170">
                  <a:moveTo>
                    <a:pt x="0" y="0"/>
                  </a:moveTo>
                  <a:lnTo>
                    <a:pt x="265" y="37"/>
                  </a:lnTo>
                  <a:lnTo>
                    <a:pt x="788" y="89"/>
                  </a:lnTo>
                  <a:lnTo>
                    <a:pt x="2365" y="170"/>
                  </a:lnTo>
                </a:path>
              </a:pathLst>
            </a:custGeom>
            <a:noFill/>
            <a:ln w="2857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168"/>
            <p:cNvSpPr>
              <a:spLocks/>
            </p:cNvSpPr>
            <p:nvPr/>
          </p:nvSpPr>
          <p:spPr bwMode="auto">
            <a:xfrm>
              <a:off x="3306" y="3217"/>
              <a:ext cx="59" cy="73"/>
            </a:xfrm>
            <a:custGeom>
              <a:avLst/>
              <a:gdLst>
                <a:gd name="T0" fmla="*/ 30 w 59"/>
                <a:gd name="T1" fmla="*/ 73 h 73"/>
                <a:gd name="T2" fmla="*/ 59 w 59"/>
                <a:gd name="T3" fmla="*/ 36 h 73"/>
                <a:gd name="T4" fmla="*/ 30 w 59"/>
                <a:gd name="T5" fmla="*/ 0 h 73"/>
                <a:gd name="T6" fmla="*/ 0 w 59"/>
                <a:gd name="T7" fmla="*/ 36 h 73"/>
                <a:gd name="T8" fmla="*/ 30 w 59"/>
                <a:gd name="T9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73">
                  <a:moveTo>
                    <a:pt x="30" y="73"/>
                  </a:moveTo>
                  <a:lnTo>
                    <a:pt x="59" y="36"/>
                  </a:lnTo>
                  <a:lnTo>
                    <a:pt x="30" y="0"/>
                  </a:lnTo>
                  <a:lnTo>
                    <a:pt x="0" y="36"/>
                  </a:lnTo>
                  <a:lnTo>
                    <a:pt x="30" y="73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169"/>
            <p:cNvSpPr>
              <a:spLocks/>
            </p:cNvSpPr>
            <p:nvPr/>
          </p:nvSpPr>
          <p:spPr bwMode="auto">
            <a:xfrm>
              <a:off x="3571" y="3253"/>
              <a:ext cx="59" cy="74"/>
            </a:xfrm>
            <a:custGeom>
              <a:avLst/>
              <a:gdLst>
                <a:gd name="T0" fmla="*/ 30 w 59"/>
                <a:gd name="T1" fmla="*/ 74 h 74"/>
                <a:gd name="T2" fmla="*/ 59 w 59"/>
                <a:gd name="T3" fmla="*/ 37 h 74"/>
                <a:gd name="T4" fmla="*/ 30 w 59"/>
                <a:gd name="T5" fmla="*/ 0 h 74"/>
                <a:gd name="T6" fmla="*/ 0 w 59"/>
                <a:gd name="T7" fmla="*/ 37 h 74"/>
                <a:gd name="T8" fmla="*/ 30 w 59"/>
                <a:gd name="T9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74">
                  <a:moveTo>
                    <a:pt x="30" y="74"/>
                  </a:moveTo>
                  <a:lnTo>
                    <a:pt x="59" y="37"/>
                  </a:lnTo>
                  <a:lnTo>
                    <a:pt x="30" y="0"/>
                  </a:lnTo>
                  <a:lnTo>
                    <a:pt x="0" y="37"/>
                  </a:lnTo>
                  <a:lnTo>
                    <a:pt x="30" y="74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70"/>
            <p:cNvSpPr>
              <a:spLocks/>
            </p:cNvSpPr>
            <p:nvPr/>
          </p:nvSpPr>
          <p:spPr bwMode="auto">
            <a:xfrm>
              <a:off x="4095" y="3305"/>
              <a:ext cx="59" cy="74"/>
            </a:xfrm>
            <a:custGeom>
              <a:avLst/>
              <a:gdLst>
                <a:gd name="T0" fmla="*/ 29 w 59"/>
                <a:gd name="T1" fmla="*/ 74 h 74"/>
                <a:gd name="T2" fmla="*/ 59 w 59"/>
                <a:gd name="T3" fmla="*/ 37 h 74"/>
                <a:gd name="T4" fmla="*/ 29 w 59"/>
                <a:gd name="T5" fmla="*/ 0 h 74"/>
                <a:gd name="T6" fmla="*/ 0 w 59"/>
                <a:gd name="T7" fmla="*/ 37 h 74"/>
                <a:gd name="T8" fmla="*/ 29 w 59"/>
                <a:gd name="T9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74">
                  <a:moveTo>
                    <a:pt x="29" y="74"/>
                  </a:moveTo>
                  <a:lnTo>
                    <a:pt x="59" y="37"/>
                  </a:lnTo>
                  <a:lnTo>
                    <a:pt x="29" y="0"/>
                  </a:lnTo>
                  <a:lnTo>
                    <a:pt x="0" y="37"/>
                  </a:lnTo>
                  <a:lnTo>
                    <a:pt x="29" y="74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171"/>
            <p:cNvSpPr>
              <a:spLocks/>
            </p:cNvSpPr>
            <p:nvPr/>
          </p:nvSpPr>
          <p:spPr bwMode="auto">
            <a:xfrm>
              <a:off x="5672" y="3386"/>
              <a:ext cx="59" cy="74"/>
            </a:xfrm>
            <a:custGeom>
              <a:avLst/>
              <a:gdLst>
                <a:gd name="T0" fmla="*/ 29 w 59"/>
                <a:gd name="T1" fmla="*/ 74 h 74"/>
                <a:gd name="T2" fmla="*/ 59 w 59"/>
                <a:gd name="T3" fmla="*/ 37 h 74"/>
                <a:gd name="T4" fmla="*/ 29 w 59"/>
                <a:gd name="T5" fmla="*/ 0 h 74"/>
                <a:gd name="T6" fmla="*/ 0 w 59"/>
                <a:gd name="T7" fmla="*/ 37 h 74"/>
                <a:gd name="T8" fmla="*/ 29 w 59"/>
                <a:gd name="T9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74">
                  <a:moveTo>
                    <a:pt x="29" y="74"/>
                  </a:moveTo>
                  <a:lnTo>
                    <a:pt x="59" y="37"/>
                  </a:lnTo>
                  <a:lnTo>
                    <a:pt x="29" y="0"/>
                  </a:lnTo>
                  <a:lnTo>
                    <a:pt x="0" y="37"/>
                  </a:lnTo>
                  <a:lnTo>
                    <a:pt x="29" y="74"/>
                  </a:lnTo>
                  <a:close/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Rectangle 172"/>
            <p:cNvSpPr>
              <a:spLocks noChangeArrowheads="1"/>
            </p:cNvSpPr>
            <p:nvPr/>
          </p:nvSpPr>
          <p:spPr bwMode="auto">
            <a:xfrm>
              <a:off x="3851" y="4087"/>
              <a:ext cx="1355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Data frame duration [ms</a:t>
              </a:r>
              <a:r>
                <a:rPr lang="en-US" altLang="en-US" sz="1200" b="1" dirty="0">
                  <a:solidFill>
                    <a:srgbClr val="000000"/>
                  </a:solidFill>
                  <a:latin typeface="Helvetica" pitchFamily="34" charset="0"/>
                </a:rPr>
                <a:t>]</a:t>
              </a:r>
              <a:endPara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74" name="Rectangle 173"/>
            <p:cNvSpPr>
              <a:spLocks noChangeArrowheads="1"/>
            </p:cNvSpPr>
            <p:nvPr/>
          </p:nvSpPr>
          <p:spPr bwMode="auto">
            <a:xfrm rot="16200000">
              <a:off x="2191" y="2878"/>
              <a:ext cx="1168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User throughput gain</a:t>
              </a:r>
              <a:endParaRPr kumimoji="0" lang="en-US" alt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75" name="Rectangle 174"/>
            <p:cNvSpPr>
              <a:spLocks noChangeArrowheads="1"/>
            </p:cNvSpPr>
            <p:nvPr/>
          </p:nvSpPr>
          <p:spPr bwMode="auto">
            <a:xfrm>
              <a:off x="3063" y="3888"/>
              <a:ext cx="74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6" name="Rectangle 175"/>
            <p:cNvSpPr>
              <a:spLocks noChangeArrowheads="1"/>
            </p:cNvSpPr>
            <p:nvPr/>
          </p:nvSpPr>
          <p:spPr bwMode="auto">
            <a:xfrm>
              <a:off x="5694" y="1940"/>
              <a:ext cx="74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160981" y="2646549"/>
            <a:ext cx="4478952" cy="3590763"/>
            <a:chOff x="160981" y="2646549"/>
            <a:chExt cx="4478952" cy="3590763"/>
          </a:xfrm>
        </p:grpSpPr>
        <p:grpSp>
          <p:nvGrpSpPr>
            <p:cNvPr id="7" name="Group 6"/>
            <p:cNvGrpSpPr/>
            <p:nvPr/>
          </p:nvGrpSpPr>
          <p:grpSpPr>
            <a:xfrm>
              <a:off x="160981" y="2646549"/>
              <a:ext cx="4205837" cy="3590763"/>
              <a:chOff x="1319780" y="3276600"/>
              <a:chExt cx="2970040" cy="2448723"/>
            </a:xfrm>
          </p:grpSpPr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1643458" y="3335338"/>
                <a:ext cx="2581275" cy="20955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1643458" y="3335338"/>
                <a:ext cx="2581275" cy="2095500"/>
              </a:xfrm>
              <a:prstGeom prst="rect">
                <a:avLst/>
              </a:prstGeom>
              <a:noFill/>
              <a:ln w="0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 flipV="1">
                <a:off x="1899045" y="3335338"/>
                <a:ext cx="0" cy="20955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/>
            </p:nvSpPr>
            <p:spPr bwMode="auto">
              <a:xfrm flipV="1">
                <a:off x="2154633" y="3335338"/>
                <a:ext cx="0" cy="20955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 flipV="1">
                <a:off x="2673745" y="3335338"/>
                <a:ext cx="0" cy="20955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/>
            </p:nvSpPr>
            <p:spPr bwMode="auto">
              <a:xfrm flipV="1">
                <a:off x="4224733" y="3335338"/>
                <a:ext cx="0" cy="20955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/>
            </p:nvSpPr>
            <p:spPr bwMode="auto">
              <a:xfrm>
                <a:off x="1643458" y="5430838"/>
                <a:ext cx="25812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/>
            </p:nvSpPr>
            <p:spPr bwMode="auto">
              <a:xfrm>
                <a:off x="1643458" y="5108575"/>
                <a:ext cx="25812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/>
            </p:nvSpPr>
            <p:spPr bwMode="auto">
              <a:xfrm>
                <a:off x="1643458" y="4786313"/>
                <a:ext cx="25812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/>
            </p:nvSpPr>
            <p:spPr bwMode="auto">
              <a:xfrm>
                <a:off x="1643458" y="4464050"/>
                <a:ext cx="25812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/>
            </p:nvSpPr>
            <p:spPr bwMode="auto">
              <a:xfrm>
                <a:off x="1643458" y="4141788"/>
                <a:ext cx="25812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/>
            </p:nvSpPr>
            <p:spPr bwMode="auto">
              <a:xfrm>
                <a:off x="1643458" y="3817938"/>
                <a:ext cx="25812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/>
            </p:nvSpPr>
            <p:spPr bwMode="auto">
              <a:xfrm>
                <a:off x="1643458" y="3495675"/>
                <a:ext cx="25812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/>
            </p:nvSpPr>
            <p:spPr bwMode="auto">
              <a:xfrm>
                <a:off x="1643458" y="3335338"/>
                <a:ext cx="25812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/>
            </p:nvSpPr>
            <p:spPr bwMode="auto">
              <a:xfrm>
                <a:off x="1643458" y="5430838"/>
                <a:ext cx="25812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/>
            </p:nvSpPr>
            <p:spPr bwMode="auto">
              <a:xfrm flipV="1">
                <a:off x="4224733" y="3335338"/>
                <a:ext cx="0" cy="20955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/>
            </p:nvSpPr>
            <p:spPr bwMode="auto">
              <a:xfrm flipV="1">
                <a:off x="1643458" y="3335338"/>
                <a:ext cx="0" cy="20955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/>
            </p:nvSpPr>
            <p:spPr bwMode="auto">
              <a:xfrm>
                <a:off x="1643458" y="5430838"/>
                <a:ext cx="25812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/>
            </p:nvSpPr>
            <p:spPr bwMode="auto">
              <a:xfrm flipV="1">
                <a:off x="1643458" y="3335338"/>
                <a:ext cx="0" cy="20955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 flipV="1">
                <a:off x="1899045" y="5400675"/>
                <a:ext cx="0" cy="3016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/>
            </p:nvSpPr>
            <p:spPr bwMode="auto">
              <a:xfrm>
                <a:off x="1899045" y="3335338"/>
                <a:ext cx="0" cy="222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1833958" y="5451475"/>
                <a:ext cx="171454" cy="148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0.5</a:t>
                </a:r>
                <a:endPara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endParaRPr>
              </a:p>
            </p:txBody>
          </p:sp>
          <p:sp>
            <p:nvSpPr>
              <p:cNvPr id="30" name="Line 28"/>
              <p:cNvSpPr>
                <a:spLocks noChangeShapeType="1"/>
              </p:cNvSpPr>
              <p:nvPr/>
            </p:nvSpPr>
            <p:spPr bwMode="auto">
              <a:xfrm flipV="1">
                <a:off x="2154633" y="5400675"/>
                <a:ext cx="0" cy="3016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/>
            </p:nvSpPr>
            <p:spPr bwMode="auto">
              <a:xfrm>
                <a:off x="2154633" y="3335338"/>
                <a:ext cx="0" cy="222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2133995" y="5451475"/>
                <a:ext cx="68324" cy="148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1</a:t>
                </a:r>
                <a:endPara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endParaRPr>
              </a:p>
            </p:txBody>
          </p:sp>
          <p:sp>
            <p:nvSpPr>
              <p:cNvPr id="33" name="Line 31"/>
              <p:cNvSpPr>
                <a:spLocks noChangeShapeType="1"/>
              </p:cNvSpPr>
              <p:nvPr/>
            </p:nvSpPr>
            <p:spPr bwMode="auto">
              <a:xfrm flipV="1">
                <a:off x="2673745" y="5400675"/>
                <a:ext cx="0" cy="3016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/>
            </p:nvSpPr>
            <p:spPr bwMode="auto">
              <a:xfrm>
                <a:off x="2673745" y="3335338"/>
                <a:ext cx="0" cy="222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2653108" y="5451475"/>
                <a:ext cx="68324" cy="148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2</a:t>
                </a:r>
                <a:endPara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endParaRPr>
              </a:p>
            </p:txBody>
          </p:sp>
          <p:sp>
            <p:nvSpPr>
              <p:cNvPr id="36" name="Line 34"/>
              <p:cNvSpPr>
                <a:spLocks noChangeShapeType="1"/>
              </p:cNvSpPr>
              <p:nvPr/>
            </p:nvSpPr>
            <p:spPr bwMode="auto">
              <a:xfrm flipV="1">
                <a:off x="4224733" y="5400675"/>
                <a:ext cx="0" cy="3016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/>
            </p:nvSpPr>
            <p:spPr bwMode="auto">
              <a:xfrm>
                <a:off x="4224733" y="3335338"/>
                <a:ext cx="0" cy="222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Rectangle 36"/>
              <p:cNvSpPr>
                <a:spLocks noChangeArrowheads="1"/>
              </p:cNvSpPr>
              <p:nvPr/>
            </p:nvSpPr>
            <p:spPr bwMode="auto">
              <a:xfrm>
                <a:off x="4202508" y="5451475"/>
                <a:ext cx="68324" cy="148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5</a:t>
                </a:r>
                <a:endPara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endParaRPr>
              </a:p>
            </p:txBody>
          </p:sp>
          <p:sp>
            <p:nvSpPr>
              <p:cNvPr id="39" name="Line 37"/>
              <p:cNvSpPr>
                <a:spLocks noChangeShapeType="1"/>
              </p:cNvSpPr>
              <p:nvPr/>
            </p:nvSpPr>
            <p:spPr bwMode="auto">
              <a:xfrm>
                <a:off x="1643458" y="5430838"/>
                <a:ext cx="222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/>
            </p:nvSpPr>
            <p:spPr bwMode="auto">
              <a:xfrm flipH="1">
                <a:off x="4194570" y="5430838"/>
                <a:ext cx="3016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Rectangle 39"/>
              <p:cNvSpPr>
                <a:spLocks noChangeArrowheads="1"/>
              </p:cNvSpPr>
              <p:nvPr/>
            </p:nvSpPr>
            <p:spPr bwMode="auto">
              <a:xfrm>
                <a:off x="1544848" y="5372100"/>
                <a:ext cx="68324" cy="148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0</a:t>
                </a:r>
                <a:endPara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endParaRPr>
              </a:p>
            </p:txBody>
          </p:sp>
          <p:sp>
            <p:nvSpPr>
              <p:cNvPr id="42" name="Line 40"/>
              <p:cNvSpPr>
                <a:spLocks noChangeShapeType="1"/>
              </p:cNvSpPr>
              <p:nvPr/>
            </p:nvSpPr>
            <p:spPr bwMode="auto">
              <a:xfrm>
                <a:off x="1643458" y="5108575"/>
                <a:ext cx="222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/>
            </p:nvSpPr>
            <p:spPr bwMode="auto">
              <a:xfrm flipH="1">
                <a:off x="4194570" y="5108575"/>
                <a:ext cx="3016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Rectangle 42"/>
              <p:cNvSpPr>
                <a:spLocks noChangeArrowheads="1"/>
              </p:cNvSpPr>
              <p:nvPr/>
            </p:nvSpPr>
            <p:spPr bwMode="auto">
              <a:xfrm>
                <a:off x="1494047" y="5049838"/>
                <a:ext cx="136647" cy="148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10</a:t>
                </a:r>
                <a:endPara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endParaRPr>
              </a:p>
            </p:txBody>
          </p:sp>
          <p:sp>
            <p:nvSpPr>
              <p:cNvPr id="45" name="Line 43"/>
              <p:cNvSpPr>
                <a:spLocks noChangeShapeType="1"/>
              </p:cNvSpPr>
              <p:nvPr/>
            </p:nvSpPr>
            <p:spPr bwMode="auto">
              <a:xfrm>
                <a:off x="1643458" y="4786313"/>
                <a:ext cx="222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/>
            </p:nvSpPr>
            <p:spPr bwMode="auto">
              <a:xfrm flipH="1">
                <a:off x="4194570" y="4786313"/>
                <a:ext cx="3016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Rectangle 45"/>
              <p:cNvSpPr>
                <a:spLocks noChangeArrowheads="1"/>
              </p:cNvSpPr>
              <p:nvPr/>
            </p:nvSpPr>
            <p:spPr bwMode="auto">
              <a:xfrm>
                <a:off x="1494047" y="4727575"/>
                <a:ext cx="136647" cy="148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20</a:t>
                </a:r>
                <a:endPara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endParaRPr>
              </a:p>
            </p:txBody>
          </p:sp>
          <p:sp>
            <p:nvSpPr>
              <p:cNvPr id="48" name="Line 46"/>
              <p:cNvSpPr>
                <a:spLocks noChangeShapeType="1"/>
              </p:cNvSpPr>
              <p:nvPr/>
            </p:nvSpPr>
            <p:spPr bwMode="auto">
              <a:xfrm>
                <a:off x="1643458" y="4464050"/>
                <a:ext cx="222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/>
            </p:nvSpPr>
            <p:spPr bwMode="auto">
              <a:xfrm flipH="1">
                <a:off x="4194570" y="4464050"/>
                <a:ext cx="3016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Rectangle 48"/>
              <p:cNvSpPr>
                <a:spLocks noChangeArrowheads="1"/>
              </p:cNvSpPr>
              <p:nvPr/>
            </p:nvSpPr>
            <p:spPr bwMode="auto">
              <a:xfrm>
                <a:off x="1494047" y="4405313"/>
                <a:ext cx="136647" cy="148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30</a:t>
                </a:r>
                <a:endPara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endParaRPr>
              </a:p>
            </p:txBody>
          </p:sp>
          <p:sp>
            <p:nvSpPr>
              <p:cNvPr id="51" name="Line 49"/>
              <p:cNvSpPr>
                <a:spLocks noChangeShapeType="1"/>
              </p:cNvSpPr>
              <p:nvPr/>
            </p:nvSpPr>
            <p:spPr bwMode="auto">
              <a:xfrm>
                <a:off x="1643458" y="4141788"/>
                <a:ext cx="222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/>
            </p:nvSpPr>
            <p:spPr bwMode="auto">
              <a:xfrm flipH="1">
                <a:off x="4194570" y="4141788"/>
                <a:ext cx="3016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Rectangle 51"/>
              <p:cNvSpPr>
                <a:spLocks noChangeArrowheads="1"/>
              </p:cNvSpPr>
              <p:nvPr/>
            </p:nvSpPr>
            <p:spPr bwMode="auto">
              <a:xfrm>
                <a:off x="1494047" y="4083050"/>
                <a:ext cx="136647" cy="148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40</a:t>
                </a:r>
                <a:endPara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endParaRPr>
              </a:p>
            </p:txBody>
          </p:sp>
          <p:sp>
            <p:nvSpPr>
              <p:cNvPr id="54" name="Line 52"/>
              <p:cNvSpPr>
                <a:spLocks noChangeShapeType="1"/>
              </p:cNvSpPr>
              <p:nvPr/>
            </p:nvSpPr>
            <p:spPr bwMode="auto">
              <a:xfrm>
                <a:off x="1643458" y="3817938"/>
                <a:ext cx="222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/>
            </p:nvSpPr>
            <p:spPr bwMode="auto">
              <a:xfrm flipH="1">
                <a:off x="4194570" y="3817938"/>
                <a:ext cx="3016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Rectangle 54"/>
              <p:cNvSpPr>
                <a:spLocks noChangeArrowheads="1"/>
              </p:cNvSpPr>
              <p:nvPr/>
            </p:nvSpPr>
            <p:spPr bwMode="auto">
              <a:xfrm>
                <a:off x="1494047" y="3760788"/>
                <a:ext cx="136647" cy="148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50</a:t>
                </a:r>
                <a:endPara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endParaRPr>
              </a:p>
            </p:txBody>
          </p:sp>
          <p:sp>
            <p:nvSpPr>
              <p:cNvPr id="57" name="Line 55"/>
              <p:cNvSpPr>
                <a:spLocks noChangeShapeType="1"/>
              </p:cNvSpPr>
              <p:nvPr/>
            </p:nvSpPr>
            <p:spPr bwMode="auto">
              <a:xfrm>
                <a:off x="1643458" y="3495675"/>
                <a:ext cx="222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/>
            </p:nvSpPr>
            <p:spPr bwMode="auto">
              <a:xfrm flipH="1">
                <a:off x="4194570" y="3495675"/>
                <a:ext cx="3016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Rectangle 57"/>
              <p:cNvSpPr>
                <a:spLocks noChangeArrowheads="1"/>
              </p:cNvSpPr>
              <p:nvPr/>
            </p:nvSpPr>
            <p:spPr bwMode="auto">
              <a:xfrm>
                <a:off x="1494047" y="3438525"/>
                <a:ext cx="136647" cy="148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60</a:t>
                </a:r>
                <a:endPara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endParaRPr>
              </a:p>
            </p:txBody>
          </p:sp>
          <p:sp>
            <p:nvSpPr>
              <p:cNvPr id="60" name="Line 58"/>
              <p:cNvSpPr>
                <a:spLocks noChangeShapeType="1"/>
              </p:cNvSpPr>
              <p:nvPr/>
            </p:nvSpPr>
            <p:spPr bwMode="auto">
              <a:xfrm>
                <a:off x="1643458" y="3335338"/>
                <a:ext cx="25812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/>
            </p:nvSpPr>
            <p:spPr bwMode="auto">
              <a:xfrm>
                <a:off x="1643458" y="5430838"/>
                <a:ext cx="25812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/>
            </p:nvSpPr>
            <p:spPr bwMode="auto">
              <a:xfrm flipV="1">
                <a:off x="4224733" y="3335338"/>
                <a:ext cx="0" cy="20955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/>
            </p:nvSpPr>
            <p:spPr bwMode="auto">
              <a:xfrm flipV="1">
                <a:off x="1643458" y="3335338"/>
                <a:ext cx="0" cy="20955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62"/>
              <p:cNvSpPr>
                <a:spLocks/>
              </p:cNvSpPr>
              <p:nvPr/>
            </p:nvSpPr>
            <p:spPr bwMode="auto">
              <a:xfrm>
                <a:off x="1899045" y="3525838"/>
                <a:ext cx="2325688" cy="557213"/>
              </a:xfrm>
              <a:custGeom>
                <a:avLst/>
                <a:gdLst>
                  <a:gd name="T0" fmla="*/ 0 w 1465"/>
                  <a:gd name="T1" fmla="*/ 351 h 351"/>
                  <a:gd name="T2" fmla="*/ 161 w 1465"/>
                  <a:gd name="T3" fmla="*/ 157 h 351"/>
                  <a:gd name="T4" fmla="*/ 488 w 1465"/>
                  <a:gd name="T5" fmla="*/ 28 h 351"/>
                  <a:gd name="T6" fmla="*/ 1465 w 1465"/>
                  <a:gd name="T7" fmla="*/ 0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65" h="351">
                    <a:moveTo>
                      <a:pt x="0" y="351"/>
                    </a:moveTo>
                    <a:lnTo>
                      <a:pt x="161" y="157"/>
                    </a:lnTo>
                    <a:lnTo>
                      <a:pt x="488" y="28"/>
                    </a:lnTo>
                    <a:lnTo>
                      <a:pt x="1465" y="0"/>
                    </a:lnTo>
                  </a:path>
                </a:pathLst>
              </a:custGeom>
              <a:noFill/>
              <a:ln w="28575">
                <a:solidFill>
                  <a:srgbClr val="0000FF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Oval 63"/>
              <p:cNvSpPr>
                <a:spLocks noChangeArrowheads="1"/>
              </p:cNvSpPr>
              <p:nvPr/>
            </p:nvSpPr>
            <p:spPr bwMode="auto">
              <a:xfrm>
                <a:off x="1870470" y="4052888"/>
                <a:ext cx="58738" cy="58738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Oval 64"/>
              <p:cNvSpPr>
                <a:spLocks noChangeArrowheads="1"/>
              </p:cNvSpPr>
              <p:nvPr/>
            </p:nvSpPr>
            <p:spPr bwMode="auto">
              <a:xfrm>
                <a:off x="2126058" y="3744913"/>
                <a:ext cx="58738" cy="58738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Oval 65"/>
              <p:cNvSpPr>
                <a:spLocks noChangeArrowheads="1"/>
              </p:cNvSpPr>
              <p:nvPr/>
            </p:nvSpPr>
            <p:spPr bwMode="auto">
              <a:xfrm>
                <a:off x="2645170" y="3540125"/>
                <a:ext cx="58738" cy="58738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Oval 66"/>
              <p:cNvSpPr>
                <a:spLocks noChangeArrowheads="1"/>
              </p:cNvSpPr>
              <p:nvPr/>
            </p:nvSpPr>
            <p:spPr bwMode="auto">
              <a:xfrm>
                <a:off x="4194570" y="3495675"/>
                <a:ext cx="58738" cy="58738"/>
              </a:xfrm>
              <a:prstGeom prst="ellips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67"/>
              <p:cNvSpPr>
                <a:spLocks/>
              </p:cNvSpPr>
              <p:nvPr/>
            </p:nvSpPr>
            <p:spPr bwMode="auto">
              <a:xfrm>
                <a:off x="1899045" y="3452813"/>
                <a:ext cx="2325688" cy="527050"/>
              </a:xfrm>
              <a:custGeom>
                <a:avLst/>
                <a:gdLst>
                  <a:gd name="T0" fmla="*/ 0 w 1465"/>
                  <a:gd name="T1" fmla="*/ 332 h 332"/>
                  <a:gd name="T2" fmla="*/ 161 w 1465"/>
                  <a:gd name="T3" fmla="*/ 138 h 332"/>
                  <a:gd name="T4" fmla="*/ 488 w 1465"/>
                  <a:gd name="T5" fmla="*/ 0 h 332"/>
                  <a:gd name="T6" fmla="*/ 1465 w 1465"/>
                  <a:gd name="T7" fmla="*/ 18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65" h="332">
                    <a:moveTo>
                      <a:pt x="0" y="332"/>
                    </a:moveTo>
                    <a:lnTo>
                      <a:pt x="161" y="138"/>
                    </a:lnTo>
                    <a:lnTo>
                      <a:pt x="488" y="0"/>
                    </a:lnTo>
                    <a:lnTo>
                      <a:pt x="1465" y="18"/>
                    </a:lnTo>
                  </a:path>
                </a:pathLst>
              </a:custGeom>
              <a:noFill/>
              <a:ln w="28575">
                <a:solidFill>
                  <a:srgbClr val="0000FF"/>
                </a:solidFill>
                <a:prstDash val="sys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Rectangle 68"/>
              <p:cNvSpPr>
                <a:spLocks noChangeArrowheads="1"/>
              </p:cNvSpPr>
              <p:nvPr/>
            </p:nvSpPr>
            <p:spPr bwMode="auto">
              <a:xfrm>
                <a:off x="1870470" y="3951288"/>
                <a:ext cx="58738" cy="57150"/>
              </a:xfrm>
              <a:prstGeom prst="rect">
                <a:avLst/>
              </a:prstGeom>
              <a:noFill/>
              <a:ln w="0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Rectangle 69"/>
              <p:cNvSpPr>
                <a:spLocks noChangeArrowheads="1"/>
              </p:cNvSpPr>
              <p:nvPr/>
            </p:nvSpPr>
            <p:spPr bwMode="auto">
              <a:xfrm>
                <a:off x="2126058" y="3643313"/>
                <a:ext cx="58738" cy="58738"/>
              </a:xfrm>
              <a:prstGeom prst="rect">
                <a:avLst/>
              </a:prstGeom>
              <a:noFill/>
              <a:ln w="0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Rectangle 70"/>
              <p:cNvSpPr>
                <a:spLocks noChangeArrowheads="1"/>
              </p:cNvSpPr>
              <p:nvPr/>
            </p:nvSpPr>
            <p:spPr bwMode="auto">
              <a:xfrm>
                <a:off x="2645170" y="3422650"/>
                <a:ext cx="58738" cy="58738"/>
              </a:xfrm>
              <a:prstGeom prst="rect">
                <a:avLst/>
              </a:prstGeom>
              <a:noFill/>
              <a:ln w="0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Rectangle 71"/>
              <p:cNvSpPr>
                <a:spLocks noChangeArrowheads="1"/>
              </p:cNvSpPr>
              <p:nvPr/>
            </p:nvSpPr>
            <p:spPr bwMode="auto">
              <a:xfrm>
                <a:off x="4194570" y="3452813"/>
                <a:ext cx="58738" cy="58738"/>
              </a:xfrm>
              <a:prstGeom prst="rect">
                <a:avLst/>
              </a:prstGeom>
              <a:noFill/>
              <a:ln w="0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72"/>
              <p:cNvSpPr>
                <a:spLocks/>
              </p:cNvSpPr>
              <p:nvPr/>
            </p:nvSpPr>
            <p:spPr bwMode="auto">
              <a:xfrm>
                <a:off x="1899045" y="3554413"/>
                <a:ext cx="2325688" cy="711200"/>
              </a:xfrm>
              <a:custGeom>
                <a:avLst/>
                <a:gdLst>
                  <a:gd name="T0" fmla="*/ 0 w 1465"/>
                  <a:gd name="T1" fmla="*/ 448 h 448"/>
                  <a:gd name="T2" fmla="*/ 161 w 1465"/>
                  <a:gd name="T3" fmla="*/ 213 h 448"/>
                  <a:gd name="T4" fmla="*/ 488 w 1465"/>
                  <a:gd name="T5" fmla="*/ 37 h 448"/>
                  <a:gd name="T6" fmla="*/ 1465 w 1465"/>
                  <a:gd name="T7" fmla="*/ 0 h 4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65" h="448">
                    <a:moveTo>
                      <a:pt x="0" y="448"/>
                    </a:moveTo>
                    <a:lnTo>
                      <a:pt x="161" y="213"/>
                    </a:lnTo>
                    <a:lnTo>
                      <a:pt x="488" y="37"/>
                    </a:lnTo>
                    <a:lnTo>
                      <a:pt x="1465" y="0"/>
                    </a:lnTo>
                  </a:path>
                </a:pathLst>
              </a:custGeom>
              <a:noFill/>
              <a:ln w="28575">
                <a:solidFill>
                  <a:srgbClr val="0000FF"/>
                </a:solidFill>
                <a:prstDash val="sys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73"/>
              <p:cNvSpPr>
                <a:spLocks/>
              </p:cNvSpPr>
              <p:nvPr/>
            </p:nvSpPr>
            <p:spPr bwMode="auto">
              <a:xfrm>
                <a:off x="1862533" y="4229100"/>
                <a:ext cx="73025" cy="58738"/>
              </a:xfrm>
              <a:custGeom>
                <a:avLst/>
                <a:gdLst>
                  <a:gd name="T0" fmla="*/ 0 w 46"/>
                  <a:gd name="T1" fmla="*/ 37 h 37"/>
                  <a:gd name="T2" fmla="*/ 46 w 46"/>
                  <a:gd name="T3" fmla="*/ 37 h 37"/>
                  <a:gd name="T4" fmla="*/ 23 w 46"/>
                  <a:gd name="T5" fmla="*/ 0 h 37"/>
                  <a:gd name="T6" fmla="*/ 0 w 46"/>
                  <a:gd name="T7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37">
                    <a:moveTo>
                      <a:pt x="0" y="37"/>
                    </a:moveTo>
                    <a:lnTo>
                      <a:pt x="46" y="37"/>
                    </a:lnTo>
                    <a:lnTo>
                      <a:pt x="23" y="0"/>
                    </a:lnTo>
                    <a:lnTo>
                      <a:pt x="0" y="37"/>
                    </a:lnTo>
                    <a:close/>
                  </a:path>
                </a:pathLst>
              </a:cu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74"/>
              <p:cNvSpPr>
                <a:spLocks/>
              </p:cNvSpPr>
              <p:nvPr/>
            </p:nvSpPr>
            <p:spPr bwMode="auto">
              <a:xfrm>
                <a:off x="2118120" y="3856038"/>
                <a:ext cx="73025" cy="57150"/>
              </a:xfrm>
              <a:custGeom>
                <a:avLst/>
                <a:gdLst>
                  <a:gd name="T0" fmla="*/ 0 w 46"/>
                  <a:gd name="T1" fmla="*/ 36 h 36"/>
                  <a:gd name="T2" fmla="*/ 46 w 46"/>
                  <a:gd name="T3" fmla="*/ 36 h 36"/>
                  <a:gd name="T4" fmla="*/ 23 w 46"/>
                  <a:gd name="T5" fmla="*/ 0 h 36"/>
                  <a:gd name="T6" fmla="*/ 0 w 46"/>
                  <a:gd name="T7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36">
                    <a:moveTo>
                      <a:pt x="0" y="36"/>
                    </a:moveTo>
                    <a:lnTo>
                      <a:pt x="46" y="36"/>
                    </a:lnTo>
                    <a:lnTo>
                      <a:pt x="23" y="0"/>
                    </a:lnTo>
                    <a:lnTo>
                      <a:pt x="0" y="36"/>
                    </a:lnTo>
                    <a:close/>
                  </a:path>
                </a:pathLst>
              </a:cu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Freeform 75"/>
              <p:cNvSpPr>
                <a:spLocks/>
              </p:cNvSpPr>
              <p:nvPr/>
            </p:nvSpPr>
            <p:spPr bwMode="auto">
              <a:xfrm>
                <a:off x="2637233" y="3576638"/>
                <a:ext cx="73025" cy="58738"/>
              </a:xfrm>
              <a:custGeom>
                <a:avLst/>
                <a:gdLst>
                  <a:gd name="T0" fmla="*/ 0 w 46"/>
                  <a:gd name="T1" fmla="*/ 37 h 37"/>
                  <a:gd name="T2" fmla="*/ 46 w 46"/>
                  <a:gd name="T3" fmla="*/ 37 h 37"/>
                  <a:gd name="T4" fmla="*/ 23 w 46"/>
                  <a:gd name="T5" fmla="*/ 0 h 37"/>
                  <a:gd name="T6" fmla="*/ 0 w 46"/>
                  <a:gd name="T7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37">
                    <a:moveTo>
                      <a:pt x="0" y="37"/>
                    </a:moveTo>
                    <a:lnTo>
                      <a:pt x="46" y="37"/>
                    </a:lnTo>
                    <a:lnTo>
                      <a:pt x="23" y="0"/>
                    </a:lnTo>
                    <a:lnTo>
                      <a:pt x="0" y="37"/>
                    </a:lnTo>
                    <a:close/>
                  </a:path>
                </a:pathLst>
              </a:cu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Freeform 76"/>
              <p:cNvSpPr>
                <a:spLocks/>
              </p:cNvSpPr>
              <p:nvPr/>
            </p:nvSpPr>
            <p:spPr bwMode="auto">
              <a:xfrm>
                <a:off x="4188220" y="3517900"/>
                <a:ext cx="73025" cy="58738"/>
              </a:xfrm>
              <a:custGeom>
                <a:avLst/>
                <a:gdLst>
                  <a:gd name="T0" fmla="*/ 0 w 46"/>
                  <a:gd name="T1" fmla="*/ 37 h 37"/>
                  <a:gd name="T2" fmla="*/ 46 w 46"/>
                  <a:gd name="T3" fmla="*/ 37 h 37"/>
                  <a:gd name="T4" fmla="*/ 23 w 46"/>
                  <a:gd name="T5" fmla="*/ 0 h 37"/>
                  <a:gd name="T6" fmla="*/ 0 w 46"/>
                  <a:gd name="T7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37">
                    <a:moveTo>
                      <a:pt x="0" y="37"/>
                    </a:moveTo>
                    <a:lnTo>
                      <a:pt x="46" y="37"/>
                    </a:lnTo>
                    <a:lnTo>
                      <a:pt x="23" y="0"/>
                    </a:lnTo>
                    <a:lnTo>
                      <a:pt x="0" y="37"/>
                    </a:lnTo>
                    <a:close/>
                  </a:path>
                </a:pathLst>
              </a:cu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Freeform 77"/>
              <p:cNvSpPr>
                <a:spLocks/>
              </p:cNvSpPr>
              <p:nvPr/>
            </p:nvSpPr>
            <p:spPr bwMode="auto">
              <a:xfrm>
                <a:off x="1899045" y="3643313"/>
                <a:ext cx="2325688" cy="403225"/>
              </a:xfrm>
              <a:custGeom>
                <a:avLst/>
                <a:gdLst>
                  <a:gd name="T0" fmla="*/ 0 w 1465"/>
                  <a:gd name="T1" fmla="*/ 254 h 254"/>
                  <a:gd name="T2" fmla="*/ 161 w 1465"/>
                  <a:gd name="T3" fmla="*/ 83 h 254"/>
                  <a:gd name="T4" fmla="*/ 488 w 1465"/>
                  <a:gd name="T5" fmla="*/ 0 h 254"/>
                  <a:gd name="T6" fmla="*/ 1465 w 1465"/>
                  <a:gd name="T7" fmla="*/ 51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65" h="254">
                    <a:moveTo>
                      <a:pt x="0" y="254"/>
                    </a:moveTo>
                    <a:lnTo>
                      <a:pt x="161" y="83"/>
                    </a:lnTo>
                    <a:lnTo>
                      <a:pt x="488" y="0"/>
                    </a:lnTo>
                    <a:lnTo>
                      <a:pt x="1465" y="51"/>
                    </a:lnTo>
                  </a:path>
                </a:pathLst>
              </a:custGeom>
              <a:noFill/>
              <a:ln w="28575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Freeform 78"/>
              <p:cNvSpPr>
                <a:spLocks/>
              </p:cNvSpPr>
              <p:nvPr/>
            </p:nvSpPr>
            <p:spPr bwMode="auto">
              <a:xfrm>
                <a:off x="1870470" y="4008438"/>
                <a:ext cx="58738" cy="74613"/>
              </a:xfrm>
              <a:custGeom>
                <a:avLst/>
                <a:gdLst>
                  <a:gd name="T0" fmla="*/ 18 w 37"/>
                  <a:gd name="T1" fmla="*/ 47 h 47"/>
                  <a:gd name="T2" fmla="*/ 37 w 37"/>
                  <a:gd name="T3" fmla="*/ 24 h 47"/>
                  <a:gd name="T4" fmla="*/ 18 w 37"/>
                  <a:gd name="T5" fmla="*/ 0 h 47"/>
                  <a:gd name="T6" fmla="*/ 0 w 37"/>
                  <a:gd name="T7" fmla="*/ 24 h 47"/>
                  <a:gd name="T8" fmla="*/ 18 w 37"/>
                  <a:gd name="T9" fmla="*/ 4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47">
                    <a:moveTo>
                      <a:pt x="18" y="47"/>
                    </a:moveTo>
                    <a:lnTo>
                      <a:pt x="37" y="24"/>
                    </a:lnTo>
                    <a:lnTo>
                      <a:pt x="18" y="0"/>
                    </a:lnTo>
                    <a:lnTo>
                      <a:pt x="0" y="24"/>
                    </a:lnTo>
                    <a:lnTo>
                      <a:pt x="18" y="47"/>
                    </a:lnTo>
                    <a:close/>
                  </a:path>
                </a:pathLst>
              </a:cu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79"/>
              <p:cNvSpPr>
                <a:spLocks/>
              </p:cNvSpPr>
              <p:nvPr/>
            </p:nvSpPr>
            <p:spPr bwMode="auto">
              <a:xfrm>
                <a:off x="2126058" y="3738563"/>
                <a:ext cx="58738" cy="73025"/>
              </a:xfrm>
              <a:custGeom>
                <a:avLst/>
                <a:gdLst>
                  <a:gd name="T0" fmla="*/ 18 w 37"/>
                  <a:gd name="T1" fmla="*/ 46 h 46"/>
                  <a:gd name="T2" fmla="*/ 37 w 37"/>
                  <a:gd name="T3" fmla="*/ 23 h 46"/>
                  <a:gd name="T4" fmla="*/ 18 w 37"/>
                  <a:gd name="T5" fmla="*/ 0 h 46"/>
                  <a:gd name="T6" fmla="*/ 0 w 37"/>
                  <a:gd name="T7" fmla="*/ 23 h 46"/>
                  <a:gd name="T8" fmla="*/ 18 w 37"/>
                  <a:gd name="T9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46">
                    <a:moveTo>
                      <a:pt x="18" y="46"/>
                    </a:moveTo>
                    <a:lnTo>
                      <a:pt x="37" y="23"/>
                    </a:lnTo>
                    <a:lnTo>
                      <a:pt x="18" y="0"/>
                    </a:lnTo>
                    <a:lnTo>
                      <a:pt x="0" y="23"/>
                    </a:lnTo>
                    <a:lnTo>
                      <a:pt x="18" y="46"/>
                    </a:lnTo>
                    <a:close/>
                  </a:path>
                </a:pathLst>
              </a:cu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Freeform 80"/>
              <p:cNvSpPr>
                <a:spLocks/>
              </p:cNvSpPr>
              <p:nvPr/>
            </p:nvSpPr>
            <p:spPr bwMode="auto">
              <a:xfrm>
                <a:off x="2645170" y="3606800"/>
                <a:ext cx="58738" cy="73025"/>
              </a:xfrm>
              <a:custGeom>
                <a:avLst/>
                <a:gdLst>
                  <a:gd name="T0" fmla="*/ 18 w 37"/>
                  <a:gd name="T1" fmla="*/ 46 h 46"/>
                  <a:gd name="T2" fmla="*/ 37 w 37"/>
                  <a:gd name="T3" fmla="*/ 23 h 46"/>
                  <a:gd name="T4" fmla="*/ 18 w 37"/>
                  <a:gd name="T5" fmla="*/ 0 h 46"/>
                  <a:gd name="T6" fmla="*/ 0 w 37"/>
                  <a:gd name="T7" fmla="*/ 23 h 46"/>
                  <a:gd name="T8" fmla="*/ 18 w 37"/>
                  <a:gd name="T9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46">
                    <a:moveTo>
                      <a:pt x="18" y="46"/>
                    </a:moveTo>
                    <a:lnTo>
                      <a:pt x="37" y="23"/>
                    </a:lnTo>
                    <a:lnTo>
                      <a:pt x="18" y="0"/>
                    </a:lnTo>
                    <a:lnTo>
                      <a:pt x="0" y="23"/>
                    </a:lnTo>
                    <a:lnTo>
                      <a:pt x="18" y="46"/>
                    </a:lnTo>
                    <a:close/>
                  </a:path>
                </a:pathLst>
              </a:cu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81"/>
              <p:cNvSpPr>
                <a:spLocks/>
              </p:cNvSpPr>
              <p:nvPr/>
            </p:nvSpPr>
            <p:spPr bwMode="auto">
              <a:xfrm>
                <a:off x="4194570" y="3686175"/>
                <a:ext cx="58738" cy="74613"/>
              </a:xfrm>
              <a:custGeom>
                <a:avLst/>
                <a:gdLst>
                  <a:gd name="T0" fmla="*/ 19 w 37"/>
                  <a:gd name="T1" fmla="*/ 47 h 47"/>
                  <a:gd name="T2" fmla="*/ 37 w 37"/>
                  <a:gd name="T3" fmla="*/ 24 h 47"/>
                  <a:gd name="T4" fmla="*/ 19 w 37"/>
                  <a:gd name="T5" fmla="*/ 0 h 47"/>
                  <a:gd name="T6" fmla="*/ 0 w 37"/>
                  <a:gd name="T7" fmla="*/ 24 h 47"/>
                  <a:gd name="T8" fmla="*/ 19 w 37"/>
                  <a:gd name="T9" fmla="*/ 4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47">
                    <a:moveTo>
                      <a:pt x="19" y="47"/>
                    </a:moveTo>
                    <a:lnTo>
                      <a:pt x="37" y="24"/>
                    </a:lnTo>
                    <a:lnTo>
                      <a:pt x="19" y="0"/>
                    </a:lnTo>
                    <a:lnTo>
                      <a:pt x="0" y="24"/>
                    </a:lnTo>
                    <a:lnTo>
                      <a:pt x="19" y="47"/>
                    </a:lnTo>
                    <a:close/>
                  </a:path>
                </a:pathLst>
              </a:cu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Rectangle 82"/>
              <p:cNvSpPr>
                <a:spLocks noChangeArrowheads="1"/>
              </p:cNvSpPr>
              <p:nvPr/>
            </p:nvSpPr>
            <p:spPr bwMode="auto">
              <a:xfrm>
                <a:off x="2395933" y="5576888"/>
                <a:ext cx="1463157" cy="148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Data frame duration [ms</a:t>
                </a:r>
                <a:r>
                  <a:rPr lang="en-US" altLang="en-US" sz="1200" b="1" dirty="0">
                    <a:solidFill>
                      <a:srgbClr val="000000"/>
                    </a:solidFill>
                    <a:latin typeface="Helvetica" pitchFamily="34" charset="0"/>
                  </a:rPr>
                  <a:t>]</a:t>
                </a:r>
                <a:endPara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endParaRPr>
              </a:p>
            </p:txBody>
          </p:sp>
          <p:sp>
            <p:nvSpPr>
              <p:cNvPr id="85" name="Rectangle 83"/>
              <p:cNvSpPr>
                <a:spLocks noChangeArrowheads="1"/>
              </p:cNvSpPr>
              <p:nvPr/>
            </p:nvSpPr>
            <p:spPr bwMode="auto">
              <a:xfrm rot="16200000">
                <a:off x="688581" y="4246921"/>
                <a:ext cx="1410905" cy="1485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User throughput [Mbps</a:t>
                </a:r>
                <a:r>
                  <a:rPr lang="en-US" altLang="en-US" sz="1200" b="1" dirty="0">
                    <a:solidFill>
                      <a:srgbClr val="000000"/>
                    </a:solidFill>
                    <a:latin typeface="Helvetica" pitchFamily="34" charset="0"/>
                  </a:rPr>
                  <a:t>]</a:t>
                </a:r>
                <a:endPara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endParaRPr>
              </a:p>
            </p:txBody>
          </p:sp>
          <p:sp>
            <p:nvSpPr>
              <p:cNvPr id="86" name="Rectangle 84"/>
              <p:cNvSpPr>
                <a:spLocks noChangeArrowheads="1"/>
              </p:cNvSpPr>
              <p:nvPr/>
            </p:nvSpPr>
            <p:spPr bwMode="auto">
              <a:xfrm>
                <a:off x="1629170" y="5378450"/>
                <a:ext cx="73025" cy="139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7" name="Rectangle 85"/>
              <p:cNvSpPr>
                <a:spLocks noChangeArrowheads="1"/>
              </p:cNvSpPr>
              <p:nvPr/>
            </p:nvSpPr>
            <p:spPr bwMode="auto">
              <a:xfrm>
                <a:off x="4216795" y="3276600"/>
                <a:ext cx="73025" cy="139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77" name="Group 176"/>
            <p:cNvGrpSpPr/>
            <p:nvPr/>
          </p:nvGrpSpPr>
          <p:grpSpPr>
            <a:xfrm>
              <a:off x="2400673" y="4074046"/>
              <a:ext cx="2239260" cy="1155154"/>
              <a:chOff x="2540233" y="4588734"/>
              <a:chExt cx="2239262" cy="1155154"/>
            </a:xfrm>
          </p:grpSpPr>
          <p:grpSp>
            <p:nvGrpSpPr>
              <p:cNvPr id="178" name="Group 177"/>
              <p:cNvGrpSpPr/>
              <p:nvPr/>
            </p:nvGrpSpPr>
            <p:grpSpPr>
              <a:xfrm>
                <a:off x="2540233" y="4588734"/>
                <a:ext cx="2239262" cy="1155154"/>
                <a:chOff x="2953244" y="4973519"/>
                <a:chExt cx="1561888" cy="695996"/>
              </a:xfrm>
            </p:grpSpPr>
            <p:sp>
              <p:nvSpPr>
                <p:cNvPr id="181" name="Rectangle 180"/>
                <p:cNvSpPr/>
                <p:nvPr/>
              </p:nvSpPr>
              <p:spPr bwMode="auto">
                <a:xfrm>
                  <a:off x="2953244" y="4973519"/>
                  <a:ext cx="1206500" cy="695996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72000" tIns="45720" rIns="7200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grpSp>
              <p:nvGrpSpPr>
                <p:cNvPr id="182" name="Group 181"/>
                <p:cNvGrpSpPr/>
                <p:nvPr/>
              </p:nvGrpSpPr>
              <p:grpSpPr>
                <a:xfrm>
                  <a:off x="3006840" y="4993623"/>
                  <a:ext cx="1508292" cy="595828"/>
                  <a:chOff x="217883" y="3363913"/>
                  <a:chExt cx="1508292" cy="595828"/>
                </a:xfrm>
              </p:grpSpPr>
              <p:sp>
                <p:nvSpPr>
                  <p:cNvPr id="183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540145" y="3363913"/>
                    <a:ext cx="1186030" cy="18466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>
                      <a:spcBef>
                        <a:spcPct val="0"/>
                      </a:spcBef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1pPr>
                    <a:lvl2pPr>
                      <a:spcBef>
                        <a:spcPct val="0"/>
                      </a:spcBef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2pPr>
                    <a:lvl3pPr>
                      <a:spcBef>
                        <a:spcPct val="0"/>
                      </a:spcBef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3pPr>
                    <a:lvl4pPr>
                      <a:spcBef>
                        <a:spcPct val="0"/>
                      </a:spcBef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4pPr>
                    <a:lvl5pPr>
                      <a:spcBef>
                        <a:spcPct val="0"/>
                      </a:spcBef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5pPr>
                    <a:lvl6pPr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6pPr>
                    <a:lvl7pPr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7pPr>
                    <a:lvl8pPr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8pPr>
                    <a:lvl9pPr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9pPr>
                  </a:lstStyle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Arial" pitchFamily="34" charset="0"/>
                      </a:rPr>
                      <a:t>NO-FSS: 2 STAs</a:t>
                    </a:r>
                    <a:endParaRPr kumimoji="0" lang="en-US" altLang="en-US" sz="1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cs typeface="Arial" pitchFamily="34" charset="0"/>
                    </a:endParaRPr>
                  </a:p>
                </p:txBody>
              </p:sp>
              <p:sp>
                <p:nvSpPr>
                  <p:cNvPr id="184" name="Line 99"/>
                  <p:cNvSpPr>
                    <a:spLocks noChangeShapeType="1"/>
                  </p:cNvSpPr>
                  <p:nvPr/>
                </p:nvSpPr>
                <p:spPr bwMode="auto">
                  <a:xfrm>
                    <a:off x="217883" y="3416300"/>
                    <a:ext cx="29210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FF"/>
                    </a:solidFill>
                    <a:prstDash val="sysDot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85" name="Oval 100"/>
                  <p:cNvSpPr>
                    <a:spLocks noChangeArrowheads="1"/>
                  </p:cNvSpPr>
                  <p:nvPr/>
                </p:nvSpPr>
                <p:spPr bwMode="auto">
                  <a:xfrm>
                    <a:off x="335358" y="3386138"/>
                    <a:ext cx="58738" cy="58738"/>
                  </a:xfrm>
                  <a:prstGeom prst="ellipse">
                    <a:avLst/>
                  </a:prstGeom>
                  <a:noFill/>
                  <a:ln w="0">
                    <a:solidFill>
                      <a:srgbClr val="0000FF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86" name="Rectangle 101"/>
                  <p:cNvSpPr>
                    <a:spLocks noChangeArrowheads="1"/>
                  </p:cNvSpPr>
                  <p:nvPr/>
                </p:nvSpPr>
                <p:spPr bwMode="auto">
                  <a:xfrm>
                    <a:off x="540145" y="3503613"/>
                    <a:ext cx="1065805" cy="18466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>
                      <a:spcBef>
                        <a:spcPct val="0"/>
                      </a:spcBef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1pPr>
                    <a:lvl2pPr>
                      <a:spcBef>
                        <a:spcPct val="0"/>
                      </a:spcBef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2pPr>
                    <a:lvl3pPr>
                      <a:spcBef>
                        <a:spcPct val="0"/>
                      </a:spcBef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3pPr>
                    <a:lvl4pPr>
                      <a:spcBef>
                        <a:spcPct val="0"/>
                      </a:spcBef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4pPr>
                    <a:lvl5pPr>
                      <a:spcBef>
                        <a:spcPct val="0"/>
                      </a:spcBef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5pPr>
                    <a:lvl6pPr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6pPr>
                    <a:lvl7pPr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7pPr>
                    <a:lvl8pPr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8pPr>
                    <a:lvl9pPr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9pPr>
                  </a:lstStyle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Arial" pitchFamily="34" charset="0"/>
                      </a:rPr>
                      <a:t>IDEAL: 2 STAs</a:t>
                    </a:r>
                    <a:endParaRPr kumimoji="0" lang="en-US" altLang="en-US" sz="12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cs typeface="Arial" pitchFamily="34" charset="0"/>
                    </a:endParaRPr>
                  </a:p>
                </p:txBody>
              </p:sp>
              <p:sp>
                <p:nvSpPr>
                  <p:cNvPr id="187" name="Line 102"/>
                  <p:cNvSpPr>
                    <a:spLocks noChangeShapeType="1"/>
                  </p:cNvSpPr>
                  <p:nvPr/>
                </p:nvSpPr>
                <p:spPr bwMode="auto">
                  <a:xfrm>
                    <a:off x="217883" y="3554413"/>
                    <a:ext cx="29210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FF"/>
                    </a:solidFill>
                    <a:prstDash val="sys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88" name="Rectangle 103"/>
                  <p:cNvSpPr>
                    <a:spLocks noChangeArrowheads="1"/>
                  </p:cNvSpPr>
                  <p:nvPr/>
                </p:nvSpPr>
                <p:spPr bwMode="auto">
                  <a:xfrm>
                    <a:off x="335358" y="3525838"/>
                    <a:ext cx="58738" cy="58738"/>
                  </a:xfrm>
                  <a:prstGeom prst="rect">
                    <a:avLst/>
                  </a:prstGeom>
                  <a:noFill/>
                  <a:ln w="0">
                    <a:solidFill>
                      <a:srgbClr val="0000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89" name="Rectangle 104"/>
                  <p:cNvSpPr>
                    <a:spLocks noChangeArrowheads="1"/>
                  </p:cNvSpPr>
                  <p:nvPr/>
                </p:nvSpPr>
                <p:spPr bwMode="auto">
                  <a:xfrm>
                    <a:off x="540145" y="3635375"/>
                    <a:ext cx="1073820" cy="18466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>
                      <a:spcBef>
                        <a:spcPct val="0"/>
                      </a:spcBef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1pPr>
                    <a:lvl2pPr>
                      <a:spcBef>
                        <a:spcPct val="0"/>
                      </a:spcBef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2pPr>
                    <a:lvl3pPr>
                      <a:spcBef>
                        <a:spcPct val="0"/>
                      </a:spcBef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3pPr>
                    <a:lvl4pPr>
                      <a:spcBef>
                        <a:spcPct val="0"/>
                      </a:spcBef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4pPr>
                    <a:lvl5pPr>
                      <a:spcBef>
                        <a:spcPct val="0"/>
                      </a:spcBef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5pPr>
                    <a:lvl6pPr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6pPr>
                    <a:lvl7pPr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7pPr>
                    <a:lvl8pPr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8pPr>
                    <a:lvl9pPr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9pPr>
                  </a:lstStyle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Arial" pitchFamily="34" charset="0"/>
                      </a:rPr>
                      <a:t>FB-AX: 2 STAs</a:t>
                    </a:r>
                    <a:endParaRPr kumimoji="0" lang="en-US" altLang="en-US" sz="1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cs typeface="Arial" pitchFamily="34" charset="0"/>
                    </a:endParaRPr>
                  </a:p>
                </p:txBody>
              </p:sp>
              <p:sp>
                <p:nvSpPr>
                  <p:cNvPr id="190" name="Line 105"/>
                  <p:cNvSpPr>
                    <a:spLocks noChangeShapeType="1"/>
                  </p:cNvSpPr>
                  <p:nvPr/>
                </p:nvSpPr>
                <p:spPr bwMode="auto">
                  <a:xfrm>
                    <a:off x="217883" y="3686175"/>
                    <a:ext cx="29210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FF"/>
                    </a:solidFill>
                    <a:prstDash val="sys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91" name="Freeform 106"/>
                  <p:cNvSpPr>
                    <a:spLocks/>
                  </p:cNvSpPr>
                  <p:nvPr/>
                </p:nvSpPr>
                <p:spPr bwMode="auto">
                  <a:xfrm>
                    <a:off x="327420" y="3649663"/>
                    <a:ext cx="73025" cy="58738"/>
                  </a:xfrm>
                  <a:custGeom>
                    <a:avLst/>
                    <a:gdLst>
                      <a:gd name="T0" fmla="*/ 0 w 46"/>
                      <a:gd name="T1" fmla="*/ 37 h 37"/>
                      <a:gd name="T2" fmla="*/ 46 w 46"/>
                      <a:gd name="T3" fmla="*/ 37 h 37"/>
                      <a:gd name="T4" fmla="*/ 23 w 46"/>
                      <a:gd name="T5" fmla="*/ 0 h 37"/>
                      <a:gd name="T6" fmla="*/ 0 w 46"/>
                      <a:gd name="T7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46" h="37">
                        <a:moveTo>
                          <a:pt x="0" y="37"/>
                        </a:moveTo>
                        <a:lnTo>
                          <a:pt x="46" y="37"/>
                        </a:lnTo>
                        <a:lnTo>
                          <a:pt x="23" y="0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noFill/>
                  <a:ln w="0">
                    <a:solidFill>
                      <a:srgbClr val="0000FF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92" name="Rectangle 107"/>
                  <p:cNvSpPr>
                    <a:spLocks noChangeArrowheads="1"/>
                  </p:cNvSpPr>
                  <p:nvPr/>
                </p:nvSpPr>
                <p:spPr bwMode="auto">
                  <a:xfrm>
                    <a:off x="540145" y="3775075"/>
                    <a:ext cx="870238" cy="18466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>
                      <a:spcBef>
                        <a:spcPct val="0"/>
                      </a:spcBef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1pPr>
                    <a:lvl2pPr>
                      <a:spcBef>
                        <a:spcPct val="0"/>
                      </a:spcBef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2pPr>
                    <a:lvl3pPr>
                      <a:spcBef>
                        <a:spcPct val="0"/>
                      </a:spcBef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3pPr>
                    <a:lvl4pPr>
                      <a:spcBef>
                        <a:spcPct val="0"/>
                      </a:spcBef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4pPr>
                    <a:lvl5pPr>
                      <a:spcBef>
                        <a:spcPct val="0"/>
                      </a:spcBef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5pPr>
                    <a:lvl6pPr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6pPr>
                    <a:lvl7pPr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7pPr>
                    <a:lvl8pPr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8pPr>
                    <a:lvl9pPr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defRPr>
                    </a:lvl9pPr>
                  </a:lstStyle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Arial" pitchFamily="34" charset="0"/>
                      </a:rPr>
                      <a:t>PIG: 2 STAs</a:t>
                    </a:r>
                    <a:endParaRPr kumimoji="0" lang="en-US" altLang="en-US" sz="1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cs typeface="Arial" pitchFamily="34" charset="0"/>
                    </a:endParaRPr>
                  </a:p>
                </p:txBody>
              </p:sp>
              <p:sp>
                <p:nvSpPr>
                  <p:cNvPr id="193" name="Line 108"/>
                  <p:cNvSpPr>
                    <a:spLocks noChangeShapeType="1"/>
                  </p:cNvSpPr>
                  <p:nvPr/>
                </p:nvSpPr>
                <p:spPr bwMode="auto">
                  <a:xfrm>
                    <a:off x="217883" y="3825875"/>
                    <a:ext cx="29210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FF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94" name="Freeform 109"/>
                  <p:cNvSpPr>
                    <a:spLocks/>
                  </p:cNvSpPr>
                  <p:nvPr/>
                </p:nvSpPr>
                <p:spPr bwMode="auto">
                  <a:xfrm>
                    <a:off x="335358" y="3789363"/>
                    <a:ext cx="58738" cy="73025"/>
                  </a:xfrm>
                  <a:custGeom>
                    <a:avLst/>
                    <a:gdLst>
                      <a:gd name="T0" fmla="*/ 18 w 37"/>
                      <a:gd name="T1" fmla="*/ 46 h 46"/>
                      <a:gd name="T2" fmla="*/ 37 w 37"/>
                      <a:gd name="T3" fmla="*/ 23 h 46"/>
                      <a:gd name="T4" fmla="*/ 18 w 37"/>
                      <a:gd name="T5" fmla="*/ 0 h 46"/>
                      <a:gd name="T6" fmla="*/ 0 w 37"/>
                      <a:gd name="T7" fmla="*/ 23 h 46"/>
                      <a:gd name="T8" fmla="*/ 18 w 37"/>
                      <a:gd name="T9" fmla="*/ 46 h 4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37" h="46">
                        <a:moveTo>
                          <a:pt x="18" y="46"/>
                        </a:moveTo>
                        <a:lnTo>
                          <a:pt x="37" y="23"/>
                        </a:lnTo>
                        <a:lnTo>
                          <a:pt x="18" y="0"/>
                        </a:lnTo>
                        <a:lnTo>
                          <a:pt x="0" y="23"/>
                        </a:lnTo>
                        <a:lnTo>
                          <a:pt x="18" y="46"/>
                        </a:lnTo>
                        <a:close/>
                      </a:path>
                    </a:pathLst>
                  </a:custGeom>
                  <a:noFill/>
                  <a:ln w="0">
                    <a:solidFill>
                      <a:srgbClr val="0000FF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79" name="Rectangle 615"/>
              <p:cNvSpPr>
                <a:spLocks noChangeArrowheads="1"/>
              </p:cNvSpPr>
              <p:nvPr/>
            </p:nvSpPr>
            <p:spPr bwMode="auto">
              <a:xfrm>
                <a:off x="3079094" y="5510541"/>
                <a:ext cx="942053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FB-AC: 2 STAs</a:t>
                </a:r>
                <a:endPara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endParaRPr>
              </a:p>
            </p:txBody>
          </p:sp>
          <p:sp>
            <p:nvSpPr>
              <p:cNvPr id="180" name="Line 616"/>
              <p:cNvSpPr>
                <a:spLocks noChangeShapeType="1"/>
              </p:cNvSpPr>
              <p:nvPr/>
            </p:nvSpPr>
            <p:spPr bwMode="auto">
              <a:xfrm>
                <a:off x="2617070" y="5582990"/>
                <a:ext cx="414295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dash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" name="Freeform 554"/>
            <p:cNvSpPr>
              <a:spLocks/>
            </p:cNvSpPr>
            <p:nvPr/>
          </p:nvSpPr>
          <p:spPr bwMode="auto">
            <a:xfrm>
              <a:off x="982395" y="3172651"/>
              <a:ext cx="3315493" cy="1129022"/>
            </a:xfrm>
            <a:custGeom>
              <a:avLst/>
              <a:gdLst>
                <a:gd name="T0" fmla="*/ 0 w 1869"/>
                <a:gd name="T1" fmla="*/ 630 h 630"/>
                <a:gd name="T2" fmla="*/ 205 w 1869"/>
                <a:gd name="T3" fmla="*/ 318 h 630"/>
                <a:gd name="T4" fmla="*/ 623 w 1869"/>
                <a:gd name="T5" fmla="*/ 65 h 630"/>
                <a:gd name="T6" fmla="*/ 1869 w 1869"/>
                <a:gd name="T7" fmla="*/ 0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69" h="630">
                  <a:moveTo>
                    <a:pt x="0" y="630"/>
                  </a:moveTo>
                  <a:lnTo>
                    <a:pt x="205" y="318"/>
                  </a:lnTo>
                  <a:lnTo>
                    <a:pt x="623" y="65"/>
                  </a:lnTo>
                  <a:lnTo>
                    <a:pt x="1869" y="0"/>
                  </a:lnTo>
                </a:path>
              </a:pathLst>
            </a:custGeom>
            <a:noFill/>
            <a:ln w="28575">
              <a:solidFill>
                <a:srgbClr val="0000FF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63132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948" y="548680"/>
            <a:ext cx="7994500" cy="864096"/>
          </a:xfrm>
        </p:spPr>
        <p:txBody>
          <a:bodyPr/>
          <a:lstStyle/>
          <a:p>
            <a:r>
              <a:rPr lang="en-US" dirty="0"/>
              <a:t>Mean user </a:t>
            </a:r>
            <a:r>
              <a:rPr lang="en-US" dirty="0" smtClean="0"/>
              <a:t>Throughput Gain – 4 and 9 STAs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268760"/>
            <a:ext cx="8270523" cy="16638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FB-AX: overall the best, but overhead is still high with short </a:t>
            </a:r>
            <a:r>
              <a:rPr lang="en-US" dirty="0" smtClean="0"/>
              <a:t>frame duration </a:t>
            </a:r>
            <a:r>
              <a:rPr lang="en-US" dirty="0"/>
              <a:t>(0.5ms: 20%)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Piggyback: the least overhead; poor with long </a:t>
            </a:r>
            <a:r>
              <a:rPr lang="en-US" dirty="0" smtClean="0"/>
              <a:t>frame durations </a:t>
            </a:r>
            <a:r>
              <a:rPr lang="en-US" dirty="0"/>
              <a:t>due to large feedback </a:t>
            </a:r>
            <a:r>
              <a:rPr lang="en-US" dirty="0" smtClean="0"/>
              <a:t>delay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123056" y="2927529"/>
            <a:ext cx="4304928" cy="3529953"/>
            <a:chOff x="1414985" y="1484313"/>
            <a:chExt cx="3223690" cy="2643360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1755775" y="1566168"/>
              <a:ext cx="2811463" cy="22812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1755775" y="1549400"/>
              <a:ext cx="2811463" cy="2281238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V="1">
              <a:off x="2033588" y="1549400"/>
              <a:ext cx="0" cy="22812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V="1">
              <a:off x="2312988" y="1549400"/>
              <a:ext cx="0" cy="22812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flipV="1">
              <a:off x="2878138" y="1549400"/>
              <a:ext cx="0" cy="22812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 flipV="1">
              <a:off x="4567238" y="1549400"/>
              <a:ext cx="0" cy="22812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1755775" y="3830638"/>
              <a:ext cx="28114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1755775" y="3479800"/>
              <a:ext cx="28114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>
              <a:off x="1755775" y="3128963"/>
              <a:ext cx="28114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1755775" y="2778125"/>
              <a:ext cx="28114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1755775" y="2425700"/>
              <a:ext cx="28114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1755775" y="2074863"/>
              <a:ext cx="28114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1755775" y="1724025"/>
              <a:ext cx="28114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1755775" y="1549400"/>
              <a:ext cx="28114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1755775" y="3830638"/>
              <a:ext cx="28114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 flipV="1">
              <a:off x="4567238" y="1549400"/>
              <a:ext cx="0" cy="22812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 flipV="1">
              <a:off x="1755775" y="1549400"/>
              <a:ext cx="0" cy="22812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1755775" y="3830638"/>
              <a:ext cx="28114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 flipV="1">
              <a:off x="1755775" y="1549400"/>
              <a:ext cx="0" cy="22812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 flipV="1">
              <a:off x="2033588" y="3798888"/>
              <a:ext cx="0" cy="317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>
              <a:off x="2033588" y="1549400"/>
              <a:ext cx="0" cy="238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1962150" y="3854450"/>
              <a:ext cx="159652" cy="138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0.5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auto">
            <a:xfrm flipV="1">
              <a:off x="2312988" y="3798888"/>
              <a:ext cx="0" cy="317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29"/>
            <p:cNvSpPr>
              <a:spLocks noChangeShapeType="1"/>
            </p:cNvSpPr>
            <p:nvPr/>
          </p:nvSpPr>
          <p:spPr bwMode="auto">
            <a:xfrm>
              <a:off x="2312988" y="1549400"/>
              <a:ext cx="0" cy="238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2289175" y="3854450"/>
              <a:ext cx="63621" cy="138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1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33" name="Line 31"/>
            <p:cNvSpPr>
              <a:spLocks noChangeShapeType="1"/>
            </p:cNvSpPr>
            <p:nvPr/>
          </p:nvSpPr>
          <p:spPr bwMode="auto">
            <a:xfrm flipV="1">
              <a:off x="2878138" y="3798888"/>
              <a:ext cx="0" cy="317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32"/>
            <p:cNvSpPr>
              <a:spLocks noChangeShapeType="1"/>
            </p:cNvSpPr>
            <p:nvPr/>
          </p:nvSpPr>
          <p:spPr bwMode="auto">
            <a:xfrm>
              <a:off x="2878138" y="1549400"/>
              <a:ext cx="0" cy="238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auto">
            <a:xfrm>
              <a:off x="2854325" y="3854450"/>
              <a:ext cx="63621" cy="138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2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36" name="Line 34"/>
            <p:cNvSpPr>
              <a:spLocks noChangeShapeType="1"/>
            </p:cNvSpPr>
            <p:nvPr/>
          </p:nvSpPr>
          <p:spPr bwMode="auto">
            <a:xfrm flipV="1">
              <a:off x="4567238" y="3798888"/>
              <a:ext cx="0" cy="317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35"/>
            <p:cNvSpPr>
              <a:spLocks noChangeShapeType="1"/>
            </p:cNvSpPr>
            <p:nvPr/>
          </p:nvSpPr>
          <p:spPr bwMode="auto">
            <a:xfrm>
              <a:off x="4567238" y="1549400"/>
              <a:ext cx="0" cy="238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36"/>
            <p:cNvSpPr>
              <a:spLocks noChangeArrowheads="1"/>
            </p:cNvSpPr>
            <p:nvPr/>
          </p:nvSpPr>
          <p:spPr bwMode="auto">
            <a:xfrm>
              <a:off x="4543425" y="3854450"/>
              <a:ext cx="63621" cy="138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5</a:t>
              </a:r>
              <a:endPara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39" name="Line 37"/>
            <p:cNvSpPr>
              <a:spLocks noChangeShapeType="1"/>
            </p:cNvSpPr>
            <p:nvPr/>
          </p:nvSpPr>
          <p:spPr bwMode="auto">
            <a:xfrm>
              <a:off x="1755775" y="3830638"/>
              <a:ext cx="2381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38"/>
            <p:cNvSpPr>
              <a:spLocks noChangeShapeType="1"/>
            </p:cNvSpPr>
            <p:nvPr/>
          </p:nvSpPr>
          <p:spPr bwMode="auto">
            <a:xfrm flipH="1">
              <a:off x="4535488" y="3830638"/>
              <a:ext cx="317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39"/>
            <p:cNvSpPr>
              <a:spLocks noChangeArrowheads="1"/>
            </p:cNvSpPr>
            <p:nvPr/>
          </p:nvSpPr>
          <p:spPr bwMode="auto">
            <a:xfrm>
              <a:off x="1666875" y="3767138"/>
              <a:ext cx="63621" cy="138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42" name="Line 40"/>
            <p:cNvSpPr>
              <a:spLocks noChangeShapeType="1"/>
            </p:cNvSpPr>
            <p:nvPr/>
          </p:nvSpPr>
          <p:spPr bwMode="auto">
            <a:xfrm>
              <a:off x="1755775" y="3479800"/>
              <a:ext cx="2381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Line 41"/>
            <p:cNvSpPr>
              <a:spLocks noChangeShapeType="1"/>
            </p:cNvSpPr>
            <p:nvPr/>
          </p:nvSpPr>
          <p:spPr bwMode="auto">
            <a:xfrm flipH="1">
              <a:off x="4535488" y="3479800"/>
              <a:ext cx="317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42"/>
            <p:cNvSpPr>
              <a:spLocks noChangeArrowheads="1"/>
            </p:cNvSpPr>
            <p:nvPr/>
          </p:nvSpPr>
          <p:spPr bwMode="auto">
            <a:xfrm>
              <a:off x="1611313" y="3416300"/>
              <a:ext cx="127241" cy="138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10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45" name="Line 43"/>
            <p:cNvSpPr>
              <a:spLocks noChangeShapeType="1"/>
            </p:cNvSpPr>
            <p:nvPr/>
          </p:nvSpPr>
          <p:spPr bwMode="auto">
            <a:xfrm>
              <a:off x="1755775" y="3128963"/>
              <a:ext cx="2381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44"/>
            <p:cNvSpPr>
              <a:spLocks noChangeShapeType="1"/>
            </p:cNvSpPr>
            <p:nvPr/>
          </p:nvSpPr>
          <p:spPr bwMode="auto">
            <a:xfrm flipH="1">
              <a:off x="4535488" y="3128963"/>
              <a:ext cx="317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45"/>
            <p:cNvSpPr>
              <a:spLocks noChangeArrowheads="1"/>
            </p:cNvSpPr>
            <p:nvPr/>
          </p:nvSpPr>
          <p:spPr bwMode="auto">
            <a:xfrm>
              <a:off x="1611313" y="3063875"/>
              <a:ext cx="127241" cy="138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20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48" name="Line 46"/>
            <p:cNvSpPr>
              <a:spLocks noChangeShapeType="1"/>
            </p:cNvSpPr>
            <p:nvPr/>
          </p:nvSpPr>
          <p:spPr bwMode="auto">
            <a:xfrm>
              <a:off x="1755775" y="2778125"/>
              <a:ext cx="2381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47"/>
            <p:cNvSpPr>
              <a:spLocks noChangeShapeType="1"/>
            </p:cNvSpPr>
            <p:nvPr/>
          </p:nvSpPr>
          <p:spPr bwMode="auto">
            <a:xfrm flipH="1">
              <a:off x="4535488" y="2778125"/>
              <a:ext cx="317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48"/>
            <p:cNvSpPr>
              <a:spLocks noChangeArrowheads="1"/>
            </p:cNvSpPr>
            <p:nvPr/>
          </p:nvSpPr>
          <p:spPr bwMode="auto">
            <a:xfrm>
              <a:off x="1611313" y="2713038"/>
              <a:ext cx="127241" cy="138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30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1" name="Line 49"/>
            <p:cNvSpPr>
              <a:spLocks noChangeShapeType="1"/>
            </p:cNvSpPr>
            <p:nvPr/>
          </p:nvSpPr>
          <p:spPr bwMode="auto">
            <a:xfrm>
              <a:off x="1755775" y="2425700"/>
              <a:ext cx="2381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50"/>
            <p:cNvSpPr>
              <a:spLocks noChangeShapeType="1"/>
            </p:cNvSpPr>
            <p:nvPr/>
          </p:nvSpPr>
          <p:spPr bwMode="auto">
            <a:xfrm flipH="1">
              <a:off x="4535488" y="2425700"/>
              <a:ext cx="317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51"/>
            <p:cNvSpPr>
              <a:spLocks noChangeArrowheads="1"/>
            </p:cNvSpPr>
            <p:nvPr/>
          </p:nvSpPr>
          <p:spPr bwMode="auto">
            <a:xfrm>
              <a:off x="1611313" y="2362200"/>
              <a:ext cx="127241" cy="138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40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4" name="Line 52"/>
            <p:cNvSpPr>
              <a:spLocks noChangeShapeType="1"/>
            </p:cNvSpPr>
            <p:nvPr/>
          </p:nvSpPr>
          <p:spPr bwMode="auto">
            <a:xfrm>
              <a:off x="1755775" y="2074863"/>
              <a:ext cx="2381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53"/>
            <p:cNvSpPr>
              <a:spLocks noChangeShapeType="1"/>
            </p:cNvSpPr>
            <p:nvPr/>
          </p:nvSpPr>
          <p:spPr bwMode="auto">
            <a:xfrm flipH="1">
              <a:off x="4535488" y="2074863"/>
              <a:ext cx="317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54"/>
            <p:cNvSpPr>
              <a:spLocks noChangeArrowheads="1"/>
            </p:cNvSpPr>
            <p:nvPr/>
          </p:nvSpPr>
          <p:spPr bwMode="auto">
            <a:xfrm>
              <a:off x="1611313" y="2011363"/>
              <a:ext cx="127241" cy="138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50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7" name="Line 55"/>
            <p:cNvSpPr>
              <a:spLocks noChangeShapeType="1"/>
            </p:cNvSpPr>
            <p:nvPr/>
          </p:nvSpPr>
          <p:spPr bwMode="auto">
            <a:xfrm>
              <a:off x="1755775" y="1724025"/>
              <a:ext cx="2381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Line 56"/>
            <p:cNvSpPr>
              <a:spLocks noChangeShapeType="1"/>
            </p:cNvSpPr>
            <p:nvPr/>
          </p:nvSpPr>
          <p:spPr bwMode="auto">
            <a:xfrm flipH="1">
              <a:off x="4535488" y="1724025"/>
              <a:ext cx="317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57"/>
            <p:cNvSpPr>
              <a:spLocks noChangeArrowheads="1"/>
            </p:cNvSpPr>
            <p:nvPr/>
          </p:nvSpPr>
          <p:spPr bwMode="auto">
            <a:xfrm>
              <a:off x="1611313" y="1660525"/>
              <a:ext cx="127241" cy="138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60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61" name="Line 59"/>
            <p:cNvSpPr>
              <a:spLocks noChangeShapeType="1"/>
            </p:cNvSpPr>
            <p:nvPr/>
          </p:nvSpPr>
          <p:spPr bwMode="auto">
            <a:xfrm>
              <a:off x="1755775" y="3830638"/>
              <a:ext cx="28114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Line 60"/>
            <p:cNvSpPr>
              <a:spLocks noChangeShapeType="1"/>
            </p:cNvSpPr>
            <p:nvPr/>
          </p:nvSpPr>
          <p:spPr bwMode="auto">
            <a:xfrm flipV="1">
              <a:off x="4567238" y="1549400"/>
              <a:ext cx="0" cy="22812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Line 61"/>
            <p:cNvSpPr>
              <a:spLocks noChangeShapeType="1"/>
            </p:cNvSpPr>
            <p:nvPr/>
          </p:nvSpPr>
          <p:spPr bwMode="auto">
            <a:xfrm flipV="1">
              <a:off x="1755775" y="1549400"/>
              <a:ext cx="0" cy="22812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2033588" y="2818706"/>
              <a:ext cx="2533650" cy="406400"/>
            </a:xfrm>
            <a:custGeom>
              <a:avLst/>
              <a:gdLst>
                <a:gd name="T0" fmla="*/ 0 w 1596"/>
                <a:gd name="T1" fmla="*/ 256 h 256"/>
                <a:gd name="T2" fmla="*/ 176 w 1596"/>
                <a:gd name="T3" fmla="*/ 125 h 256"/>
                <a:gd name="T4" fmla="*/ 532 w 1596"/>
                <a:gd name="T5" fmla="*/ 25 h 256"/>
                <a:gd name="T6" fmla="*/ 1596 w 1596"/>
                <a:gd name="T7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6" h="256">
                  <a:moveTo>
                    <a:pt x="0" y="256"/>
                  </a:moveTo>
                  <a:lnTo>
                    <a:pt x="176" y="125"/>
                  </a:lnTo>
                  <a:lnTo>
                    <a:pt x="532" y="25"/>
                  </a:lnTo>
                  <a:lnTo>
                    <a:pt x="1596" y="0"/>
                  </a:lnTo>
                </a:path>
              </a:pathLst>
            </a:custGeom>
            <a:noFill/>
            <a:ln w="28575">
              <a:solidFill>
                <a:srgbClr val="008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auto">
            <a:xfrm>
              <a:off x="2001838" y="3176588"/>
              <a:ext cx="63500" cy="63500"/>
            </a:xfrm>
            <a:prstGeom prst="ellipse">
              <a:avLst/>
            </a:pr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auto">
            <a:xfrm>
              <a:off x="2281238" y="2968625"/>
              <a:ext cx="63500" cy="63500"/>
            </a:xfrm>
            <a:prstGeom prst="ellipse">
              <a:avLst/>
            </a:pr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auto">
            <a:xfrm>
              <a:off x="2846388" y="2809875"/>
              <a:ext cx="63500" cy="63500"/>
            </a:xfrm>
            <a:prstGeom prst="ellipse">
              <a:avLst/>
            </a:pr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auto">
            <a:xfrm>
              <a:off x="4535488" y="2770188"/>
              <a:ext cx="63500" cy="63500"/>
            </a:xfrm>
            <a:prstGeom prst="ellipse">
              <a:avLst/>
            </a:pr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2033588" y="3528319"/>
              <a:ext cx="2533650" cy="182563"/>
            </a:xfrm>
            <a:custGeom>
              <a:avLst/>
              <a:gdLst>
                <a:gd name="T0" fmla="*/ 0 w 1596"/>
                <a:gd name="T1" fmla="*/ 115 h 115"/>
                <a:gd name="T2" fmla="*/ 176 w 1596"/>
                <a:gd name="T3" fmla="*/ 85 h 115"/>
                <a:gd name="T4" fmla="*/ 532 w 1596"/>
                <a:gd name="T5" fmla="*/ 25 h 115"/>
                <a:gd name="T6" fmla="*/ 1596 w 1596"/>
                <a:gd name="T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6" h="115">
                  <a:moveTo>
                    <a:pt x="0" y="115"/>
                  </a:moveTo>
                  <a:lnTo>
                    <a:pt x="176" y="85"/>
                  </a:lnTo>
                  <a:lnTo>
                    <a:pt x="532" y="25"/>
                  </a:lnTo>
                  <a:lnTo>
                    <a:pt x="1596" y="0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auto">
            <a:xfrm>
              <a:off x="2001838" y="3662363"/>
              <a:ext cx="63500" cy="65088"/>
            </a:xfrm>
            <a:prstGeom prst="ellipse">
              <a:avLst/>
            </a:pr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auto">
            <a:xfrm>
              <a:off x="2281238" y="3614738"/>
              <a:ext cx="63500" cy="63500"/>
            </a:xfrm>
            <a:prstGeom prst="ellipse">
              <a:avLst/>
            </a:pr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auto">
            <a:xfrm>
              <a:off x="2846388" y="3519488"/>
              <a:ext cx="63500" cy="63500"/>
            </a:xfrm>
            <a:prstGeom prst="ellipse">
              <a:avLst/>
            </a:pr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auto">
            <a:xfrm>
              <a:off x="4535488" y="3479800"/>
              <a:ext cx="63500" cy="63500"/>
            </a:xfrm>
            <a:prstGeom prst="ellipse">
              <a:avLst/>
            </a:pr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2033588" y="2617788"/>
              <a:ext cx="2533650" cy="430213"/>
            </a:xfrm>
            <a:custGeom>
              <a:avLst/>
              <a:gdLst>
                <a:gd name="T0" fmla="*/ 0 w 1596"/>
                <a:gd name="T1" fmla="*/ 271 h 271"/>
                <a:gd name="T2" fmla="*/ 176 w 1596"/>
                <a:gd name="T3" fmla="*/ 126 h 271"/>
                <a:gd name="T4" fmla="*/ 532 w 1596"/>
                <a:gd name="T5" fmla="*/ 0 h 271"/>
                <a:gd name="T6" fmla="*/ 1596 w 1596"/>
                <a:gd name="T7" fmla="*/ 25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6" h="271">
                  <a:moveTo>
                    <a:pt x="0" y="271"/>
                  </a:moveTo>
                  <a:lnTo>
                    <a:pt x="176" y="126"/>
                  </a:lnTo>
                  <a:lnTo>
                    <a:pt x="532" y="0"/>
                  </a:lnTo>
                  <a:lnTo>
                    <a:pt x="1596" y="25"/>
                  </a:lnTo>
                </a:path>
              </a:pathLst>
            </a:custGeom>
            <a:noFill/>
            <a:ln w="28575">
              <a:solidFill>
                <a:srgbClr val="007F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Rectangle 73"/>
            <p:cNvSpPr>
              <a:spLocks noChangeArrowheads="1"/>
            </p:cNvSpPr>
            <p:nvPr/>
          </p:nvSpPr>
          <p:spPr bwMode="auto">
            <a:xfrm>
              <a:off x="2001838" y="3016250"/>
              <a:ext cx="63500" cy="65088"/>
            </a:xfrm>
            <a:prstGeom prst="rect">
              <a:avLst/>
            </a:prstGeom>
            <a:noFill/>
            <a:ln w="0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Rectangle 74"/>
            <p:cNvSpPr>
              <a:spLocks noChangeArrowheads="1"/>
            </p:cNvSpPr>
            <p:nvPr/>
          </p:nvSpPr>
          <p:spPr bwMode="auto">
            <a:xfrm>
              <a:off x="2281238" y="2786063"/>
              <a:ext cx="63500" cy="63500"/>
            </a:xfrm>
            <a:prstGeom prst="rect">
              <a:avLst/>
            </a:prstGeom>
            <a:noFill/>
            <a:ln w="0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Rectangle 75"/>
            <p:cNvSpPr>
              <a:spLocks noChangeArrowheads="1"/>
            </p:cNvSpPr>
            <p:nvPr/>
          </p:nvSpPr>
          <p:spPr bwMode="auto">
            <a:xfrm>
              <a:off x="2846388" y="2586038"/>
              <a:ext cx="63500" cy="63500"/>
            </a:xfrm>
            <a:prstGeom prst="rect">
              <a:avLst/>
            </a:prstGeom>
            <a:noFill/>
            <a:ln w="0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Rectangle 76"/>
            <p:cNvSpPr>
              <a:spLocks noChangeArrowheads="1"/>
            </p:cNvSpPr>
            <p:nvPr/>
          </p:nvSpPr>
          <p:spPr bwMode="auto">
            <a:xfrm>
              <a:off x="4535488" y="2625725"/>
              <a:ext cx="63500" cy="63500"/>
            </a:xfrm>
            <a:prstGeom prst="rect">
              <a:avLst/>
            </a:prstGeom>
            <a:noFill/>
            <a:ln w="0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2033588" y="3391794"/>
              <a:ext cx="2533650" cy="271463"/>
            </a:xfrm>
            <a:custGeom>
              <a:avLst/>
              <a:gdLst>
                <a:gd name="T0" fmla="*/ 0 w 1596"/>
                <a:gd name="T1" fmla="*/ 171 h 171"/>
                <a:gd name="T2" fmla="*/ 176 w 1596"/>
                <a:gd name="T3" fmla="*/ 71 h 171"/>
                <a:gd name="T4" fmla="*/ 532 w 1596"/>
                <a:gd name="T5" fmla="*/ 0 h 171"/>
                <a:gd name="T6" fmla="*/ 1596 w 1596"/>
                <a:gd name="T7" fmla="*/ 46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6" h="171">
                  <a:moveTo>
                    <a:pt x="0" y="171"/>
                  </a:moveTo>
                  <a:lnTo>
                    <a:pt x="176" y="71"/>
                  </a:lnTo>
                  <a:lnTo>
                    <a:pt x="532" y="0"/>
                  </a:lnTo>
                  <a:lnTo>
                    <a:pt x="1596" y="46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Rectangle 78"/>
            <p:cNvSpPr>
              <a:spLocks noChangeArrowheads="1"/>
            </p:cNvSpPr>
            <p:nvPr/>
          </p:nvSpPr>
          <p:spPr bwMode="auto">
            <a:xfrm>
              <a:off x="2001838" y="3614738"/>
              <a:ext cx="63500" cy="63500"/>
            </a:xfrm>
            <a:prstGeom prst="rect">
              <a:avLst/>
            </a:prstGeom>
            <a:noFill/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Rectangle 79"/>
            <p:cNvSpPr>
              <a:spLocks noChangeArrowheads="1"/>
            </p:cNvSpPr>
            <p:nvPr/>
          </p:nvSpPr>
          <p:spPr bwMode="auto">
            <a:xfrm>
              <a:off x="2281238" y="3455988"/>
              <a:ext cx="63500" cy="63500"/>
            </a:xfrm>
            <a:prstGeom prst="rect">
              <a:avLst/>
            </a:prstGeom>
            <a:noFill/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Rectangle 80"/>
            <p:cNvSpPr>
              <a:spLocks noChangeArrowheads="1"/>
            </p:cNvSpPr>
            <p:nvPr/>
          </p:nvSpPr>
          <p:spPr bwMode="auto">
            <a:xfrm>
              <a:off x="2846388" y="3343275"/>
              <a:ext cx="63500" cy="65088"/>
            </a:xfrm>
            <a:prstGeom prst="rect">
              <a:avLst/>
            </a:prstGeom>
            <a:noFill/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Rectangle 81"/>
            <p:cNvSpPr>
              <a:spLocks noChangeArrowheads="1"/>
            </p:cNvSpPr>
            <p:nvPr/>
          </p:nvSpPr>
          <p:spPr bwMode="auto">
            <a:xfrm>
              <a:off x="4535488" y="3416300"/>
              <a:ext cx="63500" cy="63500"/>
            </a:xfrm>
            <a:prstGeom prst="rect">
              <a:avLst/>
            </a:prstGeom>
            <a:noFill/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2033588" y="2720975"/>
              <a:ext cx="2533650" cy="463550"/>
            </a:xfrm>
            <a:custGeom>
              <a:avLst/>
              <a:gdLst>
                <a:gd name="T0" fmla="*/ 0 w 1596"/>
                <a:gd name="T1" fmla="*/ 292 h 292"/>
                <a:gd name="T2" fmla="*/ 176 w 1596"/>
                <a:gd name="T3" fmla="*/ 141 h 292"/>
                <a:gd name="T4" fmla="*/ 532 w 1596"/>
                <a:gd name="T5" fmla="*/ 0 h 292"/>
                <a:gd name="T6" fmla="*/ 1596 w 1596"/>
                <a:gd name="T7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6" h="292">
                  <a:moveTo>
                    <a:pt x="0" y="292"/>
                  </a:moveTo>
                  <a:lnTo>
                    <a:pt x="176" y="141"/>
                  </a:lnTo>
                  <a:lnTo>
                    <a:pt x="532" y="0"/>
                  </a:lnTo>
                  <a:lnTo>
                    <a:pt x="1596" y="0"/>
                  </a:lnTo>
                </a:path>
              </a:pathLst>
            </a:custGeom>
            <a:noFill/>
            <a:ln w="28575">
              <a:solidFill>
                <a:srgbClr val="008000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/>
            <p:cNvSpPr>
              <a:spLocks/>
            </p:cNvSpPr>
            <p:nvPr/>
          </p:nvSpPr>
          <p:spPr bwMode="auto">
            <a:xfrm>
              <a:off x="1993900" y="3144838"/>
              <a:ext cx="79375" cy="63500"/>
            </a:xfrm>
            <a:custGeom>
              <a:avLst/>
              <a:gdLst>
                <a:gd name="T0" fmla="*/ 0 w 50"/>
                <a:gd name="T1" fmla="*/ 40 h 40"/>
                <a:gd name="T2" fmla="*/ 50 w 50"/>
                <a:gd name="T3" fmla="*/ 40 h 40"/>
                <a:gd name="T4" fmla="*/ 25 w 50"/>
                <a:gd name="T5" fmla="*/ 0 h 40"/>
                <a:gd name="T6" fmla="*/ 0 w 50"/>
                <a:gd name="T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40">
                  <a:moveTo>
                    <a:pt x="0" y="40"/>
                  </a:moveTo>
                  <a:lnTo>
                    <a:pt x="50" y="40"/>
                  </a:lnTo>
                  <a:lnTo>
                    <a:pt x="25" y="0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0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/>
            <p:cNvSpPr>
              <a:spLocks/>
            </p:cNvSpPr>
            <p:nvPr/>
          </p:nvSpPr>
          <p:spPr bwMode="auto">
            <a:xfrm>
              <a:off x="2273300" y="2905125"/>
              <a:ext cx="79375" cy="63500"/>
            </a:xfrm>
            <a:custGeom>
              <a:avLst/>
              <a:gdLst>
                <a:gd name="T0" fmla="*/ 0 w 50"/>
                <a:gd name="T1" fmla="*/ 40 h 40"/>
                <a:gd name="T2" fmla="*/ 50 w 50"/>
                <a:gd name="T3" fmla="*/ 40 h 40"/>
                <a:gd name="T4" fmla="*/ 25 w 50"/>
                <a:gd name="T5" fmla="*/ 0 h 40"/>
                <a:gd name="T6" fmla="*/ 0 w 50"/>
                <a:gd name="T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40">
                  <a:moveTo>
                    <a:pt x="0" y="40"/>
                  </a:moveTo>
                  <a:lnTo>
                    <a:pt x="50" y="40"/>
                  </a:lnTo>
                  <a:lnTo>
                    <a:pt x="25" y="0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0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2838450" y="2681288"/>
              <a:ext cx="79375" cy="63500"/>
            </a:xfrm>
            <a:custGeom>
              <a:avLst/>
              <a:gdLst>
                <a:gd name="T0" fmla="*/ 0 w 50"/>
                <a:gd name="T1" fmla="*/ 40 h 40"/>
                <a:gd name="T2" fmla="*/ 50 w 50"/>
                <a:gd name="T3" fmla="*/ 40 h 40"/>
                <a:gd name="T4" fmla="*/ 25 w 50"/>
                <a:gd name="T5" fmla="*/ 0 h 40"/>
                <a:gd name="T6" fmla="*/ 0 w 50"/>
                <a:gd name="T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40">
                  <a:moveTo>
                    <a:pt x="0" y="40"/>
                  </a:moveTo>
                  <a:lnTo>
                    <a:pt x="50" y="40"/>
                  </a:lnTo>
                  <a:lnTo>
                    <a:pt x="25" y="0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0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/>
            <p:cNvSpPr>
              <a:spLocks/>
            </p:cNvSpPr>
            <p:nvPr/>
          </p:nvSpPr>
          <p:spPr bwMode="auto">
            <a:xfrm>
              <a:off x="4527550" y="2681288"/>
              <a:ext cx="79375" cy="63500"/>
            </a:xfrm>
            <a:custGeom>
              <a:avLst/>
              <a:gdLst>
                <a:gd name="T0" fmla="*/ 0 w 50"/>
                <a:gd name="T1" fmla="*/ 40 h 40"/>
                <a:gd name="T2" fmla="*/ 50 w 50"/>
                <a:gd name="T3" fmla="*/ 40 h 40"/>
                <a:gd name="T4" fmla="*/ 25 w 50"/>
                <a:gd name="T5" fmla="*/ 0 h 40"/>
                <a:gd name="T6" fmla="*/ 0 w 50"/>
                <a:gd name="T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40">
                  <a:moveTo>
                    <a:pt x="0" y="40"/>
                  </a:moveTo>
                  <a:lnTo>
                    <a:pt x="50" y="40"/>
                  </a:lnTo>
                  <a:lnTo>
                    <a:pt x="25" y="0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0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2033588" y="3425132"/>
              <a:ext cx="2533650" cy="261938"/>
            </a:xfrm>
            <a:custGeom>
              <a:avLst/>
              <a:gdLst>
                <a:gd name="T0" fmla="*/ 0 w 1596"/>
                <a:gd name="T1" fmla="*/ 165 h 165"/>
                <a:gd name="T2" fmla="*/ 176 w 1596"/>
                <a:gd name="T3" fmla="*/ 75 h 165"/>
                <a:gd name="T4" fmla="*/ 532 w 1596"/>
                <a:gd name="T5" fmla="*/ 0 h 165"/>
                <a:gd name="T6" fmla="*/ 1596 w 1596"/>
                <a:gd name="T7" fmla="*/ 3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6" h="165">
                  <a:moveTo>
                    <a:pt x="0" y="165"/>
                  </a:moveTo>
                  <a:lnTo>
                    <a:pt x="176" y="75"/>
                  </a:lnTo>
                  <a:lnTo>
                    <a:pt x="532" y="0"/>
                  </a:lnTo>
                  <a:lnTo>
                    <a:pt x="1596" y="35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1993900" y="3630613"/>
              <a:ext cx="79375" cy="63500"/>
            </a:xfrm>
            <a:custGeom>
              <a:avLst/>
              <a:gdLst>
                <a:gd name="T0" fmla="*/ 0 w 50"/>
                <a:gd name="T1" fmla="*/ 40 h 40"/>
                <a:gd name="T2" fmla="*/ 50 w 50"/>
                <a:gd name="T3" fmla="*/ 40 h 40"/>
                <a:gd name="T4" fmla="*/ 25 w 50"/>
                <a:gd name="T5" fmla="*/ 0 h 40"/>
                <a:gd name="T6" fmla="*/ 0 w 50"/>
                <a:gd name="T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40">
                  <a:moveTo>
                    <a:pt x="0" y="40"/>
                  </a:moveTo>
                  <a:lnTo>
                    <a:pt x="50" y="40"/>
                  </a:lnTo>
                  <a:lnTo>
                    <a:pt x="25" y="0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/>
            <p:cNvSpPr>
              <a:spLocks/>
            </p:cNvSpPr>
            <p:nvPr/>
          </p:nvSpPr>
          <p:spPr bwMode="auto">
            <a:xfrm>
              <a:off x="2273300" y="3487738"/>
              <a:ext cx="79375" cy="63500"/>
            </a:xfrm>
            <a:custGeom>
              <a:avLst/>
              <a:gdLst>
                <a:gd name="T0" fmla="*/ 0 w 50"/>
                <a:gd name="T1" fmla="*/ 40 h 40"/>
                <a:gd name="T2" fmla="*/ 50 w 50"/>
                <a:gd name="T3" fmla="*/ 40 h 40"/>
                <a:gd name="T4" fmla="*/ 25 w 50"/>
                <a:gd name="T5" fmla="*/ 0 h 40"/>
                <a:gd name="T6" fmla="*/ 0 w 50"/>
                <a:gd name="T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40">
                  <a:moveTo>
                    <a:pt x="0" y="40"/>
                  </a:moveTo>
                  <a:lnTo>
                    <a:pt x="50" y="40"/>
                  </a:lnTo>
                  <a:lnTo>
                    <a:pt x="25" y="0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2838450" y="3367088"/>
              <a:ext cx="79375" cy="65088"/>
            </a:xfrm>
            <a:custGeom>
              <a:avLst/>
              <a:gdLst>
                <a:gd name="T0" fmla="*/ 0 w 50"/>
                <a:gd name="T1" fmla="*/ 41 h 41"/>
                <a:gd name="T2" fmla="*/ 50 w 50"/>
                <a:gd name="T3" fmla="*/ 41 h 41"/>
                <a:gd name="T4" fmla="*/ 25 w 50"/>
                <a:gd name="T5" fmla="*/ 0 h 41"/>
                <a:gd name="T6" fmla="*/ 0 w 50"/>
                <a:gd name="T7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41">
                  <a:moveTo>
                    <a:pt x="0" y="41"/>
                  </a:moveTo>
                  <a:lnTo>
                    <a:pt x="50" y="41"/>
                  </a:lnTo>
                  <a:lnTo>
                    <a:pt x="25" y="0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/>
            <p:cNvSpPr>
              <a:spLocks/>
            </p:cNvSpPr>
            <p:nvPr/>
          </p:nvSpPr>
          <p:spPr bwMode="auto">
            <a:xfrm>
              <a:off x="4527550" y="3424238"/>
              <a:ext cx="79375" cy="63500"/>
            </a:xfrm>
            <a:custGeom>
              <a:avLst/>
              <a:gdLst>
                <a:gd name="T0" fmla="*/ 0 w 50"/>
                <a:gd name="T1" fmla="*/ 40 h 40"/>
                <a:gd name="T2" fmla="*/ 50 w 50"/>
                <a:gd name="T3" fmla="*/ 40 h 40"/>
                <a:gd name="T4" fmla="*/ 25 w 50"/>
                <a:gd name="T5" fmla="*/ 0 h 40"/>
                <a:gd name="T6" fmla="*/ 0 w 50"/>
                <a:gd name="T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40">
                  <a:moveTo>
                    <a:pt x="0" y="40"/>
                  </a:moveTo>
                  <a:lnTo>
                    <a:pt x="50" y="40"/>
                  </a:lnTo>
                  <a:lnTo>
                    <a:pt x="25" y="0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2"/>
            <p:cNvSpPr>
              <a:spLocks/>
            </p:cNvSpPr>
            <p:nvPr/>
          </p:nvSpPr>
          <p:spPr bwMode="auto">
            <a:xfrm>
              <a:off x="2033588" y="2736850"/>
              <a:ext cx="2533650" cy="352425"/>
            </a:xfrm>
            <a:custGeom>
              <a:avLst/>
              <a:gdLst>
                <a:gd name="T0" fmla="*/ 0 w 1596"/>
                <a:gd name="T1" fmla="*/ 222 h 222"/>
                <a:gd name="T2" fmla="*/ 176 w 1596"/>
                <a:gd name="T3" fmla="*/ 81 h 222"/>
                <a:gd name="T4" fmla="*/ 532 w 1596"/>
                <a:gd name="T5" fmla="*/ 0 h 222"/>
                <a:gd name="T6" fmla="*/ 1596 w 1596"/>
                <a:gd name="T7" fmla="*/ 76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6" h="222">
                  <a:moveTo>
                    <a:pt x="0" y="222"/>
                  </a:moveTo>
                  <a:lnTo>
                    <a:pt x="176" y="81"/>
                  </a:lnTo>
                  <a:lnTo>
                    <a:pt x="532" y="0"/>
                  </a:lnTo>
                  <a:lnTo>
                    <a:pt x="1596" y="76"/>
                  </a:lnTo>
                </a:path>
              </a:pathLst>
            </a:custGeom>
            <a:noFill/>
            <a:ln w="28575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3"/>
            <p:cNvSpPr>
              <a:spLocks/>
            </p:cNvSpPr>
            <p:nvPr/>
          </p:nvSpPr>
          <p:spPr bwMode="auto">
            <a:xfrm>
              <a:off x="2001838" y="3048000"/>
              <a:ext cx="63500" cy="80963"/>
            </a:xfrm>
            <a:custGeom>
              <a:avLst/>
              <a:gdLst>
                <a:gd name="T0" fmla="*/ 20 w 40"/>
                <a:gd name="T1" fmla="*/ 51 h 51"/>
                <a:gd name="T2" fmla="*/ 40 w 40"/>
                <a:gd name="T3" fmla="*/ 26 h 51"/>
                <a:gd name="T4" fmla="*/ 20 w 40"/>
                <a:gd name="T5" fmla="*/ 0 h 51"/>
                <a:gd name="T6" fmla="*/ 0 w 40"/>
                <a:gd name="T7" fmla="*/ 26 h 51"/>
                <a:gd name="T8" fmla="*/ 20 w 40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51">
                  <a:moveTo>
                    <a:pt x="20" y="51"/>
                  </a:moveTo>
                  <a:lnTo>
                    <a:pt x="40" y="26"/>
                  </a:lnTo>
                  <a:lnTo>
                    <a:pt x="20" y="0"/>
                  </a:lnTo>
                  <a:lnTo>
                    <a:pt x="0" y="26"/>
                  </a:lnTo>
                  <a:lnTo>
                    <a:pt x="20" y="51"/>
                  </a:lnTo>
                  <a:close/>
                </a:path>
              </a:pathLst>
            </a:cu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4"/>
            <p:cNvSpPr>
              <a:spLocks/>
            </p:cNvSpPr>
            <p:nvPr/>
          </p:nvSpPr>
          <p:spPr bwMode="auto">
            <a:xfrm>
              <a:off x="2281238" y="2825750"/>
              <a:ext cx="63500" cy="79375"/>
            </a:xfrm>
            <a:custGeom>
              <a:avLst/>
              <a:gdLst>
                <a:gd name="T0" fmla="*/ 20 w 40"/>
                <a:gd name="T1" fmla="*/ 50 h 50"/>
                <a:gd name="T2" fmla="*/ 40 w 40"/>
                <a:gd name="T3" fmla="*/ 25 h 50"/>
                <a:gd name="T4" fmla="*/ 20 w 40"/>
                <a:gd name="T5" fmla="*/ 0 h 50"/>
                <a:gd name="T6" fmla="*/ 0 w 40"/>
                <a:gd name="T7" fmla="*/ 25 h 50"/>
                <a:gd name="T8" fmla="*/ 20 w 40"/>
                <a:gd name="T9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50">
                  <a:moveTo>
                    <a:pt x="20" y="50"/>
                  </a:moveTo>
                  <a:lnTo>
                    <a:pt x="40" y="25"/>
                  </a:lnTo>
                  <a:lnTo>
                    <a:pt x="20" y="0"/>
                  </a:lnTo>
                  <a:lnTo>
                    <a:pt x="0" y="25"/>
                  </a:lnTo>
                  <a:lnTo>
                    <a:pt x="20" y="50"/>
                  </a:lnTo>
                  <a:close/>
                </a:path>
              </a:pathLst>
            </a:cu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5"/>
            <p:cNvSpPr>
              <a:spLocks/>
            </p:cNvSpPr>
            <p:nvPr/>
          </p:nvSpPr>
          <p:spPr bwMode="auto">
            <a:xfrm>
              <a:off x="2846388" y="2697163"/>
              <a:ext cx="63500" cy="80963"/>
            </a:xfrm>
            <a:custGeom>
              <a:avLst/>
              <a:gdLst>
                <a:gd name="T0" fmla="*/ 20 w 40"/>
                <a:gd name="T1" fmla="*/ 51 h 51"/>
                <a:gd name="T2" fmla="*/ 40 w 40"/>
                <a:gd name="T3" fmla="*/ 25 h 51"/>
                <a:gd name="T4" fmla="*/ 20 w 40"/>
                <a:gd name="T5" fmla="*/ 0 h 51"/>
                <a:gd name="T6" fmla="*/ 0 w 40"/>
                <a:gd name="T7" fmla="*/ 25 h 51"/>
                <a:gd name="T8" fmla="*/ 20 w 40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51">
                  <a:moveTo>
                    <a:pt x="20" y="51"/>
                  </a:moveTo>
                  <a:lnTo>
                    <a:pt x="40" y="25"/>
                  </a:lnTo>
                  <a:lnTo>
                    <a:pt x="20" y="0"/>
                  </a:lnTo>
                  <a:lnTo>
                    <a:pt x="0" y="25"/>
                  </a:lnTo>
                  <a:lnTo>
                    <a:pt x="20" y="51"/>
                  </a:lnTo>
                  <a:close/>
                </a:path>
              </a:pathLst>
            </a:cu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6"/>
            <p:cNvSpPr>
              <a:spLocks/>
            </p:cNvSpPr>
            <p:nvPr/>
          </p:nvSpPr>
          <p:spPr bwMode="auto">
            <a:xfrm>
              <a:off x="4535488" y="2817813"/>
              <a:ext cx="63500" cy="79375"/>
            </a:xfrm>
            <a:custGeom>
              <a:avLst/>
              <a:gdLst>
                <a:gd name="T0" fmla="*/ 20 w 40"/>
                <a:gd name="T1" fmla="*/ 50 h 50"/>
                <a:gd name="T2" fmla="*/ 40 w 40"/>
                <a:gd name="T3" fmla="*/ 25 h 50"/>
                <a:gd name="T4" fmla="*/ 20 w 40"/>
                <a:gd name="T5" fmla="*/ 0 h 50"/>
                <a:gd name="T6" fmla="*/ 0 w 40"/>
                <a:gd name="T7" fmla="*/ 25 h 50"/>
                <a:gd name="T8" fmla="*/ 20 w 40"/>
                <a:gd name="T9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50">
                  <a:moveTo>
                    <a:pt x="20" y="50"/>
                  </a:moveTo>
                  <a:lnTo>
                    <a:pt x="40" y="25"/>
                  </a:lnTo>
                  <a:lnTo>
                    <a:pt x="20" y="0"/>
                  </a:lnTo>
                  <a:lnTo>
                    <a:pt x="0" y="25"/>
                  </a:lnTo>
                  <a:lnTo>
                    <a:pt x="20" y="50"/>
                  </a:lnTo>
                  <a:close/>
                </a:path>
              </a:pathLst>
            </a:cu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7"/>
            <p:cNvSpPr>
              <a:spLocks/>
            </p:cNvSpPr>
            <p:nvPr/>
          </p:nvSpPr>
          <p:spPr bwMode="auto">
            <a:xfrm>
              <a:off x="2033588" y="3496569"/>
              <a:ext cx="2533650" cy="174625"/>
            </a:xfrm>
            <a:custGeom>
              <a:avLst/>
              <a:gdLst>
                <a:gd name="T0" fmla="*/ 0 w 1596"/>
                <a:gd name="T1" fmla="*/ 110 h 110"/>
                <a:gd name="T2" fmla="*/ 176 w 1596"/>
                <a:gd name="T3" fmla="*/ 40 h 110"/>
                <a:gd name="T4" fmla="*/ 532 w 1596"/>
                <a:gd name="T5" fmla="*/ 0 h 110"/>
                <a:gd name="T6" fmla="*/ 1596 w 1596"/>
                <a:gd name="T7" fmla="*/ 4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6" h="110">
                  <a:moveTo>
                    <a:pt x="0" y="110"/>
                  </a:moveTo>
                  <a:lnTo>
                    <a:pt x="176" y="40"/>
                  </a:lnTo>
                  <a:lnTo>
                    <a:pt x="532" y="0"/>
                  </a:lnTo>
                  <a:lnTo>
                    <a:pt x="1596" y="45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8"/>
            <p:cNvSpPr>
              <a:spLocks/>
            </p:cNvSpPr>
            <p:nvPr/>
          </p:nvSpPr>
          <p:spPr bwMode="auto">
            <a:xfrm>
              <a:off x="2001838" y="3614738"/>
              <a:ext cx="63500" cy="79375"/>
            </a:xfrm>
            <a:custGeom>
              <a:avLst/>
              <a:gdLst>
                <a:gd name="T0" fmla="*/ 20 w 40"/>
                <a:gd name="T1" fmla="*/ 50 h 50"/>
                <a:gd name="T2" fmla="*/ 40 w 40"/>
                <a:gd name="T3" fmla="*/ 25 h 50"/>
                <a:gd name="T4" fmla="*/ 20 w 40"/>
                <a:gd name="T5" fmla="*/ 0 h 50"/>
                <a:gd name="T6" fmla="*/ 0 w 40"/>
                <a:gd name="T7" fmla="*/ 25 h 50"/>
                <a:gd name="T8" fmla="*/ 20 w 40"/>
                <a:gd name="T9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50">
                  <a:moveTo>
                    <a:pt x="20" y="50"/>
                  </a:moveTo>
                  <a:lnTo>
                    <a:pt x="40" y="25"/>
                  </a:lnTo>
                  <a:lnTo>
                    <a:pt x="20" y="0"/>
                  </a:lnTo>
                  <a:lnTo>
                    <a:pt x="0" y="25"/>
                  </a:lnTo>
                  <a:lnTo>
                    <a:pt x="20" y="50"/>
                  </a:lnTo>
                  <a:close/>
                </a:path>
              </a:pathLst>
            </a:cu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9"/>
            <p:cNvSpPr>
              <a:spLocks/>
            </p:cNvSpPr>
            <p:nvPr/>
          </p:nvSpPr>
          <p:spPr bwMode="auto">
            <a:xfrm>
              <a:off x="2281238" y="3503613"/>
              <a:ext cx="63500" cy="79375"/>
            </a:xfrm>
            <a:custGeom>
              <a:avLst/>
              <a:gdLst>
                <a:gd name="T0" fmla="*/ 20 w 40"/>
                <a:gd name="T1" fmla="*/ 50 h 50"/>
                <a:gd name="T2" fmla="*/ 40 w 40"/>
                <a:gd name="T3" fmla="*/ 25 h 50"/>
                <a:gd name="T4" fmla="*/ 20 w 40"/>
                <a:gd name="T5" fmla="*/ 0 h 50"/>
                <a:gd name="T6" fmla="*/ 0 w 40"/>
                <a:gd name="T7" fmla="*/ 25 h 50"/>
                <a:gd name="T8" fmla="*/ 20 w 40"/>
                <a:gd name="T9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50">
                  <a:moveTo>
                    <a:pt x="20" y="50"/>
                  </a:moveTo>
                  <a:lnTo>
                    <a:pt x="40" y="25"/>
                  </a:lnTo>
                  <a:lnTo>
                    <a:pt x="20" y="0"/>
                  </a:lnTo>
                  <a:lnTo>
                    <a:pt x="0" y="25"/>
                  </a:lnTo>
                  <a:lnTo>
                    <a:pt x="20" y="50"/>
                  </a:lnTo>
                  <a:close/>
                </a:path>
              </a:pathLst>
            </a:cu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0"/>
            <p:cNvSpPr>
              <a:spLocks/>
            </p:cNvSpPr>
            <p:nvPr/>
          </p:nvSpPr>
          <p:spPr bwMode="auto">
            <a:xfrm>
              <a:off x="2846388" y="3440113"/>
              <a:ext cx="63500" cy="79375"/>
            </a:xfrm>
            <a:custGeom>
              <a:avLst/>
              <a:gdLst>
                <a:gd name="T0" fmla="*/ 20 w 40"/>
                <a:gd name="T1" fmla="*/ 50 h 50"/>
                <a:gd name="T2" fmla="*/ 40 w 40"/>
                <a:gd name="T3" fmla="*/ 25 h 50"/>
                <a:gd name="T4" fmla="*/ 20 w 40"/>
                <a:gd name="T5" fmla="*/ 0 h 50"/>
                <a:gd name="T6" fmla="*/ 0 w 40"/>
                <a:gd name="T7" fmla="*/ 25 h 50"/>
                <a:gd name="T8" fmla="*/ 20 w 40"/>
                <a:gd name="T9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50">
                  <a:moveTo>
                    <a:pt x="20" y="50"/>
                  </a:moveTo>
                  <a:lnTo>
                    <a:pt x="40" y="25"/>
                  </a:lnTo>
                  <a:lnTo>
                    <a:pt x="20" y="0"/>
                  </a:lnTo>
                  <a:lnTo>
                    <a:pt x="0" y="25"/>
                  </a:lnTo>
                  <a:lnTo>
                    <a:pt x="20" y="50"/>
                  </a:lnTo>
                  <a:close/>
                </a:path>
              </a:pathLst>
            </a:cu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1"/>
            <p:cNvSpPr>
              <a:spLocks/>
            </p:cNvSpPr>
            <p:nvPr/>
          </p:nvSpPr>
          <p:spPr bwMode="auto">
            <a:xfrm>
              <a:off x="4535488" y="3511550"/>
              <a:ext cx="63500" cy="79375"/>
            </a:xfrm>
            <a:custGeom>
              <a:avLst/>
              <a:gdLst>
                <a:gd name="T0" fmla="*/ 20 w 40"/>
                <a:gd name="T1" fmla="*/ 50 h 50"/>
                <a:gd name="T2" fmla="*/ 40 w 40"/>
                <a:gd name="T3" fmla="*/ 25 h 50"/>
                <a:gd name="T4" fmla="*/ 20 w 40"/>
                <a:gd name="T5" fmla="*/ 0 h 50"/>
                <a:gd name="T6" fmla="*/ 0 w 40"/>
                <a:gd name="T7" fmla="*/ 25 h 50"/>
                <a:gd name="T8" fmla="*/ 20 w 40"/>
                <a:gd name="T9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50">
                  <a:moveTo>
                    <a:pt x="20" y="50"/>
                  </a:moveTo>
                  <a:lnTo>
                    <a:pt x="40" y="25"/>
                  </a:lnTo>
                  <a:lnTo>
                    <a:pt x="20" y="0"/>
                  </a:lnTo>
                  <a:lnTo>
                    <a:pt x="0" y="25"/>
                  </a:lnTo>
                  <a:lnTo>
                    <a:pt x="20" y="50"/>
                  </a:lnTo>
                  <a:close/>
                </a:path>
              </a:pathLst>
            </a:cu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Rectangle 102"/>
            <p:cNvSpPr>
              <a:spLocks noChangeArrowheads="1"/>
            </p:cNvSpPr>
            <p:nvPr/>
          </p:nvSpPr>
          <p:spPr bwMode="auto">
            <a:xfrm>
              <a:off x="2574925" y="3989388"/>
              <a:ext cx="1362441" cy="138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Data frame duration [ms</a:t>
              </a:r>
              <a:r>
                <a:rPr lang="en-US" altLang="en-US" sz="1200" b="1" dirty="0">
                  <a:solidFill>
                    <a:srgbClr val="000000"/>
                  </a:solidFill>
                  <a:latin typeface="Helvetica" pitchFamily="34" charset="0"/>
                </a:rPr>
                <a:t>]</a:t>
              </a:r>
              <a:endPara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05" name="Rectangle 103"/>
            <p:cNvSpPr>
              <a:spLocks noChangeArrowheads="1"/>
            </p:cNvSpPr>
            <p:nvPr/>
          </p:nvSpPr>
          <p:spPr bwMode="auto">
            <a:xfrm rot="16200000">
              <a:off x="826915" y="2615320"/>
              <a:ext cx="1314426" cy="138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User throughput [Mbps</a:t>
              </a:r>
              <a:r>
                <a:rPr lang="en-US" altLang="en-US" sz="1200" b="1" dirty="0">
                  <a:solidFill>
                    <a:srgbClr val="000000"/>
                  </a:solidFill>
                  <a:latin typeface="Helvetica" pitchFamily="34" charset="0"/>
                </a:rPr>
                <a:t>]</a:t>
              </a:r>
              <a:endPara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06" name="Rectangle 104"/>
            <p:cNvSpPr>
              <a:spLocks noChangeArrowheads="1"/>
            </p:cNvSpPr>
            <p:nvPr/>
          </p:nvSpPr>
          <p:spPr bwMode="auto">
            <a:xfrm>
              <a:off x="1739900" y="3775075"/>
              <a:ext cx="79375" cy="150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" name="Rectangle 105"/>
            <p:cNvSpPr>
              <a:spLocks noChangeArrowheads="1"/>
            </p:cNvSpPr>
            <p:nvPr/>
          </p:nvSpPr>
          <p:spPr bwMode="auto">
            <a:xfrm>
              <a:off x="4559300" y="1484313"/>
              <a:ext cx="79375" cy="150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8" name="Group 144"/>
          <p:cNvGrpSpPr>
            <a:grpSpLocks noChangeAspect="1"/>
          </p:cNvGrpSpPr>
          <p:nvPr/>
        </p:nvGrpSpPr>
        <p:grpSpPr bwMode="auto">
          <a:xfrm>
            <a:off x="4436776" y="2924944"/>
            <a:ext cx="4564106" cy="3577443"/>
            <a:chOff x="2964" y="1205"/>
            <a:chExt cx="2151" cy="1686"/>
          </a:xfrm>
        </p:grpSpPr>
        <p:sp>
          <p:nvSpPr>
            <p:cNvPr id="109" name="Rectangle 145"/>
            <p:cNvSpPr>
              <a:spLocks noChangeArrowheads="1"/>
            </p:cNvSpPr>
            <p:nvPr/>
          </p:nvSpPr>
          <p:spPr bwMode="auto">
            <a:xfrm>
              <a:off x="3183" y="1247"/>
              <a:ext cx="1885" cy="14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Rectangle 146"/>
            <p:cNvSpPr>
              <a:spLocks noChangeArrowheads="1"/>
            </p:cNvSpPr>
            <p:nvPr/>
          </p:nvSpPr>
          <p:spPr bwMode="auto">
            <a:xfrm>
              <a:off x="3183" y="1247"/>
              <a:ext cx="1885" cy="1452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Line 147"/>
            <p:cNvSpPr>
              <a:spLocks noChangeShapeType="1"/>
            </p:cNvSpPr>
            <p:nvPr/>
          </p:nvSpPr>
          <p:spPr bwMode="auto">
            <a:xfrm flipV="1">
              <a:off x="3371" y="1247"/>
              <a:ext cx="0" cy="145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Line 148"/>
            <p:cNvSpPr>
              <a:spLocks noChangeShapeType="1"/>
            </p:cNvSpPr>
            <p:nvPr/>
          </p:nvSpPr>
          <p:spPr bwMode="auto">
            <a:xfrm flipV="1">
              <a:off x="3559" y="1247"/>
              <a:ext cx="0" cy="145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Line 149"/>
            <p:cNvSpPr>
              <a:spLocks noChangeShapeType="1"/>
            </p:cNvSpPr>
            <p:nvPr/>
          </p:nvSpPr>
          <p:spPr bwMode="auto">
            <a:xfrm flipV="1">
              <a:off x="3935" y="1247"/>
              <a:ext cx="0" cy="145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Line 150"/>
            <p:cNvSpPr>
              <a:spLocks noChangeShapeType="1"/>
            </p:cNvSpPr>
            <p:nvPr/>
          </p:nvSpPr>
          <p:spPr bwMode="auto">
            <a:xfrm flipV="1">
              <a:off x="5068" y="1247"/>
              <a:ext cx="0" cy="145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Line 151"/>
            <p:cNvSpPr>
              <a:spLocks noChangeShapeType="1"/>
            </p:cNvSpPr>
            <p:nvPr/>
          </p:nvSpPr>
          <p:spPr bwMode="auto">
            <a:xfrm>
              <a:off x="3183" y="2600"/>
              <a:ext cx="188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Line 152"/>
            <p:cNvSpPr>
              <a:spLocks noChangeShapeType="1"/>
            </p:cNvSpPr>
            <p:nvPr/>
          </p:nvSpPr>
          <p:spPr bwMode="auto">
            <a:xfrm>
              <a:off x="3183" y="2407"/>
              <a:ext cx="188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Line 153"/>
            <p:cNvSpPr>
              <a:spLocks noChangeShapeType="1"/>
            </p:cNvSpPr>
            <p:nvPr/>
          </p:nvSpPr>
          <p:spPr bwMode="auto">
            <a:xfrm>
              <a:off x="3183" y="2214"/>
              <a:ext cx="188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Line 154"/>
            <p:cNvSpPr>
              <a:spLocks noChangeShapeType="1"/>
            </p:cNvSpPr>
            <p:nvPr/>
          </p:nvSpPr>
          <p:spPr bwMode="auto">
            <a:xfrm>
              <a:off x="3183" y="2020"/>
              <a:ext cx="188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Line 155"/>
            <p:cNvSpPr>
              <a:spLocks noChangeShapeType="1"/>
            </p:cNvSpPr>
            <p:nvPr/>
          </p:nvSpPr>
          <p:spPr bwMode="auto">
            <a:xfrm>
              <a:off x="3183" y="1827"/>
              <a:ext cx="188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Line 156"/>
            <p:cNvSpPr>
              <a:spLocks noChangeShapeType="1"/>
            </p:cNvSpPr>
            <p:nvPr/>
          </p:nvSpPr>
          <p:spPr bwMode="auto">
            <a:xfrm>
              <a:off x="3183" y="1634"/>
              <a:ext cx="188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Line 157"/>
            <p:cNvSpPr>
              <a:spLocks noChangeShapeType="1"/>
            </p:cNvSpPr>
            <p:nvPr/>
          </p:nvSpPr>
          <p:spPr bwMode="auto">
            <a:xfrm>
              <a:off x="3183" y="1440"/>
              <a:ext cx="188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Line 158"/>
            <p:cNvSpPr>
              <a:spLocks noChangeShapeType="1"/>
            </p:cNvSpPr>
            <p:nvPr/>
          </p:nvSpPr>
          <p:spPr bwMode="auto">
            <a:xfrm>
              <a:off x="3183" y="1247"/>
              <a:ext cx="188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Line 159"/>
            <p:cNvSpPr>
              <a:spLocks noChangeShapeType="1"/>
            </p:cNvSpPr>
            <p:nvPr/>
          </p:nvSpPr>
          <p:spPr bwMode="auto">
            <a:xfrm>
              <a:off x="3183" y="1247"/>
              <a:ext cx="188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Line 160"/>
            <p:cNvSpPr>
              <a:spLocks noChangeShapeType="1"/>
            </p:cNvSpPr>
            <p:nvPr/>
          </p:nvSpPr>
          <p:spPr bwMode="auto">
            <a:xfrm>
              <a:off x="3183" y="2699"/>
              <a:ext cx="188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Line 161"/>
            <p:cNvSpPr>
              <a:spLocks noChangeShapeType="1"/>
            </p:cNvSpPr>
            <p:nvPr/>
          </p:nvSpPr>
          <p:spPr bwMode="auto">
            <a:xfrm flipV="1">
              <a:off x="5068" y="1247"/>
              <a:ext cx="0" cy="145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Line 162"/>
            <p:cNvSpPr>
              <a:spLocks noChangeShapeType="1"/>
            </p:cNvSpPr>
            <p:nvPr/>
          </p:nvSpPr>
          <p:spPr bwMode="auto">
            <a:xfrm flipV="1">
              <a:off x="3183" y="1247"/>
              <a:ext cx="0" cy="145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Line 163"/>
            <p:cNvSpPr>
              <a:spLocks noChangeShapeType="1"/>
            </p:cNvSpPr>
            <p:nvPr/>
          </p:nvSpPr>
          <p:spPr bwMode="auto">
            <a:xfrm>
              <a:off x="3183" y="2699"/>
              <a:ext cx="188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Line 164"/>
            <p:cNvSpPr>
              <a:spLocks noChangeShapeType="1"/>
            </p:cNvSpPr>
            <p:nvPr/>
          </p:nvSpPr>
          <p:spPr bwMode="auto">
            <a:xfrm flipV="1">
              <a:off x="3183" y="1247"/>
              <a:ext cx="0" cy="145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Line 165"/>
            <p:cNvSpPr>
              <a:spLocks noChangeShapeType="1"/>
            </p:cNvSpPr>
            <p:nvPr/>
          </p:nvSpPr>
          <p:spPr bwMode="auto">
            <a:xfrm flipV="1">
              <a:off x="3371" y="2679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Line 166"/>
            <p:cNvSpPr>
              <a:spLocks noChangeShapeType="1"/>
            </p:cNvSpPr>
            <p:nvPr/>
          </p:nvSpPr>
          <p:spPr bwMode="auto">
            <a:xfrm>
              <a:off x="3371" y="1247"/>
              <a:ext cx="0" cy="1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Rectangle 167"/>
            <p:cNvSpPr>
              <a:spLocks noChangeArrowheads="1"/>
            </p:cNvSpPr>
            <p:nvPr/>
          </p:nvSpPr>
          <p:spPr bwMode="auto">
            <a:xfrm>
              <a:off x="3324" y="2715"/>
              <a:ext cx="10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0.5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32" name="Line 168"/>
            <p:cNvSpPr>
              <a:spLocks noChangeShapeType="1"/>
            </p:cNvSpPr>
            <p:nvPr/>
          </p:nvSpPr>
          <p:spPr bwMode="auto">
            <a:xfrm flipV="1">
              <a:off x="3559" y="2679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Line 169"/>
            <p:cNvSpPr>
              <a:spLocks noChangeShapeType="1"/>
            </p:cNvSpPr>
            <p:nvPr/>
          </p:nvSpPr>
          <p:spPr bwMode="auto">
            <a:xfrm>
              <a:off x="3559" y="1247"/>
              <a:ext cx="0" cy="1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Rectangle 170"/>
            <p:cNvSpPr>
              <a:spLocks noChangeArrowheads="1"/>
            </p:cNvSpPr>
            <p:nvPr/>
          </p:nvSpPr>
          <p:spPr bwMode="auto">
            <a:xfrm>
              <a:off x="3544" y="2715"/>
              <a:ext cx="4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1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35" name="Line 171"/>
            <p:cNvSpPr>
              <a:spLocks noChangeShapeType="1"/>
            </p:cNvSpPr>
            <p:nvPr/>
          </p:nvSpPr>
          <p:spPr bwMode="auto">
            <a:xfrm flipV="1">
              <a:off x="3935" y="2679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Line 172"/>
            <p:cNvSpPr>
              <a:spLocks noChangeShapeType="1"/>
            </p:cNvSpPr>
            <p:nvPr/>
          </p:nvSpPr>
          <p:spPr bwMode="auto">
            <a:xfrm>
              <a:off x="3935" y="1247"/>
              <a:ext cx="0" cy="1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Rectangle 173"/>
            <p:cNvSpPr>
              <a:spLocks noChangeArrowheads="1"/>
            </p:cNvSpPr>
            <p:nvPr/>
          </p:nvSpPr>
          <p:spPr bwMode="auto">
            <a:xfrm>
              <a:off x="3920" y="2715"/>
              <a:ext cx="4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2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38" name="Line 174"/>
            <p:cNvSpPr>
              <a:spLocks noChangeShapeType="1"/>
            </p:cNvSpPr>
            <p:nvPr/>
          </p:nvSpPr>
          <p:spPr bwMode="auto">
            <a:xfrm flipV="1">
              <a:off x="5068" y="2679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Line 175"/>
            <p:cNvSpPr>
              <a:spLocks noChangeShapeType="1"/>
            </p:cNvSpPr>
            <p:nvPr/>
          </p:nvSpPr>
          <p:spPr bwMode="auto">
            <a:xfrm>
              <a:off x="5068" y="1247"/>
              <a:ext cx="0" cy="1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Rectangle 176"/>
            <p:cNvSpPr>
              <a:spLocks noChangeArrowheads="1"/>
            </p:cNvSpPr>
            <p:nvPr/>
          </p:nvSpPr>
          <p:spPr bwMode="auto">
            <a:xfrm>
              <a:off x="5053" y="2715"/>
              <a:ext cx="4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5</a:t>
              </a:r>
              <a:endPara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41" name="Line 177"/>
            <p:cNvSpPr>
              <a:spLocks noChangeShapeType="1"/>
            </p:cNvSpPr>
            <p:nvPr/>
          </p:nvSpPr>
          <p:spPr bwMode="auto">
            <a:xfrm>
              <a:off x="3183" y="2600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Line 178"/>
            <p:cNvSpPr>
              <a:spLocks noChangeShapeType="1"/>
            </p:cNvSpPr>
            <p:nvPr/>
          </p:nvSpPr>
          <p:spPr bwMode="auto">
            <a:xfrm flipH="1">
              <a:off x="5047" y="2600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Rectangle 179"/>
            <p:cNvSpPr>
              <a:spLocks noChangeArrowheads="1"/>
            </p:cNvSpPr>
            <p:nvPr/>
          </p:nvSpPr>
          <p:spPr bwMode="auto">
            <a:xfrm>
              <a:off x="3048" y="2558"/>
              <a:ext cx="125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-0.4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44" name="Line 180"/>
            <p:cNvSpPr>
              <a:spLocks noChangeShapeType="1"/>
            </p:cNvSpPr>
            <p:nvPr/>
          </p:nvSpPr>
          <p:spPr bwMode="auto">
            <a:xfrm>
              <a:off x="3183" y="2407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Line 181"/>
            <p:cNvSpPr>
              <a:spLocks noChangeShapeType="1"/>
            </p:cNvSpPr>
            <p:nvPr/>
          </p:nvSpPr>
          <p:spPr bwMode="auto">
            <a:xfrm flipH="1">
              <a:off x="5047" y="2407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Rectangle 182"/>
            <p:cNvSpPr>
              <a:spLocks noChangeArrowheads="1"/>
            </p:cNvSpPr>
            <p:nvPr/>
          </p:nvSpPr>
          <p:spPr bwMode="auto">
            <a:xfrm>
              <a:off x="3048" y="2365"/>
              <a:ext cx="125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-0.2</a:t>
              </a:r>
              <a:endPara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47" name="Line 183"/>
            <p:cNvSpPr>
              <a:spLocks noChangeShapeType="1"/>
            </p:cNvSpPr>
            <p:nvPr/>
          </p:nvSpPr>
          <p:spPr bwMode="auto">
            <a:xfrm>
              <a:off x="3183" y="2214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Line 184"/>
            <p:cNvSpPr>
              <a:spLocks noChangeShapeType="1"/>
            </p:cNvSpPr>
            <p:nvPr/>
          </p:nvSpPr>
          <p:spPr bwMode="auto">
            <a:xfrm flipH="1">
              <a:off x="5047" y="2214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Rectangle 185"/>
            <p:cNvSpPr>
              <a:spLocks noChangeArrowheads="1"/>
            </p:cNvSpPr>
            <p:nvPr/>
          </p:nvSpPr>
          <p:spPr bwMode="auto">
            <a:xfrm>
              <a:off x="3126" y="2172"/>
              <a:ext cx="4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50" name="Line 186"/>
            <p:cNvSpPr>
              <a:spLocks noChangeShapeType="1"/>
            </p:cNvSpPr>
            <p:nvPr/>
          </p:nvSpPr>
          <p:spPr bwMode="auto">
            <a:xfrm>
              <a:off x="3183" y="2020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Line 187"/>
            <p:cNvSpPr>
              <a:spLocks noChangeShapeType="1"/>
            </p:cNvSpPr>
            <p:nvPr/>
          </p:nvSpPr>
          <p:spPr bwMode="auto">
            <a:xfrm flipH="1">
              <a:off x="5047" y="2020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Rectangle 188"/>
            <p:cNvSpPr>
              <a:spLocks noChangeArrowheads="1"/>
            </p:cNvSpPr>
            <p:nvPr/>
          </p:nvSpPr>
          <p:spPr bwMode="auto">
            <a:xfrm>
              <a:off x="3068" y="1978"/>
              <a:ext cx="10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0.2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53" name="Line 189"/>
            <p:cNvSpPr>
              <a:spLocks noChangeShapeType="1"/>
            </p:cNvSpPr>
            <p:nvPr/>
          </p:nvSpPr>
          <p:spPr bwMode="auto">
            <a:xfrm>
              <a:off x="3183" y="1827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Line 190"/>
            <p:cNvSpPr>
              <a:spLocks noChangeShapeType="1"/>
            </p:cNvSpPr>
            <p:nvPr/>
          </p:nvSpPr>
          <p:spPr bwMode="auto">
            <a:xfrm flipH="1">
              <a:off x="5047" y="1827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Rectangle 191"/>
            <p:cNvSpPr>
              <a:spLocks noChangeArrowheads="1"/>
            </p:cNvSpPr>
            <p:nvPr/>
          </p:nvSpPr>
          <p:spPr bwMode="auto">
            <a:xfrm>
              <a:off x="3068" y="1785"/>
              <a:ext cx="10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0.4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56" name="Line 192"/>
            <p:cNvSpPr>
              <a:spLocks noChangeShapeType="1"/>
            </p:cNvSpPr>
            <p:nvPr/>
          </p:nvSpPr>
          <p:spPr bwMode="auto">
            <a:xfrm>
              <a:off x="3183" y="1634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Line 193"/>
            <p:cNvSpPr>
              <a:spLocks noChangeShapeType="1"/>
            </p:cNvSpPr>
            <p:nvPr/>
          </p:nvSpPr>
          <p:spPr bwMode="auto">
            <a:xfrm flipH="1">
              <a:off x="5047" y="1634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Rectangle 194"/>
            <p:cNvSpPr>
              <a:spLocks noChangeArrowheads="1"/>
            </p:cNvSpPr>
            <p:nvPr/>
          </p:nvSpPr>
          <p:spPr bwMode="auto">
            <a:xfrm>
              <a:off x="3068" y="1592"/>
              <a:ext cx="10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0.6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59" name="Line 195"/>
            <p:cNvSpPr>
              <a:spLocks noChangeShapeType="1"/>
            </p:cNvSpPr>
            <p:nvPr/>
          </p:nvSpPr>
          <p:spPr bwMode="auto">
            <a:xfrm>
              <a:off x="3183" y="1440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Line 196"/>
            <p:cNvSpPr>
              <a:spLocks noChangeShapeType="1"/>
            </p:cNvSpPr>
            <p:nvPr/>
          </p:nvSpPr>
          <p:spPr bwMode="auto">
            <a:xfrm flipH="1">
              <a:off x="5047" y="1440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Rectangle 197"/>
            <p:cNvSpPr>
              <a:spLocks noChangeArrowheads="1"/>
            </p:cNvSpPr>
            <p:nvPr/>
          </p:nvSpPr>
          <p:spPr bwMode="auto">
            <a:xfrm>
              <a:off x="3068" y="1398"/>
              <a:ext cx="10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0.8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62" name="Line 198"/>
            <p:cNvSpPr>
              <a:spLocks noChangeShapeType="1"/>
            </p:cNvSpPr>
            <p:nvPr/>
          </p:nvSpPr>
          <p:spPr bwMode="auto">
            <a:xfrm>
              <a:off x="3183" y="1247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Line 199"/>
            <p:cNvSpPr>
              <a:spLocks noChangeShapeType="1"/>
            </p:cNvSpPr>
            <p:nvPr/>
          </p:nvSpPr>
          <p:spPr bwMode="auto">
            <a:xfrm flipH="1">
              <a:off x="5047" y="1247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Rectangle 200"/>
            <p:cNvSpPr>
              <a:spLocks noChangeArrowheads="1"/>
            </p:cNvSpPr>
            <p:nvPr/>
          </p:nvSpPr>
          <p:spPr bwMode="auto">
            <a:xfrm>
              <a:off x="3126" y="1205"/>
              <a:ext cx="4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1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65" name="Line 201"/>
            <p:cNvSpPr>
              <a:spLocks noChangeShapeType="1"/>
            </p:cNvSpPr>
            <p:nvPr/>
          </p:nvSpPr>
          <p:spPr bwMode="auto">
            <a:xfrm>
              <a:off x="3183" y="1247"/>
              <a:ext cx="188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Line 202"/>
            <p:cNvSpPr>
              <a:spLocks noChangeShapeType="1"/>
            </p:cNvSpPr>
            <p:nvPr/>
          </p:nvSpPr>
          <p:spPr bwMode="auto">
            <a:xfrm>
              <a:off x="3183" y="2699"/>
              <a:ext cx="188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Line 203"/>
            <p:cNvSpPr>
              <a:spLocks noChangeShapeType="1"/>
            </p:cNvSpPr>
            <p:nvPr/>
          </p:nvSpPr>
          <p:spPr bwMode="auto">
            <a:xfrm flipV="1">
              <a:off x="5068" y="1247"/>
              <a:ext cx="0" cy="145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Line 204"/>
            <p:cNvSpPr>
              <a:spLocks noChangeShapeType="1"/>
            </p:cNvSpPr>
            <p:nvPr/>
          </p:nvSpPr>
          <p:spPr bwMode="auto">
            <a:xfrm flipV="1">
              <a:off x="3183" y="1247"/>
              <a:ext cx="0" cy="145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205"/>
            <p:cNvSpPr>
              <a:spLocks/>
            </p:cNvSpPr>
            <p:nvPr/>
          </p:nvSpPr>
          <p:spPr bwMode="auto">
            <a:xfrm>
              <a:off x="3371" y="1968"/>
              <a:ext cx="1697" cy="110"/>
            </a:xfrm>
            <a:custGeom>
              <a:avLst/>
              <a:gdLst>
                <a:gd name="T0" fmla="*/ 0 w 1697"/>
                <a:gd name="T1" fmla="*/ 0 h 110"/>
                <a:gd name="T2" fmla="*/ 188 w 1697"/>
                <a:gd name="T3" fmla="*/ 36 h 110"/>
                <a:gd name="T4" fmla="*/ 564 w 1697"/>
                <a:gd name="T5" fmla="*/ 26 h 110"/>
                <a:gd name="T6" fmla="*/ 1697 w 1697"/>
                <a:gd name="T7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97" h="110">
                  <a:moveTo>
                    <a:pt x="0" y="0"/>
                  </a:moveTo>
                  <a:lnTo>
                    <a:pt x="188" y="36"/>
                  </a:lnTo>
                  <a:lnTo>
                    <a:pt x="564" y="26"/>
                  </a:lnTo>
                  <a:lnTo>
                    <a:pt x="1697" y="110"/>
                  </a:lnTo>
                </a:path>
              </a:pathLst>
            </a:custGeom>
            <a:noFill/>
            <a:ln w="28575">
              <a:solidFill>
                <a:srgbClr val="007F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Rectangle 206"/>
            <p:cNvSpPr>
              <a:spLocks noChangeArrowheads="1"/>
            </p:cNvSpPr>
            <p:nvPr/>
          </p:nvSpPr>
          <p:spPr bwMode="auto">
            <a:xfrm>
              <a:off x="3350" y="1947"/>
              <a:ext cx="42" cy="42"/>
            </a:xfrm>
            <a:prstGeom prst="rect">
              <a:avLst/>
            </a:prstGeom>
            <a:noFill/>
            <a:ln w="0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Rectangle 207"/>
            <p:cNvSpPr>
              <a:spLocks noChangeArrowheads="1"/>
            </p:cNvSpPr>
            <p:nvPr/>
          </p:nvSpPr>
          <p:spPr bwMode="auto">
            <a:xfrm>
              <a:off x="3538" y="1984"/>
              <a:ext cx="42" cy="41"/>
            </a:xfrm>
            <a:prstGeom prst="rect">
              <a:avLst/>
            </a:prstGeom>
            <a:noFill/>
            <a:ln w="0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Rectangle 208"/>
            <p:cNvSpPr>
              <a:spLocks noChangeArrowheads="1"/>
            </p:cNvSpPr>
            <p:nvPr/>
          </p:nvSpPr>
          <p:spPr bwMode="auto">
            <a:xfrm>
              <a:off x="3914" y="1973"/>
              <a:ext cx="42" cy="42"/>
            </a:xfrm>
            <a:prstGeom prst="rect">
              <a:avLst/>
            </a:prstGeom>
            <a:noFill/>
            <a:ln w="0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Rectangle 209"/>
            <p:cNvSpPr>
              <a:spLocks noChangeArrowheads="1"/>
            </p:cNvSpPr>
            <p:nvPr/>
          </p:nvSpPr>
          <p:spPr bwMode="auto">
            <a:xfrm>
              <a:off x="5047" y="2057"/>
              <a:ext cx="42" cy="42"/>
            </a:xfrm>
            <a:prstGeom prst="rect">
              <a:avLst/>
            </a:prstGeom>
            <a:noFill/>
            <a:ln w="0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210"/>
            <p:cNvSpPr>
              <a:spLocks/>
            </p:cNvSpPr>
            <p:nvPr/>
          </p:nvSpPr>
          <p:spPr bwMode="auto">
            <a:xfrm>
              <a:off x="3371" y="1383"/>
              <a:ext cx="1697" cy="648"/>
            </a:xfrm>
            <a:custGeom>
              <a:avLst/>
              <a:gdLst>
                <a:gd name="T0" fmla="*/ 0 w 1697"/>
                <a:gd name="T1" fmla="*/ 444 h 648"/>
                <a:gd name="T2" fmla="*/ 188 w 1697"/>
                <a:gd name="T3" fmla="*/ 0 h 648"/>
                <a:gd name="T4" fmla="*/ 564 w 1697"/>
                <a:gd name="T5" fmla="*/ 203 h 648"/>
                <a:gd name="T6" fmla="*/ 1697 w 1697"/>
                <a:gd name="T7" fmla="*/ 648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97" h="648">
                  <a:moveTo>
                    <a:pt x="0" y="444"/>
                  </a:moveTo>
                  <a:lnTo>
                    <a:pt x="188" y="0"/>
                  </a:lnTo>
                  <a:lnTo>
                    <a:pt x="564" y="203"/>
                  </a:lnTo>
                  <a:lnTo>
                    <a:pt x="1697" y="648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Rectangle 211"/>
            <p:cNvSpPr>
              <a:spLocks noChangeArrowheads="1"/>
            </p:cNvSpPr>
            <p:nvPr/>
          </p:nvSpPr>
          <p:spPr bwMode="auto">
            <a:xfrm>
              <a:off x="3350" y="1806"/>
              <a:ext cx="42" cy="42"/>
            </a:xfrm>
            <a:prstGeom prst="rect">
              <a:avLst/>
            </a:prstGeom>
            <a:noFill/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Rectangle 212"/>
            <p:cNvSpPr>
              <a:spLocks noChangeArrowheads="1"/>
            </p:cNvSpPr>
            <p:nvPr/>
          </p:nvSpPr>
          <p:spPr bwMode="auto">
            <a:xfrm>
              <a:off x="3538" y="1362"/>
              <a:ext cx="42" cy="42"/>
            </a:xfrm>
            <a:prstGeom prst="rect">
              <a:avLst/>
            </a:prstGeom>
            <a:noFill/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Rectangle 213"/>
            <p:cNvSpPr>
              <a:spLocks noChangeArrowheads="1"/>
            </p:cNvSpPr>
            <p:nvPr/>
          </p:nvSpPr>
          <p:spPr bwMode="auto">
            <a:xfrm>
              <a:off x="3914" y="1566"/>
              <a:ext cx="42" cy="41"/>
            </a:xfrm>
            <a:prstGeom prst="rect">
              <a:avLst/>
            </a:prstGeom>
            <a:noFill/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Rectangle 214"/>
            <p:cNvSpPr>
              <a:spLocks noChangeArrowheads="1"/>
            </p:cNvSpPr>
            <p:nvPr/>
          </p:nvSpPr>
          <p:spPr bwMode="auto">
            <a:xfrm>
              <a:off x="5047" y="2010"/>
              <a:ext cx="42" cy="42"/>
            </a:xfrm>
            <a:prstGeom prst="rect">
              <a:avLst/>
            </a:prstGeom>
            <a:noFill/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215"/>
            <p:cNvSpPr>
              <a:spLocks/>
            </p:cNvSpPr>
            <p:nvPr/>
          </p:nvSpPr>
          <p:spPr bwMode="auto">
            <a:xfrm>
              <a:off x="3371" y="2088"/>
              <a:ext cx="1697" cy="89"/>
            </a:xfrm>
            <a:custGeom>
              <a:avLst/>
              <a:gdLst>
                <a:gd name="T0" fmla="*/ 0 w 1697"/>
                <a:gd name="T1" fmla="*/ 89 h 89"/>
                <a:gd name="T2" fmla="*/ 188 w 1697"/>
                <a:gd name="T3" fmla="*/ 63 h 89"/>
                <a:gd name="T4" fmla="*/ 564 w 1697"/>
                <a:gd name="T5" fmla="*/ 0 h 89"/>
                <a:gd name="T6" fmla="*/ 1697 w 1697"/>
                <a:gd name="T7" fmla="*/ 47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97" h="89">
                  <a:moveTo>
                    <a:pt x="0" y="89"/>
                  </a:moveTo>
                  <a:lnTo>
                    <a:pt x="188" y="63"/>
                  </a:lnTo>
                  <a:lnTo>
                    <a:pt x="564" y="0"/>
                  </a:lnTo>
                  <a:lnTo>
                    <a:pt x="1697" y="47"/>
                  </a:lnTo>
                </a:path>
              </a:pathLst>
            </a:custGeom>
            <a:noFill/>
            <a:ln w="28575">
              <a:solidFill>
                <a:srgbClr val="008000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216"/>
            <p:cNvSpPr>
              <a:spLocks/>
            </p:cNvSpPr>
            <p:nvPr/>
          </p:nvSpPr>
          <p:spPr bwMode="auto">
            <a:xfrm>
              <a:off x="3345" y="2151"/>
              <a:ext cx="52" cy="42"/>
            </a:xfrm>
            <a:custGeom>
              <a:avLst/>
              <a:gdLst>
                <a:gd name="T0" fmla="*/ 0 w 52"/>
                <a:gd name="T1" fmla="*/ 42 h 42"/>
                <a:gd name="T2" fmla="*/ 52 w 52"/>
                <a:gd name="T3" fmla="*/ 42 h 42"/>
                <a:gd name="T4" fmla="*/ 26 w 52"/>
                <a:gd name="T5" fmla="*/ 0 h 42"/>
                <a:gd name="T6" fmla="*/ 0 w 52"/>
                <a:gd name="T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42">
                  <a:moveTo>
                    <a:pt x="0" y="42"/>
                  </a:moveTo>
                  <a:lnTo>
                    <a:pt x="52" y="42"/>
                  </a:lnTo>
                  <a:lnTo>
                    <a:pt x="26" y="0"/>
                  </a:lnTo>
                  <a:lnTo>
                    <a:pt x="0" y="42"/>
                  </a:lnTo>
                  <a:close/>
                </a:path>
              </a:pathLst>
            </a:custGeom>
            <a:noFill/>
            <a:ln w="0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217"/>
            <p:cNvSpPr>
              <a:spLocks/>
            </p:cNvSpPr>
            <p:nvPr/>
          </p:nvSpPr>
          <p:spPr bwMode="auto">
            <a:xfrm>
              <a:off x="3533" y="2125"/>
              <a:ext cx="52" cy="41"/>
            </a:xfrm>
            <a:custGeom>
              <a:avLst/>
              <a:gdLst>
                <a:gd name="T0" fmla="*/ 0 w 52"/>
                <a:gd name="T1" fmla="*/ 41 h 41"/>
                <a:gd name="T2" fmla="*/ 52 w 52"/>
                <a:gd name="T3" fmla="*/ 41 h 41"/>
                <a:gd name="T4" fmla="*/ 26 w 52"/>
                <a:gd name="T5" fmla="*/ 0 h 41"/>
                <a:gd name="T6" fmla="*/ 0 w 52"/>
                <a:gd name="T7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41">
                  <a:moveTo>
                    <a:pt x="0" y="41"/>
                  </a:moveTo>
                  <a:lnTo>
                    <a:pt x="52" y="41"/>
                  </a:lnTo>
                  <a:lnTo>
                    <a:pt x="26" y="0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0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218"/>
            <p:cNvSpPr>
              <a:spLocks/>
            </p:cNvSpPr>
            <p:nvPr/>
          </p:nvSpPr>
          <p:spPr bwMode="auto">
            <a:xfrm>
              <a:off x="3909" y="2062"/>
              <a:ext cx="52" cy="42"/>
            </a:xfrm>
            <a:custGeom>
              <a:avLst/>
              <a:gdLst>
                <a:gd name="T0" fmla="*/ 0 w 52"/>
                <a:gd name="T1" fmla="*/ 42 h 42"/>
                <a:gd name="T2" fmla="*/ 52 w 52"/>
                <a:gd name="T3" fmla="*/ 42 h 42"/>
                <a:gd name="T4" fmla="*/ 26 w 52"/>
                <a:gd name="T5" fmla="*/ 0 h 42"/>
                <a:gd name="T6" fmla="*/ 0 w 52"/>
                <a:gd name="T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42">
                  <a:moveTo>
                    <a:pt x="0" y="42"/>
                  </a:moveTo>
                  <a:lnTo>
                    <a:pt x="52" y="42"/>
                  </a:lnTo>
                  <a:lnTo>
                    <a:pt x="26" y="0"/>
                  </a:lnTo>
                  <a:lnTo>
                    <a:pt x="0" y="42"/>
                  </a:lnTo>
                  <a:close/>
                </a:path>
              </a:pathLst>
            </a:custGeom>
            <a:noFill/>
            <a:ln w="0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219"/>
            <p:cNvSpPr>
              <a:spLocks/>
            </p:cNvSpPr>
            <p:nvPr/>
          </p:nvSpPr>
          <p:spPr bwMode="auto">
            <a:xfrm>
              <a:off x="5042" y="2109"/>
              <a:ext cx="52" cy="42"/>
            </a:xfrm>
            <a:custGeom>
              <a:avLst/>
              <a:gdLst>
                <a:gd name="T0" fmla="*/ 0 w 52"/>
                <a:gd name="T1" fmla="*/ 42 h 42"/>
                <a:gd name="T2" fmla="*/ 52 w 52"/>
                <a:gd name="T3" fmla="*/ 42 h 42"/>
                <a:gd name="T4" fmla="*/ 26 w 52"/>
                <a:gd name="T5" fmla="*/ 0 h 42"/>
                <a:gd name="T6" fmla="*/ 0 w 52"/>
                <a:gd name="T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42">
                  <a:moveTo>
                    <a:pt x="0" y="42"/>
                  </a:moveTo>
                  <a:lnTo>
                    <a:pt x="52" y="42"/>
                  </a:lnTo>
                  <a:lnTo>
                    <a:pt x="26" y="0"/>
                  </a:lnTo>
                  <a:lnTo>
                    <a:pt x="0" y="42"/>
                  </a:lnTo>
                  <a:close/>
                </a:path>
              </a:pathLst>
            </a:custGeom>
            <a:noFill/>
            <a:ln w="0">
              <a:solidFill>
                <a:srgbClr val="008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220"/>
            <p:cNvSpPr>
              <a:spLocks/>
            </p:cNvSpPr>
            <p:nvPr/>
          </p:nvSpPr>
          <p:spPr bwMode="auto">
            <a:xfrm>
              <a:off x="3371" y="1586"/>
              <a:ext cx="1697" cy="492"/>
            </a:xfrm>
            <a:custGeom>
              <a:avLst/>
              <a:gdLst>
                <a:gd name="T0" fmla="*/ 0 w 1697"/>
                <a:gd name="T1" fmla="*/ 403 h 492"/>
                <a:gd name="T2" fmla="*/ 188 w 1697"/>
                <a:gd name="T3" fmla="*/ 0 h 492"/>
                <a:gd name="T4" fmla="*/ 564 w 1697"/>
                <a:gd name="T5" fmla="*/ 95 h 492"/>
                <a:gd name="T6" fmla="*/ 1697 w 1697"/>
                <a:gd name="T7" fmla="*/ 492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97" h="492">
                  <a:moveTo>
                    <a:pt x="0" y="403"/>
                  </a:moveTo>
                  <a:lnTo>
                    <a:pt x="188" y="0"/>
                  </a:lnTo>
                  <a:lnTo>
                    <a:pt x="564" y="95"/>
                  </a:lnTo>
                  <a:lnTo>
                    <a:pt x="1697" y="492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221"/>
            <p:cNvSpPr>
              <a:spLocks/>
            </p:cNvSpPr>
            <p:nvPr/>
          </p:nvSpPr>
          <p:spPr bwMode="auto">
            <a:xfrm>
              <a:off x="3345" y="1963"/>
              <a:ext cx="52" cy="41"/>
            </a:xfrm>
            <a:custGeom>
              <a:avLst/>
              <a:gdLst>
                <a:gd name="T0" fmla="*/ 0 w 52"/>
                <a:gd name="T1" fmla="*/ 41 h 41"/>
                <a:gd name="T2" fmla="*/ 52 w 52"/>
                <a:gd name="T3" fmla="*/ 41 h 41"/>
                <a:gd name="T4" fmla="*/ 26 w 52"/>
                <a:gd name="T5" fmla="*/ 0 h 41"/>
                <a:gd name="T6" fmla="*/ 0 w 52"/>
                <a:gd name="T7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41">
                  <a:moveTo>
                    <a:pt x="0" y="41"/>
                  </a:moveTo>
                  <a:lnTo>
                    <a:pt x="52" y="41"/>
                  </a:lnTo>
                  <a:lnTo>
                    <a:pt x="26" y="0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222"/>
            <p:cNvSpPr>
              <a:spLocks/>
            </p:cNvSpPr>
            <p:nvPr/>
          </p:nvSpPr>
          <p:spPr bwMode="auto">
            <a:xfrm>
              <a:off x="3533" y="1560"/>
              <a:ext cx="52" cy="42"/>
            </a:xfrm>
            <a:custGeom>
              <a:avLst/>
              <a:gdLst>
                <a:gd name="T0" fmla="*/ 0 w 52"/>
                <a:gd name="T1" fmla="*/ 42 h 42"/>
                <a:gd name="T2" fmla="*/ 52 w 52"/>
                <a:gd name="T3" fmla="*/ 42 h 42"/>
                <a:gd name="T4" fmla="*/ 26 w 52"/>
                <a:gd name="T5" fmla="*/ 0 h 42"/>
                <a:gd name="T6" fmla="*/ 0 w 52"/>
                <a:gd name="T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42">
                  <a:moveTo>
                    <a:pt x="0" y="42"/>
                  </a:moveTo>
                  <a:lnTo>
                    <a:pt x="52" y="42"/>
                  </a:lnTo>
                  <a:lnTo>
                    <a:pt x="26" y="0"/>
                  </a:lnTo>
                  <a:lnTo>
                    <a:pt x="0" y="42"/>
                  </a:lnTo>
                  <a:close/>
                </a:path>
              </a:pathLst>
            </a:cu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223"/>
            <p:cNvSpPr>
              <a:spLocks/>
            </p:cNvSpPr>
            <p:nvPr/>
          </p:nvSpPr>
          <p:spPr bwMode="auto">
            <a:xfrm>
              <a:off x="3909" y="1654"/>
              <a:ext cx="52" cy="42"/>
            </a:xfrm>
            <a:custGeom>
              <a:avLst/>
              <a:gdLst>
                <a:gd name="T0" fmla="*/ 0 w 52"/>
                <a:gd name="T1" fmla="*/ 42 h 42"/>
                <a:gd name="T2" fmla="*/ 52 w 52"/>
                <a:gd name="T3" fmla="*/ 42 h 42"/>
                <a:gd name="T4" fmla="*/ 26 w 52"/>
                <a:gd name="T5" fmla="*/ 0 h 42"/>
                <a:gd name="T6" fmla="*/ 0 w 52"/>
                <a:gd name="T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42">
                  <a:moveTo>
                    <a:pt x="0" y="42"/>
                  </a:moveTo>
                  <a:lnTo>
                    <a:pt x="52" y="42"/>
                  </a:lnTo>
                  <a:lnTo>
                    <a:pt x="26" y="0"/>
                  </a:lnTo>
                  <a:lnTo>
                    <a:pt x="0" y="42"/>
                  </a:lnTo>
                  <a:close/>
                </a:path>
              </a:pathLst>
            </a:cu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224"/>
            <p:cNvSpPr>
              <a:spLocks/>
            </p:cNvSpPr>
            <p:nvPr/>
          </p:nvSpPr>
          <p:spPr bwMode="auto">
            <a:xfrm>
              <a:off x="5042" y="2052"/>
              <a:ext cx="52" cy="41"/>
            </a:xfrm>
            <a:custGeom>
              <a:avLst/>
              <a:gdLst>
                <a:gd name="T0" fmla="*/ 0 w 52"/>
                <a:gd name="T1" fmla="*/ 41 h 41"/>
                <a:gd name="T2" fmla="*/ 52 w 52"/>
                <a:gd name="T3" fmla="*/ 41 h 41"/>
                <a:gd name="T4" fmla="*/ 26 w 52"/>
                <a:gd name="T5" fmla="*/ 0 h 41"/>
                <a:gd name="T6" fmla="*/ 0 w 52"/>
                <a:gd name="T7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41">
                  <a:moveTo>
                    <a:pt x="0" y="41"/>
                  </a:moveTo>
                  <a:lnTo>
                    <a:pt x="52" y="41"/>
                  </a:lnTo>
                  <a:lnTo>
                    <a:pt x="26" y="0"/>
                  </a:lnTo>
                  <a:lnTo>
                    <a:pt x="0" y="41"/>
                  </a:lnTo>
                  <a:close/>
                </a:path>
              </a:pathLst>
            </a:cu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225"/>
            <p:cNvSpPr>
              <a:spLocks/>
            </p:cNvSpPr>
            <p:nvPr/>
          </p:nvSpPr>
          <p:spPr bwMode="auto">
            <a:xfrm>
              <a:off x="3371" y="2020"/>
              <a:ext cx="1697" cy="246"/>
            </a:xfrm>
            <a:custGeom>
              <a:avLst/>
              <a:gdLst>
                <a:gd name="T0" fmla="*/ 0 w 1697"/>
                <a:gd name="T1" fmla="*/ 0 h 246"/>
                <a:gd name="T2" fmla="*/ 188 w 1697"/>
                <a:gd name="T3" fmla="*/ 37 h 246"/>
                <a:gd name="T4" fmla="*/ 564 w 1697"/>
                <a:gd name="T5" fmla="*/ 89 h 246"/>
                <a:gd name="T6" fmla="*/ 1697 w 1697"/>
                <a:gd name="T7" fmla="*/ 24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97" h="246">
                  <a:moveTo>
                    <a:pt x="0" y="0"/>
                  </a:moveTo>
                  <a:lnTo>
                    <a:pt x="188" y="37"/>
                  </a:lnTo>
                  <a:lnTo>
                    <a:pt x="564" y="89"/>
                  </a:lnTo>
                  <a:lnTo>
                    <a:pt x="1697" y="246"/>
                  </a:lnTo>
                </a:path>
              </a:pathLst>
            </a:custGeom>
            <a:noFill/>
            <a:ln w="28575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226"/>
            <p:cNvSpPr>
              <a:spLocks/>
            </p:cNvSpPr>
            <p:nvPr/>
          </p:nvSpPr>
          <p:spPr bwMode="auto">
            <a:xfrm>
              <a:off x="3350" y="1994"/>
              <a:ext cx="42" cy="52"/>
            </a:xfrm>
            <a:custGeom>
              <a:avLst/>
              <a:gdLst>
                <a:gd name="T0" fmla="*/ 21 w 42"/>
                <a:gd name="T1" fmla="*/ 52 h 52"/>
                <a:gd name="T2" fmla="*/ 42 w 42"/>
                <a:gd name="T3" fmla="*/ 26 h 52"/>
                <a:gd name="T4" fmla="*/ 21 w 42"/>
                <a:gd name="T5" fmla="*/ 0 h 52"/>
                <a:gd name="T6" fmla="*/ 0 w 42"/>
                <a:gd name="T7" fmla="*/ 26 h 52"/>
                <a:gd name="T8" fmla="*/ 21 w 42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2">
                  <a:moveTo>
                    <a:pt x="21" y="52"/>
                  </a:moveTo>
                  <a:lnTo>
                    <a:pt x="42" y="26"/>
                  </a:lnTo>
                  <a:lnTo>
                    <a:pt x="21" y="0"/>
                  </a:lnTo>
                  <a:lnTo>
                    <a:pt x="0" y="26"/>
                  </a:lnTo>
                  <a:lnTo>
                    <a:pt x="21" y="52"/>
                  </a:lnTo>
                  <a:close/>
                </a:path>
              </a:pathLst>
            </a:cu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227"/>
            <p:cNvSpPr>
              <a:spLocks/>
            </p:cNvSpPr>
            <p:nvPr/>
          </p:nvSpPr>
          <p:spPr bwMode="auto">
            <a:xfrm>
              <a:off x="3538" y="2031"/>
              <a:ext cx="42" cy="52"/>
            </a:xfrm>
            <a:custGeom>
              <a:avLst/>
              <a:gdLst>
                <a:gd name="T0" fmla="*/ 21 w 42"/>
                <a:gd name="T1" fmla="*/ 52 h 52"/>
                <a:gd name="T2" fmla="*/ 42 w 42"/>
                <a:gd name="T3" fmla="*/ 26 h 52"/>
                <a:gd name="T4" fmla="*/ 21 w 42"/>
                <a:gd name="T5" fmla="*/ 0 h 52"/>
                <a:gd name="T6" fmla="*/ 0 w 42"/>
                <a:gd name="T7" fmla="*/ 26 h 52"/>
                <a:gd name="T8" fmla="*/ 21 w 42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2">
                  <a:moveTo>
                    <a:pt x="21" y="52"/>
                  </a:moveTo>
                  <a:lnTo>
                    <a:pt x="42" y="26"/>
                  </a:lnTo>
                  <a:lnTo>
                    <a:pt x="21" y="0"/>
                  </a:lnTo>
                  <a:lnTo>
                    <a:pt x="0" y="26"/>
                  </a:lnTo>
                  <a:lnTo>
                    <a:pt x="21" y="52"/>
                  </a:lnTo>
                  <a:close/>
                </a:path>
              </a:pathLst>
            </a:cu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228"/>
            <p:cNvSpPr>
              <a:spLocks/>
            </p:cNvSpPr>
            <p:nvPr/>
          </p:nvSpPr>
          <p:spPr bwMode="auto">
            <a:xfrm>
              <a:off x="3914" y="2083"/>
              <a:ext cx="42" cy="52"/>
            </a:xfrm>
            <a:custGeom>
              <a:avLst/>
              <a:gdLst>
                <a:gd name="T0" fmla="*/ 21 w 42"/>
                <a:gd name="T1" fmla="*/ 52 h 52"/>
                <a:gd name="T2" fmla="*/ 42 w 42"/>
                <a:gd name="T3" fmla="*/ 26 h 52"/>
                <a:gd name="T4" fmla="*/ 21 w 42"/>
                <a:gd name="T5" fmla="*/ 0 h 52"/>
                <a:gd name="T6" fmla="*/ 0 w 42"/>
                <a:gd name="T7" fmla="*/ 26 h 52"/>
                <a:gd name="T8" fmla="*/ 21 w 42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2">
                  <a:moveTo>
                    <a:pt x="21" y="52"/>
                  </a:moveTo>
                  <a:lnTo>
                    <a:pt x="42" y="26"/>
                  </a:lnTo>
                  <a:lnTo>
                    <a:pt x="21" y="0"/>
                  </a:lnTo>
                  <a:lnTo>
                    <a:pt x="0" y="26"/>
                  </a:lnTo>
                  <a:lnTo>
                    <a:pt x="21" y="52"/>
                  </a:lnTo>
                  <a:close/>
                </a:path>
              </a:pathLst>
            </a:cu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229"/>
            <p:cNvSpPr>
              <a:spLocks/>
            </p:cNvSpPr>
            <p:nvPr/>
          </p:nvSpPr>
          <p:spPr bwMode="auto">
            <a:xfrm>
              <a:off x="5047" y="2240"/>
              <a:ext cx="42" cy="52"/>
            </a:xfrm>
            <a:custGeom>
              <a:avLst/>
              <a:gdLst>
                <a:gd name="T0" fmla="*/ 21 w 42"/>
                <a:gd name="T1" fmla="*/ 52 h 52"/>
                <a:gd name="T2" fmla="*/ 42 w 42"/>
                <a:gd name="T3" fmla="*/ 26 h 52"/>
                <a:gd name="T4" fmla="*/ 21 w 42"/>
                <a:gd name="T5" fmla="*/ 0 h 52"/>
                <a:gd name="T6" fmla="*/ 0 w 42"/>
                <a:gd name="T7" fmla="*/ 26 h 52"/>
                <a:gd name="T8" fmla="*/ 21 w 42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2">
                  <a:moveTo>
                    <a:pt x="21" y="52"/>
                  </a:moveTo>
                  <a:lnTo>
                    <a:pt x="42" y="26"/>
                  </a:lnTo>
                  <a:lnTo>
                    <a:pt x="21" y="0"/>
                  </a:lnTo>
                  <a:lnTo>
                    <a:pt x="0" y="26"/>
                  </a:lnTo>
                  <a:lnTo>
                    <a:pt x="21" y="52"/>
                  </a:lnTo>
                  <a:close/>
                </a:path>
              </a:pathLst>
            </a:cu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230"/>
            <p:cNvSpPr>
              <a:spLocks/>
            </p:cNvSpPr>
            <p:nvPr/>
          </p:nvSpPr>
          <p:spPr bwMode="auto">
            <a:xfrm>
              <a:off x="3371" y="1675"/>
              <a:ext cx="1697" cy="659"/>
            </a:xfrm>
            <a:custGeom>
              <a:avLst/>
              <a:gdLst>
                <a:gd name="T0" fmla="*/ 0 w 1697"/>
                <a:gd name="T1" fmla="*/ 235 h 659"/>
                <a:gd name="T2" fmla="*/ 188 w 1697"/>
                <a:gd name="T3" fmla="*/ 0 h 659"/>
                <a:gd name="T4" fmla="*/ 564 w 1697"/>
                <a:gd name="T5" fmla="*/ 282 h 659"/>
                <a:gd name="T6" fmla="*/ 1697 w 1697"/>
                <a:gd name="T7" fmla="*/ 659 h 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97" h="659">
                  <a:moveTo>
                    <a:pt x="0" y="235"/>
                  </a:moveTo>
                  <a:lnTo>
                    <a:pt x="188" y="0"/>
                  </a:lnTo>
                  <a:lnTo>
                    <a:pt x="564" y="282"/>
                  </a:lnTo>
                  <a:lnTo>
                    <a:pt x="1697" y="659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231"/>
            <p:cNvSpPr>
              <a:spLocks/>
            </p:cNvSpPr>
            <p:nvPr/>
          </p:nvSpPr>
          <p:spPr bwMode="auto">
            <a:xfrm>
              <a:off x="3350" y="1884"/>
              <a:ext cx="42" cy="53"/>
            </a:xfrm>
            <a:custGeom>
              <a:avLst/>
              <a:gdLst>
                <a:gd name="T0" fmla="*/ 21 w 42"/>
                <a:gd name="T1" fmla="*/ 53 h 53"/>
                <a:gd name="T2" fmla="*/ 42 w 42"/>
                <a:gd name="T3" fmla="*/ 26 h 53"/>
                <a:gd name="T4" fmla="*/ 21 w 42"/>
                <a:gd name="T5" fmla="*/ 0 h 53"/>
                <a:gd name="T6" fmla="*/ 0 w 42"/>
                <a:gd name="T7" fmla="*/ 26 h 53"/>
                <a:gd name="T8" fmla="*/ 21 w 4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3">
                  <a:moveTo>
                    <a:pt x="21" y="53"/>
                  </a:moveTo>
                  <a:lnTo>
                    <a:pt x="42" y="26"/>
                  </a:lnTo>
                  <a:lnTo>
                    <a:pt x="21" y="0"/>
                  </a:lnTo>
                  <a:lnTo>
                    <a:pt x="0" y="26"/>
                  </a:lnTo>
                  <a:lnTo>
                    <a:pt x="21" y="53"/>
                  </a:lnTo>
                  <a:close/>
                </a:path>
              </a:pathLst>
            </a:cu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232"/>
            <p:cNvSpPr>
              <a:spLocks/>
            </p:cNvSpPr>
            <p:nvPr/>
          </p:nvSpPr>
          <p:spPr bwMode="auto">
            <a:xfrm>
              <a:off x="3538" y="1649"/>
              <a:ext cx="42" cy="52"/>
            </a:xfrm>
            <a:custGeom>
              <a:avLst/>
              <a:gdLst>
                <a:gd name="T0" fmla="*/ 21 w 42"/>
                <a:gd name="T1" fmla="*/ 52 h 52"/>
                <a:gd name="T2" fmla="*/ 42 w 42"/>
                <a:gd name="T3" fmla="*/ 26 h 52"/>
                <a:gd name="T4" fmla="*/ 21 w 42"/>
                <a:gd name="T5" fmla="*/ 0 h 52"/>
                <a:gd name="T6" fmla="*/ 0 w 42"/>
                <a:gd name="T7" fmla="*/ 26 h 52"/>
                <a:gd name="T8" fmla="*/ 21 w 42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2">
                  <a:moveTo>
                    <a:pt x="21" y="52"/>
                  </a:moveTo>
                  <a:lnTo>
                    <a:pt x="42" y="26"/>
                  </a:lnTo>
                  <a:lnTo>
                    <a:pt x="21" y="0"/>
                  </a:lnTo>
                  <a:lnTo>
                    <a:pt x="0" y="26"/>
                  </a:lnTo>
                  <a:lnTo>
                    <a:pt x="21" y="52"/>
                  </a:lnTo>
                  <a:close/>
                </a:path>
              </a:pathLst>
            </a:cu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233"/>
            <p:cNvSpPr>
              <a:spLocks/>
            </p:cNvSpPr>
            <p:nvPr/>
          </p:nvSpPr>
          <p:spPr bwMode="auto">
            <a:xfrm>
              <a:off x="3914" y="1931"/>
              <a:ext cx="42" cy="53"/>
            </a:xfrm>
            <a:custGeom>
              <a:avLst/>
              <a:gdLst>
                <a:gd name="T0" fmla="*/ 21 w 42"/>
                <a:gd name="T1" fmla="*/ 53 h 53"/>
                <a:gd name="T2" fmla="*/ 42 w 42"/>
                <a:gd name="T3" fmla="*/ 26 h 53"/>
                <a:gd name="T4" fmla="*/ 21 w 42"/>
                <a:gd name="T5" fmla="*/ 0 h 53"/>
                <a:gd name="T6" fmla="*/ 0 w 42"/>
                <a:gd name="T7" fmla="*/ 26 h 53"/>
                <a:gd name="T8" fmla="*/ 21 w 4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3">
                  <a:moveTo>
                    <a:pt x="21" y="53"/>
                  </a:moveTo>
                  <a:lnTo>
                    <a:pt x="42" y="26"/>
                  </a:lnTo>
                  <a:lnTo>
                    <a:pt x="21" y="0"/>
                  </a:lnTo>
                  <a:lnTo>
                    <a:pt x="0" y="26"/>
                  </a:lnTo>
                  <a:lnTo>
                    <a:pt x="21" y="53"/>
                  </a:lnTo>
                  <a:close/>
                </a:path>
              </a:pathLst>
            </a:cu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234"/>
            <p:cNvSpPr>
              <a:spLocks/>
            </p:cNvSpPr>
            <p:nvPr/>
          </p:nvSpPr>
          <p:spPr bwMode="auto">
            <a:xfrm>
              <a:off x="5047" y="2308"/>
              <a:ext cx="42" cy="52"/>
            </a:xfrm>
            <a:custGeom>
              <a:avLst/>
              <a:gdLst>
                <a:gd name="T0" fmla="*/ 21 w 42"/>
                <a:gd name="T1" fmla="*/ 52 h 52"/>
                <a:gd name="T2" fmla="*/ 42 w 42"/>
                <a:gd name="T3" fmla="*/ 26 h 52"/>
                <a:gd name="T4" fmla="*/ 21 w 42"/>
                <a:gd name="T5" fmla="*/ 0 h 52"/>
                <a:gd name="T6" fmla="*/ 0 w 42"/>
                <a:gd name="T7" fmla="*/ 26 h 52"/>
                <a:gd name="T8" fmla="*/ 21 w 42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2">
                  <a:moveTo>
                    <a:pt x="21" y="52"/>
                  </a:moveTo>
                  <a:lnTo>
                    <a:pt x="42" y="26"/>
                  </a:lnTo>
                  <a:lnTo>
                    <a:pt x="21" y="0"/>
                  </a:lnTo>
                  <a:lnTo>
                    <a:pt x="0" y="26"/>
                  </a:lnTo>
                  <a:lnTo>
                    <a:pt x="21" y="52"/>
                  </a:lnTo>
                  <a:close/>
                </a:path>
              </a:pathLst>
            </a:cu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Rectangle 235"/>
            <p:cNvSpPr>
              <a:spLocks noChangeArrowheads="1"/>
            </p:cNvSpPr>
            <p:nvPr/>
          </p:nvSpPr>
          <p:spPr bwMode="auto">
            <a:xfrm>
              <a:off x="3742" y="2804"/>
              <a:ext cx="85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Data frame duration [ms</a:t>
              </a:r>
              <a:r>
                <a:rPr lang="en-US" altLang="en-US" sz="1200" b="1" dirty="0">
                  <a:solidFill>
                    <a:srgbClr val="000000"/>
                  </a:solidFill>
                  <a:latin typeface="Helvetica" pitchFamily="34" charset="0"/>
                </a:rPr>
                <a:t>]</a:t>
              </a:r>
              <a:endPara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00" name="Rectangle 236"/>
            <p:cNvSpPr>
              <a:spLocks noChangeArrowheads="1"/>
            </p:cNvSpPr>
            <p:nvPr/>
          </p:nvSpPr>
          <p:spPr bwMode="auto">
            <a:xfrm rot="16200000">
              <a:off x="2638" y="1889"/>
              <a:ext cx="739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User throughput gain</a:t>
              </a:r>
              <a:endPara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01" name="Rectangle 237"/>
            <p:cNvSpPr>
              <a:spLocks noChangeArrowheads="1"/>
            </p:cNvSpPr>
            <p:nvPr/>
          </p:nvSpPr>
          <p:spPr bwMode="auto">
            <a:xfrm>
              <a:off x="3173" y="2663"/>
              <a:ext cx="52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2" name="Rectangle 238"/>
            <p:cNvSpPr>
              <a:spLocks noChangeArrowheads="1"/>
            </p:cNvSpPr>
            <p:nvPr/>
          </p:nvSpPr>
          <p:spPr bwMode="auto">
            <a:xfrm>
              <a:off x="5063" y="1205"/>
              <a:ext cx="52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3" name="Group 202"/>
          <p:cNvGrpSpPr/>
          <p:nvPr/>
        </p:nvGrpSpPr>
        <p:grpSpPr>
          <a:xfrm>
            <a:off x="618149" y="3097125"/>
            <a:ext cx="3693238" cy="926062"/>
            <a:chOff x="2146332" y="1303852"/>
            <a:chExt cx="3693238" cy="926062"/>
          </a:xfrm>
        </p:grpSpPr>
        <p:grpSp>
          <p:nvGrpSpPr>
            <p:cNvPr id="204" name="Group 203"/>
            <p:cNvGrpSpPr/>
            <p:nvPr/>
          </p:nvGrpSpPr>
          <p:grpSpPr>
            <a:xfrm>
              <a:off x="2146332" y="1303852"/>
              <a:ext cx="3693238" cy="926062"/>
              <a:chOff x="2154702" y="1893007"/>
              <a:chExt cx="3693238" cy="926062"/>
            </a:xfrm>
          </p:grpSpPr>
          <p:grpSp>
            <p:nvGrpSpPr>
              <p:cNvPr id="213" name="Group 212"/>
              <p:cNvGrpSpPr/>
              <p:nvPr/>
            </p:nvGrpSpPr>
            <p:grpSpPr>
              <a:xfrm>
                <a:off x="2154702" y="1893007"/>
                <a:ext cx="3693238" cy="926062"/>
                <a:chOff x="2585028" y="1308721"/>
                <a:chExt cx="3693238" cy="926062"/>
              </a:xfrm>
            </p:grpSpPr>
            <p:grpSp>
              <p:nvGrpSpPr>
                <p:cNvPr id="215" name="Group 214"/>
                <p:cNvGrpSpPr/>
                <p:nvPr/>
              </p:nvGrpSpPr>
              <p:grpSpPr>
                <a:xfrm>
                  <a:off x="2585028" y="1308721"/>
                  <a:ext cx="3693238" cy="926062"/>
                  <a:chOff x="3222933" y="2299001"/>
                  <a:chExt cx="3693238" cy="926062"/>
                </a:xfrm>
              </p:grpSpPr>
              <p:sp>
                <p:nvSpPr>
                  <p:cNvPr id="217" name="Rectangle 216"/>
                  <p:cNvSpPr/>
                  <p:nvPr/>
                </p:nvSpPr>
                <p:spPr bwMode="auto">
                  <a:xfrm>
                    <a:off x="3222933" y="2299001"/>
                    <a:ext cx="3693238" cy="92606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grpSp>
                <p:nvGrpSpPr>
                  <p:cNvPr id="218" name="Group 217"/>
                  <p:cNvGrpSpPr/>
                  <p:nvPr/>
                </p:nvGrpSpPr>
                <p:grpSpPr>
                  <a:xfrm>
                    <a:off x="3326475" y="2309122"/>
                    <a:ext cx="1568185" cy="184666"/>
                    <a:chOff x="2393025" y="2499622"/>
                    <a:chExt cx="1568185" cy="184666"/>
                  </a:xfrm>
                </p:grpSpPr>
                <p:sp>
                  <p:nvSpPr>
                    <p:cNvPr id="237" name="Rectangle 6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28425" y="2499622"/>
                      <a:ext cx="1032785" cy="18466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none" lIns="0" tIns="0" rIns="0" bIns="0" numCol="1" anchor="t" anchorCtr="0" compatLnSpc="1">
                      <a:prstTxWarp prst="textNoShape">
                        <a:avLst/>
                      </a:prstTxWarp>
                      <a:spAutoFit/>
                    </a:bodyPr>
                    <a:lstStyle>
                      <a:lvl1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Arial" pitchFamily="34" charset="0"/>
                        </a:rPr>
                        <a:t>NO-FSS: 4 STAs</a:t>
                      </a:r>
                      <a:endParaRPr kumimoji="0" lang="en-US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8" name="Line 60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93025" y="2584489"/>
                      <a:ext cx="48767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007F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9" name="Oval 6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88093" y="2536881"/>
                      <a:ext cx="97535" cy="97288"/>
                    </a:xfrm>
                    <a:prstGeom prst="ellipse">
                      <a:avLst/>
                    </a:prstGeom>
                    <a:noFill/>
                    <a:ln w="0">
                      <a:solidFill>
                        <a:srgbClr val="007F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19" name="Group 218"/>
                  <p:cNvGrpSpPr/>
                  <p:nvPr/>
                </p:nvGrpSpPr>
                <p:grpSpPr>
                  <a:xfrm>
                    <a:off x="5135485" y="2304584"/>
                    <a:ext cx="1568185" cy="184666"/>
                    <a:chOff x="7228655" y="2444821"/>
                    <a:chExt cx="1568185" cy="184666"/>
                  </a:xfrm>
                </p:grpSpPr>
                <p:sp>
                  <p:nvSpPr>
                    <p:cNvPr id="234" name="Rectangle 6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64055" y="2444821"/>
                      <a:ext cx="1032785" cy="18466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none" lIns="0" tIns="0" rIns="0" bIns="0" numCol="1" anchor="t" anchorCtr="0" compatLnSpc="1">
                      <a:prstTxWarp prst="textNoShape">
                        <a:avLst/>
                      </a:prstTxWarp>
                      <a:spAutoFit/>
                    </a:bodyPr>
                    <a:lstStyle>
                      <a:lvl1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Arial" pitchFamily="34" charset="0"/>
                        </a:rPr>
                        <a:t>NO-FSS: 9 STAs</a:t>
                      </a:r>
                      <a:endParaRPr kumimoji="0" lang="en-US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5" name="Line 60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228655" y="2542108"/>
                      <a:ext cx="48767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" name="Oval 6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423723" y="2494499"/>
                      <a:ext cx="97535" cy="97288"/>
                    </a:xfrm>
                    <a:prstGeom prst="ellipse">
                      <a:avLst/>
                    </a:prstGeom>
                    <a:noFill/>
                    <a:ln w="0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0" name="Group 219"/>
                  <p:cNvGrpSpPr/>
                  <p:nvPr/>
                </p:nvGrpSpPr>
                <p:grpSpPr>
                  <a:xfrm>
                    <a:off x="3322152" y="2551576"/>
                    <a:ext cx="1463495" cy="184666"/>
                    <a:chOff x="7228655" y="2908490"/>
                    <a:chExt cx="1463495" cy="184666"/>
                  </a:xfrm>
                </p:grpSpPr>
                <p:sp>
                  <p:nvSpPr>
                    <p:cNvPr id="231" name="Rectangle 6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64055" y="2908490"/>
                      <a:ext cx="928095" cy="18466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none" lIns="0" tIns="0" rIns="0" bIns="0" numCol="1" anchor="t" anchorCtr="0" compatLnSpc="1">
                      <a:prstTxWarp prst="textNoShape">
                        <a:avLst/>
                      </a:prstTxWarp>
                      <a:spAutoFit/>
                    </a:bodyPr>
                    <a:lstStyle>
                      <a:lvl1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Arial" pitchFamily="34" charset="0"/>
                        </a:rPr>
                        <a:t>IDEAL: 4 STAs</a:t>
                      </a:r>
                      <a:endParaRPr kumimoji="0" lang="en-US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2" name="Line 6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228655" y="2993357"/>
                      <a:ext cx="48767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007F00"/>
                      </a:solidFill>
                      <a:prstDash val="sys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3" name="Rectangle 6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423723" y="2943678"/>
                      <a:ext cx="97535" cy="97288"/>
                    </a:xfrm>
                    <a:prstGeom prst="rect">
                      <a:avLst/>
                    </a:prstGeom>
                    <a:noFill/>
                    <a:ln w="0">
                      <a:solidFill>
                        <a:srgbClr val="007F00"/>
                      </a:solidFill>
                      <a:prstDash val="solid"/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1" name="Group 220"/>
                  <p:cNvGrpSpPr/>
                  <p:nvPr/>
                </p:nvGrpSpPr>
                <p:grpSpPr>
                  <a:xfrm>
                    <a:off x="5135485" y="2543075"/>
                    <a:ext cx="1463495" cy="184666"/>
                    <a:chOff x="7029666" y="3509596"/>
                    <a:chExt cx="1463495" cy="184666"/>
                  </a:xfrm>
                </p:grpSpPr>
                <p:sp>
                  <p:nvSpPr>
                    <p:cNvPr id="228" name="Rectangle 6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565066" y="3509596"/>
                      <a:ext cx="928095" cy="18466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none" lIns="0" tIns="0" rIns="0" bIns="0" numCol="1" anchor="t" anchorCtr="0" compatLnSpc="1">
                      <a:prstTxWarp prst="textNoShape">
                        <a:avLst/>
                      </a:prstTxWarp>
                      <a:spAutoFit/>
                    </a:bodyPr>
                    <a:lstStyle>
                      <a:lvl1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Arial" pitchFamily="34" charset="0"/>
                        </a:rPr>
                        <a:t>IDEAL: 9 STAs</a:t>
                      </a:r>
                      <a:endParaRPr kumimoji="0" lang="en-US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29" name="Line 6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029666" y="3596534"/>
                      <a:ext cx="48767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0000"/>
                      </a:solidFill>
                      <a:prstDash val="sys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0" name="Rectangle 6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224734" y="3546855"/>
                      <a:ext cx="97535" cy="97288"/>
                    </a:xfrm>
                    <a:prstGeom prst="rect">
                      <a:avLst/>
                    </a:prstGeom>
                    <a:noFill/>
                    <a:ln w="0">
                      <a:solidFill>
                        <a:srgbClr val="FF0000"/>
                      </a:solidFill>
                      <a:prstDash val="solid"/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2" name="Group 221"/>
                  <p:cNvGrpSpPr/>
                  <p:nvPr/>
                </p:nvGrpSpPr>
                <p:grpSpPr>
                  <a:xfrm>
                    <a:off x="3322152" y="2798478"/>
                    <a:ext cx="1609220" cy="184666"/>
                    <a:chOff x="7170490" y="2343884"/>
                    <a:chExt cx="1609220" cy="184666"/>
                  </a:xfrm>
                </p:grpSpPr>
                <p:sp>
                  <p:nvSpPr>
                    <p:cNvPr id="226" name="Rectangle 6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05890" y="2343884"/>
                      <a:ext cx="1073820" cy="18466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none" lIns="0" tIns="0" rIns="0" bIns="0" numCol="1" anchor="t" anchorCtr="0" compatLnSpc="1">
                      <a:prstTxWarp prst="textNoShape">
                        <a:avLst/>
                      </a:prstTxWarp>
                      <a:spAutoFit/>
                    </a:bodyPr>
                    <a:lstStyle>
                      <a:lvl1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Arial" pitchFamily="34" charset="0"/>
                        </a:rPr>
                        <a:t>FB-AX: 4 STAs</a:t>
                      </a:r>
                      <a:endParaRPr kumimoji="0" lang="en-US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27" name="Line 62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170490" y="2428751"/>
                      <a:ext cx="48767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007F00"/>
                      </a:solidFill>
                      <a:prstDash val="dash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3" name="Group 222"/>
                  <p:cNvGrpSpPr/>
                  <p:nvPr/>
                </p:nvGrpSpPr>
                <p:grpSpPr>
                  <a:xfrm>
                    <a:off x="5135485" y="2798419"/>
                    <a:ext cx="1609220" cy="184666"/>
                    <a:chOff x="7170490" y="2575718"/>
                    <a:chExt cx="1609220" cy="184666"/>
                  </a:xfrm>
                </p:grpSpPr>
                <p:sp>
                  <p:nvSpPr>
                    <p:cNvPr id="224" name="Rectangle 6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05890" y="2575718"/>
                      <a:ext cx="1073820" cy="18466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none" lIns="0" tIns="0" rIns="0" bIns="0" numCol="1" anchor="t" anchorCtr="0" compatLnSpc="1">
                      <a:prstTxWarp prst="textNoShape">
                        <a:avLst/>
                      </a:prstTxWarp>
                      <a:spAutoFit/>
                    </a:bodyPr>
                    <a:lstStyle>
                      <a:lvl1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Arial" pitchFamily="34" charset="0"/>
                        </a:rPr>
                        <a:t>FB-AX: 9 STAs</a:t>
                      </a:r>
                      <a:endParaRPr kumimoji="0" lang="en-US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25" name="Line 6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170490" y="2660586"/>
                      <a:ext cx="48767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0000"/>
                      </a:solidFill>
                      <a:prstDash val="dash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216" name="Freeform 222"/>
                <p:cNvSpPr>
                  <a:spLocks/>
                </p:cNvSpPr>
                <p:nvPr/>
              </p:nvSpPr>
              <p:spPr bwMode="auto">
                <a:xfrm>
                  <a:off x="2877237" y="1834621"/>
                  <a:ext cx="110336" cy="89118"/>
                </a:xfrm>
                <a:custGeom>
                  <a:avLst/>
                  <a:gdLst>
                    <a:gd name="T0" fmla="*/ 0 w 52"/>
                    <a:gd name="T1" fmla="*/ 42 h 42"/>
                    <a:gd name="T2" fmla="*/ 52 w 52"/>
                    <a:gd name="T3" fmla="*/ 42 h 42"/>
                    <a:gd name="T4" fmla="*/ 26 w 52"/>
                    <a:gd name="T5" fmla="*/ 0 h 42"/>
                    <a:gd name="T6" fmla="*/ 0 w 52"/>
                    <a:gd name="T7" fmla="*/ 42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2" h="42">
                      <a:moveTo>
                        <a:pt x="0" y="42"/>
                      </a:moveTo>
                      <a:lnTo>
                        <a:pt x="52" y="42"/>
                      </a:lnTo>
                      <a:lnTo>
                        <a:pt x="26" y="0"/>
                      </a:lnTo>
                      <a:lnTo>
                        <a:pt x="0" y="42"/>
                      </a:lnTo>
                      <a:close/>
                    </a:path>
                  </a:pathLst>
                </a:custGeom>
                <a:noFill/>
                <a:ln w="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4" name="Freeform 222"/>
              <p:cNvSpPr>
                <a:spLocks/>
              </p:cNvSpPr>
              <p:nvPr/>
            </p:nvSpPr>
            <p:spPr bwMode="auto">
              <a:xfrm>
                <a:off x="4257421" y="2424845"/>
                <a:ext cx="110336" cy="89118"/>
              </a:xfrm>
              <a:custGeom>
                <a:avLst/>
                <a:gdLst>
                  <a:gd name="T0" fmla="*/ 0 w 52"/>
                  <a:gd name="T1" fmla="*/ 42 h 42"/>
                  <a:gd name="T2" fmla="*/ 52 w 52"/>
                  <a:gd name="T3" fmla="*/ 42 h 42"/>
                  <a:gd name="T4" fmla="*/ 26 w 52"/>
                  <a:gd name="T5" fmla="*/ 0 h 42"/>
                  <a:gd name="T6" fmla="*/ 0 w 52"/>
                  <a:gd name="T7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2" h="42">
                    <a:moveTo>
                      <a:pt x="0" y="42"/>
                    </a:moveTo>
                    <a:lnTo>
                      <a:pt x="52" y="42"/>
                    </a:lnTo>
                    <a:lnTo>
                      <a:pt x="26" y="0"/>
                    </a:lnTo>
                    <a:lnTo>
                      <a:pt x="0" y="42"/>
                    </a:lnTo>
                    <a:close/>
                  </a:path>
                </a:pathLst>
              </a:custGeom>
              <a:noFill/>
              <a:ln w="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05" name="Group 204"/>
            <p:cNvGrpSpPr/>
            <p:nvPr/>
          </p:nvGrpSpPr>
          <p:grpSpPr>
            <a:xfrm>
              <a:off x="2245551" y="2017290"/>
              <a:ext cx="1400309" cy="184666"/>
              <a:chOff x="1925220" y="1435550"/>
              <a:chExt cx="1009225" cy="133922"/>
            </a:xfrm>
          </p:grpSpPr>
          <p:sp>
            <p:nvSpPr>
              <p:cNvPr id="210" name="Rectangle 136"/>
              <p:cNvSpPr>
                <a:spLocks noChangeArrowheads="1"/>
              </p:cNvSpPr>
              <p:nvPr/>
            </p:nvSpPr>
            <p:spPr bwMode="auto">
              <a:xfrm>
                <a:off x="2276057" y="1435550"/>
                <a:ext cx="658388" cy="1339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 PIG: 4 STAs</a:t>
                </a:r>
                <a:endPara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endParaRPr>
              </a:p>
            </p:txBody>
          </p:sp>
          <p:sp>
            <p:nvSpPr>
              <p:cNvPr id="211" name="Line 137"/>
              <p:cNvSpPr>
                <a:spLocks noChangeShapeType="1"/>
              </p:cNvSpPr>
              <p:nvPr/>
            </p:nvSpPr>
            <p:spPr bwMode="auto">
              <a:xfrm>
                <a:off x="1925220" y="1491112"/>
                <a:ext cx="350837" cy="0"/>
              </a:xfrm>
              <a:prstGeom prst="line">
                <a:avLst/>
              </a:prstGeom>
              <a:noFill/>
              <a:ln w="28575">
                <a:solidFill>
                  <a:srgbClr val="007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" name="Freeform 138"/>
              <p:cNvSpPr>
                <a:spLocks/>
              </p:cNvSpPr>
              <p:nvPr/>
            </p:nvSpPr>
            <p:spPr bwMode="auto">
              <a:xfrm>
                <a:off x="2065058" y="1451425"/>
                <a:ext cx="65088" cy="79375"/>
              </a:xfrm>
              <a:custGeom>
                <a:avLst/>
                <a:gdLst>
                  <a:gd name="T0" fmla="*/ 21 w 41"/>
                  <a:gd name="T1" fmla="*/ 50 h 50"/>
                  <a:gd name="T2" fmla="*/ 41 w 41"/>
                  <a:gd name="T3" fmla="*/ 25 h 50"/>
                  <a:gd name="T4" fmla="*/ 21 w 41"/>
                  <a:gd name="T5" fmla="*/ 0 h 50"/>
                  <a:gd name="T6" fmla="*/ 0 w 41"/>
                  <a:gd name="T7" fmla="*/ 25 h 50"/>
                  <a:gd name="T8" fmla="*/ 21 w 41"/>
                  <a:gd name="T9" fmla="*/ 5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50">
                    <a:moveTo>
                      <a:pt x="21" y="50"/>
                    </a:moveTo>
                    <a:lnTo>
                      <a:pt x="41" y="25"/>
                    </a:lnTo>
                    <a:lnTo>
                      <a:pt x="21" y="0"/>
                    </a:lnTo>
                    <a:lnTo>
                      <a:pt x="0" y="25"/>
                    </a:lnTo>
                    <a:lnTo>
                      <a:pt x="21" y="50"/>
                    </a:lnTo>
                    <a:close/>
                  </a:path>
                </a:pathLst>
              </a:custGeom>
              <a:noFill/>
              <a:ln w="0">
                <a:solidFill>
                  <a:srgbClr val="007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06" name="Group 205"/>
            <p:cNvGrpSpPr/>
            <p:nvPr/>
          </p:nvGrpSpPr>
          <p:grpSpPr>
            <a:xfrm>
              <a:off x="4058884" y="2045248"/>
              <a:ext cx="1407822" cy="184666"/>
              <a:chOff x="1925220" y="1590201"/>
              <a:chExt cx="981177" cy="123339"/>
            </a:xfrm>
          </p:grpSpPr>
          <p:sp>
            <p:nvSpPr>
              <p:cNvPr id="207" name="Rectangle 139"/>
              <p:cNvSpPr>
                <a:spLocks noChangeArrowheads="1"/>
              </p:cNvSpPr>
              <p:nvPr/>
            </p:nvSpPr>
            <p:spPr bwMode="auto">
              <a:xfrm>
                <a:off x="2299887" y="1590201"/>
                <a:ext cx="606510" cy="1233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PIG: 9 STAs</a:t>
                </a:r>
                <a:endPara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endParaRPr>
              </a:p>
            </p:txBody>
          </p:sp>
          <p:sp>
            <p:nvSpPr>
              <p:cNvPr id="208" name="Line 140"/>
              <p:cNvSpPr>
                <a:spLocks noChangeShapeType="1"/>
              </p:cNvSpPr>
              <p:nvPr/>
            </p:nvSpPr>
            <p:spPr bwMode="auto">
              <a:xfrm flipV="1">
                <a:off x="1925220" y="1641924"/>
                <a:ext cx="339881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" name="Freeform 141"/>
              <p:cNvSpPr>
                <a:spLocks/>
              </p:cNvSpPr>
              <p:nvPr/>
            </p:nvSpPr>
            <p:spPr bwMode="auto">
              <a:xfrm>
                <a:off x="2064635" y="1602237"/>
                <a:ext cx="65088" cy="79375"/>
              </a:xfrm>
              <a:custGeom>
                <a:avLst/>
                <a:gdLst>
                  <a:gd name="T0" fmla="*/ 21 w 41"/>
                  <a:gd name="T1" fmla="*/ 50 h 50"/>
                  <a:gd name="T2" fmla="*/ 41 w 41"/>
                  <a:gd name="T3" fmla="*/ 25 h 50"/>
                  <a:gd name="T4" fmla="*/ 21 w 41"/>
                  <a:gd name="T5" fmla="*/ 0 h 50"/>
                  <a:gd name="T6" fmla="*/ 0 w 41"/>
                  <a:gd name="T7" fmla="*/ 25 h 50"/>
                  <a:gd name="T8" fmla="*/ 21 w 41"/>
                  <a:gd name="T9" fmla="*/ 5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50">
                    <a:moveTo>
                      <a:pt x="21" y="50"/>
                    </a:moveTo>
                    <a:lnTo>
                      <a:pt x="41" y="25"/>
                    </a:lnTo>
                    <a:lnTo>
                      <a:pt x="21" y="0"/>
                    </a:lnTo>
                    <a:lnTo>
                      <a:pt x="0" y="25"/>
                    </a:lnTo>
                    <a:lnTo>
                      <a:pt x="21" y="50"/>
                    </a:lnTo>
                    <a:close/>
                  </a:path>
                </a:pathLst>
              </a:custGeom>
              <a:noFill/>
              <a:ln w="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49573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0813" cy="1065213"/>
          </a:xfrm>
        </p:spPr>
        <p:txBody>
          <a:bodyPr/>
          <a:lstStyle/>
          <a:p>
            <a:r>
              <a:rPr lang="en-US" dirty="0"/>
              <a:t>Impact of channel time variation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52736"/>
            <a:ext cx="7918648" cy="281595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Data frame duration: 1 </a:t>
            </a:r>
            <a:r>
              <a:rPr lang="en-US" dirty="0" err="1"/>
              <a:t>ms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piggyback feedback is quite sensitive to channel time </a:t>
            </a:r>
            <a:r>
              <a:rPr lang="en-US" dirty="0" smtClean="0"/>
              <a:t>variation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Feedback delay </a:t>
            </a:r>
            <a:r>
              <a:rPr lang="en-US" sz="1600" dirty="0"/>
              <a:t>(</a:t>
            </a:r>
            <a:r>
              <a:rPr lang="en-US" sz="1600" dirty="0" smtClean="0"/>
              <a:t>from </a:t>
            </a:r>
            <a:r>
              <a:rPr lang="en-US" sz="1600" dirty="0"/>
              <a:t>the channel is measured to the </a:t>
            </a:r>
            <a:r>
              <a:rPr lang="en-US" sz="1600" dirty="0" smtClean="0"/>
              <a:t>start of transmission) </a:t>
            </a:r>
            <a:r>
              <a:rPr lang="en-US" dirty="0" smtClean="0"/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FB-AX</a:t>
            </a:r>
            <a:r>
              <a:rPr lang="en-US" sz="1800" dirty="0"/>
              <a:t>: </a:t>
            </a:r>
            <a:r>
              <a:rPr lang="en-US" sz="1800" dirty="0" smtClean="0"/>
              <a:t>around 0.1 </a:t>
            </a:r>
            <a:r>
              <a:rPr lang="en-US" sz="1800" dirty="0" err="1" smtClean="0"/>
              <a:t>ms</a:t>
            </a: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Piggyback</a:t>
            </a:r>
            <a:r>
              <a:rPr lang="en-US" sz="1800" dirty="0"/>
              <a:t>: 1 </a:t>
            </a:r>
            <a:r>
              <a:rPr lang="en-US" sz="1800" dirty="0" err="1"/>
              <a:t>ms</a:t>
            </a:r>
            <a:r>
              <a:rPr lang="en-US" sz="1800" dirty="0"/>
              <a:t> (data frame) + </a:t>
            </a:r>
            <a:r>
              <a:rPr lang="en-US" sz="1800" dirty="0" smtClean="0"/>
              <a:t>around 0.2 </a:t>
            </a:r>
            <a:r>
              <a:rPr lang="en-US" sz="1800" dirty="0" err="1"/>
              <a:t>ms</a:t>
            </a:r>
            <a:r>
              <a:rPr lang="en-US" sz="1800" dirty="0"/>
              <a:t> (ACK+IFS</a:t>
            </a:r>
            <a:r>
              <a:rPr lang="en-US" sz="1800" dirty="0" smtClean="0"/>
              <a:t>)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286972" y="4632841"/>
            <a:ext cx="3693238" cy="926062"/>
            <a:chOff x="2146332" y="1303852"/>
            <a:chExt cx="3693238" cy="926062"/>
          </a:xfrm>
        </p:grpSpPr>
        <p:grpSp>
          <p:nvGrpSpPr>
            <p:cNvPr id="8" name="Group 7"/>
            <p:cNvGrpSpPr/>
            <p:nvPr/>
          </p:nvGrpSpPr>
          <p:grpSpPr>
            <a:xfrm>
              <a:off x="2146332" y="1303852"/>
              <a:ext cx="3693238" cy="926062"/>
              <a:chOff x="2154702" y="1893007"/>
              <a:chExt cx="3693238" cy="926062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2154702" y="1893007"/>
                <a:ext cx="3693238" cy="926062"/>
                <a:chOff x="2585028" y="1308721"/>
                <a:chExt cx="3693238" cy="926062"/>
              </a:xfrm>
            </p:grpSpPr>
            <p:grpSp>
              <p:nvGrpSpPr>
                <p:cNvPr id="19" name="Group 18"/>
                <p:cNvGrpSpPr/>
                <p:nvPr/>
              </p:nvGrpSpPr>
              <p:grpSpPr>
                <a:xfrm>
                  <a:off x="2585028" y="1308721"/>
                  <a:ext cx="3693238" cy="926062"/>
                  <a:chOff x="3222933" y="2299001"/>
                  <a:chExt cx="3693238" cy="926062"/>
                </a:xfrm>
              </p:grpSpPr>
              <p:sp>
                <p:nvSpPr>
                  <p:cNvPr id="21" name="Rectangle 20"/>
                  <p:cNvSpPr/>
                  <p:nvPr/>
                </p:nvSpPr>
                <p:spPr bwMode="auto">
                  <a:xfrm>
                    <a:off x="3222933" y="2299001"/>
                    <a:ext cx="3693238" cy="92606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grpSp>
                <p:nvGrpSpPr>
                  <p:cNvPr id="22" name="Group 21"/>
                  <p:cNvGrpSpPr/>
                  <p:nvPr/>
                </p:nvGrpSpPr>
                <p:grpSpPr>
                  <a:xfrm>
                    <a:off x="3326475" y="2309122"/>
                    <a:ext cx="1568185" cy="184666"/>
                    <a:chOff x="2393025" y="2499622"/>
                    <a:chExt cx="1568185" cy="184666"/>
                  </a:xfrm>
                </p:grpSpPr>
                <p:sp>
                  <p:nvSpPr>
                    <p:cNvPr id="41" name="Rectangle 6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28425" y="2499622"/>
                      <a:ext cx="1032785" cy="18466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none" lIns="0" tIns="0" rIns="0" bIns="0" numCol="1" anchor="t" anchorCtr="0" compatLnSpc="1">
                      <a:prstTxWarp prst="textNoShape">
                        <a:avLst/>
                      </a:prstTxWarp>
                      <a:spAutoFit/>
                    </a:bodyPr>
                    <a:lstStyle>
                      <a:lvl1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Arial" pitchFamily="34" charset="0"/>
                        </a:rPr>
                        <a:t>NO-FSS: 4 STAs</a:t>
                      </a:r>
                      <a:endParaRPr kumimoji="0" lang="en-US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42" name="Line 60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93025" y="2584489"/>
                      <a:ext cx="487672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7F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3" name="Oval 6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88093" y="2536881"/>
                      <a:ext cx="97535" cy="97288"/>
                    </a:xfrm>
                    <a:prstGeom prst="ellipse">
                      <a:avLst/>
                    </a:prstGeom>
                    <a:noFill/>
                    <a:ln w="0">
                      <a:solidFill>
                        <a:srgbClr val="007F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3" name="Group 22"/>
                  <p:cNvGrpSpPr/>
                  <p:nvPr/>
                </p:nvGrpSpPr>
                <p:grpSpPr>
                  <a:xfrm>
                    <a:off x="5135485" y="2304584"/>
                    <a:ext cx="1568185" cy="184666"/>
                    <a:chOff x="7228655" y="2444821"/>
                    <a:chExt cx="1568185" cy="184666"/>
                  </a:xfrm>
                </p:grpSpPr>
                <p:sp>
                  <p:nvSpPr>
                    <p:cNvPr id="38" name="Rectangle 6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64055" y="2444821"/>
                      <a:ext cx="1032785" cy="18466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none" lIns="0" tIns="0" rIns="0" bIns="0" numCol="1" anchor="t" anchorCtr="0" compatLnSpc="1">
                      <a:prstTxWarp prst="textNoShape">
                        <a:avLst/>
                      </a:prstTxWarp>
                      <a:spAutoFit/>
                    </a:bodyPr>
                    <a:lstStyle>
                      <a:lvl1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Arial" pitchFamily="34" charset="0"/>
                        </a:rPr>
                        <a:t>NO-FSS: 9 STAs</a:t>
                      </a:r>
                      <a:endParaRPr kumimoji="0" lang="en-US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9" name="Line 60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228655" y="2542108"/>
                      <a:ext cx="487672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" name="Oval 6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423723" y="2494499"/>
                      <a:ext cx="97535" cy="97288"/>
                    </a:xfrm>
                    <a:prstGeom prst="ellipse">
                      <a:avLst/>
                    </a:prstGeom>
                    <a:noFill/>
                    <a:ln w="0">
                      <a:solidFill>
                        <a:srgbClr val="FF000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4" name="Group 23"/>
                  <p:cNvGrpSpPr/>
                  <p:nvPr/>
                </p:nvGrpSpPr>
                <p:grpSpPr>
                  <a:xfrm>
                    <a:off x="3322152" y="2551576"/>
                    <a:ext cx="1463495" cy="184666"/>
                    <a:chOff x="7228655" y="2908490"/>
                    <a:chExt cx="1463495" cy="184666"/>
                  </a:xfrm>
                </p:grpSpPr>
                <p:sp>
                  <p:nvSpPr>
                    <p:cNvPr id="35" name="Rectangle 6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64055" y="2908490"/>
                      <a:ext cx="928095" cy="18466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none" lIns="0" tIns="0" rIns="0" bIns="0" numCol="1" anchor="t" anchorCtr="0" compatLnSpc="1">
                      <a:prstTxWarp prst="textNoShape">
                        <a:avLst/>
                      </a:prstTxWarp>
                      <a:spAutoFit/>
                    </a:bodyPr>
                    <a:lstStyle>
                      <a:lvl1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Arial" pitchFamily="34" charset="0"/>
                        </a:rPr>
                        <a:t>IDEAL: 4 STAs</a:t>
                      </a:r>
                      <a:endParaRPr kumimoji="0" lang="en-US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6" name="Line 6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228655" y="2993357"/>
                      <a:ext cx="487672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7F00"/>
                      </a:solidFill>
                      <a:prstDash val="sys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7" name="Rectangle 6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423723" y="2943678"/>
                      <a:ext cx="97535" cy="97288"/>
                    </a:xfrm>
                    <a:prstGeom prst="rect">
                      <a:avLst/>
                    </a:prstGeom>
                    <a:noFill/>
                    <a:ln w="0">
                      <a:solidFill>
                        <a:srgbClr val="007F00"/>
                      </a:solidFill>
                      <a:prstDash val="solid"/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" name="Group 24"/>
                  <p:cNvGrpSpPr/>
                  <p:nvPr/>
                </p:nvGrpSpPr>
                <p:grpSpPr>
                  <a:xfrm>
                    <a:off x="5135485" y="2543075"/>
                    <a:ext cx="1463495" cy="184666"/>
                    <a:chOff x="7029666" y="3509596"/>
                    <a:chExt cx="1463495" cy="184666"/>
                  </a:xfrm>
                </p:grpSpPr>
                <p:sp>
                  <p:nvSpPr>
                    <p:cNvPr id="32" name="Rectangle 6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565066" y="3509596"/>
                      <a:ext cx="928095" cy="18466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none" lIns="0" tIns="0" rIns="0" bIns="0" numCol="1" anchor="t" anchorCtr="0" compatLnSpc="1">
                      <a:prstTxWarp prst="textNoShape">
                        <a:avLst/>
                      </a:prstTxWarp>
                      <a:spAutoFit/>
                    </a:bodyPr>
                    <a:lstStyle>
                      <a:lvl1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Arial" pitchFamily="34" charset="0"/>
                        </a:rPr>
                        <a:t>IDEAL: 9 STAs</a:t>
                      </a:r>
                      <a:endParaRPr kumimoji="0" lang="en-US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" name="Line 6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029666" y="3596534"/>
                      <a:ext cx="487672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prstDash val="sys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" name="Rectangle 6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224734" y="3546855"/>
                      <a:ext cx="97535" cy="97288"/>
                    </a:xfrm>
                    <a:prstGeom prst="rect">
                      <a:avLst/>
                    </a:prstGeom>
                    <a:noFill/>
                    <a:ln w="0">
                      <a:solidFill>
                        <a:srgbClr val="FF0000"/>
                      </a:solidFill>
                      <a:prstDash val="solid"/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" name="Group 25"/>
                  <p:cNvGrpSpPr/>
                  <p:nvPr/>
                </p:nvGrpSpPr>
                <p:grpSpPr>
                  <a:xfrm>
                    <a:off x="3322152" y="2798478"/>
                    <a:ext cx="1609220" cy="184666"/>
                    <a:chOff x="7170490" y="2343884"/>
                    <a:chExt cx="1609220" cy="184666"/>
                  </a:xfrm>
                </p:grpSpPr>
                <p:sp>
                  <p:nvSpPr>
                    <p:cNvPr id="30" name="Rectangle 6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05890" y="2343884"/>
                      <a:ext cx="1073820" cy="18466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none" lIns="0" tIns="0" rIns="0" bIns="0" numCol="1" anchor="t" anchorCtr="0" compatLnSpc="1">
                      <a:prstTxWarp prst="textNoShape">
                        <a:avLst/>
                      </a:prstTxWarp>
                      <a:spAutoFit/>
                    </a:bodyPr>
                    <a:lstStyle>
                      <a:lvl1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Arial" pitchFamily="34" charset="0"/>
                        </a:rPr>
                        <a:t>FB-AX: 4 STAs</a:t>
                      </a:r>
                      <a:endParaRPr kumimoji="0" lang="en-US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1" name="Line 62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170490" y="2428751"/>
                      <a:ext cx="487672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7F00"/>
                      </a:solidFill>
                      <a:prstDash val="dash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" name="Group 26"/>
                  <p:cNvGrpSpPr/>
                  <p:nvPr/>
                </p:nvGrpSpPr>
                <p:grpSpPr>
                  <a:xfrm>
                    <a:off x="5135485" y="2798419"/>
                    <a:ext cx="1609220" cy="184666"/>
                    <a:chOff x="7170490" y="2575718"/>
                    <a:chExt cx="1609220" cy="184666"/>
                  </a:xfrm>
                </p:grpSpPr>
                <p:sp>
                  <p:nvSpPr>
                    <p:cNvPr id="28" name="Rectangle 6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05890" y="2575718"/>
                      <a:ext cx="1073820" cy="18466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none" lIns="0" tIns="0" rIns="0" bIns="0" numCol="1" anchor="t" anchorCtr="0" compatLnSpc="1">
                      <a:prstTxWarp prst="textNoShape">
                        <a:avLst/>
                      </a:prstTxWarp>
                      <a:spAutoFit/>
                    </a:bodyPr>
                    <a:lstStyle>
                      <a:lvl1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Arial" pitchFamily="34" charset="0"/>
                        </a:rPr>
                        <a:t>FB-AX: 9 STAs</a:t>
                      </a:r>
                      <a:endParaRPr kumimoji="0" lang="en-US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9" name="Line 6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170490" y="2660586"/>
                      <a:ext cx="487672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prstDash val="dash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20" name="Freeform 222"/>
                <p:cNvSpPr>
                  <a:spLocks/>
                </p:cNvSpPr>
                <p:nvPr/>
              </p:nvSpPr>
              <p:spPr bwMode="auto">
                <a:xfrm>
                  <a:off x="2877237" y="1834621"/>
                  <a:ext cx="110336" cy="89118"/>
                </a:xfrm>
                <a:custGeom>
                  <a:avLst/>
                  <a:gdLst>
                    <a:gd name="T0" fmla="*/ 0 w 52"/>
                    <a:gd name="T1" fmla="*/ 42 h 42"/>
                    <a:gd name="T2" fmla="*/ 52 w 52"/>
                    <a:gd name="T3" fmla="*/ 42 h 42"/>
                    <a:gd name="T4" fmla="*/ 26 w 52"/>
                    <a:gd name="T5" fmla="*/ 0 h 42"/>
                    <a:gd name="T6" fmla="*/ 0 w 52"/>
                    <a:gd name="T7" fmla="*/ 42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2" h="42">
                      <a:moveTo>
                        <a:pt x="0" y="42"/>
                      </a:moveTo>
                      <a:lnTo>
                        <a:pt x="52" y="42"/>
                      </a:lnTo>
                      <a:lnTo>
                        <a:pt x="26" y="0"/>
                      </a:lnTo>
                      <a:lnTo>
                        <a:pt x="0" y="42"/>
                      </a:lnTo>
                      <a:close/>
                    </a:path>
                  </a:pathLst>
                </a:custGeom>
                <a:noFill/>
                <a:ln w="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8" name="Freeform 222"/>
              <p:cNvSpPr>
                <a:spLocks/>
              </p:cNvSpPr>
              <p:nvPr/>
            </p:nvSpPr>
            <p:spPr bwMode="auto">
              <a:xfrm>
                <a:off x="4257421" y="2424845"/>
                <a:ext cx="110336" cy="89118"/>
              </a:xfrm>
              <a:custGeom>
                <a:avLst/>
                <a:gdLst>
                  <a:gd name="T0" fmla="*/ 0 w 52"/>
                  <a:gd name="T1" fmla="*/ 42 h 42"/>
                  <a:gd name="T2" fmla="*/ 52 w 52"/>
                  <a:gd name="T3" fmla="*/ 42 h 42"/>
                  <a:gd name="T4" fmla="*/ 26 w 52"/>
                  <a:gd name="T5" fmla="*/ 0 h 42"/>
                  <a:gd name="T6" fmla="*/ 0 w 52"/>
                  <a:gd name="T7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2" h="42">
                    <a:moveTo>
                      <a:pt x="0" y="42"/>
                    </a:moveTo>
                    <a:lnTo>
                      <a:pt x="52" y="42"/>
                    </a:lnTo>
                    <a:lnTo>
                      <a:pt x="26" y="0"/>
                    </a:lnTo>
                    <a:lnTo>
                      <a:pt x="0" y="42"/>
                    </a:lnTo>
                    <a:close/>
                  </a:path>
                </a:pathLst>
              </a:custGeom>
              <a:noFill/>
              <a:ln w="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245551" y="2017290"/>
              <a:ext cx="1400309" cy="184666"/>
              <a:chOff x="1925220" y="1435550"/>
              <a:chExt cx="1009225" cy="133922"/>
            </a:xfrm>
          </p:grpSpPr>
          <p:sp>
            <p:nvSpPr>
              <p:cNvPr id="14" name="Rectangle 136"/>
              <p:cNvSpPr>
                <a:spLocks noChangeArrowheads="1"/>
              </p:cNvSpPr>
              <p:nvPr/>
            </p:nvSpPr>
            <p:spPr bwMode="auto">
              <a:xfrm>
                <a:off x="2276057" y="1435550"/>
                <a:ext cx="658388" cy="1339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 PIG: 4 STAs</a:t>
                </a:r>
                <a:endPara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endParaRPr>
              </a:p>
            </p:txBody>
          </p:sp>
          <p:sp>
            <p:nvSpPr>
              <p:cNvPr id="15" name="Line 137"/>
              <p:cNvSpPr>
                <a:spLocks noChangeShapeType="1"/>
              </p:cNvSpPr>
              <p:nvPr/>
            </p:nvSpPr>
            <p:spPr bwMode="auto">
              <a:xfrm>
                <a:off x="1925220" y="1491112"/>
                <a:ext cx="350837" cy="0"/>
              </a:xfrm>
              <a:prstGeom prst="line">
                <a:avLst/>
              </a:prstGeom>
              <a:noFill/>
              <a:ln w="19050">
                <a:solidFill>
                  <a:srgbClr val="007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138"/>
              <p:cNvSpPr>
                <a:spLocks/>
              </p:cNvSpPr>
              <p:nvPr/>
            </p:nvSpPr>
            <p:spPr bwMode="auto">
              <a:xfrm>
                <a:off x="2065058" y="1451425"/>
                <a:ext cx="65088" cy="79375"/>
              </a:xfrm>
              <a:custGeom>
                <a:avLst/>
                <a:gdLst>
                  <a:gd name="T0" fmla="*/ 21 w 41"/>
                  <a:gd name="T1" fmla="*/ 50 h 50"/>
                  <a:gd name="T2" fmla="*/ 41 w 41"/>
                  <a:gd name="T3" fmla="*/ 25 h 50"/>
                  <a:gd name="T4" fmla="*/ 21 w 41"/>
                  <a:gd name="T5" fmla="*/ 0 h 50"/>
                  <a:gd name="T6" fmla="*/ 0 w 41"/>
                  <a:gd name="T7" fmla="*/ 25 h 50"/>
                  <a:gd name="T8" fmla="*/ 21 w 41"/>
                  <a:gd name="T9" fmla="*/ 5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50">
                    <a:moveTo>
                      <a:pt x="21" y="50"/>
                    </a:moveTo>
                    <a:lnTo>
                      <a:pt x="41" y="25"/>
                    </a:lnTo>
                    <a:lnTo>
                      <a:pt x="21" y="0"/>
                    </a:lnTo>
                    <a:lnTo>
                      <a:pt x="0" y="25"/>
                    </a:lnTo>
                    <a:lnTo>
                      <a:pt x="21" y="50"/>
                    </a:lnTo>
                    <a:close/>
                  </a:path>
                </a:pathLst>
              </a:custGeom>
              <a:noFill/>
              <a:ln w="0">
                <a:solidFill>
                  <a:srgbClr val="007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4058884" y="2045248"/>
              <a:ext cx="1407822" cy="184666"/>
              <a:chOff x="1925220" y="1590201"/>
              <a:chExt cx="981177" cy="123339"/>
            </a:xfrm>
          </p:grpSpPr>
          <p:sp>
            <p:nvSpPr>
              <p:cNvPr id="11" name="Rectangle 139"/>
              <p:cNvSpPr>
                <a:spLocks noChangeArrowheads="1"/>
              </p:cNvSpPr>
              <p:nvPr/>
            </p:nvSpPr>
            <p:spPr bwMode="auto">
              <a:xfrm>
                <a:off x="2299887" y="1590201"/>
                <a:ext cx="606510" cy="1233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spcBef>
                    <a:spcPct val="0"/>
                  </a:spcBef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itchFamily="34" charset="0"/>
                    <a:cs typeface="Arial" pitchFamily="34" charset="0"/>
                  </a:rPr>
                  <a:t>PIG: 9 STAs</a:t>
                </a:r>
                <a:endPara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endParaRPr>
              </a:p>
            </p:txBody>
          </p:sp>
          <p:sp>
            <p:nvSpPr>
              <p:cNvPr id="12" name="Line 140"/>
              <p:cNvSpPr>
                <a:spLocks noChangeShapeType="1"/>
              </p:cNvSpPr>
              <p:nvPr/>
            </p:nvSpPr>
            <p:spPr bwMode="auto">
              <a:xfrm flipV="1">
                <a:off x="1925220" y="1641924"/>
                <a:ext cx="339881" cy="1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141"/>
              <p:cNvSpPr>
                <a:spLocks/>
              </p:cNvSpPr>
              <p:nvPr/>
            </p:nvSpPr>
            <p:spPr bwMode="auto">
              <a:xfrm>
                <a:off x="2064635" y="1602237"/>
                <a:ext cx="65088" cy="79375"/>
              </a:xfrm>
              <a:custGeom>
                <a:avLst/>
                <a:gdLst>
                  <a:gd name="T0" fmla="*/ 21 w 41"/>
                  <a:gd name="T1" fmla="*/ 50 h 50"/>
                  <a:gd name="T2" fmla="*/ 41 w 41"/>
                  <a:gd name="T3" fmla="*/ 25 h 50"/>
                  <a:gd name="T4" fmla="*/ 21 w 41"/>
                  <a:gd name="T5" fmla="*/ 0 h 50"/>
                  <a:gd name="T6" fmla="*/ 0 w 41"/>
                  <a:gd name="T7" fmla="*/ 25 h 50"/>
                  <a:gd name="T8" fmla="*/ 21 w 41"/>
                  <a:gd name="T9" fmla="*/ 5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50">
                    <a:moveTo>
                      <a:pt x="21" y="50"/>
                    </a:moveTo>
                    <a:lnTo>
                      <a:pt x="41" y="25"/>
                    </a:lnTo>
                    <a:lnTo>
                      <a:pt x="21" y="0"/>
                    </a:lnTo>
                    <a:lnTo>
                      <a:pt x="0" y="25"/>
                    </a:lnTo>
                    <a:lnTo>
                      <a:pt x="21" y="50"/>
                    </a:lnTo>
                    <a:close/>
                  </a:path>
                </a:pathLst>
              </a:custGeom>
              <a:noFill/>
              <a:ln w="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4" name="Group 43"/>
          <p:cNvGrpSpPr/>
          <p:nvPr/>
        </p:nvGrpSpPr>
        <p:grpSpPr>
          <a:xfrm>
            <a:off x="4033578" y="3573016"/>
            <a:ext cx="4796095" cy="2862779"/>
            <a:chOff x="3263643" y="3975100"/>
            <a:chExt cx="4796095" cy="2862779"/>
          </a:xfrm>
        </p:grpSpPr>
        <p:sp>
          <p:nvSpPr>
            <p:cNvPr id="45" name="Rectangle 5"/>
            <p:cNvSpPr>
              <a:spLocks noChangeArrowheads="1"/>
            </p:cNvSpPr>
            <p:nvPr/>
          </p:nvSpPr>
          <p:spPr bwMode="auto">
            <a:xfrm>
              <a:off x="3744913" y="4049713"/>
              <a:ext cx="4237038" cy="24193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6"/>
            <p:cNvSpPr>
              <a:spLocks noChangeArrowheads="1"/>
            </p:cNvSpPr>
            <p:nvPr/>
          </p:nvSpPr>
          <p:spPr bwMode="auto">
            <a:xfrm>
              <a:off x="3744913" y="4049713"/>
              <a:ext cx="4237038" cy="2419350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7"/>
            <p:cNvSpPr>
              <a:spLocks noChangeShapeType="1"/>
            </p:cNvSpPr>
            <p:nvPr/>
          </p:nvSpPr>
          <p:spPr bwMode="auto">
            <a:xfrm flipV="1">
              <a:off x="3744913" y="4049713"/>
              <a:ext cx="0" cy="24193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8"/>
            <p:cNvSpPr>
              <a:spLocks noChangeShapeType="1"/>
            </p:cNvSpPr>
            <p:nvPr/>
          </p:nvSpPr>
          <p:spPr bwMode="auto">
            <a:xfrm flipV="1">
              <a:off x="4449763" y="4049713"/>
              <a:ext cx="0" cy="24193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9"/>
            <p:cNvSpPr>
              <a:spLocks noChangeShapeType="1"/>
            </p:cNvSpPr>
            <p:nvPr/>
          </p:nvSpPr>
          <p:spPr bwMode="auto">
            <a:xfrm flipV="1">
              <a:off x="5154613" y="4049713"/>
              <a:ext cx="0" cy="24193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10"/>
            <p:cNvSpPr>
              <a:spLocks noChangeShapeType="1"/>
            </p:cNvSpPr>
            <p:nvPr/>
          </p:nvSpPr>
          <p:spPr bwMode="auto">
            <a:xfrm flipV="1">
              <a:off x="7981950" y="4049713"/>
              <a:ext cx="0" cy="24193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11"/>
            <p:cNvSpPr>
              <a:spLocks noChangeShapeType="1"/>
            </p:cNvSpPr>
            <p:nvPr/>
          </p:nvSpPr>
          <p:spPr bwMode="auto">
            <a:xfrm>
              <a:off x="3744913" y="6469063"/>
              <a:ext cx="4237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12"/>
            <p:cNvSpPr>
              <a:spLocks noChangeShapeType="1"/>
            </p:cNvSpPr>
            <p:nvPr/>
          </p:nvSpPr>
          <p:spPr bwMode="auto">
            <a:xfrm>
              <a:off x="3744913" y="6219825"/>
              <a:ext cx="4237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13"/>
            <p:cNvSpPr>
              <a:spLocks noChangeShapeType="1"/>
            </p:cNvSpPr>
            <p:nvPr/>
          </p:nvSpPr>
          <p:spPr bwMode="auto">
            <a:xfrm>
              <a:off x="3744913" y="5981700"/>
              <a:ext cx="4237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14"/>
            <p:cNvSpPr>
              <a:spLocks noChangeShapeType="1"/>
            </p:cNvSpPr>
            <p:nvPr/>
          </p:nvSpPr>
          <p:spPr bwMode="auto">
            <a:xfrm>
              <a:off x="3744913" y="5741988"/>
              <a:ext cx="4237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15"/>
            <p:cNvSpPr>
              <a:spLocks noChangeShapeType="1"/>
            </p:cNvSpPr>
            <p:nvPr/>
          </p:nvSpPr>
          <p:spPr bwMode="auto">
            <a:xfrm>
              <a:off x="3744913" y="5494338"/>
              <a:ext cx="4237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Line 16"/>
            <p:cNvSpPr>
              <a:spLocks noChangeShapeType="1"/>
            </p:cNvSpPr>
            <p:nvPr/>
          </p:nvSpPr>
          <p:spPr bwMode="auto">
            <a:xfrm>
              <a:off x="3744913" y="5254625"/>
              <a:ext cx="4237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Line 17"/>
            <p:cNvSpPr>
              <a:spLocks noChangeShapeType="1"/>
            </p:cNvSpPr>
            <p:nvPr/>
          </p:nvSpPr>
          <p:spPr bwMode="auto">
            <a:xfrm>
              <a:off x="3744913" y="5014913"/>
              <a:ext cx="4237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Line 18"/>
            <p:cNvSpPr>
              <a:spLocks noChangeShapeType="1"/>
            </p:cNvSpPr>
            <p:nvPr/>
          </p:nvSpPr>
          <p:spPr bwMode="auto">
            <a:xfrm>
              <a:off x="3744913" y="4767263"/>
              <a:ext cx="4237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Line 19"/>
            <p:cNvSpPr>
              <a:spLocks noChangeShapeType="1"/>
            </p:cNvSpPr>
            <p:nvPr/>
          </p:nvSpPr>
          <p:spPr bwMode="auto">
            <a:xfrm>
              <a:off x="3744913" y="4527550"/>
              <a:ext cx="4237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Line 20"/>
            <p:cNvSpPr>
              <a:spLocks noChangeShapeType="1"/>
            </p:cNvSpPr>
            <p:nvPr/>
          </p:nvSpPr>
          <p:spPr bwMode="auto">
            <a:xfrm>
              <a:off x="3744913" y="4287838"/>
              <a:ext cx="4237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Line 21"/>
            <p:cNvSpPr>
              <a:spLocks noChangeShapeType="1"/>
            </p:cNvSpPr>
            <p:nvPr/>
          </p:nvSpPr>
          <p:spPr bwMode="auto">
            <a:xfrm>
              <a:off x="3744913" y="4049713"/>
              <a:ext cx="4237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Line 22"/>
            <p:cNvSpPr>
              <a:spLocks noChangeShapeType="1"/>
            </p:cNvSpPr>
            <p:nvPr/>
          </p:nvSpPr>
          <p:spPr bwMode="auto">
            <a:xfrm>
              <a:off x="3744913" y="4049713"/>
              <a:ext cx="4237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Line 23"/>
            <p:cNvSpPr>
              <a:spLocks noChangeShapeType="1"/>
            </p:cNvSpPr>
            <p:nvPr/>
          </p:nvSpPr>
          <p:spPr bwMode="auto">
            <a:xfrm>
              <a:off x="3744913" y="4049713"/>
              <a:ext cx="4237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24"/>
            <p:cNvSpPr>
              <a:spLocks noChangeShapeType="1"/>
            </p:cNvSpPr>
            <p:nvPr/>
          </p:nvSpPr>
          <p:spPr bwMode="auto">
            <a:xfrm>
              <a:off x="3744913" y="6469063"/>
              <a:ext cx="4237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Line 25"/>
            <p:cNvSpPr>
              <a:spLocks noChangeShapeType="1"/>
            </p:cNvSpPr>
            <p:nvPr/>
          </p:nvSpPr>
          <p:spPr bwMode="auto">
            <a:xfrm flipV="1">
              <a:off x="7981950" y="4049713"/>
              <a:ext cx="0" cy="24193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Line 26"/>
            <p:cNvSpPr>
              <a:spLocks noChangeShapeType="1"/>
            </p:cNvSpPr>
            <p:nvPr/>
          </p:nvSpPr>
          <p:spPr bwMode="auto">
            <a:xfrm flipV="1">
              <a:off x="3744913" y="4049713"/>
              <a:ext cx="0" cy="24193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Line 27"/>
            <p:cNvSpPr>
              <a:spLocks noChangeShapeType="1"/>
            </p:cNvSpPr>
            <p:nvPr/>
          </p:nvSpPr>
          <p:spPr bwMode="auto">
            <a:xfrm>
              <a:off x="3744913" y="6469063"/>
              <a:ext cx="4237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28"/>
            <p:cNvSpPr>
              <a:spLocks noChangeShapeType="1"/>
            </p:cNvSpPr>
            <p:nvPr/>
          </p:nvSpPr>
          <p:spPr bwMode="auto">
            <a:xfrm flipV="1">
              <a:off x="3744913" y="4049713"/>
              <a:ext cx="0" cy="24193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29"/>
            <p:cNvSpPr>
              <a:spLocks noChangeShapeType="1"/>
            </p:cNvSpPr>
            <p:nvPr/>
          </p:nvSpPr>
          <p:spPr bwMode="auto">
            <a:xfrm flipV="1">
              <a:off x="3744913" y="6423025"/>
              <a:ext cx="0" cy="460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Line 30"/>
            <p:cNvSpPr>
              <a:spLocks noChangeShapeType="1"/>
            </p:cNvSpPr>
            <p:nvPr/>
          </p:nvSpPr>
          <p:spPr bwMode="auto">
            <a:xfrm>
              <a:off x="3744913" y="4049713"/>
              <a:ext cx="0" cy="365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Rectangle 31"/>
            <p:cNvSpPr>
              <a:spLocks noChangeArrowheads="1"/>
            </p:cNvSpPr>
            <p:nvPr/>
          </p:nvSpPr>
          <p:spPr bwMode="auto">
            <a:xfrm>
              <a:off x="3717925" y="6496050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2" name="Line 32"/>
            <p:cNvSpPr>
              <a:spLocks noChangeShapeType="1"/>
            </p:cNvSpPr>
            <p:nvPr/>
          </p:nvSpPr>
          <p:spPr bwMode="auto">
            <a:xfrm flipV="1">
              <a:off x="4449763" y="6423025"/>
              <a:ext cx="0" cy="460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Line 33"/>
            <p:cNvSpPr>
              <a:spLocks noChangeShapeType="1"/>
            </p:cNvSpPr>
            <p:nvPr/>
          </p:nvSpPr>
          <p:spPr bwMode="auto">
            <a:xfrm>
              <a:off x="4449763" y="4049713"/>
              <a:ext cx="0" cy="365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Rectangle 34"/>
            <p:cNvSpPr>
              <a:spLocks noChangeArrowheads="1"/>
            </p:cNvSpPr>
            <p:nvPr/>
          </p:nvSpPr>
          <p:spPr bwMode="auto">
            <a:xfrm>
              <a:off x="4370388" y="6496050"/>
              <a:ext cx="21320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0.5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5" name="Line 35"/>
            <p:cNvSpPr>
              <a:spLocks noChangeShapeType="1"/>
            </p:cNvSpPr>
            <p:nvPr/>
          </p:nvSpPr>
          <p:spPr bwMode="auto">
            <a:xfrm flipV="1">
              <a:off x="5154613" y="6423025"/>
              <a:ext cx="0" cy="460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36"/>
            <p:cNvSpPr>
              <a:spLocks noChangeShapeType="1"/>
            </p:cNvSpPr>
            <p:nvPr/>
          </p:nvSpPr>
          <p:spPr bwMode="auto">
            <a:xfrm>
              <a:off x="5154613" y="4049713"/>
              <a:ext cx="0" cy="365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Rectangle 37"/>
            <p:cNvSpPr>
              <a:spLocks noChangeArrowheads="1"/>
            </p:cNvSpPr>
            <p:nvPr/>
          </p:nvSpPr>
          <p:spPr bwMode="auto">
            <a:xfrm>
              <a:off x="5127625" y="6496050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1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8" name="Line 38"/>
            <p:cNvSpPr>
              <a:spLocks noChangeShapeType="1"/>
            </p:cNvSpPr>
            <p:nvPr/>
          </p:nvSpPr>
          <p:spPr bwMode="auto">
            <a:xfrm flipV="1">
              <a:off x="7981950" y="6423025"/>
              <a:ext cx="0" cy="460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Line 39"/>
            <p:cNvSpPr>
              <a:spLocks noChangeShapeType="1"/>
            </p:cNvSpPr>
            <p:nvPr/>
          </p:nvSpPr>
          <p:spPr bwMode="auto">
            <a:xfrm>
              <a:off x="7981950" y="4049713"/>
              <a:ext cx="0" cy="365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Rectangle 40"/>
            <p:cNvSpPr>
              <a:spLocks noChangeArrowheads="1"/>
            </p:cNvSpPr>
            <p:nvPr/>
          </p:nvSpPr>
          <p:spPr bwMode="auto">
            <a:xfrm>
              <a:off x="7954963" y="6496050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3</a:t>
              </a:r>
              <a:endPara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1" name="Line 41"/>
            <p:cNvSpPr>
              <a:spLocks noChangeShapeType="1"/>
            </p:cNvSpPr>
            <p:nvPr/>
          </p:nvSpPr>
          <p:spPr bwMode="auto">
            <a:xfrm>
              <a:off x="3744913" y="6469063"/>
              <a:ext cx="349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Line 42"/>
            <p:cNvSpPr>
              <a:spLocks noChangeShapeType="1"/>
            </p:cNvSpPr>
            <p:nvPr/>
          </p:nvSpPr>
          <p:spPr bwMode="auto">
            <a:xfrm flipH="1">
              <a:off x="7937500" y="6469063"/>
              <a:ext cx="444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Rectangle 43"/>
            <p:cNvSpPr>
              <a:spLocks noChangeArrowheads="1"/>
            </p:cNvSpPr>
            <p:nvPr/>
          </p:nvSpPr>
          <p:spPr bwMode="auto">
            <a:xfrm>
              <a:off x="3427413" y="6394450"/>
              <a:ext cx="264496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-0.4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4" name="Line 44"/>
            <p:cNvSpPr>
              <a:spLocks noChangeShapeType="1"/>
            </p:cNvSpPr>
            <p:nvPr/>
          </p:nvSpPr>
          <p:spPr bwMode="auto">
            <a:xfrm>
              <a:off x="3744913" y="6219825"/>
              <a:ext cx="349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Line 45"/>
            <p:cNvSpPr>
              <a:spLocks noChangeShapeType="1"/>
            </p:cNvSpPr>
            <p:nvPr/>
          </p:nvSpPr>
          <p:spPr bwMode="auto">
            <a:xfrm flipH="1">
              <a:off x="7937500" y="6219825"/>
              <a:ext cx="444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Rectangle 46"/>
            <p:cNvSpPr>
              <a:spLocks noChangeArrowheads="1"/>
            </p:cNvSpPr>
            <p:nvPr/>
          </p:nvSpPr>
          <p:spPr bwMode="auto">
            <a:xfrm>
              <a:off x="3427413" y="6146800"/>
              <a:ext cx="264496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-0.2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7" name="Line 47"/>
            <p:cNvSpPr>
              <a:spLocks noChangeShapeType="1"/>
            </p:cNvSpPr>
            <p:nvPr/>
          </p:nvSpPr>
          <p:spPr bwMode="auto">
            <a:xfrm>
              <a:off x="3744913" y="5981700"/>
              <a:ext cx="349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Line 48"/>
            <p:cNvSpPr>
              <a:spLocks noChangeShapeType="1"/>
            </p:cNvSpPr>
            <p:nvPr/>
          </p:nvSpPr>
          <p:spPr bwMode="auto">
            <a:xfrm flipH="1">
              <a:off x="7937500" y="5981700"/>
              <a:ext cx="444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Rectangle 49"/>
            <p:cNvSpPr>
              <a:spLocks noChangeArrowheads="1"/>
            </p:cNvSpPr>
            <p:nvPr/>
          </p:nvSpPr>
          <p:spPr bwMode="auto">
            <a:xfrm>
              <a:off x="3559175" y="5907088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0" name="Line 50"/>
            <p:cNvSpPr>
              <a:spLocks noChangeShapeType="1"/>
            </p:cNvSpPr>
            <p:nvPr/>
          </p:nvSpPr>
          <p:spPr bwMode="auto">
            <a:xfrm>
              <a:off x="3744913" y="5741988"/>
              <a:ext cx="349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51"/>
            <p:cNvSpPr>
              <a:spLocks noChangeShapeType="1"/>
            </p:cNvSpPr>
            <p:nvPr/>
          </p:nvSpPr>
          <p:spPr bwMode="auto">
            <a:xfrm flipH="1">
              <a:off x="7937500" y="5741988"/>
              <a:ext cx="444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Rectangle 52"/>
            <p:cNvSpPr>
              <a:spLocks noChangeArrowheads="1"/>
            </p:cNvSpPr>
            <p:nvPr/>
          </p:nvSpPr>
          <p:spPr bwMode="auto">
            <a:xfrm>
              <a:off x="3462338" y="5668963"/>
              <a:ext cx="21320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0.2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3" name="Line 53"/>
            <p:cNvSpPr>
              <a:spLocks noChangeShapeType="1"/>
            </p:cNvSpPr>
            <p:nvPr/>
          </p:nvSpPr>
          <p:spPr bwMode="auto">
            <a:xfrm>
              <a:off x="3744913" y="5494338"/>
              <a:ext cx="349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Line 54"/>
            <p:cNvSpPr>
              <a:spLocks noChangeShapeType="1"/>
            </p:cNvSpPr>
            <p:nvPr/>
          </p:nvSpPr>
          <p:spPr bwMode="auto">
            <a:xfrm flipH="1">
              <a:off x="7937500" y="5494338"/>
              <a:ext cx="444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55"/>
            <p:cNvSpPr>
              <a:spLocks noChangeArrowheads="1"/>
            </p:cNvSpPr>
            <p:nvPr/>
          </p:nvSpPr>
          <p:spPr bwMode="auto">
            <a:xfrm>
              <a:off x="3462338" y="5419725"/>
              <a:ext cx="21320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0.4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6" name="Line 56"/>
            <p:cNvSpPr>
              <a:spLocks noChangeShapeType="1"/>
            </p:cNvSpPr>
            <p:nvPr/>
          </p:nvSpPr>
          <p:spPr bwMode="auto">
            <a:xfrm>
              <a:off x="3744913" y="5254625"/>
              <a:ext cx="349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Line 57"/>
            <p:cNvSpPr>
              <a:spLocks noChangeShapeType="1"/>
            </p:cNvSpPr>
            <p:nvPr/>
          </p:nvSpPr>
          <p:spPr bwMode="auto">
            <a:xfrm flipH="1">
              <a:off x="7937500" y="5254625"/>
              <a:ext cx="444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Rectangle 58"/>
            <p:cNvSpPr>
              <a:spLocks noChangeArrowheads="1"/>
            </p:cNvSpPr>
            <p:nvPr/>
          </p:nvSpPr>
          <p:spPr bwMode="auto">
            <a:xfrm>
              <a:off x="3462338" y="5181600"/>
              <a:ext cx="21320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0.6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9" name="Line 59"/>
            <p:cNvSpPr>
              <a:spLocks noChangeShapeType="1"/>
            </p:cNvSpPr>
            <p:nvPr/>
          </p:nvSpPr>
          <p:spPr bwMode="auto">
            <a:xfrm>
              <a:off x="3744913" y="5014913"/>
              <a:ext cx="349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Line 60"/>
            <p:cNvSpPr>
              <a:spLocks noChangeShapeType="1"/>
            </p:cNvSpPr>
            <p:nvPr/>
          </p:nvSpPr>
          <p:spPr bwMode="auto">
            <a:xfrm flipH="1">
              <a:off x="7937500" y="5014913"/>
              <a:ext cx="444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Rectangle 61"/>
            <p:cNvSpPr>
              <a:spLocks noChangeArrowheads="1"/>
            </p:cNvSpPr>
            <p:nvPr/>
          </p:nvSpPr>
          <p:spPr bwMode="auto">
            <a:xfrm>
              <a:off x="3462338" y="4941888"/>
              <a:ext cx="21320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0.8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02" name="Line 62"/>
            <p:cNvSpPr>
              <a:spLocks noChangeShapeType="1"/>
            </p:cNvSpPr>
            <p:nvPr/>
          </p:nvSpPr>
          <p:spPr bwMode="auto">
            <a:xfrm>
              <a:off x="3744913" y="4767263"/>
              <a:ext cx="349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Line 63"/>
            <p:cNvSpPr>
              <a:spLocks noChangeShapeType="1"/>
            </p:cNvSpPr>
            <p:nvPr/>
          </p:nvSpPr>
          <p:spPr bwMode="auto">
            <a:xfrm flipH="1">
              <a:off x="7937500" y="4767263"/>
              <a:ext cx="444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Rectangle 64"/>
            <p:cNvSpPr>
              <a:spLocks noChangeArrowheads="1"/>
            </p:cNvSpPr>
            <p:nvPr/>
          </p:nvSpPr>
          <p:spPr bwMode="auto">
            <a:xfrm>
              <a:off x="3559175" y="4692650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1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05" name="Line 65"/>
            <p:cNvSpPr>
              <a:spLocks noChangeShapeType="1"/>
            </p:cNvSpPr>
            <p:nvPr/>
          </p:nvSpPr>
          <p:spPr bwMode="auto">
            <a:xfrm>
              <a:off x="3744913" y="4527550"/>
              <a:ext cx="349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Line 66"/>
            <p:cNvSpPr>
              <a:spLocks noChangeShapeType="1"/>
            </p:cNvSpPr>
            <p:nvPr/>
          </p:nvSpPr>
          <p:spPr bwMode="auto">
            <a:xfrm flipH="1">
              <a:off x="7937500" y="4527550"/>
              <a:ext cx="444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Rectangle 67"/>
            <p:cNvSpPr>
              <a:spLocks noChangeArrowheads="1"/>
            </p:cNvSpPr>
            <p:nvPr/>
          </p:nvSpPr>
          <p:spPr bwMode="auto">
            <a:xfrm>
              <a:off x="3462338" y="4454525"/>
              <a:ext cx="21320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1.2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08" name="Line 68"/>
            <p:cNvSpPr>
              <a:spLocks noChangeShapeType="1"/>
            </p:cNvSpPr>
            <p:nvPr/>
          </p:nvSpPr>
          <p:spPr bwMode="auto">
            <a:xfrm>
              <a:off x="3744913" y="4287838"/>
              <a:ext cx="349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Line 69"/>
            <p:cNvSpPr>
              <a:spLocks noChangeShapeType="1"/>
            </p:cNvSpPr>
            <p:nvPr/>
          </p:nvSpPr>
          <p:spPr bwMode="auto">
            <a:xfrm flipH="1">
              <a:off x="7937500" y="4287838"/>
              <a:ext cx="444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Rectangle 70"/>
            <p:cNvSpPr>
              <a:spLocks noChangeArrowheads="1"/>
            </p:cNvSpPr>
            <p:nvPr/>
          </p:nvSpPr>
          <p:spPr bwMode="auto">
            <a:xfrm>
              <a:off x="3462338" y="4214813"/>
              <a:ext cx="21320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1.4</a:t>
              </a:r>
              <a:endPara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11" name="Line 71"/>
            <p:cNvSpPr>
              <a:spLocks noChangeShapeType="1"/>
            </p:cNvSpPr>
            <p:nvPr/>
          </p:nvSpPr>
          <p:spPr bwMode="auto">
            <a:xfrm>
              <a:off x="3744913" y="4049713"/>
              <a:ext cx="349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Line 72"/>
            <p:cNvSpPr>
              <a:spLocks noChangeShapeType="1"/>
            </p:cNvSpPr>
            <p:nvPr/>
          </p:nvSpPr>
          <p:spPr bwMode="auto">
            <a:xfrm flipH="1">
              <a:off x="7937500" y="4049713"/>
              <a:ext cx="444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Rectangle 73"/>
            <p:cNvSpPr>
              <a:spLocks noChangeArrowheads="1"/>
            </p:cNvSpPr>
            <p:nvPr/>
          </p:nvSpPr>
          <p:spPr bwMode="auto">
            <a:xfrm>
              <a:off x="3462338" y="3975100"/>
              <a:ext cx="21320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1.6</a:t>
              </a:r>
              <a:endPara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14" name="Line 74"/>
            <p:cNvSpPr>
              <a:spLocks noChangeShapeType="1"/>
            </p:cNvSpPr>
            <p:nvPr/>
          </p:nvSpPr>
          <p:spPr bwMode="auto">
            <a:xfrm>
              <a:off x="3744913" y="4049713"/>
              <a:ext cx="349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Line 75"/>
            <p:cNvSpPr>
              <a:spLocks noChangeShapeType="1"/>
            </p:cNvSpPr>
            <p:nvPr/>
          </p:nvSpPr>
          <p:spPr bwMode="auto">
            <a:xfrm flipH="1">
              <a:off x="7937500" y="4049713"/>
              <a:ext cx="444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Line 77"/>
            <p:cNvSpPr>
              <a:spLocks noChangeShapeType="1"/>
            </p:cNvSpPr>
            <p:nvPr/>
          </p:nvSpPr>
          <p:spPr bwMode="auto">
            <a:xfrm>
              <a:off x="3744913" y="4049713"/>
              <a:ext cx="4237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Line 78"/>
            <p:cNvSpPr>
              <a:spLocks noChangeShapeType="1"/>
            </p:cNvSpPr>
            <p:nvPr/>
          </p:nvSpPr>
          <p:spPr bwMode="auto">
            <a:xfrm>
              <a:off x="3744913" y="6469063"/>
              <a:ext cx="4237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Line 79"/>
            <p:cNvSpPr>
              <a:spLocks noChangeShapeType="1"/>
            </p:cNvSpPr>
            <p:nvPr/>
          </p:nvSpPr>
          <p:spPr bwMode="auto">
            <a:xfrm flipV="1">
              <a:off x="7981950" y="4049713"/>
              <a:ext cx="0" cy="24193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Line 80"/>
            <p:cNvSpPr>
              <a:spLocks noChangeShapeType="1"/>
            </p:cNvSpPr>
            <p:nvPr/>
          </p:nvSpPr>
          <p:spPr bwMode="auto">
            <a:xfrm flipV="1">
              <a:off x="3744913" y="4049713"/>
              <a:ext cx="0" cy="24193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81"/>
            <p:cNvSpPr>
              <a:spLocks/>
            </p:cNvSpPr>
            <p:nvPr/>
          </p:nvSpPr>
          <p:spPr bwMode="auto">
            <a:xfrm>
              <a:off x="3744913" y="5576888"/>
              <a:ext cx="4237038" cy="211138"/>
            </a:xfrm>
            <a:custGeom>
              <a:avLst/>
              <a:gdLst>
                <a:gd name="T0" fmla="*/ 0 w 2669"/>
                <a:gd name="T1" fmla="*/ 0 h 133"/>
                <a:gd name="T2" fmla="*/ 444 w 2669"/>
                <a:gd name="T3" fmla="*/ 81 h 133"/>
                <a:gd name="T4" fmla="*/ 888 w 2669"/>
                <a:gd name="T5" fmla="*/ 87 h 133"/>
                <a:gd name="T6" fmla="*/ 2669 w 2669"/>
                <a:gd name="T7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69" h="133">
                  <a:moveTo>
                    <a:pt x="0" y="0"/>
                  </a:moveTo>
                  <a:lnTo>
                    <a:pt x="444" y="81"/>
                  </a:lnTo>
                  <a:lnTo>
                    <a:pt x="888" y="87"/>
                  </a:lnTo>
                  <a:lnTo>
                    <a:pt x="2669" y="133"/>
                  </a:lnTo>
                </a:path>
              </a:pathLst>
            </a:custGeom>
            <a:noFill/>
            <a:ln w="19050">
              <a:solidFill>
                <a:srgbClr val="007F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Rectangle 82"/>
            <p:cNvSpPr>
              <a:spLocks noChangeArrowheads="1"/>
            </p:cNvSpPr>
            <p:nvPr/>
          </p:nvSpPr>
          <p:spPr bwMode="auto">
            <a:xfrm>
              <a:off x="3709988" y="5540375"/>
              <a:ext cx="69850" cy="73025"/>
            </a:xfrm>
            <a:prstGeom prst="rect">
              <a:avLst/>
            </a:prstGeom>
            <a:noFill/>
            <a:ln w="0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Rectangle 83"/>
            <p:cNvSpPr>
              <a:spLocks noChangeArrowheads="1"/>
            </p:cNvSpPr>
            <p:nvPr/>
          </p:nvSpPr>
          <p:spPr bwMode="auto">
            <a:xfrm>
              <a:off x="4414838" y="5668963"/>
              <a:ext cx="69850" cy="73025"/>
            </a:xfrm>
            <a:prstGeom prst="rect">
              <a:avLst/>
            </a:prstGeom>
            <a:noFill/>
            <a:ln w="0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Rectangle 84"/>
            <p:cNvSpPr>
              <a:spLocks noChangeArrowheads="1"/>
            </p:cNvSpPr>
            <p:nvPr/>
          </p:nvSpPr>
          <p:spPr bwMode="auto">
            <a:xfrm>
              <a:off x="5119688" y="5676900"/>
              <a:ext cx="69850" cy="74613"/>
            </a:xfrm>
            <a:prstGeom prst="rect">
              <a:avLst/>
            </a:prstGeom>
            <a:noFill/>
            <a:ln w="0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Rectangle 85"/>
            <p:cNvSpPr>
              <a:spLocks noChangeArrowheads="1"/>
            </p:cNvSpPr>
            <p:nvPr/>
          </p:nvSpPr>
          <p:spPr bwMode="auto">
            <a:xfrm>
              <a:off x="7947025" y="5751513"/>
              <a:ext cx="69850" cy="73025"/>
            </a:xfrm>
            <a:prstGeom prst="rect">
              <a:avLst/>
            </a:prstGeom>
            <a:noFill/>
            <a:ln w="0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86"/>
            <p:cNvSpPr>
              <a:spLocks/>
            </p:cNvSpPr>
            <p:nvPr/>
          </p:nvSpPr>
          <p:spPr bwMode="auto">
            <a:xfrm>
              <a:off x="3744913" y="4306888"/>
              <a:ext cx="4237038" cy="652463"/>
            </a:xfrm>
            <a:custGeom>
              <a:avLst/>
              <a:gdLst>
                <a:gd name="T0" fmla="*/ 0 w 2669"/>
                <a:gd name="T1" fmla="*/ 0 h 411"/>
                <a:gd name="T2" fmla="*/ 444 w 2669"/>
                <a:gd name="T3" fmla="*/ 394 h 411"/>
                <a:gd name="T4" fmla="*/ 888 w 2669"/>
                <a:gd name="T5" fmla="*/ 411 h 411"/>
                <a:gd name="T6" fmla="*/ 2669 w 2669"/>
                <a:gd name="T7" fmla="*/ 382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69" h="411">
                  <a:moveTo>
                    <a:pt x="0" y="0"/>
                  </a:moveTo>
                  <a:lnTo>
                    <a:pt x="444" y="394"/>
                  </a:lnTo>
                  <a:lnTo>
                    <a:pt x="888" y="411"/>
                  </a:lnTo>
                  <a:lnTo>
                    <a:pt x="2669" y="382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Rectangle 87"/>
            <p:cNvSpPr>
              <a:spLocks noChangeArrowheads="1"/>
            </p:cNvSpPr>
            <p:nvPr/>
          </p:nvSpPr>
          <p:spPr bwMode="auto">
            <a:xfrm>
              <a:off x="3709988" y="4270375"/>
              <a:ext cx="69850" cy="73025"/>
            </a:xfrm>
            <a:prstGeom prst="rect">
              <a:avLst/>
            </a:prstGeom>
            <a:noFill/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Rectangle 88"/>
            <p:cNvSpPr>
              <a:spLocks noChangeArrowheads="1"/>
            </p:cNvSpPr>
            <p:nvPr/>
          </p:nvSpPr>
          <p:spPr bwMode="auto">
            <a:xfrm>
              <a:off x="4414838" y="4895850"/>
              <a:ext cx="69850" cy="73025"/>
            </a:xfrm>
            <a:prstGeom prst="rect">
              <a:avLst/>
            </a:prstGeom>
            <a:noFill/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Rectangle 89"/>
            <p:cNvSpPr>
              <a:spLocks noChangeArrowheads="1"/>
            </p:cNvSpPr>
            <p:nvPr/>
          </p:nvSpPr>
          <p:spPr bwMode="auto">
            <a:xfrm>
              <a:off x="5119688" y="4922838"/>
              <a:ext cx="69850" cy="74613"/>
            </a:xfrm>
            <a:prstGeom prst="rect">
              <a:avLst/>
            </a:prstGeom>
            <a:noFill/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Rectangle 90"/>
            <p:cNvSpPr>
              <a:spLocks noChangeArrowheads="1"/>
            </p:cNvSpPr>
            <p:nvPr/>
          </p:nvSpPr>
          <p:spPr bwMode="auto">
            <a:xfrm>
              <a:off x="7947025" y="4876800"/>
              <a:ext cx="69850" cy="74613"/>
            </a:xfrm>
            <a:prstGeom prst="rect">
              <a:avLst/>
            </a:prstGeom>
            <a:noFill/>
            <a:ln w="0">
              <a:solidFill>
                <a:srgbClr val="FF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91"/>
            <p:cNvSpPr>
              <a:spLocks/>
            </p:cNvSpPr>
            <p:nvPr/>
          </p:nvSpPr>
          <p:spPr bwMode="auto">
            <a:xfrm>
              <a:off x="3744913" y="5761038"/>
              <a:ext cx="4237038" cy="257175"/>
            </a:xfrm>
            <a:custGeom>
              <a:avLst/>
              <a:gdLst>
                <a:gd name="T0" fmla="*/ 0 w 2669"/>
                <a:gd name="T1" fmla="*/ 0 h 162"/>
                <a:gd name="T2" fmla="*/ 444 w 2669"/>
                <a:gd name="T3" fmla="*/ 87 h 162"/>
                <a:gd name="T4" fmla="*/ 888 w 2669"/>
                <a:gd name="T5" fmla="*/ 87 h 162"/>
                <a:gd name="T6" fmla="*/ 2669 w 2669"/>
                <a:gd name="T7" fmla="*/ 16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69" h="162">
                  <a:moveTo>
                    <a:pt x="0" y="0"/>
                  </a:moveTo>
                  <a:lnTo>
                    <a:pt x="444" y="87"/>
                  </a:lnTo>
                  <a:lnTo>
                    <a:pt x="888" y="87"/>
                  </a:lnTo>
                  <a:lnTo>
                    <a:pt x="2669" y="162"/>
                  </a:lnTo>
                </a:path>
              </a:pathLst>
            </a:custGeom>
            <a:noFill/>
            <a:ln w="19050">
              <a:solidFill>
                <a:srgbClr val="007F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92"/>
            <p:cNvSpPr>
              <a:spLocks/>
            </p:cNvSpPr>
            <p:nvPr/>
          </p:nvSpPr>
          <p:spPr bwMode="auto">
            <a:xfrm>
              <a:off x="3700463" y="5715000"/>
              <a:ext cx="88900" cy="73025"/>
            </a:xfrm>
            <a:custGeom>
              <a:avLst/>
              <a:gdLst>
                <a:gd name="T0" fmla="*/ 0 w 56"/>
                <a:gd name="T1" fmla="*/ 46 h 46"/>
                <a:gd name="T2" fmla="*/ 56 w 56"/>
                <a:gd name="T3" fmla="*/ 46 h 46"/>
                <a:gd name="T4" fmla="*/ 28 w 56"/>
                <a:gd name="T5" fmla="*/ 0 h 46"/>
                <a:gd name="T6" fmla="*/ 0 w 56"/>
                <a:gd name="T7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46">
                  <a:moveTo>
                    <a:pt x="0" y="46"/>
                  </a:moveTo>
                  <a:lnTo>
                    <a:pt x="56" y="46"/>
                  </a:lnTo>
                  <a:lnTo>
                    <a:pt x="28" y="0"/>
                  </a:lnTo>
                  <a:lnTo>
                    <a:pt x="0" y="46"/>
                  </a:lnTo>
                  <a:close/>
                </a:path>
              </a:pathLst>
            </a:cu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93"/>
            <p:cNvSpPr>
              <a:spLocks/>
            </p:cNvSpPr>
            <p:nvPr/>
          </p:nvSpPr>
          <p:spPr bwMode="auto">
            <a:xfrm>
              <a:off x="4405313" y="5853113"/>
              <a:ext cx="88900" cy="73025"/>
            </a:xfrm>
            <a:custGeom>
              <a:avLst/>
              <a:gdLst>
                <a:gd name="T0" fmla="*/ 0 w 56"/>
                <a:gd name="T1" fmla="*/ 46 h 46"/>
                <a:gd name="T2" fmla="*/ 56 w 56"/>
                <a:gd name="T3" fmla="*/ 46 h 46"/>
                <a:gd name="T4" fmla="*/ 28 w 56"/>
                <a:gd name="T5" fmla="*/ 0 h 46"/>
                <a:gd name="T6" fmla="*/ 0 w 56"/>
                <a:gd name="T7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46">
                  <a:moveTo>
                    <a:pt x="0" y="46"/>
                  </a:moveTo>
                  <a:lnTo>
                    <a:pt x="56" y="46"/>
                  </a:lnTo>
                  <a:lnTo>
                    <a:pt x="28" y="0"/>
                  </a:lnTo>
                  <a:lnTo>
                    <a:pt x="0" y="46"/>
                  </a:lnTo>
                  <a:close/>
                </a:path>
              </a:pathLst>
            </a:cu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94"/>
            <p:cNvSpPr>
              <a:spLocks/>
            </p:cNvSpPr>
            <p:nvPr/>
          </p:nvSpPr>
          <p:spPr bwMode="auto">
            <a:xfrm>
              <a:off x="5110163" y="5853113"/>
              <a:ext cx="87313" cy="73025"/>
            </a:xfrm>
            <a:custGeom>
              <a:avLst/>
              <a:gdLst>
                <a:gd name="T0" fmla="*/ 0 w 55"/>
                <a:gd name="T1" fmla="*/ 46 h 46"/>
                <a:gd name="T2" fmla="*/ 55 w 55"/>
                <a:gd name="T3" fmla="*/ 46 h 46"/>
                <a:gd name="T4" fmla="*/ 28 w 55"/>
                <a:gd name="T5" fmla="*/ 0 h 46"/>
                <a:gd name="T6" fmla="*/ 0 w 55"/>
                <a:gd name="T7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46">
                  <a:moveTo>
                    <a:pt x="0" y="46"/>
                  </a:moveTo>
                  <a:lnTo>
                    <a:pt x="55" y="46"/>
                  </a:lnTo>
                  <a:lnTo>
                    <a:pt x="28" y="0"/>
                  </a:lnTo>
                  <a:lnTo>
                    <a:pt x="0" y="46"/>
                  </a:lnTo>
                  <a:close/>
                </a:path>
              </a:pathLst>
            </a:cu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95"/>
            <p:cNvSpPr>
              <a:spLocks/>
            </p:cNvSpPr>
            <p:nvPr/>
          </p:nvSpPr>
          <p:spPr bwMode="auto">
            <a:xfrm>
              <a:off x="7937500" y="5972175"/>
              <a:ext cx="88900" cy="73025"/>
            </a:xfrm>
            <a:custGeom>
              <a:avLst/>
              <a:gdLst>
                <a:gd name="T0" fmla="*/ 0 w 56"/>
                <a:gd name="T1" fmla="*/ 46 h 46"/>
                <a:gd name="T2" fmla="*/ 56 w 56"/>
                <a:gd name="T3" fmla="*/ 46 h 46"/>
                <a:gd name="T4" fmla="*/ 28 w 56"/>
                <a:gd name="T5" fmla="*/ 0 h 46"/>
                <a:gd name="T6" fmla="*/ 0 w 56"/>
                <a:gd name="T7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46">
                  <a:moveTo>
                    <a:pt x="0" y="46"/>
                  </a:moveTo>
                  <a:lnTo>
                    <a:pt x="56" y="46"/>
                  </a:lnTo>
                  <a:lnTo>
                    <a:pt x="28" y="0"/>
                  </a:lnTo>
                  <a:lnTo>
                    <a:pt x="0" y="46"/>
                  </a:lnTo>
                  <a:close/>
                </a:path>
              </a:pathLst>
            </a:cu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96"/>
            <p:cNvSpPr>
              <a:spLocks/>
            </p:cNvSpPr>
            <p:nvPr/>
          </p:nvSpPr>
          <p:spPr bwMode="auto">
            <a:xfrm>
              <a:off x="3744913" y="4592638"/>
              <a:ext cx="4237038" cy="800100"/>
            </a:xfrm>
            <a:custGeom>
              <a:avLst/>
              <a:gdLst>
                <a:gd name="T0" fmla="*/ 0 w 2669"/>
                <a:gd name="T1" fmla="*/ 0 h 504"/>
                <a:gd name="T2" fmla="*/ 444 w 2669"/>
                <a:gd name="T3" fmla="*/ 353 h 504"/>
                <a:gd name="T4" fmla="*/ 888 w 2669"/>
                <a:gd name="T5" fmla="*/ 330 h 504"/>
                <a:gd name="T6" fmla="*/ 2669 w 2669"/>
                <a:gd name="T7" fmla="*/ 504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69" h="504">
                  <a:moveTo>
                    <a:pt x="0" y="0"/>
                  </a:moveTo>
                  <a:lnTo>
                    <a:pt x="444" y="353"/>
                  </a:lnTo>
                  <a:lnTo>
                    <a:pt x="888" y="330"/>
                  </a:lnTo>
                  <a:lnTo>
                    <a:pt x="2669" y="504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97"/>
            <p:cNvSpPr>
              <a:spLocks/>
            </p:cNvSpPr>
            <p:nvPr/>
          </p:nvSpPr>
          <p:spPr bwMode="auto">
            <a:xfrm>
              <a:off x="3700463" y="4546600"/>
              <a:ext cx="88900" cy="73025"/>
            </a:xfrm>
            <a:custGeom>
              <a:avLst/>
              <a:gdLst>
                <a:gd name="T0" fmla="*/ 0 w 56"/>
                <a:gd name="T1" fmla="*/ 46 h 46"/>
                <a:gd name="T2" fmla="*/ 56 w 56"/>
                <a:gd name="T3" fmla="*/ 46 h 46"/>
                <a:gd name="T4" fmla="*/ 28 w 56"/>
                <a:gd name="T5" fmla="*/ 0 h 46"/>
                <a:gd name="T6" fmla="*/ 0 w 56"/>
                <a:gd name="T7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46">
                  <a:moveTo>
                    <a:pt x="0" y="46"/>
                  </a:moveTo>
                  <a:lnTo>
                    <a:pt x="56" y="46"/>
                  </a:lnTo>
                  <a:lnTo>
                    <a:pt x="28" y="0"/>
                  </a:lnTo>
                  <a:lnTo>
                    <a:pt x="0" y="46"/>
                  </a:lnTo>
                  <a:close/>
                </a:path>
              </a:pathLst>
            </a:cu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98"/>
            <p:cNvSpPr>
              <a:spLocks/>
            </p:cNvSpPr>
            <p:nvPr/>
          </p:nvSpPr>
          <p:spPr bwMode="auto">
            <a:xfrm>
              <a:off x="4405313" y="5106988"/>
              <a:ext cx="88900" cy="74613"/>
            </a:xfrm>
            <a:custGeom>
              <a:avLst/>
              <a:gdLst>
                <a:gd name="T0" fmla="*/ 0 w 56"/>
                <a:gd name="T1" fmla="*/ 47 h 47"/>
                <a:gd name="T2" fmla="*/ 56 w 56"/>
                <a:gd name="T3" fmla="*/ 47 h 47"/>
                <a:gd name="T4" fmla="*/ 28 w 56"/>
                <a:gd name="T5" fmla="*/ 0 h 47"/>
                <a:gd name="T6" fmla="*/ 0 w 56"/>
                <a:gd name="T7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47">
                  <a:moveTo>
                    <a:pt x="0" y="47"/>
                  </a:moveTo>
                  <a:lnTo>
                    <a:pt x="56" y="47"/>
                  </a:lnTo>
                  <a:lnTo>
                    <a:pt x="28" y="0"/>
                  </a:lnTo>
                  <a:lnTo>
                    <a:pt x="0" y="47"/>
                  </a:lnTo>
                  <a:close/>
                </a:path>
              </a:pathLst>
            </a:cu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99"/>
            <p:cNvSpPr>
              <a:spLocks/>
            </p:cNvSpPr>
            <p:nvPr/>
          </p:nvSpPr>
          <p:spPr bwMode="auto">
            <a:xfrm>
              <a:off x="5110163" y="5070475"/>
              <a:ext cx="87313" cy="73025"/>
            </a:xfrm>
            <a:custGeom>
              <a:avLst/>
              <a:gdLst>
                <a:gd name="T0" fmla="*/ 0 w 55"/>
                <a:gd name="T1" fmla="*/ 46 h 46"/>
                <a:gd name="T2" fmla="*/ 55 w 55"/>
                <a:gd name="T3" fmla="*/ 46 h 46"/>
                <a:gd name="T4" fmla="*/ 28 w 55"/>
                <a:gd name="T5" fmla="*/ 0 h 46"/>
                <a:gd name="T6" fmla="*/ 0 w 55"/>
                <a:gd name="T7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46">
                  <a:moveTo>
                    <a:pt x="0" y="46"/>
                  </a:moveTo>
                  <a:lnTo>
                    <a:pt x="55" y="46"/>
                  </a:lnTo>
                  <a:lnTo>
                    <a:pt x="28" y="0"/>
                  </a:lnTo>
                  <a:lnTo>
                    <a:pt x="0" y="46"/>
                  </a:lnTo>
                  <a:close/>
                </a:path>
              </a:pathLst>
            </a:cu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00"/>
            <p:cNvSpPr>
              <a:spLocks/>
            </p:cNvSpPr>
            <p:nvPr/>
          </p:nvSpPr>
          <p:spPr bwMode="auto">
            <a:xfrm>
              <a:off x="7937500" y="5346700"/>
              <a:ext cx="88900" cy="73025"/>
            </a:xfrm>
            <a:custGeom>
              <a:avLst/>
              <a:gdLst>
                <a:gd name="T0" fmla="*/ 0 w 56"/>
                <a:gd name="T1" fmla="*/ 46 h 46"/>
                <a:gd name="T2" fmla="*/ 56 w 56"/>
                <a:gd name="T3" fmla="*/ 46 h 46"/>
                <a:gd name="T4" fmla="*/ 28 w 56"/>
                <a:gd name="T5" fmla="*/ 0 h 46"/>
                <a:gd name="T6" fmla="*/ 0 w 56"/>
                <a:gd name="T7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46">
                  <a:moveTo>
                    <a:pt x="0" y="46"/>
                  </a:moveTo>
                  <a:lnTo>
                    <a:pt x="56" y="46"/>
                  </a:lnTo>
                  <a:lnTo>
                    <a:pt x="28" y="0"/>
                  </a:lnTo>
                  <a:lnTo>
                    <a:pt x="0" y="46"/>
                  </a:lnTo>
                  <a:close/>
                </a:path>
              </a:pathLst>
            </a:cu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01"/>
            <p:cNvSpPr>
              <a:spLocks/>
            </p:cNvSpPr>
            <p:nvPr/>
          </p:nvSpPr>
          <p:spPr bwMode="auto">
            <a:xfrm>
              <a:off x="3744913" y="5640388"/>
              <a:ext cx="4237038" cy="387350"/>
            </a:xfrm>
            <a:custGeom>
              <a:avLst/>
              <a:gdLst>
                <a:gd name="T0" fmla="*/ 0 w 2669"/>
                <a:gd name="T1" fmla="*/ 0 h 244"/>
                <a:gd name="T2" fmla="*/ 444 w 2669"/>
                <a:gd name="T3" fmla="*/ 87 h 244"/>
                <a:gd name="T4" fmla="*/ 888 w 2669"/>
                <a:gd name="T5" fmla="*/ 110 h 244"/>
                <a:gd name="T6" fmla="*/ 2669 w 2669"/>
                <a:gd name="T7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69" h="244">
                  <a:moveTo>
                    <a:pt x="0" y="0"/>
                  </a:moveTo>
                  <a:lnTo>
                    <a:pt x="444" y="87"/>
                  </a:lnTo>
                  <a:lnTo>
                    <a:pt x="888" y="110"/>
                  </a:lnTo>
                  <a:lnTo>
                    <a:pt x="2669" y="244"/>
                  </a:lnTo>
                </a:path>
              </a:pathLst>
            </a:custGeom>
            <a:noFill/>
            <a:ln w="1905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02"/>
            <p:cNvSpPr>
              <a:spLocks/>
            </p:cNvSpPr>
            <p:nvPr/>
          </p:nvSpPr>
          <p:spPr bwMode="auto">
            <a:xfrm>
              <a:off x="3709988" y="5594350"/>
              <a:ext cx="69850" cy="92075"/>
            </a:xfrm>
            <a:custGeom>
              <a:avLst/>
              <a:gdLst>
                <a:gd name="T0" fmla="*/ 22 w 44"/>
                <a:gd name="T1" fmla="*/ 58 h 58"/>
                <a:gd name="T2" fmla="*/ 44 w 44"/>
                <a:gd name="T3" fmla="*/ 29 h 58"/>
                <a:gd name="T4" fmla="*/ 22 w 44"/>
                <a:gd name="T5" fmla="*/ 0 h 58"/>
                <a:gd name="T6" fmla="*/ 0 w 44"/>
                <a:gd name="T7" fmla="*/ 29 h 58"/>
                <a:gd name="T8" fmla="*/ 22 w 44"/>
                <a:gd name="T9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8">
                  <a:moveTo>
                    <a:pt x="22" y="58"/>
                  </a:moveTo>
                  <a:lnTo>
                    <a:pt x="44" y="29"/>
                  </a:lnTo>
                  <a:lnTo>
                    <a:pt x="22" y="0"/>
                  </a:lnTo>
                  <a:lnTo>
                    <a:pt x="0" y="29"/>
                  </a:lnTo>
                  <a:lnTo>
                    <a:pt x="22" y="58"/>
                  </a:lnTo>
                  <a:close/>
                </a:path>
              </a:pathLst>
            </a:cu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03"/>
            <p:cNvSpPr>
              <a:spLocks/>
            </p:cNvSpPr>
            <p:nvPr/>
          </p:nvSpPr>
          <p:spPr bwMode="auto">
            <a:xfrm>
              <a:off x="4414838" y="5732463"/>
              <a:ext cx="69850" cy="92075"/>
            </a:xfrm>
            <a:custGeom>
              <a:avLst/>
              <a:gdLst>
                <a:gd name="T0" fmla="*/ 22 w 44"/>
                <a:gd name="T1" fmla="*/ 58 h 58"/>
                <a:gd name="T2" fmla="*/ 44 w 44"/>
                <a:gd name="T3" fmla="*/ 29 h 58"/>
                <a:gd name="T4" fmla="*/ 22 w 44"/>
                <a:gd name="T5" fmla="*/ 0 h 58"/>
                <a:gd name="T6" fmla="*/ 0 w 44"/>
                <a:gd name="T7" fmla="*/ 29 h 58"/>
                <a:gd name="T8" fmla="*/ 22 w 44"/>
                <a:gd name="T9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8">
                  <a:moveTo>
                    <a:pt x="22" y="58"/>
                  </a:moveTo>
                  <a:lnTo>
                    <a:pt x="44" y="29"/>
                  </a:lnTo>
                  <a:lnTo>
                    <a:pt x="22" y="0"/>
                  </a:lnTo>
                  <a:lnTo>
                    <a:pt x="0" y="29"/>
                  </a:lnTo>
                  <a:lnTo>
                    <a:pt x="22" y="58"/>
                  </a:lnTo>
                  <a:close/>
                </a:path>
              </a:pathLst>
            </a:cu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04"/>
            <p:cNvSpPr>
              <a:spLocks/>
            </p:cNvSpPr>
            <p:nvPr/>
          </p:nvSpPr>
          <p:spPr bwMode="auto">
            <a:xfrm>
              <a:off x="5119688" y="5768975"/>
              <a:ext cx="69850" cy="92075"/>
            </a:xfrm>
            <a:custGeom>
              <a:avLst/>
              <a:gdLst>
                <a:gd name="T0" fmla="*/ 22 w 44"/>
                <a:gd name="T1" fmla="*/ 58 h 58"/>
                <a:gd name="T2" fmla="*/ 44 w 44"/>
                <a:gd name="T3" fmla="*/ 29 h 58"/>
                <a:gd name="T4" fmla="*/ 22 w 44"/>
                <a:gd name="T5" fmla="*/ 0 h 58"/>
                <a:gd name="T6" fmla="*/ 0 w 44"/>
                <a:gd name="T7" fmla="*/ 29 h 58"/>
                <a:gd name="T8" fmla="*/ 22 w 44"/>
                <a:gd name="T9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8">
                  <a:moveTo>
                    <a:pt x="22" y="58"/>
                  </a:moveTo>
                  <a:lnTo>
                    <a:pt x="44" y="29"/>
                  </a:lnTo>
                  <a:lnTo>
                    <a:pt x="22" y="0"/>
                  </a:lnTo>
                  <a:lnTo>
                    <a:pt x="0" y="29"/>
                  </a:lnTo>
                  <a:lnTo>
                    <a:pt x="22" y="58"/>
                  </a:lnTo>
                  <a:close/>
                </a:path>
              </a:pathLst>
            </a:cu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05"/>
            <p:cNvSpPr>
              <a:spLocks/>
            </p:cNvSpPr>
            <p:nvPr/>
          </p:nvSpPr>
          <p:spPr bwMode="auto">
            <a:xfrm>
              <a:off x="7947025" y="5981700"/>
              <a:ext cx="69850" cy="92075"/>
            </a:xfrm>
            <a:custGeom>
              <a:avLst/>
              <a:gdLst>
                <a:gd name="T0" fmla="*/ 22 w 44"/>
                <a:gd name="T1" fmla="*/ 58 h 58"/>
                <a:gd name="T2" fmla="*/ 44 w 44"/>
                <a:gd name="T3" fmla="*/ 29 h 58"/>
                <a:gd name="T4" fmla="*/ 22 w 44"/>
                <a:gd name="T5" fmla="*/ 0 h 58"/>
                <a:gd name="T6" fmla="*/ 0 w 44"/>
                <a:gd name="T7" fmla="*/ 29 h 58"/>
                <a:gd name="T8" fmla="*/ 22 w 44"/>
                <a:gd name="T9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8">
                  <a:moveTo>
                    <a:pt x="22" y="58"/>
                  </a:moveTo>
                  <a:lnTo>
                    <a:pt x="44" y="29"/>
                  </a:lnTo>
                  <a:lnTo>
                    <a:pt x="22" y="0"/>
                  </a:lnTo>
                  <a:lnTo>
                    <a:pt x="0" y="29"/>
                  </a:lnTo>
                  <a:lnTo>
                    <a:pt x="22" y="58"/>
                  </a:lnTo>
                  <a:close/>
                </a:path>
              </a:pathLst>
            </a:custGeom>
            <a:noFill/>
            <a:ln w="0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06"/>
            <p:cNvSpPr>
              <a:spLocks/>
            </p:cNvSpPr>
            <p:nvPr/>
          </p:nvSpPr>
          <p:spPr bwMode="auto">
            <a:xfrm>
              <a:off x="3744913" y="4362450"/>
              <a:ext cx="4237038" cy="1673225"/>
            </a:xfrm>
            <a:custGeom>
              <a:avLst/>
              <a:gdLst>
                <a:gd name="T0" fmla="*/ 0 w 2669"/>
                <a:gd name="T1" fmla="*/ 0 h 1054"/>
                <a:gd name="T2" fmla="*/ 444 w 2669"/>
                <a:gd name="T3" fmla="*/ 487 h 1054"/>
                <a:gd name="T4" fmla="*/ 888 w 2669"/>
                <a:gd name="T5" fmla="*/ 672 h 1054"/>
                <a:gd name="T6" fmla="*/ 2669 w 2669"/>
                <a:gd name="T7" fmla="*/ 1054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69" h="1054">
                  <a:moveTo>
                    <a:pt x="0" y="0"/>
                  </a:moveTo>
                  <a:lnTo>
                    <a:pt x="444" y="487"/>
                  </a:lnTo>
                  <a:lnTo>
                    <a:pt x="888" y="672"/>
                  </a:lnTo>
                  <a:lnTo>
                    <a:pt x="2669" y="1054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07"/>
            <p:cNvSpPr>
              <a:spLocks/>
            </p:cNvSpPr>
            <p:nvPr/>
          </p:nvSpPr>
          <p:spPr bwMode="auto">
            <a:xfrm>
              <a:off x="3709988" y="4316413"/>
              <a:ext cx="69850" cy="92075"/>
            </a:xfrm>
            <a:custGeom>
              <a:avLst/>
              <a:gdLst>
                <a:gd name="T0" fmla="*/ 22 w 44"/>
                <a:gd name="T1" fmla="*/ 58 h 58"/>
                <a:gd name="T2" fmla="*/ 44 w 44"/>
                <a:gd name="T3" fmla="*/ 29 h 58"/>
                <a:gd name="T4" fmla="*/ 22 w 44"/>
                <a:gd name="T5" fmla="*/ 0 h 58"/>
                <a:gd name="T6" fmla="*/ 0 w 44"/>
                <a:gd name="T7" fmla="*/ 29 h 58"/>
                <a:gd name="T8" fmla="*/ 22 w 44"/>
                <a:gd name="T9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8">
                  <a:moveTo>
                    <a:pt x="22" y="58"/>
                  </a:moveTo>
                  <a:lnTo>
                    <a:pt x="44" y="29"/>
                  </a:lnTo>
                  <a:lnTo>
                    <a:pt x="22" y="0"/>
                  </a:lnTo>
                  <a:lnTo>
                    <a:pt x="0" y="29"/>
                  </a:lnTo>
                  <a:lnTo>
                    <a:pt x="22" y="58"/>
                  </a:lnTo>
                  <a:close/>
                </a:path>
              </a:pathLst>
            </a:cu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08"/>
            <p:cNvSpPr>
              <a:spLocks/>
            </p:cNvSpPr>
            <p:nvPr/>
          </p:nvSpPr>
          <p:spPr bwMode="auto">
            <a:xfrm>
              <a:off x="4414838" y="5089525"/>
              <a:ext cx="69850" cy="92075"/>
            </a:xfrm>
            <a:custGeom>
              <a:avLst/>
              <a:gdLst>
                <a:gd name="T0" fmla="*/ 22 w 44"/>
                <a:gd name="T1" fmla="*/ 58 h 58"/>
                <a:gd name="T2" fmla="*/ 44 w 44"/>
                <a:gd name="T3" fmla="*/ 29 h 58"/>
                <a:gd name="T4" fmla="*/ 22 w 44"/>
                <a:gd name="T5" fmla="*/ 0 h 58"/>
                <a:gd name="T6" fmla="*/ 0 w 44"/>
                <a:gd name="T7" fmla="*/ 29 h 58"/>
                <a:gd name="T8" fmla="*/ 22 w 44"/>
                <a:gd name="T9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8">
                  <a:moveTo>
                    <a:pt x="22" y="58"/>
                  </a:moveTo>
                  <a:lnTo>
                    <a:pt x="44" y="29"/>
                  </a:lnTo>
                  <a:lnTo>
                    <a:pt x="22" y="0"/>
                  </a:lnTo>
                  <a:lnTo>
                    <a:pt x="0" y="29"/>
                  </a:lnTo>
                  <a:lnTo>
                    <a:pt x="22" y="58"/>
                  </a:lnTo>
                  <a:close/>
                </a:path>
              </a:pathLst>
            </a:cu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09"/>
            <p:cNvSpPr>
              <a:spLocks/>
            </p:cNvSpPr>
            <p:nvPr/>
          </p:nvSpPr>
          <p:spPr bwMode="auto">
            <a:xfrm>
              <a:off x="5119688" y="5383213"/>
              <a:ext cx="69850" cy="92075"/>
            </a:xfrm>
            <a:custGeom>
              <a:avLst/>
              <a:gdLst>
                <a:gd name="T0" fmla="*/ 22 w 44"/>
                <a:gd name="T1" fmla="*/ 58 h 58"/>
                <a:gd name="T2" fmla="*/ 44 w 44"/>
                <a:gd name="T3" fmla="*/ 29 h 58"/>
                <a:gd name="T4" fmla="*/ 22 w 44"/>
                <a:gd name="T5" fmla="*/ 0 h 58"/>
                <a:gd name="T6" fmla="*/ 0 w 44"/>
                <a:gd name="T7" fmla="*/ 29 h 58"/>
                <a:gd name="T8" fmla="*/ 22 w 44"/>
                <a:gd name="T9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8">
                  <a:moveTo>
                    <a:pt x="22" y="58"/>
                  </a:moveTo>
                  <a:lnTo>
                    <a:pt x="44" y="29"/>
                  </a:lnTo>
                  <a:lnTo>
                    <a:pt x="22" y="0"/>
                  </a:lnTo>
                  <a:lnTo>
                    <a:pt x="0" y="29"/>
                  </a:lnTo>
                  <a:lnTo>
                    <a:pt x="22" y="58"/>
                  </a:lnTo>
                  <a:close/>
                </a:path>
              </a:pathLst>
            </a:cu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10"/>
            <p:cNvSpPr>
              <a:spLocks/>
            </p:cNvSpPr>
            <p:nvPr/>
          </p:nvSpPr>
          <p:spPr bwMode="auto">
            <a:xfrm>
              <a:off x="7947025" y="5989638"/>
              <a:ext cx="69850" cy="92075"/>
            </a:xfrm>
            <a:custGeom>
              <a:avLst/>
              <a:gdLst>
                <a:gd name="T0" fmla="*/ 22 w 44"/>
                <a:gd name="T1" fmla="*/ 58 h 58"/>
                <a:gd name="T2" fmla="*/ 44 w 44"/>
                <a:gd name="T3" fmla="*/ 29 h 58"/>
                <a:gd name="T4" fmla="*/ 22 w 44"/>
                <a:gd name="T5" fmla="*/ 0 h 58"/>
                <a:gd name="T6" fmla="*/ 0 w 44"/>
                <a:gd name="T7" fmla="*/ 29 h 58"/>
                <a:gd name="T8" fmla="*/ 22 w 44"/>
                <a:gd name="T9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8">
                  <a:moveTo>
                    <a:pt x="22" y="58"/>
                  </a:moveTo>
                  <a:lnTo>
                    <a:pt x="44" y="29"/>
                  </a:lnTo>
                  <a:lnTo>
                    <a:pt x="22" y="0"/>
                  </a:lnTo>
                  <a:lnTo>
                    <a:pt x="0" y="29"/>
                  </a:lnTo>
                  <a:lnTo>
                    <a:pt x="22" y="58"/>
                  </a:lnTo>
                  <a:close/>
                </a:path>
              </a:pathLst>
            </a:custGeom>
            <a:noFill/>
            <a:ln w="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Rectangle 111"/>
            <p:cNvSpPr>
              <a:spLocks noChangeArrowheads="1"/>
            </p:cNvSpPr>
            <p:nvPr/>
          </p:nvSpPr>
          <p:spPr bwMode="auto">
            <a:xfrm>
              <a:off x="5295900" y="6653213"/>
              <a:ext cx="158376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Multipath speed [m/s</a:t>
              </a:r>
              <a:r>
                <a:rPr lang="en-US" altLang="en-US" sz="1200" b="1" dirty="0">
                  <a:solidFill>
                    <a:srgbClr val="000000"/>
                  </a:solidFill>
                  <a:latin typeface="Helvetica" pitchFamily="34" charset="0"/>
                </a:rPr>
                <a:t>]</a:t>
              </a:r>
              <a:endPara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51" name="Rectangle 112"/>
            <p:cNvSpPr>
              <a:spLocks noChangeArrowheads="1"/>
            </p:cNvSpPr>
            <p:nvPr/>
          </p:nvSpPr>
          <p:spPr bwMode="auto">
            <a:xfrm rot="16200000">
              <a:off x="2572107" y="5117843"/>
              <a:ext cx="156773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User throughput gain</a:t>
              </a:r>
              <a:endPara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52" name="Rectangle 113"/>
            <p:cNvSpPr>
              <a:spLocks noChangeArrowheads="1"/>
            </p:cNvSpPr>
            <p:nvPr/>
          </p:nvSpPr>
          <p:spPr bwMode="auto">
            <a:xfrm>
              <a:off x="3727450" y="6403975"/>
              <a:ext cx="87313" cy="174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" name="Rectangle 114"/>
            <p:cNvSpPr>
              <a:spLocks noChangeArrowheads="1"/>
            </p:cNvSpPr>
            <p:nvPr/>
          </p:nvSpPr>
          <p:spPr bwMode="auto">
            <a:xfrm>
              <a:off x="7972425" y="3975100"/>
              <a:ext cx="87313" cy="174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spcBef>
                  <a:spcPct val="0"/>
                </a:spcBef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7412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4665"/>
            <a:ext cx="7770813" cy="864096"/>
          </a:xfrm>
        </p:spPr>
        <p:txBody>
          <a:bodyPr/>
          <a:lstStyle/>
          <a:p>
            <a:r>
              <a:rPr lang="en-US" dirty="0" smtClean="0"/>
              <a:t>Multi-BSS 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352928" cy="17281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3 </a:t>
            </a:r>
            <a:r>
              <a:rPr lang="en-US" sz="2000" dirty="0"/>
              <a:t>AP, </a:t>
            </a:r>
            <a:r>
              <a:rPr lang="en-US" sz="2000" dirty="0" smtClean="0"/>
              <a:t>6, 12 and 27 </a:t>
            </a:r>
            <a:r>
              <a:rPr lang="en-US" sz="2000" dirty="0"/>
              <a:t>stationary </a:t>
            </a:r>
            <a:r>
              <a:rPr lang="en-US" sz="2000" dirty="0" smtClean="0"/>
              <a:t>STAs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Users are distributed uniformly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No gain with 6 STAs in any feedback option </a:t>
            </a:r>
            <a:r>
              <a:rPr lang="en-US" sz="1800" dirty="0" smtClean="0"/>
              <a:t>(curves not shown)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No gains with Piggyback due to long feedback delay </a:t>
            </a:r>
            <a:r>
              <a:rPr lang="en-US" sz="1800" dirty="0" smtClean="0"/>
              <a:t>(curves not shown)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1" y="2636912"/>
            <a:ext cx="4736504" cy="3742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1042" y="2636912"/>
            <a:ext cx="4826062" cy="3812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129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6976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7704856" cy="50405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Three feedback options have been evaluated using simulations with the focus of studying the impact of feedback overhead and delay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Main </a:t>
            </a:r>
            <a:r>
              <a:rPr lang="en-US" sz="2000" dirty="0" smtClean="0"/>
              <a:t>conclusions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FB-AC </a:t>
            </a:r>
            <a:r>
              <a:rPr lang="en-US" dirty="0"/>
              <a:t>does not provide gains due to high </a:t>
            </a:r>
            <a:r>
              <a:rPr lang="en-US" dirty="0" smtClean="0"/>
              <a:t>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Feedback </a:t>
            </a:r>
            <a:r>
              <a:rPr lang="en-US" dirty="0"/>
              <a:t>options provides no gain with 2 </a:t>
            </a:r>
            <a:r>
              <a:rPr lang="en-US" dirty="0" smtClean="0"/>
              <a:t>STAs (single BSS) and 6 STAs in the multi-BSS 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FSS </a:t>
            </a:r>
            <a:r>
              <a:rPr lang="en-US" dirty="0"/>
              <a:t>with piggyback feedback provides gain for small packets but is quite sensitive to channel time variation, especially for long </a:t>
            </a:r>
            <a:r>
              <a:rPr lang="en-US" dirty="0" smtClean="0"/>
              <a:t>packets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 </a:t>
            </a:r>
            <a:r>
              <a:rPr lang="en-US" dirty="0"/>
              <a:t>gains with </a:t>
            </a:r>
            <a:r>
              <a:rPr lang="en-US" dirty="0" smtClean="0"/>
              <a:t>Piggyback due </a:t>
            </a:r>
            <a:r>
              <a:rPr lang="en-US" dirty="0"/>
              <a:t>to long feedback </a:t>
            </a:r>
            <a:r>
              <a:rPr lang="en-US" dirty="0" smtClean="0"/>
              <a:t>delay in the </a:t>
            </a:r>
            <a:r>
              <a:rPr lang="en-US" dirty="0"/>
              <a:t>multi-BSS </a:t>
            </a:r>
            <a:r>
              <a:rPr lang="en-US" dirty="0" smtClean="0"/>
              <a:t>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UL-OFDMA </a:t>
            </a:r>
            <a:r>
              <a:rPr lang="en-US" dirty="0"/>
              <a:t>is therefore needed to obtain FSS </a:t>
            </a:r>
            <a:r>
              <a:rPr lang="en-US" dirty="0" smtClean="0"/>
              <a:t>gain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FB-AX </a:t>
            </a:r>
            <a:r>
              <a:rPr lang="en-US" dirty="0"/>
              <a:t>is overall the best, but overhead is </a:t>
            </a:r>
            <a:r>
              <a:rPr lang="en-US" dirty="0" smtClean="0"/>
              <a:t>still considerable </a:t>
            </a:r>
            <a:r>
              <a:rPr lang="en-US" dirty="0"/>
              <a:t>with </a:t>
            </a:r>
            <a:r>
              <a:rPr lang="en-US" dirty="0" smtClean="0"/>
              <a:t>short frame durations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49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Abstract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contribution, the impact of choice of feedback for frequency selective scheduling (FSS) has been evaluated.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Three feedback options were used for evaluation purpose by simulations and compared to a baseline of no FSS used.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results show that UL-OFDMA is needed to obtain FSS gain.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Frequency selective scheduling (FSS) allows for OFDMA scheduling to multiple users based on different </a:t>
            </a:r>
            <a:r>
              <a:rPr lang="en-GB" dirty="0"/>
              <a:t>optimisation</a:t>
            </a:r>
            <a:r>
              <a:rPr lang="en-US" dirty="0"/>
              <a:t> </a:t>
            </a:r>
            <a:r>
              <a:rPr lang="en-US" dirty="0" smtClean="0"/>
              <a:t>criteria</a:t>
            </a: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Channel quality feedback is required to enable FSS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FSS is expected to give user throughput </a:t>
            </a:r>
            <a:r>
              <a:rPr lang="en-US" dirty="0" smtClean="0"/>
              <a:t>gains</a:t>
            </a: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Three feedback options have been evaluated by simulation, with the focus on the impact of </a:t>
            </a: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sz="2400" dirty="0" smtClean="0"/>
              <a:t>Feedback overhead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2400" dirty="0" smtClean="0"/>
              <a:t>Channel </a:t>
            </a:r>
            <a:r>
              <a:rPr lang="en-US" sz="2400" dirty="0"/>
              <a:t>time variation within feedback </a:t>
            </a:r>
            <a:r>
              <a:rPr lang="en-US" sz="2400" dirty="0" smtClean="0"/>
              <a:t>delay</a:t>
            </a:r>
            <a:endParaRPr lang="en-US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76672"/>
            <a:ext cx="7772400" cy="864096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340768"/>
            <a:ext cx="7772400" cy="5112568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Evaluate different feedback options for FSS in </a:t>
            </a:r>
            <a:r>
              <a:rPr lang="en-US" dirty="0" smtClean="0"/>
              <a:t>OFDMA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3 </a:t>
            </a:r>
            <a:r>
              <a:rPr lang="en-US" dirty="0"/>
              <a:t>different feedback options are </a:t>
            </a:r>
            <a:r>
              <a:rPr lang="en-US" dirty="0" smtClean="0"/>
              <a:t>evaluated: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FB-AC</a:t>
            </a:r>
            <a:r>
              <a:rPr lang="en-US" dirty="0"/>
              <a:t>: based on 802.11ac </a:t>
            </a:r>
            <a:r>
              <a:rPr lang="en-US" dirty="0" err="1"/>
              <a:t>beamformee</a:t>
            </a:r>
            <a:r>
              <a:rPr lang="en-US" dirty="0"/>
              <a:t> feedback for Null Data Packet (NDP) based </a:t>
            </a:r>
            <a:r>
              <a:rPr lang="en-US" dirty="0" smtClean="0"/>
              <a:t>sounding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FB-AX</a:t>
            </a:r>
            <a:r>
              <a:rPr lang="en-US" dirty="0"/>
              <a:t>: UL OFDMA </a:t>
            </a:r>
            <a:r>
              <a:rPr lang="en-US" dirty="0" smtClean="0"/>
              <a:t>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PIG</a:t>
            </a:r>
            <a:r>
              <a:rPr lang="en-US" dirty="0"/>
              <a:t>: Based on 802.11n </a:t>
            </a:r>
            <a:r>
              <a:rPr lang="en-US" dirty="0" err="1"/>
              <a:t>beamformee</a:t>
            </a:r>
            <a:r>
              <a:rPr lang="en-US" dirty="0"/>
              <a:t> feedback for non-NDP sounding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feedback methods are then compared with the following </a:t>
            </a:r>
            <a:r>
              <a:rPr lang="en-US" dirty="0" smtClean="0"/>
              <a:t>scenarios: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IDEAL</a:t>
            </a:r>
            <a:r>
              <a:rPr lang="en-US" dirty="0"/>
              <a:t>: assuming full channel knowledge with no feedback overhead, leading to optimal Resource Units (RU) </a:t>
            </a:r>
            <a:r>
              <a:rPr lang="en-US" dirty="0" smtClean="0"/>
              <a:t>allocation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NO-FSS</a:t>
            </a:r>
            <a:r>
              <a:rPr lang="en-US" dirty="0"/>
              <a:t>: assuming no channel knowledge and users randomly allocated to </a:t>
            </a:r>
            <a:r>
              <a:rPr lang="en-US" dirty="0" smtClean="0"/>
              <a:t>RUs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Method – FB-AC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cxnSp>
        <p:nvCxnSpPr>
          <p:cNvPr id="78" name="Straight Connector 77"/>
          <p:cNvCxnSpPr/>
          <p:nvPr/>
        </p:nvCxnSpPr>
        <p:spPr bwMode="auto">
          <a:xfrm>
            <a:off x="507243" y="4637011"/>
            <a:ext cx="768667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>
            <a:off x="507243" y="4256011"/>
            <a:ext cx="768667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/>
          <p:cNvCxnSpPr/>
          <p:nvPr/>
        </p:nvCxnSpPr>
        <p:spPr bwMode="auto">
          <a:xfrm>
            <a:off x="507243" y="3903586"/>
            <a:ext cx="768667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/>
          <p:nvPr/>
        </p:nvCxnSpPr>
        <p:spPr bwMode="auto">
          <a:xfrm>
            <a:off x="507243" y="3560686"/>
            <a:ext cx="768667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549768" y="3279311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49768" y="3626587"/>
            <a:ext cx="5579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49768" y="3979012"/>
            <a:ext cx="5579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49768" y="4360012"/>
            <a:ext cx="5579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1250193" y="3279311"/>
            <a:ext cx="90000" cy="28137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1374018" y="3279311"/>
            <a:ext cx="57600" cy="28137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1460193" y="3622211"/>
            <a:ext cx="90000" cy="281375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1567968" y="3279311"/>
            <a:ext cx="90000" cy="281375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1684218" y="3979012"/>
            <a:ext cx="90000" cy="281375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1782468" y="3279311"/>
            <a:ext cx="90000" cy="281375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1905168" y="4355636"/>
            <a:ext cx="90000" cy="281375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2022468" y="3279311"/>
            <a:ext cx="4320000" cy="2813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6361518" y="3622211"/>
            <a:ext cx="133200" cy="281375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6500118" y="3974636"/>
            <a:ext cx="133200" cy="281375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6638718" y="4347525"/>
            <a:ext cx="133200" cy="281375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1073237" y="2276872"/>
            <a:ext cx="3634952" cy="4444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11ac Beamforming Feedback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83494" y="4911653"/>
            <a:ext cx="133200" cy="281375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16694" y="4921423"/>
            <a:ext cx="5645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ACK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1244081" y="4911653"/>
            <a:ext cx="133200" cy="2813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377281" y="4912796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Data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4209911" y="4905567"/>
            <a:ext cx="133200" cy="2813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343112" y="4885251"/>
            <a:ext cx="1741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NDP announcement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2061575" y="4921423"/>
            <a:ext cx="133200" cy="28137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193017" y="4885251"/>
            <a:ext cx="18854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Null data packet (NDP)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6183809" y="4905567"/>
            <a:ext cx="133200" cy="281375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6317009" y="4892365"/>
            <a:ext cx="971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Action-FB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7346318" y="4885251"/>
            <a:ext cx="133200" cy="281375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7486606" y="4872049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Poll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340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 </a:t>
            </a:r>
            <a:r>
              <a:rPr lang="en-US" dirty="0" smtClean="0"/>
              <a:t>method – FB-AX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507243" y="4565003"/>
            <a:ext cx="768667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507243" y="4184003"/>
            <a:ext cx="768667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507243" y="3831578"/>
            <a:ext cx="768667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507243" y="3488678"/>
            <a:ext cx="768667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549768" y="3207303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AP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549768" y="3554579"/>
            <a:ext cx="5579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STA1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549768" y="3907004"/>
            <a:ext cx="5579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STA2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549768" y="4288004"/>
            <a:ext cx="5579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STA3</a:t>
            </a:r>
            <a:endParaRPr lang="en-US" sz="1200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1250193" y="3207303"/>
            <a:ext cx="90000" cy="28137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374018" y="3207303"/>
            <a:ext cx="57600" cy="281375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460193" y="3550203"/>
            <a:ext cx="90000" cy="281375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567968" y="3207303"/>
            <a:ext cx="90000" cy="281375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684218" y="3907004"/>
            <a:ext cx="90000" cy="281375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782468" y="3207303"/>
            <a:ext cx="90000" cy="281375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1905168" y="4283628"/>
            <a:ext cx="90000" cy="281375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2022468" y="3207303"/>
            <a:ext cx="4320000" cy="2813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6361518" y="3550203"/>
            <a:ext cx="133200" cy="281375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500118" y="3902628"/>
            <a:ext cx="133200" cy="281375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638718" y="4275517"/>
            <a:ext cx="133200" cy="281375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126791" y="3488678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54</a:t>
            </a:r>
            <a:endParaRPr lang="en-US" sz="1000" dirty="0"/>
          </a:p>
        </p:txBody>
      </p:sp>
      <p:sp>
        <p:nvSpPr>
          <p:cNvPr id="28" name="TextBox 27"/>
          <p:cNvSpPr txBox="1"/>
          <p:nvPr/>
        </p:nvSpPr>
        <p:spPr>
          <a:xfrm>
            <a:off x="2317416" y="3207303"/>
            <a:ext cx="4667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2500</a:t>
            </a:r>
            <a:endParaRPr lang="en-US" sz="10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507243" y="3117203"/>
            <a:ext cx="7686675" cy="1447800"/>
            <a:chOff x="590550" y="4743450"/>
            <a:chExt cx="7686675" cy="14478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590550" y="4743450"/>
              <a:ext cx="7686675" cy="14478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590550" y="4833550"/>
              <a:ext cx="7686675" cy="1357700"/>
              <a:chOff x="590550" y="4833550"/>
              <a:chExt cx="7686675" cy="1357700"/>
            </a:xfrm>
          </p:grpSpPr>
          <p:cxnSp>
            <p:nvCxnSpPr>
              <p:cNvPr id="46" name="Straight Connector 45"/>
              <p:cNvCxnSpPr/>
              <p:nvPr/>
            </p:nvCxnSpPr>
            <p:spPr bwMode="auto">
              <a:xfrm>
                <a:off x="590550" y="6191250"/>
                <a:ext cx="7686675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7" name="Straight Connector 46"/>
              <p:cNvCxnSpPr/>
              <p:nvPr/>
            </p:nvCxnSpPr>
            <p:spPr bwMode="auto">
              <a:xfrm>
                <a:off x="590550" y="5810250"/>
                <a:ext cx="7686675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8" name="Straight Connector 47"/>
              <p:cNvCxnSpPr/>
              <p:nvPr/>
            </p:nvCxnSpPr>
            <p:spPr bwMode="auto">
              <a:xfrm>
                <a:off x="590550" y="5457825"/>
                <a:ext cx="7686675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9" name="Straight Connector 48"/>
              <p:cNvCxnSpPr/>
              <p:nvPr/>
            </p:nvCxnSpPr>
            <p:spPr bwMode="auto">
              <a:xfrm>
                <a:off x="590550" y="5114925"/>
                <a:ext cx="7686675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0" name="TextBox 49"/>
              <p:cNvSpPr txBox="1"/>
              <p:nvPr/>
            </p:nvSpPr>
            <p:spPr>
              <a:xfrm>
                <a:off x="633075" y="4833550"/>
                <a:ext cx="38985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solidFill>
                      <a:schemeClr val="tx1"/>
                    </a:solidFill>
                  </a:rPr>
                  <a:t>AP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633075" y="5180826"/>
                <a:ext cx="55797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solidFill>
                      <a:schemeClr val="tx1"/>
                    </a:solidFill>
                  </a:rPr>
                  <a:t>STA1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633075" y="5533251"/>
                <a:ext cx="55797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solidFill>
                      <a:schemeClr val="tx1"/>
                    </a:solidFill>
                  </a:rPr>
                  <a:t>STA2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633075" y="5914251"/>
                <a:ext cx="55797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solidFill>
                      <a:schemeClr val="tx1"/>
                    </a:solidFill>
                  </a:rPr>
                  <a:t>STA3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 bwMode="auto">
              <a:xfrm>
                <a:off x="1333500" y="4833550"/>
                <a:ext cx="90000" cy="281375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1457325" y="4833550"/>
                <a:ext cx="57600" cy="281375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 bwMode="auto">
              <a:xfrm>
                <a:off x="1543500" y="5176450"/>
                <a:ext cx="90000" cy="281375"/>
              </a:xfrm>
              <a:prstGeom prst="rect">
                <a:avLst/>
              </a:prstGeom>
              <a:solidFill>
                <a:schemeClr val="tx2">
                  <a:lumMod val="25000"/>
                  <a:lumOff val="7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 bwMode="auto">
              <a:xfrm>
                <a:off x="1543500" y="5533251"/>
                <a:ext cx="90000" cy="281375"/>
              </a:xfrm>
              <a:prstGeom prst="rect">
                <a:avLst/>
              </a:prstGeom>
              <a:solidFill>
                <a:schemeClr val="tx2">
                  <a:lumMod val="25000"/>
                  <a:lumOff val="7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 bwMode="auto">
              <a:xfrm>
                <a:off x="1543500" y="5909875"/>
                <a:ext cx="90000" cy="281375"/>
              </a:xfrm>
              <a:prstGeom prst="rect">
                <a:avLst/>
              </a:prstGeom>
              <a:solidFill>
                <a:schemeClr val="tx2">
                  <a:lumMod val="25000"/>
                  <a:lumOff val="7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 bwMode="auto">
              <a:xfrm>
                <a:off x="1670925" y="4833550"/>
                <a:ext cx="4320000" cy="28137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 bwMode="auto">
              <a:xfrm>
                <a:off x="6009975" y="5176450"/>
                <a:ext cx="133200" cy="281375"/>
              </a:xfrm>
              <a:prstGeom prst="rect">
                <a:avLst/>
              </a:prstGeom>
              <a:solidFill>
                <a:srgbClr val="7030A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 bwMode="auto">
              <a:xfrm>
                <a:off x="6148575" y="5528875"/>
                <a:ext cx="133200" cy="281375"/>
              </a:xfrm>
              <a:prstGeom prst="rect">
                <a:avLst/>
              </a:prstGeom>
              <a:solidFill>
                <a:srgbClr val="7030A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 bwMode="auto">
              <a:xfrm>
                <a:off x="6287175" y="5901764"/>
                <a:ext cx="133200" cy="281375"/>
              </a:xfrm>
              <a:prstGeom prst="rect">
                <a:avLst/>
              </a:prstGeom>
              <a:solidFill>
                <a:srgbClr val="7030A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  <p:sp>
        <p:nvSpPr>
          <p:cNvPr id="31" name="Rectangle 30"/>
          <p:cNvSpPr/>
          <p:nvPr/>
        </p:nvSpPr>
        <p:spPr bwMode="auto">
          <a:xfrm>
            <a:off x="1071228" y="2276872"/>
            <a:ext cx="3634952" cy="4444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UL-OFMDA Feedback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83494" y="4839645"/>
            <a:ext cx="133200" cy="281375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16694" y="4849415"/>
            <a:ext cx="5645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ACK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1244081" y="4839645"/>
            <a:ext cx="133200" cy="2813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77281" y="4840788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Data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4209911" y="4833559"/>
            <a:ext cx="133200" cy="2813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343112" y="4813243"/>
            <a:ext cx="17887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NDP announcement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061575" y="4849415"/>
            <a:ext cx="133200" cy="28137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193017" y="4813243"/>
            <a:ext cx="18854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Null data packet (NDP)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6183809" y="4833559"/>
            <a:ext cx="133200" cy="281375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317009" y="4820357"/>
            <a:ext cx="971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Action-FB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346318" y="4813243"/>
            <a:ext cx="133200" cy="281375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486606" y="4800041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Poll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0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method – PIG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483494" y="5199685"/>
            <a:ext cx="133200" cy="281375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6694" y="5209455"/>
            <a:ext cx="5645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ACK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244081" y="5199685"/>
            <a:ext cx="133200" cy="2813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77281" y="5200828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Data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209911" y="5193599"/>
            <a:ext cx="133200" cy="2813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43112" y="5173283"/>
            <a:ext cx="1669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NDP announcement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061575" y="5209455"/>
            <a:ext cx="133200" cy="28137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93017" y="5173283"/>
            <a:ext cx="18854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Null data packet (NDP)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183809" y="5193599"/>
            <a:ext cx="133200" cy="281375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17009" y="5180397"/>
            <a:ext cx="971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Action-FB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346318" y="5173283"/>
            <a:ext cx="133200" cy="281375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486606" y="5160081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Poll</a:t>
            </a:r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507242" y="3541943"/>
            <a:ext cx="7686675" cy="1447800"/>
            <a:chOff x="590550" y="2702137"/>
            <a:chExt cx="7686675" cy="1447800"/>
          </a:xfrm>
        </p:grpSpPr>
        <p:sp>
          <p:nvSpPr>
            <p:cNvPr id="20" name="Rectangle 19"/>
            <p:cNvSpPr/>
            <p:nvPr/>
          </p:nvSpPr>
          <p:spPr bwMode="auto">
            <a:xfrm>
              <a:off x="590550" y="2702137"/>
              <a:ext cx="7686675" cy="14478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 bwMode="auto">
            <a:xfrm>
              <a:off x="590550" y="4086225"/>
              <a:ext cx="768667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>
              <a:off x="590550" y="3705225"/>
              <a:ext cx="768667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590550" y="3352800"/>
              <a:ext cx="768667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590550" y="3009900"/>
              <a:ext cx="768667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633075" y="2728525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AP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33075" y="3075801"/>
              <a:ext cx="5579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STA1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33075" y="3428226"/>
              <a:ext cx="5579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STA2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33075" y="3809226"/>
              <a:ext cx="5579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STA3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3109626" y="2728525"/>
              <a:ext cx="4320000" cy="2813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181351" y="3071425"/>
              <a:ext cx="133200" cy="281375"/>
            </a:xfrm>
            <a:prstGeom prst="rect">
              <a:avLst/>
            </a:prstGeom>
            <a:solidFill>
              <a:srgbClr val="7030A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1333500" y="2728525"/>
              <a:ext cx="809625" cy="2813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1266112" y="2719000"/>
              <a:ext cx="115013" cy="28137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319951" y="3071038"/>
              <a:ext cx="36000" cy="281375"/>
            </a:xfrm>
            <a:prstGeom prst="rect">
              <a:avLst/>
            </a:prstGeom>
            <a:solidFill>
              <a:schemeClr val="tx2">
                <a:lumMod val="25000"/>
                <a:lumOff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2371851" y="3426424"/>
              <a:ext cx="133200" cy="281375"/>
            </a:xfrm>
            <a:prstGeom prst="rect">
              <a:avLst/>
            </a:prstGeom>
            <a:solidFill>
              <a:srgbClr val="7030A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2510451" y="3426037"/>
              <a:ext cx="36000" cy="281375"/>
            </a:xfrm>
            <a:prstGeom prst="rect">
              <a:avLst/>
            </a:prstGeom>
            <a:solidFill>
              <a:schemeClr val="tx2">
                <a:lumMod val="25000"/>
                <a:lumOff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2564732" y="3804850"/>
              <a:ext cx="133200" cy="281375"/>
            </a:xfrm>
            <a:prstGeom prst="rect">
              <a:avLst/>
            </a:prstGeom>
            <a:solidFill>
              <a:srgbClr val="7030A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2703332" y="3804463"/>
              <a:ext cx="36000" cy="281375"/>
            </a:xfrm>
            <a:prstGeom prst="rect">
              <a:avLst/>
            </a:prstGeom>
            <a:solidFill>
              <a:schemeClr val="tx2">
                <a:lumMod val="25000"/>
                <a:lumOff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38" name="Rectangle 37"/>
          <p:cNvSpPr/>
          <p:nvPr/>
        </p:nvSpPr>
        <p:spPr bwMode="auto">
          <a:xfrm>
            <a:off x="1073237" y="2480445"/>
            <a:ext cx="3634952" cy="4444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Piggyback Feedback</a:t>
            </a:r>
          </a:p>
        </p:txBody>
      </p:sp>
    </p:spTree>
    <p:extLst>
      <p:ext uri="{BB962C8B-B14F-4D97-AF65-F5344CB8AC3E}">
        <p14:creationId xmlns:p14="http://schemas.microsoft.com/office/powerpoint/2010/main" val="171004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70992"/>
          </a:xfrm>
        </p:spPr>
        <p:txBody>
          <a:bodyPr/>
          <a:lstStyle/>
          <a:p>
            <a:r>
              <a:rPr lang="en-US" dirty="0" smtClean="0"/>
              <a:t>System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4632" cy="50405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Feedback format and </a:t>
            </a:r>
            <a:r>
              <a:rPr lang="en-US" dirty="0" smtClean="0"/>
              <a:t>accuracy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One </a:t>
            </a:r>
            <a:r>
              <a:rPr lang="en-US" dirty="0"/>
              <a:t>Channel Quality Index (CQI) per </a:t>
            </a:r>
            <a:r>
              <a:rPr lang="en-US" dirty="0" smtClean="0"/>
              <a:t>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CQI</a:t>
            </a:r>
            <a:r>
              <a:rPr lang="en-US" dirty="0"/>
              <a:t>: </a:t>
            </a:r>
            <a:r>
              <a:rPr lang="en-US" dirty="0" smtClean="0"/>
              <a:t>SINR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Size</a:t>
            </a:r>
            <a:r>
              <a:rPr lang="en-US" dirty="0"/>
              <a:t>: 1 OFDM </a:t>
            </a:r>
            <a:r>
              <a:rPr lang="en-US" dirty="0" smtClean="0"/>
              <a:t>symbol assumed</a:t>
            </a:r>
            <a:endParaRPr lang="en-US" dirty="0"/>
          </a:p>
          <a:p>
            <a:pPr lvl="1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Other system assumptions and </a:t>
            </a:r>
            <a:r>
              <a:rPr lang="en-US" dirty="0" smtClean="0"/>
              <a:t>configurations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Contiguous </a:t>
            </a:r>
            <a:r>
              <a:rPr lang="en-US" dirty="0"/>
              <a:t>resource </a:t>
            </a:r>
            <a:r>
              <a:rPr lang="en-US" dirty="0" smtClean="0"/>
              <a:t>allocation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Equal </a:t>
            </a:r>
            <a:r>
              <a:rPr lang="en-US" dirty="0"/>
              <a:t>share of </a:t>
            </a:r>
            <a:r>
              <a:rPr lang="en-US" dirty="0" smtClean="0"/>
              <a:t>RUs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Maximum </a:t>
            </a:r>
            <a:r>
              <a:rPr lang="en-US" dirty="0"/>
              <a:t>rate </a:t>
            </a:r>
            <a:r>
              <a:rPr lang="en-US" dirty="0" smtClean="0"/>
              <a:t>scheduling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‘Ideal</a:t>
            </a:r>
            <a:r>
              <a:rPr lang="en-US" dirty="0"/>
              <a:t>’ link adaptation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perfect </a:t>
            </a:r>
            <a:r>
              <a:rPr lang="en-US" dirty="0"/>
              <a:t>channel knowledge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right </a:t>
            </a:r>
            <a:r>
              <a:rPr lang="en-US" dirty="0"/>
              <a:t>before transmission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pic>
        <p:nvPicPr>
          <p:cNvPr id="7" name="Content Placeholder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16016" y="4118487"/>
            <a:ext cx="4430801" cy="2281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57019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10951"/>
          </a:xfrm>
        </p:spPr>
        <p:txBody>
          <a:bodyPr/>
          <a:lstStyle/>
          <a:p>
            <a:r>
              <a:rPr lang="en-US" dirty="0" smtClean="0"/>
              <a:t>Simulation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24744"/>
            <a:ext cx="8134672" cy="54726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Deployment,  2 scenarios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1 </a:t>
            </a:r>
            <a:r>
              <a:rPr lang="en-US" dirty="0"/>
              <a:t>AP, 2 to 9 stationary </a:t>
            </a:r>
            <a:r>
              <a:rPr lang="en-US" dirty="0" smtClean="0"/>
              <a:t>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All </a:t>
            </a:r>
            <a:r>
              <a:rPr lang="en-US" dirty="0"/>
              <a:t>STAs have the same average </a:t>
            </a:r>
            <a:r>
              <a:rPr lang="en-US" dirty="0" smtClean="0"/>
              <a:t>SNR of 12 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/>
              </a:rPr>
              <a:t>3 AP, 6 to 27 stationary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cs typeface="Arial"/>
              </a:rPr>
              <a:t>Uniformly distributed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/>
              </a:rPr>
              <a:t>System configuration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/>
              </a:rPr>
              <a:t>BW</a:t>
            </a:r>
            <a:r>
              <a:rPr lang="en-US" dirty="0">
                <a:cs typeface="Arial"/>
              </a:rPr>
              <a:t>: 80 MHz </a:t>
            </a:r>
            <a:r>
              <a:rPr lang="en-US" dirty="0" smtClean="0">
                <a:cs typeface="Arial"/>
                <a:sym typeface="Wingdings" panose="05000000000000000000" pitchFamily="2" charset="2"/>
              </a:rPr>
              <a:t> 36 RUs </a:t>
            </a:r>
            <a:endParaRPr lang="en-US" dirty="0" smtClean="0">
              <a:solidFill>
                <a:srgbClr val="FF0000"/>
              </a:solidFill>
              <a:cs typeface="Arial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PHY </a:t>
            </a:r>
            <a:r>
              <a:rPr lang="en-US" dirty="0"/>
              <a:t>preamble and header: 45.6 µs </a:t>
            </a:r>
            <a:r>
              <a:rPr lang="en-US" dirty="0">
                <a:cs typeface="Arial"/>
              </a:rPr>
              <a:t>as current 11ax </a:t>
            </a:r>
            <a:r>
              <a:rPr lang="en-US" dirty="0" smtClean="0">
                <a:cs typeface="Arial"/>
              </a:rPr>
              <a:t>assumption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2x2 </a:t>
            </a:r>
            <a:r>
              <a:rPr lang="en-US" dirty="0"/>
              <a:t>MIMO</a:t>
            </a:r>
            <a:endParaRPr lang="en-US" sz="9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Traffic </a:t>
            </a:r>
            <a:r>
              <a:rPr lang="en-US" dirty="0" smtClean="0"/>
              <a:t>modelling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Full </a:t>
            </a:r>
            <a:r>
              <a:rPr lang="en-US" dirty="0"/>
              <a:t>buffer UDP file downloading</a:t>
            </a:r>
            <a:endParaRPr lang="en-US" sz="6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Multipath channel </a:t>
            </a:r>
            <a:r>
              <a:rPr lang="en-US" dirty="0" smtClean="0"/>
              <a:t>model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IEEE </a:t>
            </a:r>
            <a:r>
              <a:rPr lang="en-US" dirty="0" err="1" smtClean="0"/>
              <a:t>TGn</a:t>
            </a:r>
            <a:r>
              <a:rPr lang="en-US" dirty="0" smtClean="0"/>
              <a:t>-D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Multipath speed: </a:t>
            </a:r>
            <a:r>
              <a:rPr lang="en-US" dirty="0"/>
              <a:t>3 km/h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93005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 (7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1_802-11-Submission (7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F757F2A418C8C64986192B3F5011F983" ma:contentTypeVersion="8" ma:contentTypeDescription="EriCOLL Document Content Type" ma:contentTypeScope="" ma:versionID="5a91ce9b5e691e9b62f62bb34010d603">
  <xsd:schema xmlns:xsd="http://www.w3.org/2001/XMLSchema" xmlns:xs="http://www.w3.org/2001/XMLSchema" xmlns:p="http://schemas.microsoft.com/office/2006/metadata/properties" xmlns:ns2="08b2df90-05d3-4030-90d4-c9feeb4a1cd9" xmlns:ns3="8ebea429-6d6d-4c7c-abb9-61a944d4e928" xmlns:ns4="http://schemas.microsoft.com/sharepoint/v4" targetNamespace="http://schemas.microsoft.com/office/2006/metadata/properties" ma:root="true" ma:fieldsID="2e7ab7f62523a5e0a07f48d163e01cf3" ns2:_="" ns3:_="" ns4:_="">
    <xsd:import namespace="08b2df90-05d3-4030-90d4-c9feeb4a1cd9"/>
    <xsd:import namespace="8ebea429-6d6d-4c7c-abb9-61a944d4e928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75ad886-c84a-4a7f-aa80-7a98506ac7a4}" ma:internalName="TaxCatchAll" ma:showField="CatchAllData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75ad886-c84a-4a7f-aa80-7a98506ac7a4}" ma:internalName="TaxCatchAllLabel" ma:readOnly="true" ma:showField="CatchAllDataLabel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readOnly="false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bea429-6d6d-4c7c-abb9-61a944d4e928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Development|053fcc88-ab49-4f69-87df-fc64cb0bf305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BNET DURA PDU WCDMA ＆ MS RAN|4005b2b9-24ae-465f-85ea-efb8c08bab8a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Category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Development</TermName>
          <TermId xmlns="http://schemas.microsoft.com/office/infopath/2007/PartnerControls">053fcc88-ab49-4f69-87df-fc64cb0bf305</TermId>
        </TermInfo>
      </Terms>
    </EriCOLLCategoryTaxHTField0>
    <EriCOLLOrganizationUnit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BNET DURA PDU WCDMA ＆ MS RAN</TermName>
          <TermId xmlns="http://schemas.microsoft.com/office/infopath/2007/PartnerControls">4005b2b9-24ae-465f-85ea-efb8c08bab8a</TermId>
        </TermInfo>
      </Terms>
    </EriCOLLOrganizationUnitTaxHTField0>
    <AbstractOrSummary. xmlns="8ebea429-6d6d-4c7c-abb9-61a944d4e928" xsi:nil="true"/>
    <EriCOLLProcessTaxHTField0 xmlns="8ebea429-6d6d-4c7c-abb9-61a944d4e928">
      <Terms xmlns="http://schemas.microsoft.com/office/infopath/2007/PartnerControls"/>
    </EriCOLLProcessTaxHTField0>
    <EriCOLLCountryTaxHTField0 xmlns="8ebea429-6d6d-4c7c-abb9-61a944d4e928">
      <Terms xmlns="http://schemas.microsoft.com/office/infopath/2007/PartnerControls"/>
    </EriCOLLCountryTaxHTField0>
    <IconOverlay xmlns="http://schemas.microsoft.com/sharepoint/v4" xsi:nil="true"/>
    <TaxCatchAll xmlns="08b2df90-05d3-4030-90d4-c9feeb4a1cd9">
      <Value>2</Value>
      <Value>1</Value>
    </TaxCatchAll>
    <TaxKeywordTaxHTField xmlns="08b2df90-05d3-4030-90d4-c9feeb4a1cd9">
      <Terms xmlns="http://schemas.microsoft.com/office/infopath/2007/PartnerControls"/>
    </TaxKeywordTaxHTField>
    <EriCOLLProjectsTaxHTField0 xmlns="8ebea429-6d6d-4c7c-abb9-61a944d4e928">
      <Terms xmlns="http://schemas.microsoft.com/office/infopath/2007/PartnerControls"/>
    </EriCOLLProjectsTaxHTField0>
    <EriCOLLDate. xmlns="8ebea429-6d6d-4c7c-abb9-61a944d4e928" xsi:nil="true"/>
    <EriCOLLProductsTaxHTField0 xmlns="8ebea429-6d6d-4c7c-abb9-61a944d4e928">
      <Terms xmlns="http://schemas.microsoft.com/office/infopath/2007/PartnerControls"/>
    </EriCOLLProductsTaxHTField0>
    <Prepared. xmlns="8ebea429-6d6d-4c7c-abb9-61a944d4e928" xsi:nil="true"/>
    <EriCOLLCompetenceTaxHTField0 xmlns="8ebea429-6d6d-4c7c-abb9-61a944d4e928">
      <Terms xmlns="http://schemas.microsoft.com/office/infopath/2007/PartnerControls"/>
    </EriCOLLCompetenceTaxHTField0>
    <EriCOLLCustomerTaxHTField0 xmlns="08b2df90-05d3-4030-90d4-c9feeb4a1cd9">
      <Terms xmlns="http://schemas.microsoft.com/office/infopath/2007/PartnerControls"/>
    </EriCOLLCustomerTaxHTField0>
    <_dlc_DocId xmlns="08b2df90-05d3-4030-90d4-c9feeb4a1cd9">YEDTRNYQWVVS-1-811</_dlc_DocId>
    <_dlc_DocIdUrl xmlns="08b2df90-05d3-4030-90d4-c9feeb4a1cd9">
      <Url>https://ericoll.internal.ericsson.com/sites/Wi-Fi_Standardization/_layouts/DocIdRedir.aspx?ID=YEDTRNYQWVVS-1-811</Url>
      <Description>YEDTRNYQWVVS-1-811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44B398-F88A-429E-A2FE-698373DB99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8ebea429-6d6d-4c7c-abb9-61a944d4e928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E6FB41-FFFF-4F0C-933E-1207A97C3FB2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3297D801-C3D3-4B6C-9F43-E7D2551588E1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terms/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http://schemas.microsoft.com/sharepoint/v4"/>
    <ds:schemaRef ds:uri="8ebea429-6d6d-4c7c-abb9-61a944d4e928"/>
    <ds:schemaRef ds:uri="08b2df90-05d3-4030-90d4-c9feeb4a1cd9"/>
  </ds:schemaRefs>
</ds:datastoreItem>
</file>

<file path=customXml/itemProps4.xml><?xml version="1.0" encoding="utf-8"?>
<ds:datastoreItem xmlns:ds="http://schemas.openxmlformats.org/officeDocument/2006/customXml" ds:itemID="{0B456FC9-EEA0-4E6C-A6DA-4C96A03D4186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5BF308DD-D0EA-40CF-A5F8-10041204B2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(7)</Template>
  <TotalTime>436</TotalTime>
  <Words>1174</Words>
  <Application>Microsoft Office PowerPoint</Application>
  <PresentationFormat>On-screen Show (4:3)</PresentationFormat>
  <Paragraphs>322</Paragraphs>
  <Slides>15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802-11-Submission (7)</vt:lpstr>
      <vt:lpstr>1_802-11-Submission (7)</vt:lpstr>
      <vt:lpstr>Document</vt:lpstr>
      <vt:lpstr>Impact of Frequency Selective Scheduling Feedback for OFDMA</vt:lpstr>
      <vt:lpstr>Abstract </vt:lpstr>
      <vt:lpstr>Introduction</vt:lpstr>
      <vt:lpstr>Objectives</vt:lpstr>
      <vt:lpstr>Feedback Method – FB-AC</vt:lpstr>
      <vt:lpstr>Feedback method – FB-AX</vt:lpstr>
      <vt:lpstr>Feedback method – PIG</vt:lpstr>
      <vt:lpstr>System Assumptions</vt:lpstr>
      <vt:lpstr>Simulation Scenario</vt:lpstr>
      <vt:lpstr>Mean User Throughput Gain – FB-AC</vt:lpstr>
      <vt:lpstr>Mean user Throughput Gain – 2 STAs</vt:lpstr>
      <vt:lpstr>Mean user Throughput Gain – 4 and 9 STAs</vt:lpstr>
      <vt:lpstr>Impact of channel time variation</vt:lpstr>
      <vt:lpstr>Multi-BSS scenarios</vt:lpstr>
      <vt:lpstr>Conclusions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Frequency selective scheduling feedback for OFDMA</dc:title>
  <dc:creator>Hakan Persson</dc:creator>
  <cp:lastModifiedBy>Håkan Persson</cp:lastModifiedBy>
  <cp:revision>60</cp:revision>
  <cp:lastPrinted>1601-01-01T00:00:00Z</cp:lastPrinted>
  <dcterms:created xsi:type="dcterms:W3CDTF">2015-07-03T11:15:11Z</dcterms:created>
  <dcterms:modified xsi:type="dcterms:W3CDTF">2015-07-13T17:44:29Z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0x010100BB337192E63E44A7A744CE7393F41F4E00F757F2A418C8C64986192B3F5011F983</vt:lpwstr>
  </property>
  <property fmtid="{D5CDD505-2E9C-101B-9397-08002B2CF9AE}" pid="3" name="_dlc_DocIdItemGuid">
    <vt:lpwstr>816a8ac6-d715-46e9-b432-344013bdbbfd</vt:lpwstr>
  </property>
  <property fmtid="{D5CDD505-2E9C-101B-9397-08002B2CF9AE}" pid="4" name="EriCOLLProjects">
    <vt:lpwstr/>
  </property>
  <property fmtid="{D5CDD505-2E9C-101B-9397-08002B2CF9AE}" pid="5" name="EriCOLLCategory">
    <vt:lpwstr>1;#Development|053fcc88-ab49-4f69-87df-fc64cb0bf305</vt:lpwstr>
  </property>
  <property fmtid="{D5CDD505-2E9C-101B-9397-08002B2CF9AE}" pid="6" name="TaxKeyword">
    <vt:lpwstr/>
  </property>
  <property fmtid="{D5CDD505-2E9C-101B-9397-08002B2CF9AE}" pid="7" name="EriCOLLCountry">
    <vt:lpwstr/>
  </property>
  <property fmtid="{D5CDD505-2E9C-101B-9397-08002B2CF9AE}" pid="8" name="EriCOLLCompetence">
    <vt:lpwstr/>
  </property>
  <property fmtid="{D5CDD505-2E9C-101B-9397-08002B2CF9AE}" pid="9" name="EriCOLLProcess">
    <vt:lpwstr/>
  </property>
  <property fmtid="{D5CDD505-2E9C-101B-9397-08002B2CF9AE}" pid="10" name="EriCOLLOrganizationUnit">
    <vt:lpwstr>2;#BNET DURA PDU WCDMA ＆ MS RAN|4005b2b9-24ae-465f-85ea-efb8c08bab8a</vt:lpwstr>
  </property>
  <property fmtid="{D5CDD505-2E9C-101B-9397-08002B2CF9AE}" pid="11" name="EriCOLLCustomer">
    <vt:lpwstr/>
  </property>
  <property fmtid="{D5CDD505-2E9C-101B-9397-08002B2CF9AE}" pid="12" name="EriCOLLProducts">
    <vt:lpwstr/>
  </property>
</Properties>
</file>