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26"/>
  </p:notesMasterIdLst>
  <p:handoutMasterIdLst>
    <p:handoutMasterId r:id="rId27"/>
  </p:handoutMasterIdLst>
  <p:sldIdLst>
    <p:sldId id="500" r:id="rId2"/>
    <p:sldId id="554" r:id="rId3"/>
    <p:sldId id="551" r:id="rId4"/>
    <p:sldId id="552" r:id="rId5"/>
    <p:sldId id="553" r:id="rId6"/>
    <p:sldId id="555" r:id="rId7"/>
    <p:sldId id="556" r:id="rId8"/>
    <p:sldId id="557" r:id="rId9"/>
    <p:sldId id="547" r:id="rId10"/>
    <p:sldId id="534" r:id="rId11"/>
    <p:sldId id="548" r:id="rId12"/>
    <p:sldId id="536" r:id="rId13"/>
    <p:sldId id="558" r:id="rId14"/>
    <p:sldId id="537" r:id="rId15"/>
    <p:sldId id="546" r:id="rId16"/>
    <p:sldId id="549" r:id="rId17"/>
    <p:sldId id="559" r:id="rId18"/>
    <p:sldId id="532" r:id="rId19"/>
    <p:sldId id="560" r:id="rId20"/>
    <p:sldId id="561" r:id="rId21"/>
    <p:sldId id="538" r:id="rId22"/>
    <p:sldId id="539" r:id="rId23"/>
    <p:sldId id="540" r:id="rId24"/>
    <p:sldId id="54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51" autoAdjust="0"/>
    <p:restoredTop sz="90216" autoAdjust="0"/>
  </p:normalViewPr>
  <p:slideViewPr>
    <p:cSldViewPr>
      <p:cViewPr>
        <p:scale>
          <a:sx n="100" d="100"/>
          <a:sy n="100" d="100"/>
        </p:scale>
        <p:origin x="-1356" y="2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802.11-15/0867r1</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2015</a:t>
            </a:r>
            <a:endParaRPr lang="en-US" altLang="ko-KR" sz="1400" b="1" dirty="0">
              <a:ea typeface="굴림" pitchFamily="34" charset="-127"/>
            </a:endParaRPr>
          </a:p>
        </p:txBody>
      </p:sp>
    </p:spTree>
    <p:extLst>
      <p:ext uri="{BB962C8B-B14F-4D97-AF65-F5344CB8AC3E}">
        <p14:creationId xmlns:p14="http://schemas.microsoft.com/office/powerpoint/2010/main"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802.11-15/0867r1</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2015</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latin typeface="Times New Roman" pitchFamily="18" charset="0"/>
                <a:ea typeface="굴림" pitchFamily="34" charset="-127"/>
              </a:rPr>
              <a:t>MU-RTS/CTS for DL MU</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2015-07-14</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graphicFrame>
        <p:nvGraphicFramePr>
          <p:cNvPr id="9" name="Table 12"/>
          <p:cNvGraphicFramePr>
            <a:graphicFrameLocks noGrp="1"/>
          </p:cNvGraphicFramePr>
          <p:nvPr>
            <p:extLst>
              <p:ext uri="{D42A27DB-BD31-4B8C-83A1-F6EECF244321}">
                <p14:modId xmlns:p14="http://schemas.microsoft.com/office/powerpoint/2010/main" val="1952346260"/>
              </p:ext>
            </p:extLst>
          </p:nvPr>
        </p:nvGraphicFramePr>
        <p:xfrm>
          <a:off x="762000" y="29718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Arial"/>
                        </a:rPr>
                        <a:t>Po-Kai Huang</a:t>
                      </a:r>
                      <a:endParaRPr lang="en-US"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2200</a:t>
                      </a:r>
                      <a:r>
                        <a:rPr lang="en-US" sz="1200" baseline="0" dirty="0" smtClean="0">
                          <a:solidFill>
                            <a:srgbClr val="000000"/>
                          </a:solidFill>
                          <a:latin typeface="Times New Roman"/>
                          <a:ea typeface="Times New Roman"/>
                          <a:cs typeface="Arial"/>
                        </a:rPr>
                        <a:t> Mission College Blvd.</a:t>
                      </a:r>
                      <a:r>
                        <a:rPr lang="en-US" sz="1200" dirty="0" smtClean="0">
                          <a:solidFill>
                            <a:srgbClr val="000000"/>
                          </a:solidFill>
                          <a:latin typeface="Times New Roman"/>
                          <a:ea typeface="Times New Roman"/>
                          <a:cs typeface="Arial"/>
                        </a:rPr>
                        <a:t>, Santa</a:t>
                      </a:r>
                      <a:r>
                        <a:rPr lang="en-US" sz="1200" baseline="0" dirty="0" smtClean="0">
                          <a:solidFill>
                            <a:srgbClr val="000000"/>
                          </a:solidFill>
                          <a:latin typeface="Times New Roman"/>
                          <a:ea typeface="Times New Roman"/>
                          <a:cs typeface="Arial"/>
                        </a:rPr>
                        <a:t> Clara, CA</a:t>
                      </a:r>
                      <a:r>
                        <a:rPr lang="en-US" sz="1200" dirty="0" smtClean="0">
                          <a:solidFill>
                            <a:srgbClr val="000000"/>
                          </a:solidFill>
                          <a:latin typeface="Times New Roman"/>
                          <a:ea typeface="Times New Roman"/>
                          <a:cs typeface="Arial"/>
                        </a:rPr>
                        <a:t> 95054, </a:t>
                      </a:r>
                      <a:r>
                        <a:rPr lang="en-US" sz="1200" dirty="0">
                          <a:solidFill>
                            <a:srgbClr val="000000"/>
                          </a:solidFill>
                          <a:latin typeface="Times New Roman"/>
                          <a:ea typeface="Times New Roman"/>
                          <a:cs typeface="Arial"/>
                        </a:rPr>
                        <a:t>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a:t>
                      </a:r>
                      <a:r>
                        <a:rPr lang="en-US" sz="1200" dirty="0" smtClean="0">
                          <a:solidFill>
                            <a:srgbClr val="000000"/>
                          </a:solidFill>
                          <a:latin typeface="Times New Roman"/>
                          <a:ea typeface="Times New Roman"/>
                          <a:cs typeface="Arial"/>
                        </a:rPr>
                        <a:t>1-</a:t>
                      </a:r>
                      <a:r>
                        <a:rPr lang="en-US" sz="1200" dirty="0" smtClean="0"/>
                        <a:t>408-765-8080</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Arial"/>
                        </a:rPr>
                        <a:t>Xiaogang Chen</a:t>
                      </a:r>
                      <a:endParaRPr lang="en-US"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xiaogang.c.chen@intel.com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robert.stacey@intel.com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Arial"/>
                        </a:rPr>
                        <a:t>Qinghua Li</a:t>
                      </a:r>
                      <a:endParaRPr lang="en-US"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quinghua.li@intel.com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eldad.perahia@intel.com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shahrnaz.azizi@intel.com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Chittabrata Ghosh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chittabrata.ghosh@intel.com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Laurent Cariou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laurent.cariou@intel.com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rongzhen.yang@intel.com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2000" dirty="0" smtClean="0"/>
              <a:t>Hidden node is not new for .11 protocol</a:t>
            </a:r>
          </a:p>
          <a:p>
            <a:r>
              <a:rPr lang="en-US" sz="2000" dirty="0"/>
              <a:t>For DL </a:t>
            </a:r>
            <a:r>
              <a:rPr lang="en-US" sz="2000" dirty="0" smtClean="0"/>
              <a:t>MU, </a:t>
            </a:r>
            <a:r>
              <a:rPr lang="en-US" sz="2000" dirty="0"/>
              <a:t>such as DL OFDMA, small bandwidth may be </a:t>
            </a:r>
            <a:r>
              <a:rPr lang="en-US" sz="2000" dirty="0" smtClean="0"/>
              <a:t>allocated, which </a:t>
            </a:r>
            <a:r>
              <a:rPr lang="en-US" sz="2000" dirty="0"/>
              <a:t>increases the data duration and require </a:t>
            </a:r>
            <a:r>
              <a:rPr lang="en-US" sz="2000" dirty="0" smtClean="0"/>
              <a:t>protection </a:t>
            </a:r>
            <a:r>
              <a:rPr lang="en-US" sz="2000" dirty="0"/>
              <a:t>against hidden nodes</a:t>
            </a:r>
          </a:p>
          <a:p>
            <a:r>
              <a:rPr lang="en-US" sz="2000" dirty="0"/>
              <a:t>MU protection has been considered in </a:t>
            </a:r>
            <a:r>
              <a:rPr lang="en-US" sz="2000" dirty="0" smtClean="0"/>
              <a:t>11ac [2-5] to improve performance, </a:t>
            </a:r>
            <a:r>
              <a:rPr lang="en-US" sz="2000" dirty="0"/>
              <a:t>but there are either high overhead associated </a:t>
            </a:r>
            <a:r>
              <a:rPr lang="en-US" sz="2000" dirty="0" smtClean="0"/>
              <a:t>with sequential </a:t>
            </a:r>
            <a:r>
              <a:rPr lang="en-US" sz="2000" dirty="0"/>
              <a:t>RTS/CTSs </a:t>
            </a:r>
            <a:r>
              <a:rPr lang="en-US" sz="2000" dirty="0" smtClean="0"/>
              <a:t>or no </a:t>
            </a:r>
            <a:r>
              <a:rPr lang="en-US" sz="2000" dirty="0"/>
              <a:t>full </a:t>
            </a:r>
            <a:r>
              <a:rPr lang="en-US" sz="2000" dirty="0" smtClean="0"/>
              <a:t>protection (</a:t>
            </a:r>
            <a:r>
              <a:rPr lang="en-US" sz="2000" dirty="0"/>
              <a:t>Summary provided in the </a:t>
            </a:r>
            <a:r>
              <a:rPr lang="en-US" sz="2000" dirty="0" smtClean="0"/>
              <a:t>next slide)</a:t>
            </a:r>
            <a:endParaRPr lang="en-US" sz="2000" dirty="0"/>
          </a:p>
          <a:p>
            <a:endParaRPr lang="en-US" dirty="0"/>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10</a:t>
            </a:fld>
            <a:endParaRPr lang="en-US" altLang="ko-K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4438650"/>
            <a:ext cx="2115916" cy="200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5714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protection proposal in 11ac</a:t>
            </a:r>
          </a:p>
        </p:txBody>
      </p:sp>
      <p:sp>
        <p:nvSpPr>
          <p:cNvPr id="3" name="Content Placeholder 2"/>
          <p:cNvSpPr>
            <a:spLocks noGrp="1"/>
          </p:cNvSpPr>
          <p:nvPr>
            <p:ph idx="1"/>
          </p:nvPr>
        </p:nvSpPr>
        <p:spPr/>
        <p:txBody>
          <a:bodyPr/>
          <a:lstStyle/>
          <a:p>
            <a:r>
              <a:rPr lang="en-US" dirty="0" smtClean="0"/>
              <a:t>Proposal [2-5]</a:t>
            </a:r>
          </a:p>
          <a:p>
            <a:pPr marL="914400" lvl="1" indent="-457200">
              <a:buFont typeface="+mj-lt"/>
              <a:buAutoNum type="arabicPeriod"/>
            </a:pPr>
            <a:r>
              <a:rPr lang="en-US" dirty="0" smtClean="0"/>
              <a:t>Sequential RTS/CTS</a:t>
            </a:r>
          </a:p>
          <a:p>
            <a:pPr marL="914400" lvl="1" indent="-457200">
              <a:buFont typeface="+mj-lt"/>
              <a:buAutoNum type="arabicPeriod"/>
            </a:pPr>
            <a:r>
              <a:rPr lang="en-US" dirty="0" smtClean="0"/>
              <a:t>Single RTS/CTS</a:t>
            </a:r>
            <a:endParaRPr lang="en-US" dirty="0"/>
          </a:p>
          <a:p>
            <a:pPr marL="914400" lvl="1" indent="-457200">
              <a:buFont typeface="+mj-lt"/>
              <a:buAutoNum type="arabicPeriod"/>
            </a:pPr>
            <a:r>
              <a:rPr lang="en-US" dirty="0"/>
              <a:t>CTS-to-self </a:t>
            </a:r>
            <a:endParaRPr lang="en-US" dirty="0" smtClean="0"/>
          </a:p>
          <a:p>
            <a:pPr marL="914400" lvl="1" indent="-457200">
              <a:buFont typeface="+mj-lt"/>
              <a:buAutoNum type="arabicPeriod"/>
            </a:pPr>
            <a:r>
              <a:rPr lang="en-US" dirty="0"/>
              <a:t>MU-RTS + sequential </a:t>
            </a:r>
            <a:r>
              <a:rPr lang="en-US" dirty="0" smtClean="0"/>
              <a:t>CTS</a:t>
            </a:r>
            <a:endParaRPr lang="en-US" dirty="0"/>
          </a:p>
          <a:p>
            <a:r>
              <a:rPr lang="en-US" dirty="0"/>
              <a:t>Potential issues</a:t>
            </a:r>
          </a:p>
          <a:p>
            <a:pPr lvl="1"/>
            <a:r>
              <a:rPr lang="en-US" dirty="0"/>
              <a:t>Higher overhead than single RTS/CTS</a:t>
            </a:r>
          </a:p>
          <a:p>
            <a:pPr lvl="1"/>
            <a:r>
              <a:rPr lang="en-US" dirty="0" smtClean="0"/>
              <a:t>No </a:t>
            </a:r>
            <a:r>
              <a:rPr lang="en-US" dirty="0"/>
              <a:t>full protection </a:t>
            </a:r>
            <a:endParaRPr lang="en-US" dirty="0" smtClean="0"/>
          </a:p>
          <a:p>
            <a:pPr lvl="1"/>
            <a:r>
              <a:rPr lang="en-US" dirty="0"/>
              <a:t>Require a new frame with trigger ability and fine CTS timing</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11</a:t>
            </a:fld>
            <a:endParaRPr lang="en-US" altLang="ko-KR"/>
          </a:p>
        </p:txBody>
      </p:sp>
    </p:spTree>
    <p:extLst>
      <p:ext uri="{BB962C8B-B14F-4D97-AF65-F5344CB8AC3E}">
        <p14:creationId xmlns:p14="http://schemas.microsoft.com/office/powerpoint/2010/main" val="3419807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762000" y="1752600"/>
            <a:ext cx="7848600" cy="4114800"/>
          </a:xfrm>
        </p:spPr>
        <p:txBody>
          <a:bodyPr/>
          <a:lstStyle/>
          <a:p>
            <a:r>
              <a:rPr lang="en-US" sz="2000" dirty="0" smtClean="0"/>
              <a:t>Propose to </a:t>
            </a:r>
            <a:r>
              <a:rPr lang="en-GB" sz="2000" dirty="0"/>
              <a:t>define a </a:t>
            </a:r>
            <a:r>
              <a:rPr lang="en-GB" sz="2000" dirty="0" smtClean="0"/>
              <a:t>frame, called MU-RTS in this presentation, that </a:t>
            </a:r>
            <a:r>
              <a:rPr lang="en-GB" sz="2000" dirty="0"/>
              <a:t>solicits simultaneous CTS </a:t>
            </a:r>
            <a:r>
              <a:rPr lang="en-GB" sz="2000" dirty="0" smtClean="0"/>
              <a:t>responses from multiple STAs </a:t>
            </a:r>
            <a:r>
              <a:rPr lang="en-GB" sz="2000" dirty="0"/>
              <a:t>to protect DL MU </a:t>
            </a:r>
            <a:r>
              <a:rPr lang="en-GB" sz="2000" dirty="0" smtClean="0"/>
              <a:t>transmission</a:t>
            </a:r>
          </a:p>
          <a:p>
            <a:pPr marL="857250" lvl="1" indent="-457200"/>
            <a:r>
              <a:rPr lang="en-US" sz="1700" dirty="0" smtClean="0"/>
              <a:t>Similar </a:t>
            </a:r>
            <a:r>
              <a:rPr lang="en-US" sz="1700" dirty="0"/>
              <a:t>to trigger </a:t>
            </a:r>
            <a:r>
              <a:rPr lang="en-US" sz="1700" dirty="0" smtClean="0"/>
              <a:t>frame [6], MU-RTS provides</a:t>
            </a:r>
          </a:p>
          <a:p>
            <a:pPr lvl="2"/>
            <a:r>
              <a:rPr lang="en-US" altLang="ko-KR" sz="1600" dirty="0" smtClean="0"/>
              <a:t>Time </a:t>
            </a:r>
            <a:r>
              <a:rPr lang="en-US" altLang="ko-KR" sz="1600" dirty="0"/>
              <a:t>synchronization among MU </a:t>
            </a:r>
            <a:r>
              <a:rPr lang="en-US" altLang="ko-KR" sz="1600" dirty="0" smtClean="0"/>
              <a:t>STAs based on the end of the MU-RTS</a:t>
            </a:r>
            <a:endParaRPr lang="en-US" altLang="ko-KR" sz="1600" dirty="0"/>
          </a:p>
          <a:p>
            <a:pPr lvl="2"/>
            <a:r>
              <a:rPr lang="en-US" altLang="ko-KR" sz="1600" dirty="0"/>
              <a:t>Frequency offset correction based on the common AP reference </a:t>
            </a:r>
            <a:endParaRPr lang="en-US" altLang="ko-KR" sz="1600" dirty="0" smtClean="0"/>
          </a:p>
          <a:p>
            <a:pPr lvl="1"/>
            <a:r>
              <a:rPr lang="en-US" sz="1800" dirty="0"/>
              <a:t>MU-RTS will have signaling to identify the </a:t>
            </a:r>
            <a:r>
              <a:rPr lang="en-US" sz="1800" dirty="0" smtClean="0"/>
              <a:t>solicited STAs</a:t>
            </a:r>
          </a:p>
          <a:p>
            <a:pPr lvl="1"/>
            <a:r>
              <a:rPr lang="en-US" sz="1800" dirty="0"/>
              <a:t>The CTS responses will be transmitted simultaneously </a:t>
            </a:r>
            <a:r>
              <a:rPr lang="en-US" sz="1800" dirty="0" smtClean="0"/>
              <a:t>from multiple STAs to </a:t>
            </a:r>
            <a:r>
              <a:rPr lang="en-US" sz="1800" dirty="0"/>
              <a:t>reduce overhead </a:t>
            </a:r>
            <a:r>
              <a:rPr lang="en-US" sz="1800" dirty="0" smtClean="0"/>
              <a:t>and need to be exactly the same, i.e., the same scramble seed and data rate </a:t>
            </a:r>
          </a:p>
          <a:p>
            <a:endParaRPr lang="en-US" dirty="0"/>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12</a:t>
            </a:fld>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8325" y="4876800"/>
            <a:ext cx="5660075" cy="1571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800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r>
              <a:rPr lang="en-GB" dirty="0" smtClean="0"/>
              <a:t>To have the same scramble seed and data rate for simultaneous CTS responses,  propose the following</a:t>
            </a:r>
          </a:p>
          <a:p>
            <a:pPr lvl="1"/>
            <a:r>
              <a:rPr lang="en-GB" dirty="0" smtClean="0"/>
              <a:t>The </a:t>
            </a:r>
            <a:r>
              <a:rPr lang="en-GB" dirty="0"/>
              <a:t>scramble seed of simultaneous CTS is same as the scramble seed of the frame which triggers simultaneous CTS. </a:t>
            </a:r>
            <a:endParaRPr lang="en-GB" dirty="0" smtClean="0"/>
          </a:p>
          <a:p>
            <a:pPr lvl="1"/>
            <a:r>
              <a:rPr lang="en-GB" dirty="0" smtClean="0"/>
              <a:t>The </a:t>
            </a:r>
            <a:r>
              <a:rPr lang="en-GB" dirty="0"/>
              <a:t>transmission rate of simultaneous CTS shall use the primary rate based on the rate or MCS of the frame that triggers simultaneous CTS.</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a:p>
        </p:txBody>
      </p:sp>
    </p:spTree>
    <p:extLst>
      <p:ext uri="{BB962C8B-B14F-4D97-AF65-F5344CB8AC3E}">
        <p14:creationId xmlns:p14="http://schemas.microsoft.com/office/powerpoint/2010/main" val="4101131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sz="2000" dirty="0"/>
              <a:t>Performance of simultaneous </a:t>
            </a:r>
            <a:r>
              <a:rPr lang="en-US" sz="2000" dirty="0" smtClean="0"/>
              <a:t>CTS responses</a:t>
            </a:r>
            <a:endParaRPr lang="en-US" sz="2000" dirty="0"/>
          </a:p>
          <a:p>
            <a:pPr lvl="1"/>
            <a:r>
              <a:rPr lang="en-US" sz="1800" dirty="0"/>
              <a:t>Our simulations indicate that performance of simultaneous </a:t>
            </a:r>
            <a:r>
              <a:rPr lang="en-US" sz="1800" dirty="0" smtClean="0"/>
              <a:t>CTS responses </a:t>
            </a:r>
            <a:r>
              <a:rPr lang="en-US" sz="1800" dirty="0"/>
              <a:t>is similar to SU CTS and may be better than SU CTS (See Appendix for analysis</a:t>
            </a:r>
            <a:r>
              <a:rPr lang="en-US" sz="1800" dirty="0" smtClean="0"/>
              <a:t>)</a:t>
            </a:r>
            <a:endParaRPr lang="en-US" sz="2000" dirty="0" smtClean="0"/>
          </a:p>
          <a:p>
            <a:r>
              <a:rPr lang="en-US" sz="2000" dirty="0" smtClean="0"/>
              <a:t>No collision detection for each user</a:t>
            </a:r>
          </a:p>
          <a:p>
            <a:pPr lvl="1"/>
            <a:r>
              <a:rPr lang="en-US" sz="1800" dirty="0"/>
              <a:t>Due to simultaneous CTS responses, AP does not know who respond CTS, and there are no collision detection</a:t>
            </a:r>
          </a:p>
          <a:p>
            <a:pPr lvl="1"/>
            <a:r>
              <a:rPr lang="en-US" sz="1800" dirty="0" smtClean="0"/>
              <a:t>Note that collision </a:t>
            </a:r>
            <a:r>
              <a:rPr lang="en-US" sz="1800" dirty="0"/>
              <a:t>will happen when AP transmits </a:t>
            </a:r>
            <a:r>
              <a:rPr lang="en-US" sz="1800" dirty="0" smtClean="0"/>
              <a:t>DL MU </a:t>
            </a:r>
            <a:r>
              <a:rPr lang="en-US" sz="1800" dirty="0"/>
              <a:t>directly</a:t>
            </a:r>
          </a:p>
          <a:p>
            <a:pPr lvl="1"/>
            <a:r>
              <a:rPr lang="en-US" sz="1800" dirty="0"/>
              <a:t>If there are hidden nodes, the scheme still improves efficiency by resolving hidden </a:t>
            </a:r>
            <a:r>
              <a:rPr lang="en-US" sz="1800" dirty="0" smtClean="0"/>
              <a:t>nodes (</a:t>
            </a:r>
            <a:r>
              <a:rPr lang="en-US" sz="1800" dirty="0"/>
              <a:t>See Appendix for analysis</a:t>
            </a:r>
            <a:r>
              <a:rPr lang="en-US" sz="1800" dirty="0" smtClean="0"/>
              <a:t>)</a:t>
            </a:r>
          </a:p>
          <a:p>
            <a:r>
              <a:rPr lang="en-US" sz="2000" dirty="0" smtClean="0"/>
              <a:t>NAV cancellation</a:t>
            </a:r>
          </a:p>
          <a:p>
            <a:pPr lvl="1"/>
            <a:r>
              <a:rPr lang="en-US" sz="1800" dirty="0"/>
              <a:t>NAV cancellation could be defined for 11ax </a:t>
            </a:r>
            <a:r>
              <a:rPr lang="en-US" sz="1800" dirty="0" smtClean="0"/>
              <a:t>STAs</a:t>
            </a:r>
          </a:p>
          <a:p>
            <a:pPr lvl="1"/>
            <a:r>
              <a:rPr lang="en-US" sz="1800" dirty="0" smtClean="0"/>
              <a:t>If AP knows no STA responds CTS, then AP could send CF-End</a:t>
            </a:r>
          </a:p>
          <a:p>
            <a:pPr lvl="1"/>
            <a:r>
              <a:rPr lang="en-US" sz="1800" dirty="0" smtClean="0"/>
              <a:t>Otherwise, AP could simply </a:t>
            </a:r>
            <a:r>
              <a:rPr lang="en-US" sz="1800" dirty="0"/>
              <a:t>proceed with DL </a:t>
            </a:r>
            <a:r>
              <a:rPr lang="en-US" sz="1800" dirty="0" smtClean="0"/>
              <a:t>transmission</a:t>
            </a:r>
            <a:endParaRPr lang="en-US" sz="1500" dirty="0"/>
          </a:p>
          <a:p>
            <a:pPr lvl="1"/>
            <a:endParaRPr lang="en-US" sz="1700" dirty="0"/>
          </a:p>
          <a:p>
            <a:pPr lvl="1"/>
            <a:endParaRPr lang="en-US" sz="1700" dirty="0"/>
          </a:p>
          <a:p>
            <a:endParaRPr lang="en-US" dirty="0"/>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14</a:t>
            </a:fld>
            <a:endParaRPr lang="en-US" altLang="ko-KR"/>
          </a:p>
        </p:txBody>
      </p:sp>
    </p:spTree>
    <p:extLst>
      <p:ext uri="{BB962C8B-B14F-4D97-AF65-F5344CB8AC3E}">
        <p14:creationId xmlns:p14="http://schemas.microsoft.com/office/powerpoint/2010/main" val="1051129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Efficient MU protection mechanism should be designed to protect DL MU transmission from hidden node</a:t>
            </a:r>
          </a:p>
          <a:p>
            <a:endParaRPr lang="en-US" dirty="0" smtClean="0"/>
          </a:p>
          <a:p>
            <a:r>
              <a:rPr lang="en-US" dirty="0" smtClean="0"/>
              <a:t>In this contribution, we propose the following DL MU protection mechanism</a:t>
            </a:r>
          </a:p>
          <a:p>
            <a:pPr lvl="1"/>
            <a:r>
              <a:rPr lang="en-US" dirty="0" smtClean="0"/>
              <a:t>a frame that solicits simultaneous CTS responses from multiple STAs to protect DL MU transmission</a:t>
            </a:r>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15</a:t>
            </a:fld>
            <a:endParaRPr lang="en-US" altLang="ko-KR"/>
          </a:p>
        </p:txBody>
      </p:sp>
    </p:spTree>
    <p:extLst>
      <p:ext uri="{BB962C8B-B14F-4D97-AF65-F5344CB8AC3E}">
        <p14:creationId xmlns:p14="http://schemas.microsoft.com/office/powerpoint/2010/main" val="1066283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Straw poll #1</a:t>
            </a:r>
            <a:endParaRPr lang="en-US" dirty="0"/>
          </a:p>
        </p:txBody>
      </p:sp>
      <p:sp>
        <p:nvSpPr>
          <p:cNvPr id="3" name="Content Placeholder 2"/>
          <p:cNvSpPr>
            <a:spLocks noGrp="1"/>
          </p:cNvSpPr>
          <p:nvPr>
            <p:ph idx="1"/>
          </p:nvPr>
        </p:nvSpPr>
        <p:spPr/>
        <p:txBody>
          <a:bodyPr/>
          <a:lstStyle/>
          <a:p>
            <a:r>
              <a:rPr lang="en-US" altLang="en-US" b="0" dirty="0"/>
              <a:t>Do you agree to add to the TG Specification Frame work document?</a:t>
            </a:r>
          </a:p>
          <a:p>
            <a:pPr lvl="1"/>
            <a:r>
              <a:rPr lang="en-US" altLang="en-US" b="0" dirty="0" err="1" smtClean="0"/>
              <a:t>x.y.z</a:t>
            </a:r>
            <a:r>
              <a:rPr lang="en-US" altLang="en-US" b="0" dirty="0" smtClean="0"/>
              <a:t>. </a:t>
            </a:r>
            <a:r>
              <a:rPr lang="en-GB" altLang="ko-KR" b="0" i="1" dirty="0" smtClean="0"/>
              <a:t>The </a:t>
            </a:r>
            <a:r>
              <a:rPr lang="en-GB" altLang="ko-KR" b="0" i="1" dirty="0"/>
              <a:t>spec shall define </a:t>
            </a:r>
            <a:r>
              <a:rPr lang="en-US" altLang="ko-KR" b="0" i="1" dirty="0"/>
              <a:t>a </a:t>
            </a:r>
            <a:r>
              <a:rPr lang="en-GB" b="0" i="1" dirty="0"/>
              <a:t>frame that solicits simultaneous CTS </a:t>
            </a:r>
            <a:r>
              <a:rPr lang="en-GB" b="0" i="1" dirty="0" smtClean="0"/>
              <a:t>responses from multiple STAs to </a:t>
            </a:r>
            <a:r>
              <a:rPr lang="en-GB" b="0" i="1" dirty="0"/>
              <a:t>protect DL MU transmission</a:t>
            </a:r>
          </a:p>
          <a:p>
            <a:pPr marL="0" indent="0">
              <a:buNone/>
            </a:pPr>
            <a:endParaRPr lang="en-GB" altLang="ko-KR" dirty="0"/>
          </a:p>
          <a:p>
            <a:pPr marL="0" indent="0">
              <a:buNone/>
            </a:pPr>
            <a:r>
              <a:rPr lang="en-US" altLang="ko-KR" dirty="0"/>
              <a:t>Yes:</a:t>
            </a:r>
          </a:p>
          <a:p>
            <a:pPr marL="0" indent="0">
              <a:buNone/>
            </a:pPr>
            <a:r>
              <a:rPr lang="en-US" altLang="ko-KR" dirty="0"/>
              <a:t>No:</a:t>
            </a:r>
          </a:p>
          <a:p>
            <a:pPr marL="0" indent="0">
              <a:buNone/>
            </a:pPr>
            <a:r>
              <a:rPr lang="en-US" altLang="ko-KR" dirty="0"/>
              <a:t>Abstain</a:t>
            </a:r>
            <a:endParaRPr lang="ko-KR" altLang="en-US" dirty="0"/>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16</a:t>
            </a:fld>
            <a:endParaRPr lang="en-US" altLang="ko-KR"/>
          </a:p>
        </p:txBody>
      </p:sp>
    </p:spTree>
    <p:extLst>
      <p:ext uri="{BB962C8B-B14F-4D97-AF65-F5344CB8AC3E}">
        <p14:creationId xmlns:p14="http://schemas.microsoft.com/office/powerpoint/2010/main" val="731244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#2</a:t>
            </a:r>
            <a:endParaRPr lang="en-US" dirty="0"/>
          </a:p>
        </p:txBody>
      </p:sp>
      <p:sp>
        <p:nvSpPr>
          <p:cNvPr id="3" name="Content Placeholder 2"/>
          <p:cNvSpPr>
            <a:spLocks noGrp="1"/>
          </p:cNvSpPr>
          <p:nvPr>
            <p:ph idx="1"/>
          </p:nvPr>
        </p:nvSpPr>
        <p:spPr/>
        <p:txBody>
          <a:bodyPr/>
          <a:lstStyle/>
          <a:p>
            <a:r>
              <a:rPr lang="en-US" altLang="en-US" b="0" dirty="0"/>
              <a:t>Do you agree to add to the TG Specification Frame work document?</a:t>
            </a:r>
          </a:p>
          <a:p>
            <a:pPr lvl="1"/>
            <a:r>
              <a:rPr lang="en-US" altLang="en-US" b="0" dirty="0" err="1"/>
              <a:t>x.y.z</a:t>
            </a:r>
            <a:r>
              <a:rPr lang="en-US" altLang="en-US" b="0" dirty="0"/>
              <a:t>. </a:t>
            </a:r>
            <a:r>
              <a:rPr lang="en-GB" b="0" i="1" dirty="0" smtClean="0"/>
              <a:t>The </a:t>
            </a:r>
            <a:r>
              <a:rPr lang="en-GB" b="0" i="1" dirty="0"/>
              <a:t>scramble seed of simultaneous CTS is same as the scramble seed of the frame which triggers simultaneous CTS. The transmission rate of simultaneous CTS shall use the primary rate based on the rate or MCS of the frame that triggers simultaneous CTS</a:t>
            </a:r>
            <a:r>
              <a:rPr lang="en-GB" b="0" i="1" dirty="0" smtClean="0"/>
              <a:t>.</a:t>
            </a:r>
            <a:endParaRPr lang="en-US" altLang="ko-KR" dirty="0" smtClean="0"/>
          </a:p>
          <a:p>
            <a:pPr marL="0" indent="0">
              <a:buNone/>
            </a:pPr>
            <a:r>
              <a:rPr lang="en-US" altLang="ko-KR" dirty="0" smtClean="0"/>
              <a:t>Yes</a:t>
            </a:r>
            <a:r>
              <a:rPr lang="en-US" altLang="ko-KR" dirty="0"/>
              <a:t>:</a:t>
            </a:r>
          </a:p>
          <a:p>
            <a:pPr marL="0" indent="0">
              <a:buNone/>
            </a:pPr>
            <a:r>
              <a:rPr lang="en-US" altLang="ko-KR" dirty="0"/>
              <a:t>No:</a:t>
            </a:r>
          </a:p>
          <a:p>
            <a:pPr marL="0" indent="0">
              <a:buNone/>
            </a:pPr>
            <a:r>
              <a:rPr lang="en-US" altLang="ko-KR" dirty="0"/>
              <a:t>Abstain</a:t>
            </a:r>
            <a:endParaRPr lang="ko-KR" altLang="en-US" dirty="0"/>
          </a:p>
          <a:p>
            <a:pPr marL="0" indent="0">
              <a:buNone/>
            </a:pPr>
            <a:endParaRPr lang="en-US" b="0" i="1" dirty="0"/>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17</a:t>
            </a:fld>
            <a:endParaRPr lang="en-US" altLang="ko-KR"/>
          </a:p>
        </p:txBody>
      </p:sp>
    </p:spTree>
    <p:extLst>
      <p:ext uri="{BB962C8B-B14F-4D97-AF65-F5344CB8AC3E}">
        <p14:creationId xmlns:p14="http://schemas.microsoft.com/office/powerpoint/2010/main" val="338714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457200" lvl="0" indent="-457200">
              <a:buFont typeface="+mj-lt"/>
              <a:buAutoNum type="arabicPeriod"/>
            </a:pPr>
            <a:endParaRPr lang="en-US" altLang="en-US" sz="1400" dirty="0" smtClean="0"/>
          </a:p>
          <a:p>
            <a:pPr marL="457200" indent="-457200">
              <a:buFont typeface="+mj-lt"/>
              <a:buAutoNum type="arabicPeriod"/>
            </a:pPr>
            <a:r>
              <a:rPr lang="en-US" sz="1800" dirty="0" smtClean="0"/>
              <a:t>11-15-0132-05-00ax-spec-framework.docx</a:t>
            </a:r>
            <a:endParaRPr lang="en-GB" altLang="ja-JP" sz="1800" dirty="0" smtClean="0"/>
          </a:p>
          <a:p>
            <a:pPr marL="457200" lvl="0" indent="-457200">
              <a:buFont typeface="+mj-lt"/>
              <a:buAutoNum type="arabicPeriod"/>
            </a:pPr>
            <a:r>
              <a:rPr lang="en-GB" altLang="ja-JP" sz="1800" dirty="0" smtClean="0"/>
              <a:t>11-10-1124-02 </a:t>
            </a:r>
            <a:r>
              <a:rPr lang="en-US" altLang="ja-JP" sz="1800" dirty="0"/>
              <a:t>Multi-RTS </a:t>
            </a:r>
            <a:r>
              <a:rPr lang="en-US" altLang="ja-JP" sz="1800" dirty="0" smtClean="0"/>
              <a:t>Proposal</a:t>
            </a:r>
          </a:p>
          <a:p>
            <a:pPr marL="457200" lvl="0" indent="-457200">
              <a:buFont typeface="+mj-lt"/>
              <a:buAutoNum type="arabicPeriod"/>
            </a:pPr>
            <a:r>
              <a:rPr lang="en-US" altLang="ja-JP" sz="1800" dirty="0" smtClean="0"/>
              <a:t>11-10-1067-00 </a:t>
            </a:r>
            <a:r>
              <a:rPr lang="en-US" altLang="ja-JP" sz="1800" dirty="0"/>
              <a:t>Multiple CTSs in MU-MIMO </a:t>
            </a:r>
            <a:r>
              <a:rPr lang="en-US" altLang="ja-JP" sz="1800" dirty="0" smtClean="0"/>
              <a:t>Transmission</a:t>
            </a:r>
          </a:p>
          <a:p>
            <a:pPr marL="457200" lvl="0" indent="-457200">
              <a:buFont typeface="+mj-lt"/>
              <a:buAutoNum type="arabicPeriod"/>
            </a:pPr>
            <a:r>
              <a:rPr lang="en-US" altLang="ja-JP" sz="1800" dirty="0" smtClean="0"/>
              <a:t>11-10-0335-01 </a:t>
            </a:r>
            <a:r>
              <a:rPr lang="en-US" altLang="ja-JP" sz="1800" dirty="0"/>
              <a:t>Considerations on MU-MIMO Protection in </a:t>
            </a:r>
            <a:r>
              <a:rPr lang="en-US" altLang="ja-JP" sz="1800" dirty="0" smtClean="0"/>
              <a:t>11ac</a:t>
            </a:r>
          </a:p>
          <a:p>
            <a:pPr marL="457200" indent="-457200">
              <a:buFont typeface="+mj-lt"/>
              <a:buAutoNum type="arabicPeriod"/>
            </a:pPr>
            <a:r>
              <a:rPr lang="en-US" altLang="en-US" sz="1800" dirty="0"/>
              <a:t>11-10-1293-03 </a:t>
            </a:r>
            <a:r>
              <a:rPr lang="en-GB" altLang="ja-JP" sz="1800" dirty="0"/>
              <a:t>Performance evaluation of MU-RTS under OBSS </a:t>
            </a:r>
            <a:r>
              <a:rPr lang="en-GB" altLang="ja-JP" sz="1800" dirty="0" smtClean="0"/>
              <a:t>environment</a:t>
            </a:r>
          </a:p>
          <a:p>
            <a:pPr marL="457200" indent="-457200">
              <a:buFont typeface="+mj-lt"/>
              <a:buAutoNum type="arabicPeriod"/>
            </a:pPr>
            <a:r>
              <a:rPr lang="en-GB" altLang="ja-JP" sz="1800" dirty="0" smtClean="0"/>
              <a:t>11-15-0365-00 UL MU Procedure</a:t>
            </a:r>
            <a:endParaRPr lang="en-GB" altLang="ja-JP" sz="1800" dirty="0"/>
          </a:p>
          <a:p>
            <a:pPr marL="457200" lvl="0" indent="-457200">
              <a:buFont typeface="+mj-lt"/>
              <a:buAutoNum type="arabicPeriod"/>
            </a:pPr>
            <a:endParaRPr lang="en-US" altLang="ja-JP" sz="1800" dirty="0" smtClean="0"/>
          </a:p>
          <a:p>
            <a:pPr marL="457200" lvl="0" indent="-457200">
              <a:buFont typeface="+mj-lt"/>
              <a:buAutoNum type="arabicPeriod"/>
            </a:pPr>
            <a:endParaRPr lang="en-US" sz="1400" dirty="0"/>
          </a:p>
          <a:p>
            <a:pPr marL="457200" indent="-457200">
              <a:buFont typeface="Times New Roman" pitchFamily="18" charset="0"/>
              <a:buAutoNum type="arabicPeriod"/>
            </a:pPr>
            <a:endParaRPr lang="en-US" altLang="en-US" sz="1400" dirty="0" smtClean="0"/>
          </a:p>
          <a:p>
            <a:pPr marL="457200" indent="-457200">
              <a:buFont typeface="Times New Roman" pitchFamily="18" charset="0"/>
              <a:buAutoNum type="arabicPeriod"/>
            </a:pPr>
            <a:endParaRPr lang="en-US" altLang="en-US" sz="1400" dirty="0" smtClean="0"/>
          </a:p>
          <a:p>
            <a:endParaRPr lang="en-US" sz="1400" dirty="0"/>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dirty="0" smtClean="0"/>
              <a:t>Slide </a:t>
            </a:r>
            <a:fld id="{78CBCF7A-1E0D-49A7-8A4E-07EEBC7D2FAE}" type="slidenum">
              <a:rPr lang="en-US" altLang="ko-KR" smtClean="0"/>
              <a:pPr>
                <a:defRPr/>
              </a:pPr>
              <a:t>18</a:t>
            </a:fld>
            <a:endParaRPr lang="en-US" altLang="ko-KR" dirty="0"/>
          </a:p>
        </p:txBody>
      </p:sp>
    </p:spTree>
    <p:extLst>
      <p:ext uri="{BB962C8B-B14F-4D97-AF65-F5344CB8AC3E}">
        <p14:creationId xmlns:p14="http://schemas.microsoft.com/office/powerpoint/2010/main" val="3300400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a:t>
            </a:r>
            <a:r>
              <a:rPr lang="en-US" dirty="0" smtClean="0"/>
              <a:t>Simulation for Simultaneous CTS Responses</a:t>
            </a:r>
            <a:endParaRPr lang="en-US" dirty="0"/>
          </a:p>
        </p:txBody>
      </p:sp>
      <p:sp>
        <p:nvSpPr>
          <p:cNvPr id="3" name="Content Placeholder 2"/>
          <p:cNvSpPr>
            <a:spLocks noGrp="1"/>
          </p:cNvSpPr>
          <p:nvPr>
            <p:ph idx="1"/>
          </p:nvPr>
        </p:nvSpPr>
        <p:spPr/>
        <p:txBody>
          <a:bodyPr/>
          <a:lstStyle/>
          <a:p>
            <a:r>
              <a:rPr lang="en-US" dirty="0" smtClean="0"/>
              <a:t>Setting:</a:t>
            </a:r>
          </a:p>
          <a:p>
            <a:pPr lvl="1"/>
            <a:r>
              <a:rPr lang="en-US" dirty="0" smtClean="0"/>
              <a:t>1 antenna at STA and 1 antenna at AP</a:t>
            </a:r>
          </a:p>
          <a:p>
            <a:pPr lvl="2"/>
            <a:r>
              <a:rPr lang="en-US" dirty="0" smtClean="0"/>
              <a:t>AP with one antenna emulates the reception at neighboring STAs</a:t>
            </a:r>
          </a:p>
          <a:p>
            <a:r>
              <a:rPr lang="en-US" dirty="0" smtClean="0"/>
              <a:t>Considered Scenarios</a:t>
            </a:r>
          </a:p>
          <a:p>
            <a:pPr lvl="1"/>
            <a:r>
              <a:rPr lang="en-US" altLang="zh-CN" dirty="0" smtClean="0"/>
              <a:t>SU CTS: one </a:t>
            </a:r>
            <a:r>
              <a:rPr lang="en-US" altLang="zh-CN" dirty="0"/>
              <a:t>STA transmits CTS in uplink</a:t>
            </a:r>
          </a:p>
          <a:p>
            <a:pPr lvl="1"/>
            <a:r>
              <a:rPr lang="en-US" altLang="zh-CN" dirty="0" smtClean="0"/>
              <a:t>MU CTS: four </a:t>
            </a:r>
            <a:r>
              <a:rPr lang="en-US" altLang="zh-CN" dirty="0"/>
              <a:t>STAs transmit CTS in uplink </a:t>
            </a:r>
          </a:p>
          <a:p>
            <a:pPr lvl="2"/>
            <a:r>
              <a:rPr lang="en-US" dirty="0" err="1" smtClean="0"/>
              <a:t>Tx</a:t>
            </a:r>
            <a:r>
              <a:rPr lang="en-US" dirty="0" smtClean="0"/>
              <a:t> </a:t>
            </a:r>
            <a:r>
              <a:rPr lang="en-US" dirty="0"/>
              <a:t>power </a:t>
            </a:r>
            <a:r>
              <a:rPr lang="en-US" dirty="0" smtClean="0"/>
              <a:t>offset for 4 STAs </a:t>
            </a:r>
            <a:r>
              <a:rPr lang="en-US" dirty="0"/>
              <a:t>(0dB/-3dB/-6dB/-9dB</a:t>
            </a:r>
            <a:r>
              <a:rPr lang="en-US" dirty="0" smtClean="0"/>
              <a:t>) </a:t>
            </a:r>
          </a:p>
          <a:p>
            <a:pPr lvl="2"/>
            <a:r>
              <a:rPr lang="en-US" dirty="0" smtClean="0"/>
              <a:t>Fixed delay for 4 STAs (0ns/200ns/400ns/800ns;  0ns/1600ns/400ns/800ns)</a:t>
            </a:r>
          </a:p>
          <a:p>
            <a:r>
              <a:rPr lang="en-US" dirty="0" smtClean="0"/>
              <a:t>The </a:t>
            </a:r>
            <a:r>
              <a:rPr lang="en-US" dirty="0"/>
              <a:t>1</a:t>
            </a:r>
            <a:r>
              <a:rPr lang="en-US" baseline="30000" dirty="0"/>
              <a:t>st</a:t>
            </a:r>
            <a:r>
              <a:rPr lang="en-US" dirty="0"/>
              <a:t> </a:t>
            </a:r>
            <a:r>
              <a:rPr lang="en-US" dirty="0" smtClean="0"/>
              <a:t>STA (0dB power offset) </a:t>
            </a:r>
            <a:r>
              <a:rPr lang="en-US" dirty="0"/>
              <a:t>is considered for PER </a:t>
            </a:r>
            <a:r>
              <a:rPr lang="en-US" dirty="0" smtClean="0"/>
              <a:t>calculation</a:t>
            </a:r>
            <a:endParaRPr lang="en-US" dirty="0"/>
          </a:p>
        </p:txBody>
      </p:sp>
      <p:sp>
        <p:nvSpPr>
          <p:cNvPr id="5" name="Footer Placeholder 4"/>
          <p:cNvSpPr>
            <a:spLocks noGrp="1"/>
          </p:cNvSpPr>
          <p:nvPr>
            <p:ph type="ftr" sz="quarter" idx="4294967295"/>
          </p:nvPr>
        </p:nvSpPr>
        <p:spPr>
          <a:xfrm flipH="1">
            <a:off x="6894370" y="6475413"/>
            <a:ext cx="1649490" cy="184666"/>
          </a:xfrm>
          <a:prstGeom prst="rect">
            <a:avLst/>
          </a:prstGeom>
        </p:spPr>
        <p:txBody>
          <a:bodyPr/>
          <a:lstStyle/>
          <a:p>
            <a:r>
              <a:rPr lang="en-US" altLang="ko-KR" dirty="0"/>
              <a:t>Po-Kai Huang et al. (Intel)</a:t>
            </a:r>
          </a:p>
        </p:txBody>
      </p:sp>
      <p:sp>
        <p:nvSpPr>
          <p:cNvPr id="6" name="Slide Number Placeholder 4"/>
          <p:cNvSpPr>
            <a:spLocks noGrp="1"/>
          </p:cNvSpPr>
          <p:nvPr>
            <p:ph type="sldNum" sz="quarter" idx="12"/>
          </p:nvPr>
        </p:nvSpPr>
        <p:spPr>
          <a:xfrm>
            <a:off x="4344988" y="6475413"/>
            <a:ext cx="530225" cy="182562"/>
          </a:xfrm>
        </p:spPr>
        <p:txBody>
          <a:bodyPr/>
          <a:lstStyle/>
          <a:p>
            <a:pPr>
              <a:defRPr/>
            </a:pPr>
            <a:r>
              <a:rPr lang="en-US" altLang="ko-KR" dirty="0" smtClean="0"/>
              <a:t>Slide </a:t>
            </a:r>
            <a:fld id="{78CBCF7A-1E0D-49A7-8A4E-07EEBC7D2FAE}" type="slidenum">
              <a:rPr lang="en-US" altLang="ko-KR" smtClean="0"/>
              <a:pPr>
                <a:defRPr/>
              </a:pPr>
              <a:t>19</a:t>
            </a:fld>
            <a:endParaRPr lang="en-US" altLang="ko-KR" dirty="0"/>
          </a:p>
        </p:txBody>
      </p:sp>
    </p:spTree>
    <p:extLst>
      <p:ext uri="{BB962C8B-B14F-4D97-AF65-F5344CB8AC3E}">
        <p14:creationId xmlns:p14="http://schemas.microsoft.com/office/powerpoint/2010/main" val="85434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13"/>
          <p:cNvGraphicFramePr>
            <a:graphicFrameLocks noGrp="1"/>
          </p:cNvGraphicFramePr>
          <p:nvPr>
            <p:extLst>
              <p:ext uri="{D42A27DB-BD31-4B8C-83A1-F6EECF244321}">
                <p14:modId xmlns:p14="http://schemas.microsoft.com/office/powerpoint/2010/main" val="1430927143"/>
              </p:ext>
            </p:extLst>
          </p:nvPr>
        </p:nvGraphicFramePr>
        <p:xfrm>
          <a:off x="990600" y="1143000"/>
          <a:ext cx="7239000" cy="356955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1007690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685800" y="5213795"/>
            <a:ext cx="7772400" cy="905396"/>
          </a:xfrm>
        </p:spPr>
        <p:txBody>
          <a:bodyPr/>
          <a:lstStyle/>
          <a:p>
            <a:r>
              <a:rPr lang="en-US" sz="1800" dirty="0" smtClean="0"/>
              <a:t>The </a:t>
            </a:r>
            <a:r>
              <a:rPr lang="en-US" sz="1800" dirty="0"/>
              <a:t>gain of </a:t>
            </a:r>
            <a:r>
              <a:rPr lang="en-US" sz="1800" dirty="0" smtClean="0"/>
              <a:t>MU-CTS </a:t>
            </a:r>
            <a:r>
              <a:rPr lang="en-US" sz="1800" dirty="0"/>
              <a:t>comes from the diversity of different </a:t>
            </a:r>
            <a:r>
              <a:rPr lang="en-US" sz="1800" dirty="0" err="1"/>
              <a:t>Tx</a:t>
            </a:r>
            <a:r>
              <a:rPr lang="en-US" sz="1800" dirty="0"/>
              <a:t> </a:t>
            </a:r>
            <a:r>
              <a:rPr lang="en-US" sz="1800" dirty="0" smtClean="0"/>
              <a:t>delay </a:t>
            </a:r>
          </a:p>
          <a:p>
            <a:r>
              <a:rPr lang="en-US" sz="1800" dirty="0" smtClean="0"/>
              <a:t>Note that the </a:t>
            </a:r>
            <a:r>
              <a:rPr lang="en-US" sz="1800" dirty="0"/>
              <a:t>BPSK modulated CTS is very robust to frequency </a:t>
            </a:r>
            <a:r>
              <a:rPr lang="en-US" sz="1800" dirty="0" smtClean="0"/>
              <a:t>offset. We try 1kHz </a:t>
            </a:r>
            <a:r>
              <a:rPr lang="en-US" sz="1800" dirty="0"/>
              <a:t>CFO for each </a:t>
            </a:r>
            <a:r>
              <a:rPr lang="en-US" sz="1800" dirty="0" smtClean="0"/>
              <a:t>station, </a:t>
            </a:r>
            <a:r>
              <a:rPr lang="en-US" sz="1800" dirty="0"/>
              <a:t>and the PER curve is almost the same as CFO error </a:t>
            </a:r>
            <a:r>
              <a:rPr lang="en-US" sz="1800" dirty="0" smtClean="0"/>
              <a:t>free </a:t>
            </a:r>
            <a:endParaRPr lang="en-US" sz="1800" dirty="0"/>
          </a:p>
          <a:p>
            <a:pPr marL="0" indent="0">
              <a:buNone/>
            </a:pPr>
            <a:endParaRPr lang="en-US" dirty="0"/>
          </a:p>
          <a:p>
            <a:endParaRPr lang="en-US" dirty="0"/>
          </a:p>
        </p:txBody>
      </p:sp>
      <p:sp>
        <p:nvSpPr>
          <p:cNvPr id="5" name="Footer Placeholder 4"/>
          <p:cNvSpPr>
            <a:spLocks noGrp="1"/>
          </p:cNvSpPr>
          <p:nvPr>
            <p:ph type="ftr" sz="quarter" idx="4294967295"/>
          </p:nvPr>
        </p:nvSpPr>
        <p:spPr>
          <a:xfrm flipH="1">
            <a:off x="6894370" y="6475413"/>
            <a:ext cx="1649490" cy="184666"/>
          </a:xfrm>
          <a:prstGeom prst="rect">
            <a:avLst/>
          </a:prstGeom>
        </p:spPr>
        <p:txBody>
          <a:bodyPr/>
          <a:lstStyle/>
          <a:p>
            <a:r>
              <a:rPr lang="en-US" altLang="ko-KR" dirty="0"/>
              <a:t>Po-Kai Huang et al. (Intel)</a:t>
            </a:r>
          </a:p>
        </p:txBody>
      </p:sp>
      <p:pic>
        <p:nvPicPr>
          <p:cNvPr id="8" name="Picture 7"/>
          <p:cNvPicPr>
            <a:picLocks noChangeAspect="1"/>
          </p:cNvPicPr>
          <p:nvPr/>
        </p:nvPicPr>
        <p:blipFill>
          <a:blip r:embed="rId2"/>
          <a:stretch>
            <a:fillRect/>
          </a:stretch>
        </p:blipFill>
        <p:spPr>
          <a:xfrm>
            <a:off x="4267200" y="1390980"/>
            <a:ext cx="5205888" cy="3822815"/>
          </a:xfrm>
          <a:prstGeom prst="rect">
            <a:avLst/>
          </a:prstGeom>
        </p:spPr>
      </p:pic>
      <p:pic>
        <p:nvPicPr>
          <p:cNvPr id="6" name="Picture 5"/>
          <p:cNvPicPr>
            <a:picLocks noChangeAspect="1"/>
          </p:cNvPicPr>
          <p:nvPr/>
        </p:nvPicPr>
        <p:blipFill>
          <a:blip r:embed="rId3"/>
          <a:stretch>
            <a:fillRect/>
          </a:stretch>
        </p:blipFill>
        <p:spPr>
          <a:xfrm>
            <a:off x="-247649" y="1404843"/>
            <a:ext cx="5254356" cy="3808952"/>
          </a:xfrm>
          <a:prstGeom prst="rect">
            <a:avLst/>
          </a:prstGeom>
        </p:spPr>
      </p:pic>
      <p:sp>
        <p:nvSpPr>
          <p:cNvPr id="9" name="Slide Number Placeholder 4"/>
          <p:cNvSpPr>
            <a:spLocks noGrp="1"/>
          </p:cNvSpPr>
          <p:nvPr>
            <p:ph type="sldNum" sz="quarter" idx="12"/>
          </p:nvPr>
        </p:nvSpPr>
        <p:spPr>
          <a:xfrm>
            <a:off x="4344988" y="6475413"/>
            <a:ext cx="530225" cy="182562"/>
          </a:xfrm>
        </p:spPr>
        <p:txBody>
          <a:bodyPr/>
          <a:lstStyle/>
          <a:p>
            <a:pPr>
              <a:defRPr/>
            </a:pPr>
            <a:r>
              <a:rPr lang="en-US" altLang="ko-KR" dirty="0" smtClean="0"/>
              <a:t>Slide </a:t>
            </a:r>
            <a:fld id="{78CBCF7A-1E0D-49A7-8A4E-07EEBC7D2FAE}" type="slidenum">
              <a:rPr lang="en-US" altLang="ko-KR" smtClean="0"/>
              <a:pPr>
                <a:defRPr/>
              </a:pPr>
              <a:t>20</a:t>
            </a:fld>
            <a:endParaRPr lang="en-US" altLang="ko-KR" dirty="0"/>
          </a:p>
        </p:txBody>
      </p:sp>
    </p:spTree>
    <p:extLst>
      <p:ext uri="{BB962C8B-B14F-4D97-AF65-F5344CB8AC3E}">
        <p14:creationId xmlns:p14="http://schemas.microsoft.com/office/powerpoint/2010/main" val="3292051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Improvement for Hidden </a:t>
            </a:r>
            <a:r>
              <a:rPr lang="en-US" dirty="0" smtClean="0"/>
              <a:t>Node</a:t>
            </a:r>
            <a:endParaRPr lang="en-US" dirty="0"/>
          </a:p>
        </p:txBody>
      </p:sp>
      <p:sp>
        <p:nvSpPr>
          <p:cNvPr id="3" name="Content Placeholder 2"/>
          <p:cNvSpPr>
            <a:spLocks noGrp="1"/>
          </p:cNvSpPr>
          <p:nvPr>
            <p:ph idx="1"/>
          </p:nvPr>
        </p:nvSpPr>
        <p:spPr/>
        <p:txBody>
          <a:bodyPr/>
          <a:lstStyle/>
          <a:p>
            <a:r>
              <a:rPr lang="en-US" dirty="0" smtClean="0"/>
              <a:t>Classify two events:</a:t>
            </a:r>
          </a:p>
          <a:p>
            <a:pPr lvl="1"/>
            <a:r>
              <a:rPr lang="en-US" dirty="0" smtClean="0"/>
              <a:t>Collision: transmission fails at the preamble</a:t>
            </a:r>
          </a:p>
          <a:p>
            <a:pPr lvl="1"/>
            <a:r>
              <a:rPr lang="en-US" dirty="0" smtClean="0"/>
              <a:t>Hidden Nodes: transmission succeeds at the preamble, but part of the transmission is destroyed by </a:t>
            </a:r>
            <a:r>
              <a:rPr lang="en-US" dirty="0"/>
              <a:t>transmission from hidden </a:t>
            </a:r>
            <a:r>
              <a:rPr lang="en-US" dirty="0" smtClean="0"/>
              <a:t>node</a:t>
            </a:r>
            <a:endParaRPr lang="en-US" dirty="0"/>
          </a:p>
          <a:p>
            <a:r>
              <a:rPr lang="en-US" dirty="0" smtClean="0"/>
              <a:t>Example: STA A and STA C are hidden. For transmission from STA A to STA B,</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4383394"/>
            <a:ext cx="2667000" cy="7609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4348225"/>
            <a:ext cx="4191000" cy="20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ight Arrow 5"/>
          <p:cNvSpPr/>
          <p:nvPr/>
        </p:nvSpPr>
        <p:spPr bwMode="auto">
          <a:xfrm>
            <a:off x="7467600" y="456734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8001000" y="4625356"/>
            <a:ext cx="1143000" cy="276999"/>
          </a:xfrm>
          <a:prstGeom prst="rect">
            <a:avLst/>
          </a:prstGeom>
          <a:noFill/>
        </p:spPr>
        <p:txBody>
          <a:bodyPr wrap="square" rtlCol="0">
            <a:spAutoFit/>
          </a:bodyPr>
          <a:lstStyle/>
          <a:p>
            <a:r>
              <a:rPr lang="en-US" dirty="0" smtClean="0"/>
              <a:t>Collision</a:t>
            </a:r>
            <a:endParaRPr lang="en-US" dirty="0"/>
          </a:p>
        </p:txBody>
      </p:sp>
      <p:sp>
        <p:nvSpPr>
          <p:cNvPr id="10" name="Right Arrow 9"/>
          <p:cNvSpPr/>
          <p:nvPr/>
        </p:nvSpPr>
        <p:spPr bwMode="auto">
          <a:xfrm>
            <a:off x="7467600" y="572853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001000" y="5786546"/>
            <a:ext cx="1143000" cy="276999"/>
          </a:xfrm>
          <a:prstGeom prst="rect">
            <a:avLst/>
          </a:prstGeom>
          <a:noFill/>
        </p:spPr>
        <p:txBody>
          <a:bodyPr wrap="square" rtlCol="0">
            <a:spAutoFit/>
          </a:bodyPr>
          <a:lstStyle/>
          <a:p>
            <a:r>
              <a:rPr lang="en-US" dirty="0" smtClean="0"/>
              <a:t>Hidden Node</a:t>
            </a:r>
            <a:endParaRPr lang="en-US" dirty="0"/>
          </a:p>
        </p:txBody>
      </p:sp>
      <p:sp>
        <p:nvSpPr>
          <p:cNvPr id="16"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7" name="Slide Number Placeholder 4"/>
          <p:cNvSpPr>
            <a:spLocks noGrp="1"/>
          </p:cNvSpPr>
          <p:nvPr>
            <p:ph type="sldNum" sz="quarter" idx="12"/>
          </p:nvPr>
        </p:nvSpPr>
        <p:spPr>
          <a:xfrm>
            <a:off x="4344988" y="6475413"/>
            <a:ext cx="530225" cy="182562"/>
          </a:xfrm>
        </p:spPr>
        <p:txBody>
          <a:bodyPr/>
          <a:lstStyle/>
          <a:p>
            <a:pPr>
              <a:defRPr/>
            </a:pPr>
            <a:r>
              <a:rPr lang="en-US" altLang="ko-KR" dirty="0" smtClean="0"/>
              <a:t>Slide </a:t>
            </a:r>
            <a:fld id="{78CBCF7A-1E0D-49A7-8A4E-07EEBC7D2FAE}" type="slidenum">
              <a:rPr lang="en-US" altLang="ko-KR" smtClean="0"/>
              <a:pPr>
                <a:defRPr/>
              </a:pPr>
              <a:t>21</a:t>
            </a:fld>
            <a:endParaRPr lang="en-US" altLang="ko-KR" dirty="0"/>
          </a:p>
        </p:txBody>
      </p:sp>
    </p:spTree>
    <p:extLst>
      <p:ext uri="{BB962C8B-B14F-4D97-AF65-F5344CB8AC3E}">
        <p14:creationId xmlns:p14="http://schemas.microsoft.com/office/powerpoint/2010/main" val="8126675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Improvement for Hidden </a:t>
            </a:r>
            <a:r>
              <a:rPr lang="en-US" dirty="0" smtClean="0"/>
              <a:t>Node</a:t>
            </a:r>
            <a:endParaRPr lang="en-US" dirty="0"/>
          </a:p>
        </p:txBody>
      </p:sp>
      <p:sp>
        <p:nvSpPr>
          <p:cNvPr id="3" name="Content Placeholder 2"/>
          <p:cNvSpPr>
            <a:spLocks noGrp="1"/>
          </p:cNvSpPr>
          <p:nvPr>
            <p:ph idx="1"/>
          </p:nvPr>
        </p:nvSpPr>
        <p:spPr/>
        <p:txBody>
          <a:bodyPr/>
          <a:lstStyle/>
          <a:p>
            <a:pPr marL="0" indent="0">
              <a:buNone/>
            </a:pPr>
            <a:r>
              <a:rPr lang="en-US" dirty="0" smtClean="0"/>
              <a:t>Assumption for overhead</a:t>
            </a:r>
          </a:p>
          <a:p>
            <a:r>
              <a:rPr lang="en-US" sz="2000" dirty="0" smtClean="0"/>
              <a:t>Common CTS frame – 40 us</a:t>
            </a:r>
          </a:p>
          <a:p>
            <a:r>
              <a:rPr lang="en-US" sz="2000" dirty="0" smtClean="0"/>
              <a:t>SIFS – 16 us</a:t>
            </a:r>
          </a:p>
          <a:p>
            <a:r>
              <a:rPr lang="en-US" sz="2000" dirty="0" smtClean="0"/>
              <a:t>MU-RTS</a:t>
            </a:r>
          </a:p>
          <a:p>
            <a:pPr lvl="1"/>
            <a:r>
              <a:rPr lang="en-US" dirty="0" smtClean="0"/>
              <a:t>20us legacy preamble </a:t>
            </a:r>
          </a:p>
          <a:p>
            <a:pPr lvl="1"/>
            <a:r>
              <a:rPr lang="en-US" dirty="0"/>
              <a:t>MAC header 20 bytes (Size of RTS</a:t>
            </a:r>
            <a:r>
              <a:rPr lang="en-US" dirty="0" smtClean="0"/>
              <a:t>)  </a:t>
            </a:r>
          </a:p>
          <a:p>
            <a:pPr lvl="1"/>
            <a:r>
              <a:rPr lang="en-US" dirty="0" smtClean="0"/>
              <a:t>M users * 14 bits (AID)</a:t>
            </a:r>
          </a:p>
          <a:p>
            <a:pPr lvl="1"/>
            <a:r>
              <a:rPr lang="en-US" dirty="0" smtClean="0"/>
              <a:t>Length: 20us +M*(14)/6 us+160/6=47+3*M us</a:t>
            </a:r>
          </a:p>
          <a:p>
            <a:pPr marL="0" indent="0">
              <a:buNone/>
            </a:pPr>
            <a:r>
              <a:rPr lang="en-US" dirty="0" smtClean="0"/>
              <a:t>Total overhead:</a:t>
            </a:r>
          </a:p>
          <a:p>
            <a:pPr marL="342900" lvl="1" indent="-342900">
              <a:buFontTx/>
              <a:buChar char="•"/>
            </a:pPr>
            <a:r>
              <a:rPr lang="en-US" dirty="0" err="1"/>
              <a:t>MU-RTS+SIFS+Common</a:t>
            </a:r>
            <a:r>
              <a:rPr lang="en-US" dirty="0"/>
              <a:t> </a:t>
            </a:r>
            <a:r>
              <a:rPr lang="en-US" dirty="0" smtClean="0"/>
              <a:t>CTS+SIFS =&gt; 119+3*M us</a:t>
            </a:r>
            <a:endParaRPr lang="en-US" dirty="0"/>
          </a:p>
          <a:p>
            <a:endParaRPr lang="en-US" sz="1600" dirty="0" smtClean="0"/>
          </a:p>
        </p:txBody>
      </p:sp>
      <p:sp>
        <p:nvSpPr>
          <p:cNvPr id="5" name="Footer Placeholder 4"/>
          <p:cNvSpPr>
            <a:spLocks noGrp="1"/>
          </p:cNvSpPr>
          <p:nvPr>
            <p:ph type="ftr" sz="quarter" idx="4294967295"/>
          </p:nvPr>
        </p:nvSpPr>
        <p:spPr>
          <a:xfrm flipH="1">
            <a:off x="6894370" y="6475413"/>
            <a:ext cx="1649490" cy="184666"/>
          </a:xfrm>
          <a:prstGeom prst="rect">
            <a:avLst/>
          </a:prstGeom>
        </p:spPr>
        <p:txBody>
          <a:bodyPr/>
          <a:lstStyle/>
          <a:p>
            <a:r>
              <a:rPr lang="en-US" altLang="ko-KR" dirty="0"/>
              <a:t>Po-Kai Huang et al. (Intel)</a:t>
            </a:r>
          </a:p>
        </p:txBody>
      </p:sp>
      <p:sp>
        <p:nvSpPr>
          <p:cNvPr id="6" name="Slide Number Placeholder 4"/>
          <p:cNvSpPr>
            <a:spLocks noGrp="1"/>
          </p:cNvSpPr>
          <p:nvPr>
            <p:ph type="sldNum" sz="quarter" idx="12"/>
          </p:nvPr>
        </p:nvSpPr>
        <p:spPr>
          <a:xfrm>
            <a:off x="4344988" y="6475413"/>
            <a:ext cx="530225" cy="182562"/>
          </a:xfrm>
        </p:spPr>
        <p:txBody>
          <a:bodyPr/>
          <a:lstStyle/>
          <a:p>
            <a:pPr>
              <a:defRPr/>
            </a:pPr>
            <a:r>
              <a:rPr lang="en-US" altLang="ko-KR" dirty="0" smtClean="0"/>
              <a:t>Slide </a:t>
            </a:r>
            <a:fld id="{78CBCF7A-1E0D-49A7-8A4E-07EEBC7D2FAE}" type="slidenum">
              <a:rPr lang="en-US" altLang="ko-KR" smtClean="0"/>
              <a:pPr>
                <a:defRPr/>
              </a:pPr>
              <a:t>22</a:t>
            </a:fld>
            <a:endParaRPr lang="en-US" altLang="ko-KR" dirty="0"/>
          </a:p>
        </p:txBody>
      </p:sp>
    </p:spTree>
    <p:extLst>
      <p:ext uri="{BB962C8B-B14F-4D97-AF65-F5344CB8AC3E}">
        <p14:creationId xmlns:p14="http://schemas.microsoft.com/office/powerpoint/2010/main" val="27165656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Improvement for Hidden </a:t>
            </a:r>
            <a:r>
              <a:rPr lang="en-US" dirty="0" smtClean="0"/>
              <a:t>Node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7772400" cy="4114800"/>
              </a:xfrm>
            </p:spPr>
            <p:txBody>
              <a:bodyPr/>
              <a:lstStyle/>
              <a:p>
                <a:pPr marL="0" indent="0">
                  <a:buNone/>
                </a:pPr>
                <a:r>
                  <a:rPr lang="en-US" sz="2000" dirty="0"/>
                  <a:t>Efficiency Analysis</a:t>
                </a:r>
                <a:endParaRPr lang="en-US" sz="2000" dirty="0" smtClean="0"/>
              </a:p>
              <a:p>
                <a:r>
                  <a:rPr lang="en-US" sz="2000" dirty="0" smtClean="0"/>
                  <a:t>Assume </a:t>
                </a:r>
                <a:r>
                  <a:rPr lang="en-US" sz="2000" dirty="0"/>
                  <a:t>that there are M users</a:t>
                </a:r>
              </a:p>
              <a:p>
                <a:r>
                  <a:rPr lang="en-US" sz="2000" dirty="0"/>
                  <a:t>Assume for each user</a:t>
                </a:r>
              </a:p>
              <a:p>
                <a:pPr lvl="1"/>
                <a:r>
                  <a:rPr lang="en-US" dirty="0" err="1" smtClean="0"/>
                  <a:t>Ph</a:t>
                </a:r>
                <a:r>
                  <a:rPr lang="en-US" dirty="0" smtClean="0"/>
                  <a:t>: probability of hidden node</a:t>
                </a:r>
              </a:p>
              <a:p>
                <a:pPr lvl="1"/>
                <a:r>
                  <a:rPr lang="en-US" dirty="0"/>
                  <a:t>α: portion of destroyed </a:t>
                </a:r>
                <a:r>
                  <a:rPr lang="en-US" dirty="0" smtClean="0"/>
                  <a:t>packets under hidden node</a:t>
                </a:r>
              </a:p>
              <a:p>
                <a:pPr lvl="1"/>
                <a:r>
                  <a:rPr lang="en-US" dirty="0" smtClean="0"/>
                  <a:t>Pc: probability of collision</a:t>
                </a:r>
              </a:p>
              <a:p>
                <a:pPr lvl="1"/>
                <a:r>
                  <a:rPr lang="en-US" dirty="0" smtClean="0"/>
                  <a:t>T: </a:t>
                </a:r>
                <a:r>
                  <a:rPr lang="en-US" dirty="0" err="1" smtClean="0"/>
                  <a:t>Txop</a:t>
                </a:r>
                <a:r>
                  <a:rPr lang="en-US" dirty="0" smtClean="0"/>
                  <a:t> duration</a:t>
                </a:r>
              </a:p>
              <a:p>
                <a:pPr lvl="1"/>
                <a:r>
                  <a:rPr lang="en-US" dirty="0" smtClean="0"/>
                  <a:t>Equal share of the bandwidth with average data rate D</a:t>
                </a:r>
              </a:p>
              <a:p>
                <a:r>
                  <a:rPr lang="en-US" sz="2000" dirty="0" smtClean="0"/>
                  <a:t>Data Transmitted without protection with duration T: </a:t>
                </a:r>
                <a:r>
                  <a:rPr lang="en-US" sz="2000" dirty="0" err="1" smtClean="0"/>
                  <a:t>Eo</a:t>
                </a:r>
                <a:endParaRPr lang="en-US" sz="2000" dirty="0" smtClean="0"/>
              </a:p>
              <a:p>
                <a:pPr lvl="1"/>
                <a:r>
                  <a:rPr lang="en-US" dirty="0" smtClean="0"/>
                  <a:t>M*D*T[(1-Pc)(1-Ph)+(</a:t>
                </a:r>
                <a:r>
                  <a:rPr lang="en-US" dirty="0"/>
                  <a:t>1-Pc) </a:t>
                </a:r>
                <a:r>
                  <a:rPr lang="en-US" dirty="0" smtClean="0"/>
                  <a:t>(1-α)</a:t>
                </a:r>
                <a:r>
                  <a:rPr lang="en-US" dirty="0" err="1" smtClean="0"/>
                  <a:t>Ph</a:t>
                </a:r>
                <a:r>
                  <a:rPr lang="en-US" dirty="0" smtClean="0"/>
                  <a:t>) </a:t>
                </a:r>
                <a14:m>
                  <m:oMath xmlns:m="http://schemas.openxmlformats.org/officeDocument/2006/math">
                    <m:r>
                      <a:rPr lang="en-US" b="0" i="1" smtClean="0">
                        <a:latin typeface="Cambria Math"/>
                      </a:rPr>
                      <m:t>=</m:t>
                    </m:r>
                    <m:r>
                      <m:rPr>
                        <m:nor/>
                      </m:rPr>
                      <a:rPr lang="en-US" dirty="0"/>
                      <m:t>M</m:t>
                    </m:r>
                    <m:r>
                      <m:rPr>
                        <m:nor/>
                      </m:rPr>
                      <a:rPr lang="en-US" dirty="0"/>
                      <m:t>∗</m:t>
                    </m:r>
                    <m:r>
                      <m:rPr>
                        <m:nor/>
                      </m:rPr>
                      <a:rPr lang="en-US" dirty="0"/>
                      <m:t>D</m:t>
                    </m:r>
                    <m:r>
                      <m:rPr>
                        <m:nor/>
                      </m:rPr>
                      <a:rPr lang="en-US" dirty="0"/>
                      <m:t>∗</m:t>
                    </m:r>
                    <m:r>
                      <m:rPr>
                        <m:nor/>
                      </m:rPr>
                      <a:rPr lang="en-US" dirty="0"/>
                      <m:t>T</m:t>
                    </m:r>
                  </m:oMath>
                </a14:m>
                <a:r>
                  <a:rPr lang="en-US" dirty="0" smtClean="0"/>
                  <a:t>(</a:t>
                </a:r>
                <a:r>
                  <a:rPr lang="en-US" dirty="0"/>
                  <a:t>1-Pc) </a:t>
                </a:r>
                <a:r>
                  <a:rPr lang="en-US" dirty="0" smtClean="0"/>
                  <a:t>(1-α</a:t>
                </a:r>
                <a:r>
                  <a:rPr lang="en-US" dirty="0" err="1" smtClean="0"/>
                  <a:t>Ph</a:t>
                </a:r>
                <a:r>
                  <a:rPr lang="en-US" dirty="0" smtClean="0"/>
                  <a:t>)</a:t>
                </a:r>
              </a:p>
              <a:p>
                <a:r>
                  <a:rPr lang="en-US" sz="2000" dirty="0" smtClean="0"/>
                  <a:t>Data Transmitted </a:t>
                </a:r>
                <a:r>
                  <a:rPr lang="en-US" sz="2000" dirty="0"/>
                  <a:t>with duration T </a:t>
                </a:r>
                <a:r>
                  <a:rPr lang="en-US" sz="2000" dirty="0" smtClean="0"/>
                  <a:t>and protection: E1</a:t>
                </a:r>
              </a:p>
              <a:p>
                <a:pPr lvl="1"/>
                <a:r>
                  <a:rPr lang="en-US" dirty="0" smtClean="0"/>
                  <a:t>M*D*T(1-Pc)</a:t>
                </a:r>
                <a14:m>
                  <m:oMath xmlns:m="http://schemas.openxmlformats.org/officeDocument/2006/math">
                    <m:f>
                      <m:fPr>
                        <m:ctrlPr>
                          <a:rPr lang="en-US" i="1" smtClean="0">
                            <a:latin typeface="Cambria Math"/>
                          </a:rPr>
                        </m:ctrlPr>
                      </m:fPr>
                      <m:num>
                        <m:r>
                          <a:rPr lang="en-US" b="0" i="1" smtClean="0">
                            <a:latin typeface="Cambria Math"/>
                          </a:rPr>
                          <m:t>𝑇</m:t>
                        </m:r>
                      </m:num>
                      <m:den>
                        <m:r>
                          <a:rPr lang="en-US" b="0" i="1" smtClean="0">
                            <a:latin typeface="Cambria Math"/>
                          </a:rPr>
                          <m:t>𝑇</m:t>
                        </m:r>
                        <m:r>
                          <a:rPr lang="en-US" b="0" i="1" smtClean="0">
                            <a:latin typeface="Cambria Math"/>
                          </a:rPr>
                          <m:t>+</m:t>
                        </m:r>
                        <m:r>
                          <a:rPr lang="en-US" b="0" i="1" smtClean="0">
                            <a:latin typeface="Cambria Math"/>
                          </a:rPr>
                          <m:t>𝑂𝑣𝑒𝑟h𝑒𝑎𝑑</m:t>
                        </m:r>
                      </m:den>
                    </m:f>
                  </m:oMath>
                </a14:m>
                <a:r>
                  <a:rPr lang="en-US" dirty="0"/>
                  <a:t> =</a:t>
                </a:r>
                <a:r>
                  <a:rPr lang="en-US" dirty="0" smtClean="0"/>
                  <a:t>M*D*T </a:t>
                </a:r>
                <a:r>
                  <a:rPr lang="en-US" dirty="0"/>
                  <a:t>(</a:t>
                </a:r>
                <a:r>
                  <a:rPr lang="en-US" dirty="0" smtClean="0"/>
                  <a:t>1-Pc)</a:t>
                </a:r>
                <a:r>
                  <a:rPr lang="en-US" dirty="0"/>
                  <a:t> </a:t>
                </a:r>
                <a14:m>
                  <m:oMath xmlns:m="http://schemas.openxmlformats.org/officeDocument/2006/math">
                    <m:f>
                      <m:fPr>
                        <m:ctrlPr>
                          <a:rPr lang="en-US" i="1">
                            <a:latin typeface="Cambria Math"/>
                          </a:rPr>
                        </m:ctrlPr>
                      </m:fPr>
                      <m:num>
                        <m:r>
                          <a:rPr lang="en-US" i="1">
                            <a:latin typeface="Cambria Math"/>
                          </a:rPr>
                          <m:t>𝑇</m:t>
                        </m:r>
                      </m:num>
                      <m:den>
                        <m:r>
                          <a:rPr lang="en-US" i="1">
                            <a:latin typeface="Cambria Math"/>
                          </a:rPr>
                          <m:t>𝑇</m:t>
                        </m:r>
                        <m:r>
                          <a:rPr lang="en-US" i="1">
                            <a:latin typeface="Cambria Math"/>
                          </a:rPr>
                          <m:t>+119+3∗</m:t>
                        </m:r>
                        <m:r>
                          <a:rPr lang="en-US" b="0" i="1" smtClean="0">
                            <a:latin typeface="Cambria Math"/>
                          </a:rPr>
                          <m:t>𝑀</m:t>
                        </m:r>
                      </m:den>
                    </m:f>
                  </m:oMath>
                </a14:m>
                <a:r>
                  <a:rPr lang="en-US" dirty="0"/>
                  <a:t> </a:t>
                </a:r>
                <a:endParaRPr lang="en-US" dirty="0" smtClean="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7772400" cy="4114800"/>
              </a:xfrm>
              <a:blipFill rotWithShape="1">
                <a:blip r:embed="rId2"/>
                <a:stretch>
                  <a:fillRect l="-863" t="-741" b="-12148"/>
                </a:stretch>
              </a:blipFill>
            </p:spPr>
            <p:txBody>
              <a:bodyPr/>
              <a:lstStyle/>
              <a:p>
                <a:r>
                  <a:rPr lang="en-US">
                    <a:noFill/>
                  </a:rPr>
                  <a:t> </a:t>
                </a:r>
              </a:p>
            </p:txBody>
          </p:sp>
        </mc:Fallback>
      </mc:AlternateContent>
      <p:sp>
        <p:nvSpPr>
          <p:cNvPr id="5" name="Footer Placeholder 4"/>
          <p:cNvSpPr>
            <a:spLocks noGrp="1"/>
          </p:cNvSpPr>
          <p:nvPr>
            <p:ph type="ftr" sz="quarter" idx="4294967295"/>
          </p:nvPr>
        </p:nvSpPr>
        <p:spPr>
          <a:xfrm flipH="1">
            <a:off x="6894370" y="6475413"/>
            <a:ext cx="1649490" cy="184666"/>
          </a:xfrm>
          <a:prstGeom prst="rect">
            <a:avLst/>
          </a:prstGeom>
        </p:spPr>
        <p:txBody>
          <a:bodyPr/>
          <a:lstStyle/>
          <a:p>
            <a:r>
              <a:rPr lang="en-US" altLang="ko-KR" dirty="0"/>
              <a:t>Po-Kai Huang et al. (Intel)</a:t>
            </a:r>
          </a:p>
        </p:txBody>
      </p:sp>
      <p:sp>
        <p:nvSpPr>
          <p:cNvPr id="6" name="Slide Number Placeholder 4"/>
          <p:cNvSpPr>
            <a:spLocks noGrp="1"/>
          </p:cNvSpPr>
          <p:nvPr>
            <p:ph type="sldNum" sz="quarter" idx="12"/>
          </p:nvPr>
        </p:nvSpPr>
        <p:spPr>
          <a:xfrm>
            <a:off x="4344988" y="6475413"/>
            <a:ext cx="530225" cy="182562"/>
          </a:xfrm>
        </p:spPr>
        <p:txBody>
          <a:bodyPr/>
          <a:lstStyle/>
          <a:p>
            <a:pPr>
              <a:defRPr/>
            </a:pPr>
            <a:r>
              <a:rPr lang="en-US" altLang="ko-KR" dirty="0" smtClean="0"/>
              <a:t>Slide </a:t>
            </a:r>
            <a:fld id="{78CBCF7A-1E0D-49A7-8A4E-07EEBC7D2FAE}" type="slidenum">
              <a:rPr lang="en-US" altLang="ko-KR" smtClean="0"/>
              <a:pPr>
                <a:defRPr/>
              </a:pPr>
              <a:t>23</a:t>
            </a:fld>
            <a:endParaRPr lang="en-US" altLang="ko-KR" dirty="0"/>
          </a:p>
        </p:txBody>
      </p:sp>
    </p:spTree>
    <p:extLst>
      <p:ext uri="{BB962C8B-B14F-4D97-AF65-F5344CB8AC3E}">
        <p14:creationId xmlns:p14="http://schemas.microsoft.com/office/powerpoint/2010/main" val="533708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E1/</a:t>
            </a:r>
            <a:r>
              <a:rPr lang="en-US" dirty="0" err="1" smtClean="0"/>
              <a:t>Eo</a:t>
            </a:r>
            <a:endParaRPr lang="en-US" dirty="0"/>
          </a:p>
        </p:txBody>
      </p:sp>
      <p:sp>
        <p:nvSpPr>
          <p:cNvPr id="3" name="Content Placeholder 2"/>
          <p:cNvSpPr>
            <a:spLocks noGrp="1"/>
          </p:cNvSpPr>
          <p:nvPr>
            <p:ph idx="1"/>
          </p:nvPr>
        </p:nvSpPr>
        <p:spPr/>
        <p:txBody>
          <a:bodyPr/>
          <a:lstStyle/>
          <a:p>
            <a:r>
              <a:rPr lang="en-US" dirty="0" smtClean="0"/>
              <a:t>Let M=9, T=3000us</a:t>
            </a:r>
            <a:r>
              <a:rPr lang="en-US" dirty="0"/>
              <a:t>, </a:t>
            </a:r>
            <a:r>
              <a:rPr lang="en-US" dirty="0" smtClean="0"/>
              <a:t>α=0.5</a:t>
            </a:r>
          </a:p>
          <a:p>
            <a:pPr lvl="1"/>
            <a:r>
              <a:rPr lang="en-US" dirty="0" smtClean="0"/>
              <a:t>When </a:t>
            </a:r>
            <a:r>
              <a:rPr lang="en-US" dirty="0" err="1" smtClean="0"/>
              <a:t>Ph</a:t>
            </a:r>
            <a:r>
              <a:rPr lang="en-US" dirty="0" smtClean="0"/>
              <a:t>&gt;0.1, protection has better efficiency</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Note that similar conclusion can be obtained from different parameter settings</a:t>
            </a:r>
          </a:p>
          <a:p>
            <a:pPr lvl="1"/>
            <a:endParaRPr lang="en-US" dirty="0"/>
          </a:p>
        </p:txBody>
      </p:sp>
      <p:sp>
        <p:nvSpPr>
          <p:cNvPr id="5" name="Footer Placeholder 4"/>
          <p:cNvSpPr>
            <a:spLocks noGrp="1"/>
          </p:cNvSpPr>
          <p:nvPr>
            <p:ph type="ftr" sz="quarter" idx="4294967295"/>
          </p:nvPr>
        </p:nvSpPr>
        <p:spPr>
          <a:xfrm flipH="1">
            <a:off x="6894370" y="6475413"/>
            <a:ext cx="1649490" cy="184666"/>
          </a:xfrm>
          <a:prstGeom prst="rect">
            <a:avLst/>
          </a:prstGeom>
        </p:spPr>
        <p:txBody>
          <a:bodyPr/>
          <a:lstStyle/>
          <a:p>
            <a:r>
              <a:rPr lang="en-US" altLang="ko-KR" dirty="0"/>
              <a:t>Po-Kai Huang et al. (Intel)</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399" y="2590800"/>
            <a:ext cx="4253833" cy="3182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4"/>
          <p:cNvSpPr>
            <a:spLocks noGrp="1"/>
          </p:cNvSpPr>
          <p:nvPr>
            <p:ph type="sldNum" sz="quarter" idx="12"/>
          </p:nvPr>
        </p:nvSpPr>
        <p:spPr>
          <a:xfrm>
            <a:off x="4344988" y="6475413"/>
            <a:ext cx="530225" cy="182562"/>
          </a:xfrm>
        </p:spPr>
        <p:txBody>
          <a:bodyPr/>
          <a:lstStyle/>
          <a:p>
            <a:pPr>
              <a:defRPr/>
            </a:pPr>
            <a:r>
              <a:rPr lang="en-US" altLang="ko-KR" dirty="0" smtClean="0"/>
              <a:t>Slide </a:t>
            </a:r>
            <a:fld id="{78CBCF7A-1E0D-49A7-8A4E-07EEBC7D2FAE}" type="slidenum">
              <a:rPr lang="en-US" altLang="ko-KR" smtClean="0"/>
              <a:pPr>
                <a:defRPr/>
              </a:pPr>
              <a:t>24</a:t>
            </a:fld>
            <a:endParaRPr lang="en-US" altLang="ko-KR" dirty="0"/>
          </a:p>
        </p:txBody>
      </p:sp>
    </p:spTree>
    <p:extLst>
      <p:ext uri="{BB962C8B-B14F-4D97-AF65-F5344CB8AC3E}">
        <p14:creationId xmlns:p14="http://schemas.microsoft.com/office/powerpoint/2010/main" val="79247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extLst>
              <p:ext uri="{D42A27DB-BD31-4B8C-83A1-F6EECF244321}">
                <p14:modId xmlns:p14="http://schemas.microsoft.com/office/powerpoint/2010/main" val="388951919"/>
              </p:ext>
            </p:extLst>
          </p:nvPr>
        </p:nvGraphicFramePr>
        <p:xfrm>
          <a:off x="762000" y="1219200"/>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a:t>
                      </a:r>
                      <a:r>
                        <a:rPr lang="en-US" sz="1200" dirty="0" err="1">
                          <a:solidFill>
                            <a:srgbClr val="000000"/>
                          </a:solidFill>
                          <a:latin typeface="Times New Roman"/>
                          <a:ea typeface="Times New Roman"/>
                          <a:cs typeface="Arial"/>
                        </a:rPr>
                        <a:t>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Menzo</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Vegt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Sameer </a:t>
                      </a:r>
                      <a:r>
                        <a:rPr lang="en-US" sz="1200" dirty="0" err="1">
                          <a:solidFill>
                            <a:srgbClr val="000000"/>
                          </a:solidFill>
                          <a:latin typeface="Times New Roman"/>
                          <a:ea typeface="Times New Roman"/>
                          <a:cs typeface="Arial"/>
                        </a:rPr>
                        <a:t>Vermani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3</a:t>
            </a:fld>
            <a:endParaRPr lang="en-US" altLang="ko-KR"/>
          </a:p>
        </p:txBody>
      </p:sp>
    </p:spTree>
    <p:extLst>
      <p:ext uri="{BB962C8B-B14F-4D97-AF65-F5344CB8AC3E}">
        <p14:creationId xmlns:p14="http://schemas.microsoft.com/office/powerpoint/2010/main" val="345455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extLst>
              <p:ext uri="{D42A27DB-BD31-4B8C-83A1-F6EECF244321}">
                <p14:modId xmlns:p14="http://schemas.microsoft.com/office/powerpoint/2010/main" val="3585515006"/>
              </p:ext>
            </p:extLst>
          </p:nvPr>
        </p:nvGraphicFramePr>
        <p:xfrm>
          <a:off x="762000" y="1143000"/>
          <a:ext cx="7239000" cy="503712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Broadcom</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kern="120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hlinkClick r:id="rId2"/>
                        </a:rPr>
                        <a:t>rporat@broadcom.com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Andrew</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rgbClr val="000000"/>
                          </a:solidFill>
                          <a:latin typeface="Times New Roman"/>
                          <a:ea typeface="Times New Roman"/>
                          <a:cs typeface="Arial"/>
                        </a:rPr>
                        <a:t>Kiseon Ryu</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+82-1023566164</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kiseon.ryu@lge.com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rgbClr val="000000"/>
                          </a:solidFill>
                          <a:latin typeface="Times New Roman"/>
                          <a:ea typeface="Times New Roman"/>
                          <a:cs typeface="Arial"/>
                        </a:rPr>
                        <a:t>Hyeyoung</a:t>
                      </a:r>
                      <a:r>
                        <a:rPr lang="en-US" sz="1200" kern="1200" dirty="0" smtClean="0">
                          <a:solidFill>
                            <a:srgbClr val="000000"/>
                          </a:solidFill>
                          <a:latin typeface="Times New Roman"/>
                          <a:ea typeface="Times New Roman"/>
                          <a:cs typeface="Arial"/>
                        </a:rPr>
                        <a:t> Choi </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ko-KR" sz="1200" dirty="0" err="1" smtClean="0">
                          <a:solidFill>
                            <a:srgbClr val="000000"/>
                          </a:solidFill>
                          <a:latin typeface="Times New Roman"/>
                          <a:ea typeface="Times New Roman"/>
                          <a:cs typeface="Arial"/>
                        </a:rPr>
                        <a:t>Suhwook</a:t>
                      </a:r>
                      <a:r>
                        <a:rPr lang="en-US" altLang="ko-KR" sz="1200" dirty="0" smtClean="0">
                          <a:solidFill>
                            <a:srgbClr val="000000"/>
                          </a:solidFill>
                          <a:latin typeface="Times New Roman"/>
                          <a:ea typeface="Times New Roman"/>
                          <a:cs typeface="Arial"/>
                        </a:rPr>
                        <a:t> Kim</a:t>
                      </a:r>
                      <a:endParaRPr lang="en-US" altLang="ko-KR"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ko-KR" sz="1100" dirty="0" smtClean="0">
                          <a:solidFill>
                            <a:srgbClr val="000000"/>
                          </a:solidFill>
                          <a:latin typeface="Times New Roman"/>
                          <a:ea typeface="Times New Roman"/>
                          <a:cs typeface="Arial"/>
                        </a:rPr>
                        <a:t>suhwook.kim@lge.com  </a:t>
                      </a:r>
                      <a:endParaRPr lang="en-US" altLang="ko-KR"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Hyeyoung</a:t>
                      </a:r>
                      <a:r>
                        <a:rPr lang="en-US" sz="1200" dirty="0" smtClean="0">
                          <a:latin typeface="Times New Roman"/>
                          <a:ea typeface="Times New Roman"/>
                          <a:cs typeface="Arial"/>
                        </a:rPr>
                        <a:t> Choi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smtClean="0">
                          <a:latin typeface="Times New Roman"/>
                          <a:ea typeface="Times New Roman"/>
                          <a:cs typeface="Arial"/>
                        </a:rPr>
                        <a:t>hy0117.choi@lge.com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Dongguk</a:t>
                      </a:r>
                      <a:r>
                        <a:rPr lang="en-US" altLang="ko-KR" sz="1200" dirty="0" smtClean="0">
                          <a:solidFill>
                            <a:srgbClr val="000000"/>
                          </a:solidFill>
                          <a:latin typeface="Times New Roman"/>
                          <a:ea typeface="Times New Roman"/>
                          <a:cs typeface="Arial"/>
                        </a:rPr>
                        <a:t> Lim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dongguk.lim@lge.com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Eunsung</a:t>
                      </a:r>
                      <a:r>
                        <a:rPr lang="en-US" altLang="ko-KR" sz="1200" dirty="0" smtClean="0">
                          <a:solidFill>
                            <a:srgbClr val="000000"/>
                          </a:solidFill>
                          <a:latin typeface="Times New Roman"/>
                          <a:ea typeface="Times New Roman"/>
                          <a:cs typeface="Arial"/>
                        </a:rPr>
                        <a:t> Park</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ko-KR" sz="1100" dirty="0" smtClean="0">
                          <a:solidFill>
                            <a:srgbClr val="000000"/>
                          </a:solidFill>
                          <a:latin typeface="Times New Roman"/>
                          <a:ea typeface="Times New Roman"/>
                          <a:cs typeface="Arial"/>
                        </a:rPr>
                        <a:t>esung.park@lge.com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Jinmin</a:t>
                      </a:r>
                      <a:r>
                        <a:rPr lang="en-US" sz="1200" dirty="0" smtClean="0">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 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4</a:t>
            </a:fld>
            <a:endParaRPr lang="en-US" altLang="ko-KR"/>
          </a:p>
        </p:txBody>
      </p:sp>
    </p:spTree>
    <p:extLst>
      <p:ext uri="{BB962C8B-B14F-4D97-AF65-F5344CB8AC3E}">
        <p14:creationId xmlns:p14="http://schemas.microsoft.com/office/powerpoint/2010/main" val="599019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extLst>
              <p:ext uri="{D42A27DB-BD31-4B8C-83A1-F6EECF244321}">
                <p14:modId xmlns:p14="http://schemas.microsoft.com/office/powerpoint/2010/main" val="4286223657"/>
              </p:ext>
            </p:extLst>
          </p:nvPr>
        </p:nvGraphicFramePr>
        <p:xfrm>
          <a:off x="762000" y="1182536"/>
          <a:ext cx="7467600" cy="483726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5</a:t>
            </a:fld>
            <a:endParaRPr lang="en-US" altLang="ko-KR"/>
          </a:p>
        </p:txBody>
      </p:sp>
    </p:spTree>
    <p:extLst>
      <p:ext uri="{BB962C8B-B14F-4D97-AF65-F5344CB8AC3E}">
        <p14:creationId xmlns:p14="http://schemas.microsoft.com/office/powerpoint/2010/main" val="2219793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extLst>
              <p:ext uri="{D42A27DB-BD31-4B8C-83A1-F6EECF244321}">
                <p14:modId xmlns:p14="http://schemas.microsoft.com/office/powerpoint/2010/main" val="1203546149"/>
              </p:ext>
            </p:extLst>
          </p:nvPr>
        </p:nvGraphicFramePr>
        <p:xfrm>
          <a:off x="457200" y="1345648"/>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6</a:t>
            </a:fld>
            <a:endParaRPr lang="en-US" altLang="ko-KR"/>
          </a:p>
        </p:txBody>
      </p:sp>
    </p:spTree>
    <p:extLst>
      <p:ext uri="{BB962C8B-B14F-4D97-AF65-F5344CB8AC3E}">
        <p14:creationId xmlns:p14="http://schemas.microsoft.com/office/powerpoint/2010/main" val="2858421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36048"/>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extLst>
              <p:ext uri="{D42A27DB-BD31-4B8C-83A1-F6EECF244321}">
                <p14:modId xmlns:p14="http://schemas.microsoft.com/office/powerpoint/2010/main" val="540962009"/>
              </p:ext>
            </p:extLst>
          </p:nvPr>
        </p:nvGraphicFramePr>
        <p:xfrm>
          <a:off x="762000" y="1193248"/>
          <a:ext cx="7239000" cy="47560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ZTE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#9 </a:t>
                      </a:r>
                      <a:r>
                        <a:rPr lang="en-US" sz="1200" dirty="0" err="1" smtClean="0">
                          <a:solidFill>
                            <a:srgbClr val="000000"/>
                          </a:solidFill>
                          <a:latin typeface="Times New Roman"/>
                          <a:ea typeface="Times New Roman"/>
                          <a:cs typeface="Arial"/>
                        </a:rPr>
                        <a:t>Wuxingduan</a:t>
                      </a:r>
                      <a:r>
                        <a:rPr lang="en-US" sz="1200" dirty="0" smtClean="0">
                          <a:solidFill>
                            <a:srgbClr val="000000"/>
                          </a:solidFill>
                          <a:latin typeface="Times New Roman"/>
                          <a:ea typeface="Times New Roman"/>
                          <a:cs typeface="Arial"/>
                        </a:rPr>
                        <a:t>, </a:t>
                      </a:r>
                      <a:r>
                        <a:rPr lang="en-US" sz="1200" dirty="0" err="1" smtClean="0">
                          <a:solidFill>
                            <a:srgbClr val="000000"/>
                          </a:solidFill>
                          <a:latin typeface="Times New Roman"/>
                          <a:ea typeface="Times New Roman"/>
                          <a:cs typeface="Arial"/>
                        </a:rPr>
                        <a:t>Xifeng</a:t>
                      </a:r>
                      <a:r>
                        <a:rPr lang="en-US" sz="1200" dirty="0" smtClean="0">
                          <a:solidFill>
                            <a:srgbClr val="000000"/>
                          </a:solidFill>
                          <a:latin typeface="Times New Roman"/>
                          <a:ea typeface="Times New Roman"/>
                          <a:cs typeface="Arial"/>
                        </a:rPr>
                        <a:t> Rd., Xi’an, China</a:t>
                      </a: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sun.bo1@zte.com.cn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7</a:t>
            </a:fld>
            <a:endParaRPr lang="en-US" altLang="ko-KR"/>
          </a:p>
        </p:txBody>
      </p:sp>
    </p:spTree>
    <p:extLst>
      <p:ext uri="{BB962C8B-B14F-4D97-AF65-F5344CB8AC3E}">
        <p14:creationId xmlns:p14="http://schemas.microsoft.com/office/powerpoint/2010/main" val="485020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12"/>
          <p:cNvGraphicFramePr>
            <a:graphicFrameLocks noGrp="1"/>
          </p:cNvGraphicFramePr>
          <p:nvPr>
            <p:extLst>
              <p:ext uri="{D42A27DB-BD31-4B8C-83A1-F6EECF244321}">
                <p14:modId xmlns:p14="http://schemas.microsoft.com/office/powerpoint/2010/main" val="2328664279"/>
              </p:ext>
            </p:extLst>
          </p:nvPr>
        </p:nvGraphicFramePr>
        <p:xfrm>
          <a:off x="685800" y="1295400"/>
          <a:ext cx="7620000" cy="3935316"/>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a:t>
                      </a:r>
                      <a:r>
                        <a:rPr lang="en-US" sz="1200" dirty="0" err="1">
                          <a:solidFill>
                            <a:srgbClr val="000000"/>
                          </a:solidFill>
                          <a:latin typeface="Times New Roman"/>
                          <a:ea typeface="Times New Roman"/>
                          <a:cs typeface="Arial"/>
                        </a:rPr>
                        <a:t>Derham</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0000"/>
                          </a:solidFill>
                          <a:latin typeface="+mn-lt"/>
                          <a:ea typeface="Times New Roman"/>
                          <a:cs typeface="Arial"/>
                        </a:rPr>
                        <a:t>Orange</a:t>
                      </a:r>
                      <a:endParaRPr lang="en-US" altLang="ko-KR" sz="1200" dirty="0" smtClean="0">
                        <a:latin typeface="+mn-lt"/>
                        <a:ea typeface="Times New Roman"/>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Brian Hart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latin typeface="+mn-lt"/>
                          <a:ea typeface="Times New Roman"/>
                          <a:cs typeface="Arial"/>
                        </a:rPr>
                        <a:t>Cisco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US" sz="1200" kern="1200" dirty="0" smtClean="0">
                          <a:solidFill>
                            <a:schemeClr val="dk1"/>
                          </a:solidFill>
                          <a:effectLst/>
                          <a:latin typeface="+mn-lt"/>
                          <a:ea typeface="+mn-ea"/>
                          <a:cs typeface="+mn-cs"/>
                        </a:rPr>
                        <a:t>170 W Tasman </a:t>
                      </a:r>
                      <a:r>
                        <a:rPr lang="en-US" sz="1200" kern="1200" dirty="0" err="1" smtClean="0">
                          <a:solidFill>
                            <a:schemeClr val="dk1"/>
                          </a:solidFill>
                          <a:effectLst/>
                          <a:latin typeface="+mn-lt"/>
                          <a:ea typeface="+mn-ea"/>
                          <a:cs typeface="+mn-cs"/>
                        </a:rPr>
                        <a:t>Dr</a:t>
                      </a:r>
                      <a:r>
                        <a:rPr lang="en-US" sz="1200" kern="1200" dirty="0" smtClean="0">
                          <a:solidFill>
                            <a:schemeClr val="dk1"/>
                          </a:solidFill>
                          <a:effectLst/>
                          <a:latin typeface="+mn-lt"/>
                          <a:ea typeface="+mn-ea"/>
                          <a:cs typeface="+mn-cs"/>
                        </a:rPr>
                        <a:t>, San Jose, CA 95134</a:t>
                      </a:r>
                      <a:endParaRPr lang="en-US" sz="120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err="1" smtClean="0">
                          <a:latin typeface="Times New Roman"/>
                          <a:ea typeface="Times New Roman"/>
                          <a:cs typeface="Arial"/>
                        </a:rPr>
                        <a:t>Pooya</a:t>
                      </a:r>
                      <a:r>
                        <a:rPr lang="en-US" sz="1200" dirty="0" smtClean="0">
                          <a:latin typeface="Times New Roman"/>
                          <a:ea typeface="Times New Roman"/>
                          <a:cs typeface="Arial"/>
                        </a:rPr>
                        <a:t> </a:t>
                      </a:r>
                      <a:r>
                        <a:rPr lang="en-US" sz="1200" dirty="0" err="1" smtClean="0">
                          <a:latin typeface="Times New Roman"/>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ko-KR" sz="1200" dirty="0" smtClean="0">
                        <a:latin typeface="+mn-lt"/>
                        <a:ea typeface="Times New Roman"/>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Joonsuk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Cupertino</a:t>
                      </a:r>
                      <a:r>
                        <a:rPr lang="en-US" sz="1200" baseline="0" dirty="0" smtClean="0">
                          <a:solidFill>
                            <a:srgbClr val="000000"/>
                          </a:solidFill>
                          <a:latin typeface="Times New Roman"/>
                          <a:ea typeface="Times New Roman"/>
                          <a:cs typeface="Arial"/>
                        </a:rPr>
                        <a:t>, CA</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+1-408-974-5967</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Aon </a:t>
                      </a:r>
                      <a:r>
                        <a:rPr lang="en-US" sz="1200" dirty="0" err="1" smtClean="0">
                          <a:latin typeface="Times New Roman"/>
                          <a:ea typeface="Times New Roman"/>
                          <a:cs typeface="Arial"/>
                        </a:rPr>
                        <a:t>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kern="1200" dirty="0">
                          <a:solidFill>
                            <a:schemeClr val="dk1"/>
                          </a:solidFill>
                          <a:latin typeface="Times New Roman"/>
                          <a:ea typeface="Times New Roman"/>
                          <a:cs typeface="Arial"/>
                        </a:rPr>
                        <a:t>Young Hoon Kwon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kern="1200" dirty="0" err="1" smtClean="0">
                          <a:solidFill>
                            <a:schemeClr val="dk1"/>
                          </a:solidFill>
                          <a:latin typeface="Times New Roman"/>
                          <a:ea typeface="Times New Roman"/>
                          <a:cs typeface="Arial"/>
                        </a:rPr>
                        <a:t>Newracom</a:t>
                      </a: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r>
                        <a:rPr lang="nl-NL" sz="1200" kern="1200" dirty="0">
                          <a:solidFill>
                            <a:schemeClr val="dk1"/>
                          </a:solidFill>
                          <a:latin typeface="Times New Roman"/>
                          <a:ea typeface="Times New Roman"/>
                          <a:cs typeface="Arial"/>
                        </a:rPr>
                        <a:t>9008 Research Dr., Irvine, CA </a:t>
                      </a:r>
                      <a:r>
                        <a:rPr lang="nl-NL" sz="1200" kern="1200" dirty="0" smtClean="0">
                          <a:solidFill>
                            <a:schemeClr val="dk1"/>
                          </a:solidFill>
                          <a:latin typeface="Times New Roman"/>
                          <a:ea typeface="Times New Roman"/>
                          <a:cs typeface="Arial"/>
                        </a:rPr>
                        <a:t>92618</a:t>
                      </a: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a:solidFill>
                            <a:schemeClr val="dk1"/>
                          </a:solidFill>
                          <a:latin typeface="Times New Roman"/>
                          <a:ea typeface="Times New Roman"/>
                          <a:cs typeface="Arial"/>
                        </a:rPr>
                        <a:t> </a:t>
                      </a:r>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a:solidFill>
                            <a:schemeClr val="dk1"/>
                          </a:solidFill>
                          <a:latin typeface="Times New Roman"/>
                          <a:ea typeface="Times New Roman"/>
                          <a:cs typeface="Arial"/>
                        </a:rPr>
                        <a:t>younghoon.kwon@newracom.com</a:t>
                      </a:r>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kern="1200">
                          <a:solidFill>
                            <a:schemeClr val="dk1"/>
                          </a:solidFill>
                          <a:latin typeface="Times New Roman"/>
                          <a:ea typeface="Times New Roman"/>
                          <a:cs typeface="Arial"/>
                        </a:rPr>
                        <a:t>Reza Hedayat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a:solidFill>
                            <a:schemeClr val="dk1"/>
                          </a:solidFill>
                          <a:latin typeface="Times New Roman"/>
                          <a:ea typeface="Times New Roman"/>
                          <a:cs typeface="Arial"/>
                        </a:rPr>
                        <a:t> </a:t>
                      </a:r>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a:solidFill>
                            <a:schemeClr val="dk1"/>
                          </a:solidFill>
                          <a:latin typeface="Times New Roman"/>
                          <a:ea typeface="Times New Roman"/>
                          <a:cs typeface="Arial"/>
                        </a:rPr>
                        <a:t> </a:t>
                      </a:r>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kern="1200">
                          <a:solidFill>
                            <a:schemeClr val="dk1"/>
                          </a:solidFill>
                          <a:latin typeface="Times New Roman"/>
                          <a:ea typeface="Times New Roman"/>
                          <a:cs typeface="Arial"/>
                        </a:rPr>
                        <a:t>Yongho Seok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a:solidFill>
                            <a:schemeClr val="dk1"/>
                          </a:solidFill>
                          <a:latin typeface="Times New Roman"/>
                          <a:ea typeface="Times New Roman"/>
                          <a:cs typeface="Arial"/>
                        </a:rPr>
                        <a:t> </a:t>
                      </a:r>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a:solidFill>
                            <a:schemeClr val="dk1"/>
                          </a:solidFill>
                          <a:latin typeface="Times New Roman"/>
                          <a:ea typeface="Times New Roman"/>
                          <a:cs typeface="Arial"/>
                        </a:rPr>
                        <a:t> </a:t>
                      </a:r>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kern="1200">
                          <a:solidFill>
                            <a:schemeClr val="dk1"/>
                          </a:solidFill>
                          <a:latin typeface="Times New Roman"/>
                          <a:ea typeface="Times New Roman"/>
                          <a:cs typeface="Arial"/>
                        </a:rPr>
                        <a:t>Vida Ferdowsi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a:solidFill>
                            <a:schemeClr val="dk1"/>
                          </a:solidFill>
                          <a:latin typeface="Times New Roman"/>
                          <a:ea typeface="Times New Roman"/>
                          <a:cs typeface="Arial"/>
                        </a:rPr>
                        <a:t> </a:t>
                      </a:r>
                      <a:endParaRPr lang="en-US" sz="1200" kern="120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nl-NL" sz="1200" kern="1200" dirty="0">
                          <a:solidFill>
                            <a:schemeClr val="dk1"/>
                          </a:solidFill>
                          <a:latin typeface="Times New Roman"/>
                          <a:ea typeface="Times New Roman"/>
                          <a:cs typeface="Arial"/>
                        </a:rPr>
                        <a:t> </a:t>
                      </a: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defTabSz="914400" rtl="0" eaLnBrk="1" latinLnBrk="0" hangingPunct="1">
                        <a:spcBef>
                          <a:spcPts val="0"/>
                        </a:spcBef>
                        <a:spcAft>
                          <a:spcPts val="0"/>
                        </a:spcAft>
                      </a:pPr>
                      <a:r>
                        <a:rPr lang="en-US" sz="1200" kern="1200" dirty="0">
                          <a:solidFill>
                            <a:schemeClr val="dk1"/>
                          </a:solidFill>
                          <a:latin typeface="Times New Roman"/>
                          <a:ea typeface="Times New Roman"/>
                          <a:cs typeface="Arial"/>
                        </a:rPr>
                        <a:t>Minho Cheong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defTabSz="914400" rtl="0" eaLnBrk="1" latinLnBrk="0" hangingPunct="1">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defTabSz="914400" rtl="0" eaLnBrk="1" latinLnBrk="0" hangingPunct="1">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nl-NL" sz="1200" kern="1200" dirty="0">
                          <a:solidFill>
                            <a:schemeClr val="dk1"/>
                          </a:solidFill>
                          <a:latin typeface="Times New Roman"/>
                          <a:ea typeface="Times New Roman"/>
                          <a:cs typeface="Arial"/>
                        </a:rPr>
                        <a:t> </a:t>
                      </a: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nl-NL" sz="1200" kern="1200" dirty="0">
                          <a:solidFill>
                            <a:schemeClr val="dk1"/>
                          </a:solidFill>
                          <a:latin typeface="Times New Roman"/>
                          <a:ea typeface="Times New Roman"/>
                          <a:cs typeface="Arial"/>
                        </a:rPr>
                        <a:t> </a:t>
                      </a: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8</a:t>
            </a:fld>
            <a:endParaRPr lang="en-US" altLang="ko-KR"/>
          </a:p>
        </p:txBody>
      </p:sp>
    </p:spTree>
    <p:extLst>
      <p:ext uri="{BB962C8B-B14F-4D97-AF65-F5344CB8AC3E}">
        <p14:creationId xmlns:p14="http://schemas.microsoft.com/office/powerpoint/2010/main" val="2990451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sz="2000" dirty="0"/>
              <a:t>MU features such as OFDMA and MU-MIMO </a:t>
            </a:r>
            <a:r>
              <a:rPr lang="en-US" sz="2000" dirty="0" smtClean="0"/>
              <a:t>have </a:t>
            </a:r>
            <a:r>
              <a:rPr lang="en-US" sz="2000" dirty="0"/>
              <a:t>been introduced in SFD [1]</a:t>
            </a:r>
          </a:p>
          <a:p>
            <a:endParaRPr lang="en-US" sz="2000" dirty="0"/>
          </a:p>
          <a:p>
            <a:r>
              <a:rPr lang="en-US" sz="2000" dirty="0"/>
              <a:t>However, for DL MU, hidden node may exist, and there is no efficient mechanism to protect the transmission from hidden node</a:t>
            </a:r>
          </a:p>
          <a:p>
            <a:pPr marL="0" indent="0">
              <a:buNone/>
            </a:pPr>
            <a:endParaRPr lang="en-US" sz="1600" dirty="0"/>
          </a:p>
          <a:p>
            <a:r>
              <a:rPr lang="en-US" sz="2000" dirty="0"/>
              <a:t>This contribution proposes to define a </a:t>
            </a:r>
            <a:r>
              <a:rPr lang="en-US" sz="2000" dirty="0" smtClean="0"/>
              <a:t>frame, </a:t>
            </a:r>
            <a:r>
              <a:rPr lang="en-US" sz="2000" dirty="0"/>
              <a:t>called MU-RTS </a:t>
            </a:r>
            <a:r>
              <a:rPr lang="en-US" sz="2000" dirty="0" smtClean="0"/>
              <a:t>in this presentation, that </a:t>
            </a:r>
            <a:r>
              <a:rPr lang="en-US" sz="2000" dirty="0"/>
              <a:t>solicits simultaneous </a:t>
            </a:r>
            <a:r>
              <a:rPr lang="en-US" sz="2000" dirty="0" smtClean="0"/>
              <a:t>CTS responses from multiple STAs to </a:t>
            </a:r>
            <a:r>
              <a:rPr lang="en-US" sz="2000" dirty="0"/>
              <a:t>protect DL MU from hidden </a:t>
            </a:r>
            <a:r>
              <a:rPr lang="en-US" sz="2000" dirty="0" smtClean="0"/>
              <a:t>node</a:t>
            </a:r>
            <a:endParaRPr lang="en-US" sz="2000" dirty="0"/>
          </a:p>
          <a:p>
            <a:endParaRPr lang="en-US" dirty="0"/>
          </a:p>
        </p:txBody>
      </p:sp>
      <p:sp>
        <p:nvSpPr>
          <p:cNvPr id="4" name="Footer Placeholder 3"/>
          <p:cNvSpPr>
            <a:spLocks noGrp="1"/>
          </p:cNvSpPr>
          <p:nvPr>
            <p:ph type="ftr" sz="quarter" idx="11"/>
          </p:nvPr>
        </p:nvSpPr>
        <p:spPr/>
        <p:txBody>
          <a:bodyPr/>
          <a:lstStyle/>
          <a:p>
            <a:r>
              <a:rPr lang="en-US" altLang="ko-KR" dirty="0"/>
              <a:t>Po-Kai Huang et al. (Intel)</a:t>
            </a: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9</a:t>
            </a:fld>
            <a:endParaRPr lang="en-US" altLang="ko-KR"/>
          </a:p>
        </p:txBody>
      </p:sp>
    </p:spTree>
    <p:extLst>
      <p:ext uri="{BB962C8B-B14F-4D97-AF65-F5344CB8AC3E}">
        <p14:creationId xmlns:p14="http://schemas.microsoft.com/office/powerpoint/2010/main" val="1828573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89884</TotalTime>
  <Words>2143</Words>
  <Application>Microsoft Office PowerPoint</Application>
  <PresentationFormat>On-screen Show (4:3)</PresentationFormat>
  <Paragraphs>593</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1_802.11-09/0091r0</vt:lpstr>
      <vt:lpstr>MU-RTS/CTS for DL MU</vt:lpstr>
      <vt:lpstr>Authors (continued)</vt:lpstr>
      <vt:lpstr>Authors (continued)</vt:lpstr>
      <vt:lpstr>Authors (continued)</vt:lpstr>
      <vt:lpstr>Authors (continued)</vt:lpstr>
      <vt:lpstr>Authors (continued)</vt:lpstr>
      <vt:lpstr>Authors (continued)</vt:lpstr>
      <vt:lpstr>Authors (continued)</vt:lpstr>
      <vt:lpstr>Abstract</vt:lpstr>
      <vt:lpstr>Background</vt:lpstr>
      <vt:lpstr>MU protection proposal in 11ac</vt:lpstr>
      <vt:lpstr>Proposal</vt:lpstr>
      <vt:lpstr>Proposal</vt:lpstr>
      <vt:lpstr>Discussion</vt:lpstr>
      <vt:lpstr>Conclusion</vt:lpstr>
      <vt:lpstr>Straw poll #1</vt:lpstr>
      <vt:lpstr>Straw poll #2</vt:lpstr>
      <vt:lpstr>Reference</vt:lpstr>
      <vt:lpstr>Appendix – Simulation for Simultaneous CTS Responses</vt:lpstr>
      <vt:lpstr>Results</vt:lpstr>
      <vt:lpstr>Appendix – Improvement for Hidden Node</vt:lpstr>
      <vt:lpstr>Appendix – Improvement for Hidden Node</vt:lpstr>
      <vt:lpstr>Appendix – Improvement for Hidden Node</vt:lpstr>
      <vt:lpstr>Results of E1/Eo</vt:lpstr>
    </vt:vector>
  </TitlesOfParts>
  <Company>Ralink Technology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1770</cp:revision>
  <cp:lastPrinted>1998-02-10T13:28:06Z</cp:lastPrinted>
  <dcterms:created xsi:type="dcterms:W3CDTF">2008-03-19T13:28:15Z</dcterms:created>
  <dcterms:modified xsi:type="dcterms:W3CDTF">2015-07-14T22:21:14Z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