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6"/>
    <p:sldMasterId id="2147483672" r:id="rId7"/>
    <p:sldMasterId id="2147483685" r:id="rId8"/>
    <p:sldMasterId id="2147483701" r:id="rId9"/>
    <p:sldMasterId id="2147483715" r:id="rId10"/>
  </p:sldMasterIdLst>
  <p:notesMasterIdLst>
    <p:notesMasterId r:id="rId30"/>
  </p:notesMasterIdLst>
  <p:handoutMasterIdLst>
    <p:handoutMasterId r:id="rId31"/>
  </p:handoutMasterIdLst>
  <p:sldIdLst>
    <p:sldId id="256" r:id="rId11"/>
    <p:sldId id="323" r:id="rId12"/>
    <p:sldId id="324" r:id="rId13"/>
    <p:sldId id="359" r:id="rId14"/>
    <p:sldId id="377" r:id="rId15"/>
    <p:sldId id="382" r:id="rId16"/>
    <p:sldId id="393" r:id="rId17"/>
    <p:sldId id="381" r:id="rId18"/>
    <p:sldId id="386" r:id="rId19"/>
    <p:sldId id="387" r:id="rId20"/>
    <p:sldId id="390" r:id="rId21"/>
    <p:sldId id="388" r:id="rId22"/>
    <p:sldId id="351" r:id="rId23"/>
    <p:sldId id="369" r:id="rId24"/>
    <p:sldId id="392" r:id="rId25"/>
    <p:sldId id="326" r:id="rId26"/>
    <p:sldId id="372" r:id="rId27"/>
    <p:sldId id="383" r:id="rId28"/>
    <p:sldId id="394" r:id="rId2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ng Wang" initials="MW" lastIdx="6" clrIdx="0"/>
  <p:cmAuthor id="1" name="Leif Wilhelmsson R" initials="LWR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0630" autoAdjust="0"/>
  </p:normalViewPr>
  <p:slideViewPr>
    <p:cSldViewPr>
      <p:cViewPr varScale="1">
        <p:scale>
          <a:sx n="66" d="100"/>
          <a:sy n="66" d="100"/>
        </p:scale>
        <p:origin x="-1440" y="-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26" y="61272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342"/>
    </p:cViewPr>
  </p:sorterViewPr>
  <p:notesViewPr>
    <p:cSldViewPr>
      <p:cViewPr varScale="1">
        <p:scale>
          <a:sx n="55" d="100"/>
          <a:sy n="55" d="100"/>
        </p:scale>
        <p:origin x="-288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3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5.xml"/><Relationship Id="rId19" Type="http://schemas.openxmlformats.org/officeDocument/2006/relationships/slide" Target="slides/slide9.xml"/><Relationship Id="rId31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4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802.11-15/0865r0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526BB-A0E8-4A2F-92D8-E6DD9286260A}" type="datetime1">
              <a:rPr lang="sv-SE" smtClean="0"/>
              <a:t>2015-07-12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802.11-15/0865r0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CF0E46FF-2DF0-40EA-9CDE-BC44EAE440FB}" type="datetime1">
              <a:rPr lang="sv-SE" smtClean="0"/>
              <a:t>2015-07-12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1E4A1020-A492-4B1F-82D1-20D64B262EB4}" type="datetime1">
              <a:rPr lang="sv-SE" smtClean="0"/>
              <a:t>2015-07-12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802.11-15/0865r0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802.11-15/0865r0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FD7A4AB-07DA-4CD2-8FFB-EF664F9B3509}" type="datetime1">
              <a:rPr lang="sv-SE" smtClean="0"/>
              <a:t>2015-07-12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00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2592FA9C-D12F-484D-9213-D685E92D68D6}" type="datetime1">
              <a:rPr lang="sv-SE" smtClean="0"/>
              <a:t>2015-07-12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802.11-15/0865r0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29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86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94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909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0590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93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79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92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304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1488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2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31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485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237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707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831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929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634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66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661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3738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5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201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436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6149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443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549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7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632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7164388" y="652462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60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7164388" y="6524625"/>
            <a:ext cx="914400" cy="914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60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391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80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3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50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98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09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75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933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16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94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00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373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74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1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53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69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2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07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9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1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802.11-15/0865r0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07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6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1354088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Discussion </a:t>
            </a:r>
            <a:r>
              <a:rPr lang="en-GB" dirty="0" smtClean="0"/>
              <a:t>of ACI </a:t>
            </a:r>
            <a:r>
              <a:rPr lang="en-GB" dirty="0" smtClean="0"/>
              <a:t>performance</a:t>
            </a:r>
            <a:r>
              <a:rPr lang="en-GB" dirty="0" smtClean="0"/>
              <a:t> </a:t>
            </a:r>
            <a:r>
              <a:rPr lang="en-GB" dirty="0" smtClean="0"/>
              <a:t>and ACI </a:t>
            </a:r>
            <a:r>
              <a:rPr lang="en-GB" dirty="0"/>
              <a:t>requirements </a:t>
            </a:r>
            <a:r>
              <a:rPr lang="en-GB" dirty="0" smtClean="0"/>
              <a:t>for IEEE 802.11ax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209602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2015-07-13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4394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4528628"/>
              </p:ext>
            </p:extLst>
          </p:nvPr>
        </p:nvGraphicFramePr>
        <p:xfrm>
          <a:off x="681038" y="3643337"/>
          <a:ext cx="7589837" cy="259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8" name="Document" r:id="rId4" imgW="8123276" imgH="2781947" progId="Word.Document.8">
                  <p:embed/>
                </p:oleObj>
              </mc:Choice>
              <mc:Fallback>
                <p:oleObj name="Document" r:id="rId4" imgW="8123276" imgH="278194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038" y="3643337"/>
                        <a:ext cx="7589837" cy="2593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3215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The ACIR </a:t>
            </a:r>
            <a:r>
              <a:rPr lang="sv-SE" dirty="0" err="1" smtClean="0"/>
              <a:t>requirements</a:t>
            </a:r>
            <a:r>
              <a:rPr lang="sv-SE" dirty="0" smtClean="0"/>
              <a:t> for 802.11ac is </a:t>
            </a:r>
            <a:r>
              <a:rPr lang="sv-SE" dirty="0" err="1" smtClean="0"/>
              <a:t>about</a:t>
            </a:r>
            <a:r>
              <a:rPr lang="sv-SE" dirty="0" smtClean="0"/>
              <a:t> 18 dB (</a:t>
            </a:r>
            <a:r>
              <a:rPr lang="sv-SE" dirty="0" err="1" smtClean="0"/>
              <a:t>based</a:t>
            </a:r>
            <a:r>
              <a:rPr lang="sv-SE" dirty="0" smtClean="0"/>
              <a:t> on C/I </a:t>
            </a:r>
            <a:r>
              <a:rPr lang="sv-SE" dirty="0" err="1" smtClean="0"/>
              <a:t>performance</a:t>
            </a:r>
            <a:r>
              <a:rPr lang="sv-SE" dirty="0" smtClean="0"/>
              <a:t> and </a:t>
            </a:r>
            <a:r>
              <a:rPr lang="sv-SE" dirty="0" err="1" smtClean="0"/>
              <a:t>SNReff</a:t>
            </a:r>
            <a:r>
              <a:rPr lang="sv-SE" dirty="0" smtClean="0"/>
              <a:t> </a:t>
            </a:r>
            <a:r>
              <a:rPr lang="sv-SE" dirty="0" err="1" smtClean="0"/>
              <a:t>requirements</a:t>
            </a:r>
            <a:r>
              <a:rPr lang="sv-SE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For LTE </a:t>
            </a:r>
            <a:r>
              <a:rPr lang="sv-SE" dirty="0" err="1" smtClean="0"/>
              <a:t>eNB</a:t>
            </a:r>
            <a:r>
              <a:rPr lang="sv-SE" dirty="0" smtClean="0"/>
              <a:t>, ACLR = 45 dB and ACS = 45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For LTE UE, ACLR = 30 dB and ACS = 27 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smtClean="0"/>
              <a:t>=&gt;ACIR </a:t>
            </a:r>
            <a:r>
              <a:rPr lang="sv-SE" dirty="0" err="1" smtClean="0"/>
              <a:t>eNB</a:t>
            </a:r>
            <a:r>
              <a:rPr lang="sv-SE" dirty="0" smtClean="0"/>
              <a:t> = 30 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smtClean="0"/>
              <a:t>=&gt;ACIR UE = 27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In operator </a:t>
            </a:r>
            <a:r>
              <a:rPr lang="sv-SE" dirty="0" err="1" smtClean="0"/>
              <a:t>deployed</a:t>
            </a:r>
            <a:r>
              <a:rPr lang="sv-SE" dirty="0" smtClean="0"/>
              <a:t> scenarios </a:t>
            </a:r>
            <a:r>
              <a:rPr lang="sv-SE" dirty="0" err="1" smtClean="0"/>
              <a:t>where</a:t>
            </a:r>
            <a:r>
              <a:rPr lang="sv-SE" dirty="0" smtClean="0"/>
              <a:t> the AP </a:t>
            </a:r>
            <a:r>
              <a:rPr lang="sv-SE" dirty="0" err="1" smtClean="0"/>
              <a:t>may</a:t>
            </a:r>
            <a:r>
              <a:rPr lang="sv-SE" dirty="0" smtClean="0"/>
              <a:t> </a:t>
            </a:r>
            <a:r>
              <a:rPr lang="sv-SE" dirty="0" err="1" smtClean="0"/>
              <a:t>have</a:t>
            </a:r>
            <a:r>
              <a:rPr lang="sv-SE" dirty="0" smtClean="0"/>
              <a:t> </a:t>
            </a:r>
            <a:r>
              <a:rPr lang="sv-SE" dirty="0" err="1" smtClean="0"/>
              <a:t>considerably</a:t>
            </a:r>
            <a:r>
              <a:rPr lang="sv-SE" dirty="0" smtClean="0"/>
              <a:t> </a:t>
            </a:r>
            <a:r>
              <a:rPr lang="sv-SE" dirty="0" err="1" smtClean="0"/>
              <a:t>higher</a:t>
            </a:r>
            <a:r>
              <a:rPr lang="sv-SE" dirty="0" smtClean="0"/>
              <a:t> TX </a:t>
            </a:r>
            <a:r>
              <a:rPr lang="sv-SE" dirty="0" err="1" smtClean="0"/>
              <a:t>power</a:t>
            </a:r>
            <a:r>
              <a:rPr lang="sv-SE" dirty="0" smtClean="0"/>
              <a:t>, </a:t>
            </a:r>
            <a:r>
              <a:rPr lang="sv-SE" dirty="0" err="1" smtClean="0"/>
              <a:t>allowing</a:t>
            </a:r>
            <a:r>
              <a:rPr lang="sv-SE" dirty="0" smtClean="0"/>
              <a:t> </a:t>
            </a:r>
            <a:r>
              <a:rPr lang="sv-SE" dirty="0" err="1" smtClean="0"/>
              <a:t>very</a:t>
            </a:r>
            <a:r>
              <a:rPr lang="sv-SE" dirty="0" smtClean="0"/>
              <a:t> </a:t>
            </a:r>
            <a:r>
              <a:rPr lang="sv-SE" dirty="0" err="1" smtClean="0"/>
              <a:t>relaxed</a:t>
            </a:r>
            <a:r>
              <a:rPr lang="sv-SE" dirty="0" smtClean="0"/>
              <a:t> ACLR and ACS </a:t>
            </a:r>
            <a:r>
              <a:rPr lang="sv-SE" dirty="0" err="1" smtClean="0"/>
              <a:t>may</a:t>
            </a:r>
            <a:endParaRPr lang="sv-SE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 smtClean="0"/>
              <a:t>Degrade</a:t>
            </a:r>
            <a:r>
              <a:rPr lang="sv-SE" dirty="0" smtClean="0"/>
              <a:t> system </a:t>
            </a:r>
            <a:r>
              <a:rPr lang="sv-SE" dirty="0" err="1" smtClean="0"/>
              <a:t>performance</a:t>
            </a:r>
            <a:endParaRPr lang="sv-SE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smtClean="0"/>
              <a:t>Make 802.11 look bad </a:t>
            </a:r>
            <a:r>
              <a:rPr lang="sv-SE" dirty="0" err="1" smtClean="0"/>
              <a:t>compared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competing</a:t>
            </a:r>
            <a:r>
              <a:rPr lang="sv-SE" dirty="0" smtClean="0"/>
              <a:t> standards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sv-SE" dirty="0"/>
              <a:t>ACI and Inter-standard </a:t>
            </a:r>
            <a:r>
              <a:rPr lang="sv-SE" dirty="0" err="1"/>
              <a:t>Coexistence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86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4077072"/>
            <a:ext cx="7770813" cy="158529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 smtClean="0"/>
              <a:t>For 802.11ax, the </a:t>
            </a:r>
            <a:r>
              <a:rPr lang="sv-SE" sz="1800" dirty="0" smtClean="0"/>
              <a:t>ACIR </a:t>
            </a:r>
            <a:r>
              <a:rPr lang="sv-SE" sz="1800" dirty="0" err="1" smtClean="0"/>
              <a:t>only</a:t>
            </a:r>
            <a:r>
              <a:rPr lang="sv-SE" sz="1800" dirty="0" smtClean="0"/>
              <a:t> </a:t>
            </a:r>
            <a:r>
              <a:rPr lang="sv-SE" sz="1800" dirty="0" err="1" smtClean="0"/>
              <a:t>depends</a:t>
            </a:r>
            <a:r>
              <a:rPr lang="sv-SE" sz="1800" dirty="0" smtClean="0"/>
              <a:t> </a:t>
            </a:r>
            <a:r>
              <a:rPr lang="sv-SE" sz="1800" dirty="0" err="1" smtClean="0"/>
              <a:t>slightly</a:t>
            </a:r>
            <a:r>
              <a:rPr lang="sv-SE" sz="1800" dirty="0" smtClean="0"/>
              <a:t> on OBO, as it is </a:t>
            </a:r>
            <a:r>
              <a:rPr lang="sv-SE" sz="1800" dirty="0" err="1" smtClean="0"/>
              <a:t>largely</a:t>
            </a:r>
            <a:r>
              <a:rPr lang="sv-SE" sz="1800" dirty="0" smtClean="0"/>
              <a:t> </a:t>
            </a:r>
            <a:r>
              <a:rPr lang="sv-SE" sz="1800" dirty="0" err="1" smtClean="0"/>
              <a:t>determined</a:t>
            </a:r>
            <a:r>
              <a:rPr lang="sv-SE" sz="1800" dirty="0" smtClean="0"/>
              <a:t> by the ACS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800" dirty="0" err="1" smtClean="0"/>
              <a:t>Although</a:t>
            </a:r>
            <a:r>
              <a:rPr lang="sv-SE" sz="1800" dirty="0"/>
              <a:t> </a:t>
            </a:r>
            <a:r>
              <a:rPr lang="sv-SE" sz="1800" dirty="0" smtClean="0"/>
              <a:t>ACS is </a:t>
            </a:r>
            <a:r>
              <a:rPr lang="sv-SE" sz="1800" dirty="0" err="1" smtClean="0"/>
              <a:t>very</a:t>
            </a:r>
            <a:r>
              <a:rPr lang="sv-SE" sz="1800" dirty="0" smtClean="0"/>
              <a:t> implementation </a:t>
            </a:r>
            <a:r>
              <a:rPr lang="sv-SE" sz="1800" dirty="0" err="1" smtClean="0"/>
              <a:t>dependent</a:t>
            </a:r>
            <a:r>
              <a:rPr lang="sv-SE" sz="1800" dirty="0" smtClean="0"/>
              <a:t> and </a:t>
            </a:r>
            <a:r>
              <a:rPr lang="sv-SE" sz="1800" dirty="0" err="1" smtClean="0"/>
              <a:t>can</a:t>
            </a:r>
            <a:r>
              <a:rPr lang="sv-SE" sz="1800" dirty="0" smtClean="0"/>
              <a:t> be </a:t>
            </a:r>
            <a:r>
              <a:rPr lang="sv-SE" sz="1800" dirty="0" err="1" smtClean="0"/>
              <a:t>enhanced</a:t>
            </a:r>
            <a:r>
              <a:rPr lang="sv-SE" sz="1800" dirty="0" smtClean="0"/>
              <a:t>, </a:t>
            </a:r>
            <a:r>
              <a:rPr lang="sv-SE" sz="1800" dirty="0" err="1" smtClean="0"/>
              <a:t>with</a:t>
            </a:r>
            <a:r>
              <a:rPr lang="sv-SE" sz="1800" dirty="0" smtClean="0"/>
              <a:t> a </a:t>
            </a:r>
            <a:r>
              <a:rPr lang="sv-SE" sz="1800" dirty="0" err="1" smtClean="0"/>
              <a:t>too</a:t>
            </a:r>
            <a:r>
              <a:rPr lang="sv-SE" sz="1800" dirty="0" smtClean="0"/>
              <a:t> </a:t>
            </a:r>
            <a:r>
              <a:rPr lang="sv-SE" sz="1800" dirty="0" err="1" smtClean="0"/>
              <a:t>relaxed</a:t>
            </a:r>
            <a:r>
              <a:rPr lang="sv-SE" sz="1800" dirty="0" smtClean="0"/>
              <a:t> </a:t>
            </a:r>
            <a:r>
              <a:rPr lang="sv-SE" sz="1800" dirty="0" err="1" smtClean="0"/>
              <a:t>specification</a:t>
            </a:r>
            <a:r>
              <a:rPr lang="sv-SE" sz="1800" dirty="0" smtClean="0"/>
              <a:t> it </a:t>
            </a:r>
            <a:r>
              <a:rPr lang="sv-SE" sz="1800" dirty="0" err="1" smtClean="0"/>
              <a:t>seems</a:t>
            </a:r>
            <a:r>
              <a:rPr lang="sv-SE" sz="1800" dirty="0" smtClean="0"/>
              <a:t> </a:t>
            </a:r>
            <a:r>
              <a:rPr lang="sv-SE" sz="1800" dirty="0" err="1" smtClean="0"/>
              <a:t>there</a:t>
            </a:r>
            <a:r>
              <a:rPr lang="sv-SE" sz="1800" dirty="0" smtClean="0"/>
              <a:t> is a risk 802.11ax </a:t>
            </a:r>
            <a:r>
              <a:rPr lang="sv-SE" sz="1800" dirty="0" err="1" smtClean="0"/>
              <a:t>may</a:t>
            </a:r>
            <a:r>
              <a:rPr lang="sv-SE" sz="1800" dirty="0" smtClean="0"/>
              <a:t> </a:t>
            </a:r>
            <a:r>
              <a:rPr lang="sv-SE" sz="1800" dirty="0" err="1" smtClean="0"/>
              <a:t>have</a:t>
            </a:r>
            <a:r>
              <a:rPr lang="sv-SE" sz="1800" dirty="0" smtClean="0"/>
              <a:t> a </a:t>
            </a:r>
            <a:r>
              <a:rPr lang="sv-SE" sz="1800" dirty="0" err="1" smtClean="0"/>
              <a:t>significant</a:t>
            </a:r>
            <a:r>
              <a:rPr lang="sv-SE" sz="1800" dirty="0" smtClean="0"/>
              <a:t> </a:t>
            </a:r>
            <a:r>
              <a:rPr lang="sv-SE" sz="1800" dirty="0" err="1" smtClean="0"/>
              <a:t>disadvantage</a:t>
            </a:r>
            <a:r>
              <a:rPr lang="sv-SE" sz="1800" dirty="0" smtClean="0"/>
              <a:t> in </a:t>
            </a:r>
            <a:r>
              <a:rPr lang="sv-SE" sz="1800" dirty="0" err="1" smtClean="0"/>
              <a:t>comparison</a:t>
            </a:r>
            <a:r>
              <a:rPr lang="sv-SE" sz="1800" dirty="0" smtClean="0"/>
              <a:t> </a:t>
            </a:r>
            <a:r>
              <a:rPr lang="sv-SE" sz="1800" dirty="0" err="1" smtClean="0"/>
              <a:t>with</a:t>
            </a:r>
            <a:r>
              <a:rPr lang="sv-SE" sz="1800" dirty="0" smtClean="0"/>
              <a:t> </a:t>
            </a:r>
            <a:r>
              <a:rPr lang="sv-SE" sz="1800" dirty="0" err="1" smtClean="0"/>
              <a:t>e.g</a:t>
            </a:r>
            <a:r>
              <a:rPr lang="sv-SE" sz="1800" dirty="0" smtClean="0"/>
              <a:t>. </a:t>
            </a:r>
            <a:r>
              <a:rPr lang="sv-SE" sz="1800" dirty="0" smtClean="0"/>
              <a:t>LTE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800" dirty="0" err="1" smtClean="0"/>
              <a:t>Based</a:t>
            </a:r>
            <a:r>
              <a:rPr lang="sv-SE" sz="1800" dirty="0" smtClean="0"/>
              <a:t> on </a:t>
            </a:r>
            <a:r>
              <a:rPr lang="sv-SE" sz="1800" dirty="0" err="1" smtClean="0"/>
              <a:t>preliminary</a:t>
            </a:r>
            <a:r>
              <a:rPr lang="sv-SE" sz="1800" dirty="0" smtClean="0"/>
              <a:t> </a:t>
            </a:r>
            <a:r>
              <a:rPr lang="sv-SE" sz="1800" dirty="0" err="1" smtClean="0"/>
              <a:t>evaluations</a:t>
            </a:r>
            <a:r>
              <a:rPr lang="sv-SE" sz="1800" dirty="0" smtClean="0"/>
              <a:t>, </a:t>
            </a:r>
            <a:r>
              <a:rPr lang="sv-SE" sz="1800" dirty="0" err="1" smtClean="0"/>
              <a:t>there</a:t>
            </a:r>
            <a:r>
              <a:rPr lang="sv-SE" sz="1800" dirty="0" smtClean="0"/>
              <a:t> </a:t>
            </a:r>
            <a:r>
              <a:rPr lang="sv-SE" sz="1800" dirty="0" err="1" smtClean="0"/>
              <a:t>seems</a:t>
            </a:r>
            <a:r>
              <a:rPr lang="sv-SE" sz="1800" dirty="0" smtClean="0"/>
              <a:t> </a:t>
            </a:r>
            <a:r>
              <a:rPr lang="sv-SE" sz="1800" dirty="0" err="1" smtClean="0"/>
              <a:t>to</a:t>
            </a:r>
            <a:r>
              <a:rPr lang="sv-SE" sz="1800" dirty="0" smtClean="0"/>
              <a:t> be </a:t>
            </a:r>
            <a:r>
              <a:rPr lang="sv-SE" sz="1800" dirty="0" err="1" smtClean="0"/>
              <a:t>a</a:t>
            </a:r>
            <a:r>
              <a:rPr lang="sv-SE" sz="1800" dirty="0" err="1" smtClean="0"/>
              <a:t>bout</a:t>
            </a:r>
            <a:r>
              <a:rPr lang="sv-SE" sz="1800" dirty="0" smtClean="0"/>
              <a:t> 10 dB </a:t>
            </a:r>
            <a:r>
              <a:rPr lang="sv-SE" sz="1800" dirty="0" err="1" smtClean="0"/>
              <a:t>difference</a:t>
            </a:r>
            <a:r>
              <a:rPr lang="sv-SE" sz="1800" dirty="0" smtClean="0"/>
              <a:t> </a:t>
            </a:r>
            <a:endParaRPr lang="sv-SE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sv-SE" dirty="0"/>
              <a:t>ACI and Inter-standard </a:t>
            </a:r>
            <a:r>
              <a:rPr lang="sv-SE" dirty="0" err="1"/>
              <a:t>Coexistence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907942" y="1685999"/>
            <a:ext cx="167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chemeClr val="tx1"/>
                </a:solidFill>
              </a:rPr>
              <a:t>OBO = 5dB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22210" y="1705187"/>
            <a:ext cx="167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chemeClr val="tx1"/>
                </a:solidFill>
              </a:rPr>
              <a:t>OBO = 7dB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46730" y="1722002"/>
            <a:ext cx="167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chemeClr val="tx1"/>
                </a:solidFill>
              </a:rPr>
              <a:t>OBO = 9dB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901" y="2099042"/>
            <a:ext cx="2712078" cy="20304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58" y="2099042"/>
            <a:ext cx="2622843" cy="196362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731" y="2150579"/>
            <a:ext cx="2574399" cy="1927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28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In </a:t>
            </a:r>
            <a:r>
              <a:rPr lang="sv-SE" dirty="0" err="1" smtClean="0"/>
              <a:t>cellular</a:t>
            </a:r>
            <a:r>
              <a:rPr lang="sv-SE" dirty="0" smtClean="0"/>
              <a:t> systems like LTE, the radio </a:t>
            </a:r>
            <a:r>
              <a:rPr lang="sv-SE" dirty="0" err="1" smtClean="0"/>
              <a:t>requirements</a:t>
            </a:r>
            <a:r>
              <a:rPr lang="sv-SE" dirty="0" smtClean="0"/>
              <a:t> </a:t>
            </a:r>
            <a:r>
              <a:rPr lang="sv-SE" dirty="0" err="1" smtClean="0"/>
              <a:t>are</a:t>
            </a:r>
            <a:r>
              <a:rPr lang="sv-SE" dirty="0" smtClean="0"/>
              <a:t> </a:t>
            </a:r>
            <a:r>
              <a:rPr lang="sv-SE" dirty="0" err="1" smtClean="0"/>
              <a:t>typically</a:t>
            </a:r>
            <a:r>
              <a:rPr lang="sv-SE" dirty="0" smtClean="0"/>
              <a:t> </a:t>
            </a:r>
            <a:r>
              <a:rPr lang="sv-SE" dirty="0" err="1" smtClean="0"/>
              <a:t>very</a:t>
            </a:r>
            <a:r>
              <a:rPr lang="sv-SE" dirty="0" smtClean="0"/>
              <a:t> different for the </a:t>
            </a:r>
            <a:r>
              <a:rPr lang="sv-SE" dirty="0" err="1" smtClean="0"/>
              <a:t>eNB</a:t>
            </a:r>
            <a:r>
              <a:rPr lang="sv-SE" dirty="0" smtClean="0"/>
              <a:t> and the UE, </a:t>
            </a:r>
            <a:r>
              <a:rPr lang="sv-SE" dirty="0" err="1" smtClean="0"/>
              <a:t>e.g</a:t>
            </a:r>
            <a:r>
              <a:rPr lang="sv-SE" dirty="0" smtClean="0"/>
              <a:t>. </a:t>
            </a:r>
            <a:r>
              <a:rPr lang="sv-SE" dirty="0" err="1" smtClean="0"/>
              <a:t>concerning</a:t>
            </a:r>
            <a:r>
              <a:rPr lang="sv-SE" dirty="0" smtClean="0"/>
              <a:t> ACLR and ACS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 smtClean="0"/>
              <a:t>With</a:t>
            </a:r>
            <a:r>
              <a:rPr lang="sv-SE" dirty="0" smtClean="0"/>
              <a:t> 802.11ax </a:t>
            </a:r>
            <a:r>
              <a:rPr lang="sv-SE" dirty="0" err="1" smtClean="0"/>
              <a:t>targeting</a:t>
            </a:r>
            <a:r>
              <a:rPr lang="sv-SE" dirty="0" smtClean="0"/>
              <a:t> </a:t>
            </a:r>
            <a:r>
              <a:rPr lang="sv-SE" dirty="0" err="1" smtClean="0"/>
              <a:t>similar</a:t>
            </a:r>
            <a:r>
              <a:rPr lang="sv-SE" dirty="0" smtClean="0"/>
              <a:t> </a:t>
            </a:r>
            <a:r>
              <a:rPr lang="sv-SE" dirty="0" err="1" smtClean="0"/>
              <a:t>use</a:t>
            </a:r>
            <a:r>
              <a:rPr lang="sv-SE" dirty="0" smtClean="0"/>
              <a:t> </a:t>
            </a:r>
            <a:r>
              <a:rPr lang="sv-SE" dirty="0" err="1" smtClean="0"/>
              <a:t>cases</a:t>
            </a:r>
            <a:r>
              <a:rPr lang="sv-SE" dirty="0" smtClean="0"/>
              <a:t>, it </a:t>
            </a:r>
            <a:r>
              <a:rPr lang="sv-SE" dirty="0" err="1" smtClean="0"/>
              <a:t>seems</a:t>
            </a:r>
            <a:r>
              <a:rPr lang="sv-SE" dirty="0" smtClean="0"/>
              <a:t> </a:t>
            </a:r>
            <a:r>
              <a:rPr lang="sv-SE" dirty="0" err="1" smtClean="0"/>
              <a:t>reasonable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consider</a:t>
            </a:r>
            <a:r>
              <a:rPr lang="sv-SE" dirty="0" smtClean="0"/>
              <a:t> a </a:t>
            </a:r>
            <a:r>
              <a:rPr lang="sv-SE" dirty="0" err="1" smtClean="0"/>
              <a:t>similar</a:t>
            </a:r>
            <a:r>
              <a:rPr lang="sv-SE" dirty="0" smtClean="0"/>
              <a:t> approach </a:t>
            </a:r>
            <a:r>
              <a:rPr lang="sv-SE" dirty="0" err="1" smtClean="0"/>
              <a:t>where</a:t>
            </a:r>
            <a:r>
              <a:rPr lang="sv-SE" dirty="0" smtClean="0"/>
              <a:t> </a:t>
            </a:r>
            <a:r>
              <a:rPr lang="sv-SE" dirty="0" smtClean="0"/>
              <a:t>APs, </a:t>
            </a:r>
            <a:r>
              <a:rPr lang="sv-SE" dirty="0" err="1" smtClean="0"/>
              <a:t>especially</a:t>
            </a:r>
            <a:r>
              <a:rPr lang="sv-SE" dirty="0" smtClean="0"/>
              <a:t> in </a:t>
            </a:r>
            <a:r>
              <a:rPr lang="sv-SE" dirty="0" err="1" smtClean="0"/>
              <a:t>case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 </a:t>
            </a:r>
            <a:r>
              <a:rPr lang="sv-SE" dirty="0" err="1" smtClean="0"/>
              <a:t>high</a:t>
            </a:r>
            <a:r>
              <a:rPr lang="sv-SE" dirty="0" smtClean="0"/>
              <a:t> TX </a:t>
            </a:r>
            <a:r>
              <a:rPr lang="sv-SE" dirty="0" err="1" smtClean="0"/>
              <a:t>power</a:t>
            </a:r>
            <a:r>
              <a:rPr lang="sv-SE" dirty="0" smtClean="0"/>
              <a:t>, </a:t>
            </a:r>
            <a:r>
              <a:rPr lang="sv-SE" dirty="0" err="1" smtClean="0"/>
              <a:t>have</a:t>
            </a:r>
            <a:r>
              <a:rPr lang="sv-SE" dirty="0" smtClean="0"/>
              <a:t> </a:t>
            </a:r>
            <a:r>
              <a:rPr lang="sv-SE" dirty="0" err="1" smtClean="0"/>
              <a:t>more</a:t>
            </a:r>
            <a:r>
              <a:rPr lang="sv-SE" dirty="0" smtClean="0"/>
              <a:t> </a:t>
            </a:r>
            <a:r>
              <a:rPr lang="sv-SE" dirty="0" err="1" smtClean="0"/>
              <a:t>strict</a:t>
            </a:r>
            <a:r>
              <a:rPr lang="sv-SE" dirty="0" smtClean="0"/>
              <a:t> </a:t>
            </a:r>
            <a:r>
              <a:rPr lang="sv-SE" dirty="0" err="1" smtClean="0"/>
              <a:t>requirements</a:t>
            </a:r>
            <a:r>
              <a:rPr lang="sv-SE" dirty="0" smtClean="0"/>
              <a:t> 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sv-SE" dirty="0" err="1" smtClean="0"/>
              <a:t>Possible</a:t>
            </a:r>
            <a:r>
              <a:rPr lang="sv-SE" dirty="0" smtClean="0"/>
              <a:t> </a:t>
            </a:r>
            <a:r>
              <a:rPr lang="sv-SE" dirty="0" err="1" smtClean="0"/>
              <a:t>Improvements</a:t>
            </a:r>
            <a:r>
              <a:rPr lang="sv-SE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91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ACI </a:t>
            </a:r>
            <a:r>
              <a:rPr lang="sv-SE" dirty="0" err="1" smtClean="0"/>
              <a:t>performance</a:t>
            </a:r>
            <a:r>
              <a:rPr lang="sv-SE" dirty="0" smtClean="0"/>
              <a:t> for 802.11ax is </a:t>
            </a:r>
            <a:r>
              <a:rPr lang="sv-SE" dirty="0" err="1" smtClean="0"/>
              <a:t>expected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be </a:t>
            </a:r>
            <a:r>
              <a:rPr lang="sv-SE" dirty="0" err="1" smtClean="0"/>
              <a:t>limited</a:t>
            </a:r>
            <a:r>
              <a:rPr lang="sv-SE" dirty="0" smtClean="0"/>
              <a:t> by ACS </a:t>
            </a:r>
            <a:r>
              <a:rPr lang="sv-SE" dirty="0" err="1" smtClean="0"/>
              <a:t>rather</a:t>
            </a:r>
            <a:r>
              <a:rPr lang="sv-SE" dirty="0" smtClean="0"/>
              <a:t> </a:t>
            </a:r>
            <a:r>
              <a:rPr lang="sv-SE" dirty="0" err="1" smtClean="0"/>
              <a:t>than</a:t>
            </a:r>
            <a:r>
              <a:rPr lang="sv-SE" dirty="0" smtClean="0"/>
              <a:t> ACLR for </a:t>
            </a:r>
            <a:r>
              <a:rPr lang="sv-SE" dirty="0" err="1" smtClean="0"/>
              <a:t>most</a:t>
            </a:r>
            <a:r>
              <a:rPr lang="sv-SE" dirty="0" smtClean="0"/>
              <a:t> </a:t>
            </a:r>
            <a:r>
              <a:rPr lang="sv-SE" dirty="0" err="1" smtClean="0"/>
              <a:t>cases</a:t>
            </a:r>
            <a:r>
              <a:rPr lang="sv-SE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smtClean="0"/>
              <a:t>=&gt; ACI </a:t>
            </a:r>
            <a:r>
              <a:rPr lang="sv-SE" dirty="0" err="1" smtClean="0"/>
              <a:t>performance</a:t>
            </a:r>
            <a:r>
              <a:rPr lang="sv-SE" dirty="0" smtClean="0"/>
              <a:t> </a:t>
            </a:r>
            <a:r>
              <a:rPr lang="sv-SE" dirty="0" err="1" smtClean="0"/>
              <a:t>can’t</a:t>
            </a:r>
            <a:r>
              <a:rPr lang="sv-SE" dirty="0" smtClean="0"/>
              <a:t> be </a:t>
            </a:r>
            <a:r>
              <a:rPr lang="sv-SE" dirty="0" err="1" smtClean="0"/>
              <a:t>studied</a:t>
            </a:r>
            <a:r>
              <a:rPr lang="sv-SE" dirty="0" smtClean="0"/>
              <a:t> just </a:t>
            </a:r>
            <a:r>
              <a:rPr lang="sv-SE" dirty="0" err="1" smtClean="0"/>
              <a:t>looking</a:t>
            </a:r>
            <a:r>
              <a:rPr lang="sv-SE" dirty="0" smtClean="0"/>
              <a:t> at ACLR</a:t>
            </a:r>
          </a:p>
          <a:p>
            <a:pPr>
              <a:buFont typeface="Arial" panose="020B0604020202020204" pitchFamily="34" charset="0"/>
              <a:buChar char="•"/>
            </a:pPr>
            <a:endParaRPr lang="sv-S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 smtClean="0"/>
              <a:t>Competing</a:t>
            </a:r>
            <a:r>
              <a:rPr lang="sv-SE" dirty="0" smtClean="0"/>
              <a:t> </a:t>
            </a:r>
            <a:r>
              <a:rPr lang="sv-SE" dirty="0" err="1" smtClean="0"/>
              <a:t>technologies</a:t>
            </a:r>
            <a:r>
              <a:rPr lang="sv-SE" dirty="0" smtClean="0"/>
              <a:t> </a:t>
            </a:r>
            <a:r>
              <a:rPr lang="sv-SE" dirty="0" err="1" smtClean="0"/>
              <a:t>are</a:t>
            </a:r>
            <a:r>
              <a:rPr lang="sv-SE" dirty="0" smtClean="0"/>
              <a:t> </a:t>
            </a:r>
            <a:r>
              <a:rPr lang="sv-SE" dirty="0" err="1" smtClean="0"/>
              <a:t>considerably</a:t>
            </a:r>
            <a:r>
              <a:rPr lang="sv-SE" dirty="0" smtClean="0"/>
              <a:t> </a:t>
            </a:r>
            <a:r>
              <a:rPr lang="sv-SE" dirty="0" err="1" smtClean="0"/>
              <a:t>better</a:t>
            </a:r>
            <a:r>
              <a:rPr lang="sv-SE" dirty="0" smtClean="0"/>
              <a:t>. It is </a:t>
            </a:r>
            <a:r>
              <a:rPr lang="sv-SE" dirty="0" err="1"/>
              <a:t>p</a:t>
            </a:r>
            <a:r>
              <a:rPr lang="sv-SE" dirty="0" err="1" smtClean="0"/>
              <a:t>ossible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decrease</a:t>
            </a:r>
            <a:r>
              <a:rPr lang="sv-SE" dirty="0" smtClean="0"/>
              <a:t> </a:t>
            </a:r>
            <a:r>
              <a:rPr lang="sv-SE" dirty="0" err="1" smtClean="0"/>
              <a:t>this</a:t>
            </a:r>
            <a:r>
              <a:rPr lang="sv-SE" dirty="0" smtClean="0"/>
              <a:t> gap </a:t>
            </a:r>
            <a:r>
              <a:rPr lang="sv-SE" dirty="0" err="1" smtClean="0"/>
              <a:t>e.g</a:t>
            </a:r>
            <a:r>
              <a:rPr lang="sv-SE" dirty="0" smtClean="0"/>
              <a:t>. by </a:t>
            </a:r>
            <a:r>
              <a:rPr lang="sv-SE" dirty="0" err="1" smtClean="0"/>
              <a:t>having</a:t>
            </a:r>
            <a:r>
              <a:rPr lang="sv-SE" dirty="0" smtClean="0"/>
              <a:t> </a:t>
            </a:r>
            <a:r>
              <a:rPr lang="sv-SE" dirty="0" err="1" smtClean="0"/>
              <a:t>more</a:t>
            </a:r>
            <a:r>
              <a:rPr lang="sv-SE" dirty="0" smtClean="0"/>
              <a:t> stringent radio </a:t>
            </a:r>
            <a:r>
              <a:rPr lang="sv-SE" dirty="0" err="1" smtClean="0"/>
              <a:t>requirements</a:t>
            </a:r>
            <a:r>
              <a:rPr lang="sv-SE" dirty="0" smtClean="0"/>
              <a:t> for APs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high</a:t>
            </a:r>
            <a:r>
              <a:rPr lang="sv-SE" dirty="0" smtClean="0"/>
              <a:t> TX </a:t>
            </a:r>
            <a:r>
              <a:rPr lang="sv-SE" dirty="0" err="1" smtClean="0"/>
              <a:t>power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47204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ACI </a:t>
            </a:r>
            <a:r>
              <a:rPr lang="en-US" dirty="0" smtClean="0"/>
              <a:t>performance be </a:t>
            </a:r>
            <a:r>
              <a:rPr lang="en-US" dirty="0" smtClean="0"/>
              <a:t>included in </a:t>
            </a:r>
            <a:r>
              <a:rPr lang="en-US" dirty="0" smtClean="0"/>
              <a:t>Evaluation Methodology Document</a:t>
            </a:r>
            <a:r>
              <a:rPr lang="en-US" dirty="0" smtClean="0"/>
              <a:t>?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Y/N/A: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1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Would</a:t>
            </a:r>
            <a:r>
              <a:rPr lang="sv-SE" dirty="0" smtClean="0"/>
              <a:t> it be </a:t>
            </a:r>
            <a:r>
              <a:rPr lang="sv-SE" dirty="0" err="1" smtClean="0"/>
              <a:t>desirable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have</a:t>
            </a:r>
            <a:r>
              <a:rPr lang="sv-SE" dirty="0" smtClean="0"/>
              <a:t> different radio </a:t>
            </a:r>
            <a:r>
              <a:rPr lang="sv-SE" dirty="0" err="1" smtClean="0"/>
              <a:t>requriements</a:t>
            </a:r>
            <a:r>
              <a:rPr lang="sv-SE" dirty="0" smtClean="0"/>
              <a:t> (ACLR and ACS) for </a:t>
            </a:r>
            <a:r>
              <a:rPr lang="sv-SE" dirty="0"/>
              <a:t> </a:t>
            </a:r>
            <a:r>
              <a:rPr lang="sv-SE" dirty="0" err="1"/>
              <a:t>high</a:t>
            </a:r>
            <a:r>
              <a:rPr lang="sv-SE" dirty="0"/>
              <a:t> TX </a:t>
            </a:r>
            <a:r>
              <a:rPr lang="sv-SE" dirty="0" err="1"/>
              <a:t>power</a:t>
            </a:r>
            <a:r>
              <a:rPr lang="sv-SE" dirty="0"/>
              <a:t> APs and non-AP </a:t>
            </a:r>
            <a:r>
              <a:rPr lang="sv-SE" dirty="0" smtClean="0"/>
              <a:t>STAs </a:t>
            </a:r>
            <a:r>
              <a:rPr lang="sv-SE" dirty="0" err="1" smtClean="0"/>
              <a:t>if</a:t>
            </a:r>
            <a:r>
              <a:rPr lang="sv-SE" dirty="0" smtClean="0"/>
              <a:t> </a:t>
            </a:r>
            <a:r>
              <a:rPr lang="sv-SE" dirty="0" err="1" smtClean="0"/>
              <a:t>this</a:t>
            </a:r>
            <a:r>
              <a:rPr lang="sv-SE" dirty="0" smtClean="0"/>
              <a:t> </a:t>
            </a:r>
            <a:r>
              <a:rPr lang="sv-SE" dirty="0" err="1" smtClean="0"/>
              <a:t>results</a:t>
            </a:r>
            <a:r>
              <a:rPr lang="sv-SE" dirty="0" smtClean="0"/>
              <a:t> in </a:t>
            </a:r>
            <a:r>
              <a:rPr lang="sv-SE" dirty="0" err="1" smtClean="0"/>
              <a:t>better</a:t>
            </a:r>
            <a:r>
              <a:rPr lang="sv-SE" dirty="0" smtClean="0"/>
              <a:t> </a:t>
            </a:r>
            <a:r>
              <a:rPr lang="sv-SE" dirty="0" err="1" smtClean="0"/>
              <a:t>performance</a:t>
            </a:r>
            <a:r>
              <a:rPr lang="sv-SE" dirty="0" smtClean="0"/>
              <a:t>?</a:t>
            </a:r>
            <a:endParaRPr lang="sv-SE" dirty="0"/>
          </a:p>
          <a:p>
            <a:r>
              <a:rPr lang="sv-SE" dirty="0" smtClean="0"/>
              <a:t> </a:t>
            </a:r>
            <a:endParaRPr lang="en-US" dirty="0"/>
          </a:p>
          <a:p>
            <a:r>
              <a:rPr lang="en-US" dirty="0" smtClean="0"/>
              <a:t>Y/N/A: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96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700808"/>
            <a:ext cx="7772400" cy="4208463"/>
          </a:xfrm>
          <a:ln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ko-KR" b="0" dirty="0" smtClean="0"/>
              <a:t>11-15/0330r1, “</a:t>
            </a:r>
            <a:r>
              <a:rPr lang="en-US" b="0" dirty="0"/>
              <a:t>OFDMA Numerology and Structure</a:t>
            </a:r>
            <a:r>
              <a:rPr lang="en-US" altLang="ko-KR" b="0" dirty="0" smtClean="0"/>
              <a:t>”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11-15/0564,“</a:t>
            </a:r>
            <a:r>
              <a:rPr lang="en-US" b="0" dirty="0"/>
              <a:t>802.11ax Calibration and Modeling Adjacent Channel Interference</a:t>
            </a:r>
            <a:r>
              <a:rPr lang="en-US" b="0" dirty="0" smtClean="0"/>
              <a:t>”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11-14/00865r1, </a:t>
            </a:r>
            <a:r>
              <a:rPr lang="en-US" b="0" dirty="0"/>
              <a:t>“</a:t>
            </a:r>
            <a:r>
              <a:rPr lang="en-US" altLang="zh-CN" b="0" dirty="0"/>
              <a:t>ACI and AACI for 802.11ax System Simulations</a:t>
            </a:r>
            <a:r>
              <a:rPr lang="en-US" altLang="zh-CN" b="0" dirty="0" smtClean="0"/>
              <a:t>”</a:t>
            </a:r>
          </a:p>
          <a:p>
            <a:pPr marL="457200" indent="-457200">
              <a:buFont typeface="+mj-lt"/>
              <a:buAutoNum type="arabicPeriod"/>
            </a:pPr>
            <a:r>
              <a:rPr lang="sv-SE" altLang="ko-KR" b="0" dirty="0" smtClean="0"/>
              <a:t>R4-153538, </a:t>
            </a:r>
            <a:r>
              <a:rPr lang="en-US" b="0" dirty="0" smtClean="0"/>
              <a:t>“Adjacent channel </a:t>
            </a:r>
            <a:r>
              <a:rPr lang="en-US" b="0" dirty="0" smtClean="0"/>
              <a:t>coexistence </a:t>
            </a:r>
            <a:r>
              <a:rPr lang="en-US" b="0" dirty="0" smtClean="0"/>
              <a:t>evaluations for LAA-LAA deployment scenario</a:t>
            </a:r>
            <a:r>
              <a:rPr lang="en-US" altLang="zh-CN" b="0" dirty="0" smtClean="0"/>
              <a:t>”</a:t>
            </a:r>
            <a:endParaRPr lang="en-US" altLang="ko-KR" b="0" dirty="0"/>
          </a:p>
          <a:p>
            <a:pPr marL="0" indent="0"/>
            <a:endParaRPr lang="en-GB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3397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Methodology for evaluation, cont’d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683568" y="1700808"/>
            <a:ext cx="7770813" cy="42561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Channel estimation is done on one noise and interference free symbol (only impacted by PA and CSF),  as assuming a too simplistic channel estimation algorithm under realistic conditions will give too poor results</a:t>
            </a:r>
            <a:endParaRPr lang="sv-SE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IFFT is run at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simple 1 sample window is  used to meet the TX spectrum far out. No additional </a:t>
            </a:r>
            <a:r>
              <a:rPr lang="en-US" sz="2000" dirty="0" smtClean="0"/>
              <a:t>shaping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One </a:t>
            </a:r>
            <a:r>
              <a:rPr lang="en-US" sz="2000" dirty="0"/>
              <a:t>concern by widening the TX spectrum mask  is that the ACI performance may degrade. The ACI performance is compared to 802.11ac and evaluated against the 802.11ac </a:t>
            </a:r>
            <a:r>
              <a:rPr lang="en-US" sz="2000" dirty="0" smtClean="0"/>
              <a:t>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 6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order (analog)  </a:t>
            </a:r>
            <a:r>
              <a:rPr lang="en-US" sz="2000" dirty="0" err="1" smtClean="0"/>
              <a:t>Chebychev</a:t>
            </a:r>
            <a:r>
              <a:rPr lang="en-US" sz="2000" dirty="0" smtClean="0"/>
              <a:t> filter is assumed, before down-sampling to </a:t>
            </a:r>
            <a:r>
              <a:rPr lang="en-US" sz="2000" dirty="0" err="1" smtClean="0"/>
              <a:t>Nyquist</a:t>
            </a:r>
            <a:r>
              <a:rPr lang="en-US" sz="2000" dirty="0" smtClean="0"/>
              <a:t>.  3dB BW equal to passband of desired signal. No additional filtering is used. </a:t>
            </a:r>
            <a:endParaRPr lang="en-US" sz="2000" dirty="0"/>
          </a:p>
          <a:p>
            <a:pPr marL="0" indent="0"/>
            <a:r>
              <a:rPr lang="en-US" sz="2000" dirty="0" smtClean="0"/>
              <a:t> 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91607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8993" y="4892268"/>
            <a:ext cx="8052974" cy="136815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EVM </a:t>
            </a:r>
            <a:r>
              <a:rPr lang="en-US" sz="1800" dirty="0"/>
              <a:t>requirement very dependent on MCS. Corresponding OBO requirement: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 QPSK ~ 3dB, 16QAM ~ 5dB, 64QAM ~ 8dB, and 256QAM ~ </a:t>
            </a:r>
            <a:r>
              <a:rPr lang="en-US" sz="1600" dirty="0" smtClean="0"/>
              <a:t>9dB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sv-SE" sz="1800" dirty="0" smtClean="0"/>
              <a:t>=&gt;</a:t>
            </a:r>
            <a:r>
              <a:rPr lang="sv-SE" sz="1800" dirty="0" err="1" smtClean="0"/>
              <a:t>Using</a:t>
            </a:r>
            <a:r>
              <a:rPr lang="sv-SE" sz="1800" dirty="0" smtClean="0"/>
              <a:t> </a:t>
            </a:r>
            <a:r>
              <a:rPr lang="sv-SE" sz="1800" dirty="0" err="1" smtClean="0"/>
              <a:t>spectrum</a:t>
            </a:r>
            <a:r>
              <a:rPr lang="sv-SE" sz="1800" dirty="0" smtClean="0"/>
              <a:t> mask </a:t>
            </a:r>
            <a:r>
              <a:rPr lang="sv-SE" sz="1800" dirty="0" err="1" smtClean="0"/>
              <a:t>to</a:t>
            </a:r>
            <a:r>
              <a:rPr lang="sv-SE" sz="1800" dirty="0" smtClean="0"/>
              <a:t> </a:t>
            </a:r>
            <a:r>
              <a:rPr lang="sv-SE" sz="1800" dirty="0" err="1" smtClean="0"/>
              <a:t>determine</a:t>
            </a:r>
            <a:r>
              <a:rPr lang="sv-SE" sz="1800" dirty="0" smtClean="0"/>
              <a:t> ACLR for </a:t>
            </a:r>
            <a:r>
              <a:rPr lang="sv-SE" sz="1800" dirty="0" err="1" smtClean="0"/>
              <a:t>high</a:t>
            </a:r>
            <a:r>
              <a:rPr lang="sv-SE" sz="1800" dirty="0" smtClean="0"/>
              <a:t> MCS is </a:t>
            </a:r>
            <a:r>
              <a:rPr lang="sv-SE" sz="1800" dirty="0" err="1" smtClean="0"/>
              <a:t>very</a:t>
            </a:r>
            <a:r>
              <a:rPr lang="sv-SE" sz="1800" dirty="0"/>
              <a:t> </a:t>
            </a:r>
            <a:r>
              <a:rPr lang="sv-SE" sz="1800" dirty="0" err="1" smtClean="0"/>
              <a:t>pessimistic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sv-SE" dirty="0" err="1" smtClean="0"/>
              <a:t>Impact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OBO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18</a:t>
            </a:fld>
            <a:endParaRPr lang="en-GB"/>
          </a:p>
        </p:txBody>
      </p:sp>
      <p:pic>
        <p:nvPicPr>
          <p:cNvPr id="7" name="Picture 2" descr="C:\Users\ecswilh\WLAN\Filters etc\80211ac_TXspec_window_variousOBO_Hann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91" y="1556792"/>
            <a:ext cx="4032449" cy="301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587616"/>
            <a:ext cx="3044273" cy="1653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C:\Users\ecswilh\WLAN\Filters etc\80211ac_EVM_window_variousOB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415" y="3212976"/>
            <a:ext cx="3783553" cy="1681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60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0582" y="4365104"/>
            <a:ext cx="7923866" cy="17281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b="0" dirty="0" smtClean="0"/>
              <a:t>The same simulations as on the </a:t>
            </a:r>
            <a:r>
              <a:rPr lang="sv-SE" sz="1800" b="0" dirty="0" err="1" smtClean="0"/>
              <a:t>previous</a:t>
            </a:r>
            <a:r>
              <a:rPr lang="sv-SE" sz="1800" b="0" dirty="0" smtClean="0"/>
              <a:t> page, </a:t>
            </a:r>
            <a:r>
              <a:rPr lang="sv-SE" sz="1800" b="0" dirty="0" err="1" smtClean="0"/>
              <a:t>but</a:t>
            </a:r>
            <a:r>
              <a:rPr lang="sv-SE" sz="1800" b="0" dirty="0" smtClean="0"/>
              <a:t> </a:t>
            </a:r>
            <a:r>
              <a:rPr lang="sv-SE" sz="1800" b="0" dirty="0" err="1" smtClean="0"/>
              <a:t>now</a:t>
            </a:r>
            <a:r>
              <a:rPr lang="sv-SE" sz="1800" b="0" dirty="0" smtClean="0"/>
              <a:t> </a:t>
            </a:r>
            <a:r>
              <a:rPr lang="sv-SE" sz="1800" b="0" dirty="0" err="1" smtClean="0"/>
              <a:t>with</a:t>
            </a:r>
            <a:r>
              <a:rPr lang="sv-SE" sz="1800" b="0" dirty="0" smtClean="0"/>
              <a:t> a 10th order filter in order </a:t>
            </a:r>
            <a:r>
              <a:rPr lang="sv-SE" sz="1800" b="0" dirty="0" err="1" smtClean="0"/>
              <a:t>to</a:t>
            </a:r>
            <a:r>
              <a:rPr lang="sv-SE" sz="1800" b="0" dirty="0"/>
              <a:t> </a:t>
            </a:r>
            <a:r>
              <a:rPr lang="sv-SE" sz="1800" b="0" dirty="0" err="1" smtClean="0"/>
              <a:t>obtain</a:t>
            </a:r>
            <a:r>
              <a:rPr lang="sv-SE" sz="1800" b="0" dirty="0" smtClean="0"/>
              <a:t> </a:t>
            </a:r>
            <a:r>
              <a:rPr lang="sv-SE" sz="1800" b="0" dirty="0" err="1" smtClean="0"/>
              <a:t>very</a:t>
            </a:r>
            <a:r>
              <a:rPr lang="sv-SE" sz="1800" b="0" dirty="0" smtClean="0"/>
              <a:t> </a:t>
            </a:r>
            <a:r>
              <a:rPr lang="sv-SE" sz="1800" b="0" dirty="0" err="1" smtClean="0"/>
              <a:t>high</a:t>
            </a:r>
            <a:r>
              <a:rPr lang="sv-SE" sz="1800" b="0" dirty="0" smtClean="0"/>
              <a:t> ACS and </a:t>
            </a:r>
            <a:r>
              <a:rPr lang="sv-SE" sz="1800" b="0" dirty="0" err="1" smtClean="0"/>
              <a:t>study</a:t>
            </a:r>
            <a:r>
              <a:rPr lang="sv-SE" sz="1800" b="0" dirty="0" smtClean="0"/>
              <a:t> ACLR.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800" b="0" dirty="0" smtClean="0"/>
              <a:t>ACLR </a:t>
            </a:r>
            <a:r>
              <a:rPr lang="sv-SE" sz="1800" b="0" dirty="0" err="1" smtClean="0"/>
              <a:t>may</a:t>
            </a:r>
            <a:r>
              <a:rPr lang="sv-SE" sz="1800" b="0" dirty="0" smtClean="0"/>
              <a:t> be </a:t>
            </a:r>
            <a:r>
              <a:rPr lang="sv-SE" sz="1800" b="0" dirty="0" err="1" smtClean="0"/>
              <a:t>better</a:t>
            </a:r>
            <a:r>
              <a:rPr lang="sv-SE" sz="1800" b="0" dirty="0" smtClean="0"/>
              <a:t> for 802.11ax, </a:t>
            </a:r>
            <a:r>
              <a:rPr lang="sv-SE" sz="1800" b="0" dirty="0" err="1" smtClean="0"/>
              <a:t>but</a:t>
            </a:r>
            <a:r>
              <a:rPr lang="sv-SE" sz="1800" b="0" dirty="0" smtClean="0"/>
              <a:t> </a:t>
            </a:r>
            <a:r>
              <a:rPr lang="sv-SE" sz="1800" b="0" dirty="0" err="1" smtClean="0"/>
              <a:t>this</a:t>
            </a:r>
            <a:r>
              <a:rPr lang="sv-SE" sz="1800" b="0" dirty="0" smtClean="0"/>
              <a:t> </a:t>
            </a:r>
            <a:r>
              <a:rPr lang="sv-SE" sz="1800" b="0" dirty="0" err="1" smtClean="0"/>
              <a:t>seems</a:t>
            </a:r>
            <a:r>
              <a:rPr lang="sv-SE" sz="1800" b="0" dirty="0" smtClean="0"/>
              <a:t> </a:t>
            </a:r>
            <a:r>
              <a:rPr lang="sv-SE" sz="1800" b="0" dirty="0" err="1" smtClean="0"/>
              <a:t>to</a:t>
            </a:r>
            <a:r>
              <a:rPr lang="sv-SE" sz="1800" b="0" dirty="0" smtClean="0"/>
              <a:t> be </a:t>
            </a:r>
            <a:r>
              <a:rPr lang="sv-SE" sz="1800" b="0" dirty="0" err="1" smtClean="0"/>
              <a:t>true</a:t>
            </a:r>
            <a:r>
              <a:rPr lang="sv-SE" sz="1800" b="0" dirty="0" smtClean="0"/>
              <a:t> </a:t>
            </a:r>
            <a:r>
              <a:rPr lang="sv-SE" sz="1800" b="0" dirty="0" err="1" smtClean="0"/>
              <a:t>only</a:t>
            </a:r>
            <a:r>
              <a:rPr lang="sv-SE" sz="1800" b="0" dirty="0" smtClean="0"/>
              <a:t> for </a:t>
            </a:r>
            <a:r>
              <a:rPr lang="sv-SE" sz="1800" b="0" dirty="0" err="1" smtClean="0"/>
              <a:t>large</a:t>
            </a:r>
            <a:r>
              <a:rPr lang="sv-SE" sz="1800" b="0" dirty="0" smtClean="0"/>
              <a:t> </a:t>
            </a:r>
            <a:r>
              <a:rPr lang="sv-SE" sz="1800" b="0" dirty="0" smtClean="0"/>
              <a:t>OBO </a:t>
            </a:r>
            <a:endParaRPr lang="sv-SE" sz="1800" b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ACI Performance - Simulated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971600" y="1625679"/>
            <a:ext cx="167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chemeClr val="tx1"/>
                </a:solidFill>
              </a:rPr>
              <a:t>OBO = 5dB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35896" y="1643228"/>
            <a:ext cx="167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chemeClr val="tx1"/>
                </a:solidFill>
              </a:rPr>
              <a:t>OBO = 7dB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89543" y="1700808"/>
            <a:ext cx="167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chemeClr val="tx1"/>
                </a:solidFill>
              </a:rPr>
              <a:t>OBO = 9dB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18" y="2104893"/>
            <a:ext cx="2599421" cy="19414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8733" y="2104976"/>
            <a:ext cx="2671429" cy="200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761" y="2129182"/>
            <a:ext cx="2725021" cy="2035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40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774632" cy="4113213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en-US" dirty="0" smtClean="0"/>
              <a:t>Adjacent Channel Interference (ACI) performance is essentially determined by the Adjacent Channel Leakage Ratio (ACLR) and </a:t>
            </a:r>
            <a:r>
              <a:rPr lang="en-US" dirty="0" err="1" smtClean="0"/>
              <a:t>Adajcent</a:t>
            </a:r>
            <a:r>
              <a:rPr lang="en-US" dirty="0" smtClean="0"/>
              <a:t> Channel Selection (ACS)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The impact of ACLR was discussed in </a:t>
            </a:r>
            <a:r>
              <a:rPr lang="en-US" dirty="0" smtClean="0"/>
              <a:t>[2] </a:t>
            </a:r>
            <a:r>
              <a:rPr lang="en-US" dirty="0" smtClean="0"/>
              <a:t>using the TX spectrum mask for a fixed MCS and in </a:t>
            </a:r>
            <a:r>
              <a:rPr lang="sv-SE" dirty="0" smtClean="0"/>
              <a:t>[3] </a:t>
            </a:r>
            <a:r>
              <a:rPr lang="sv-SE" dirty="0" err="1" smtClean="0"/>
              <a:t>using</a:t>
            </a:r>
            <a:r>
              <a:rPr lang="sv-SE" dirty="0" smtClean="0"/>
              <a:t> MCS </a:t>
            </a:r>
            <a:r>
              <a:rPr lang="sv-SE" dirty="0" err="1" smtClean="0"/>
              <a:t>dependent</a:t>
            </a:r>
            <a:r>
              <a:rPr lang="sv-SE" dirty="0" smtClean="0"/>
              <a:t> ACLR</a:t>
            </a:r>
            <a:r>
              <a:rPr lang="en-US" dirty="0" smtClean="0"/>
              <a:t>. </a:t>
            </a:r>
            <a:r>
              <a:rPr lang="sv-SE" dirty="0" smtClean="0"/>
              <a:t>In </a:t>
            </a:r>
            <a:r>
              <a:rPr lang="sv-SE" dirty="0" err="1" smtClean="0"/>
              <a:t>this</a:t>
            </a:r>
            <a:r>
              <a:rPr lang="sv-SE" dirty="0" smtClean="0"/>
              <a:t> </a:t>
            </a:r>
            <a:r>
              <a:rPr lang="sv-SE" dirty="0" err="1" smtClean="0"/>
              <a:t>contribution</a:t>
            </a:r>
            <a:r>
              <a:rPr lang="sv-SE" dirty="0" smtClean="0"/>
              <a:t>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discuss</a:t>
            </a:r>
            <a:r>
              <a:rPr lang="sv-SE" dirty="0" smtClean="0"/>
              <a:t> the </a:t>
            </a:r>
            <a:r>
              <a:rPr lang="sv-SE" dirty="0" err="1" smtClean="0"/>
              <a:t>need</a:t>
            </a:r>
            <a:r>
              <a:rPr lang="sv-SE" dirty="0" smtClean="0"/>
              <a:t> for </a:t>
            </a:r>
            <a:r>
              <a:rPr lang="sv-SE" dirty="0" err="1" smtClean="0"/>
              <a:t>also</a:t>
            </a:r>
            <a:r>
              <a:rPr lang="sv-SE" dirty="0" smtClean="0"/>
              <a:t> </a:t>
            </a:r>
            <a:r>
              <a:rPr lang="sv-SE" dirty="0" err="1" smtClean="0"/>
              <a:t>including</a:t>
            </a:r>
            <a:r>
              <a:rPr lang="sv-SE" dirty="0" smtClean="0"/>
              <a:t> ACS and a </a:t>
            </a:r>
            <a:r>
              <a:rPr lang="sv-SE" dirty="0" err="1" smtClean="0"/>
              <a:t>possible</a:t>
            </a:r>
            <a:r>
              <a:rPr lang="sv-SE" dirty="0" smtClean="0"/>
              <a:t> </a:t>
            </a:r>
            <a:r>
              <a:rPr lang="sv-SE" dirty="0" err="1" smtClean="0"/>
              <a:t>way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do so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ACI performance is also of vital importance for  inter-standard </a:t>
            </a:r>
            <a:r>
              <a:rPr lang="en-US" dirty="0" smtClean="0"/>
              <a:t>coexistence. In </a:t>
            </a:r>
            <a:r>
              <a:rPr lang="en-US" dirty="0" smtClean="0"/>
              <a:t>this contribution we compare with LTE and discuss the feasibility to improve 802.11ax in this respect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084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Methodology for </a:t>
            </a:r>
            <a:r>
              <a:rPr lang="en-US" dirty="0" smtClean="0"/>
              <a:t>evaluation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ACI </a:t>
            </a:r>
            <a:r>
              <a:rPr lang="en-US" dirty="0" smtClean="0"/>
              <a:t>performance – required and simulated</a:t>
            </a:r>
          </a:p>
          <a:p>
            <a:pPr marL="0" indent="0"/>
            <a:endParaRPr lang="sv-S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A </a:t>
            </a:r>
            <a:r>
              <a:rPr lang="sv-SE" dirty="0" err="1" smtClean="0"/>
              <a:t>rough</a:t>
            </a:r>
            <a:r>
              <a:rPr lang="sv-SE" dirty="0" smtClean="0"/>
              <a:t> </a:t>
            </a:r>
            <a:r>
              <a:rPr lang="sv-SE" dirty="0" err="1" smtClean="0"/>
              <a:t>comparison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LTE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sv-S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 smtClean="0"/>
              <a:t>Possible</a:t>
            </a:r>
            <a:r>
              <a:rPr lang="sv-SE" dirty="0" smtClean="0"/>
              <a:t> </a:t>
            </a:r>
            <a:r>
              <a:rPr lang="sv-SE" dirty="0" err="1" smtClean="0"/>
              <a:t>improvements</a:t>
            </a:r>
            <a:r>
              <a:rPr lang="sv-SE" dirty="0" smtClean="0"/>
              <a:t>?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99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Methodology for evaluation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683568" y="4365104"/>
            <a:ext cx="7770813" cy="17358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The evaluation is done in a simplified test bench, where the metrics are based on the estimated SINR (-EVM) in the IQ-diagram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The </a:t>
            </a:r>
            <a:r>
              <a:rPr lang="en-US" sz="1800" dirty="0"/>
              <a:t>simulations are </a:t>
            </a:r>
            <a:r>
              <a:rPr lang="en-US" sz="1800" dirty="0" smtClean="0"/>
              <a:t>only done </a:t>
            </a:r>
            <a:r>
              <a:rPr lang="en-US" sz="1800" dirty="0"/>
              <a:t>for the 20 MHz </a:t>
            </a:r>
            <a:r>
              <a:rPr lang="en-US" sz="1800" dirty="0" smtClean="0"/>
              <a:t>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PA non-linearity is modelled using Rapp’s model with p = </a:t>
            </a:r>
            <a:r>
              <a:rPr lang="en-US" sz="1800" dirty="0" smtClean="0"/>
              <a:t>3 and different values of </a:t>
            </a:r>
            <a:r>
              <a:rPr lang="en-US" sz="1800" dirty="0" smtClean="0"/>
              <a:t>OBO</a:t>
            </a:r>
            <a:endParaRPr lang="en-US" sz="1800" dirty="0"/>
          </a:p>
        </p:txBody>
      </p:sp>
      <p:pic>
        <p:nvPicPr>
          <p:cNvPr id="8" name="Picture 7" descr="C:\Users\ecswilh\WLAN\Filters etc\80211ac_TXspec_window_hugeFF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785" y="1763933"/>
            <a:ext cx="1000369" cy="748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9" descr="C:\Users\ecswilh\WLAN\Filters etc\80211ac_IQdiagram_window_PA8d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6544" y="2134978"/>
            <a:ext cx="1169130" cy="8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 bwMode="auto">
          <a:xfrm>
            <a:off x="6745229" y="3050488"/>
            <a:ext cx="531315" cy="2668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661409" y="3040469"/>
            <a:ext cx="531315" cy="2668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644272" y="3040468"/>
            <a:ext cx="531315" cy="2668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Isosceles Triangle 13"/>
          <p:cNvSpPr/>
          <p:nvPr/>
        </p:nvSpPr>
        <p:spPr bwMode="auto">
          <a:xfrm rot="5400000">
            <a:off x="3590719" y="3021669"/>
            <a:ext cx="324531" cy="304399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61409" y="3025547"/>
            <a:ext cx="5998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OFDM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627784" y="3023374"/>
            <a:ext cx="7040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Shaping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59023" y="3061980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PA</a:t>
            </a:r>
            <a:endParaRPr lang="en-US" sz="1100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2230699" y="3173870"/>
            <a:ext cx="413574" cy="2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3175588" y="3163569"/>
            <a:ext cx="413574" cy="2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3905184" y="3184171"/>
            <a:ext cx="4095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5791773" y="3055230"/>
            <a:ext cx="531315" cy="2668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49300" y="3068960"/>
            <a:ext cx="4683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CSF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707254" y="3033949"/>
            <a:ext cx="5998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OFDM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4314739" y="3085874"/>
            <a:ext cx="188174" cy="193566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75617" y="3061980"/>
            <a:ext cx="2664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+</a:t>
            </a:r>
          </a:p>
        </p:txBody>
      </p:sp>
      <p:cxnSp>
        <p:nvCxnSpPr>
          <p:cNvPr id="26" name="Straight Arrow Connector 25"/>
          <p:cNvCxnSpPr/>
          <p:nvPr/>
        </p:nvCxnSpPr>
        <p:spPr bwMode="auto">
          <a:xfrm flipV="1">
            <a:off x="4054616" y="2814878"/>
            <a:ext cx="0" cy="369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3369375" y="2548075"/>
            <a:ext cx="1427350" cy="2668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15562" y="2558032"/>
            <a:ext cx="1381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Spectrum analyzer</a:t>
            </a:r>
            <a:endParaRPr lang="en-US" sz="1100" dirty="0"/>
          </a:p>
        </p:txBody>
      </p:sp>
      <p:cxnSp>
        <p:nvCxnSpPr>
          <p:cNvPr id="29" name="Straight Arrow Connector 28"/>
          <p:cNvCxnSpPr>
            <a:endCxn id="21" idx="1"/>
          </p:cNvCxnSpPr>
          <p:nvPr/>
        </p:nvCxnSpPr>
        <p:spPr bwMode="auto">
          <a:xfrm>
            <a:off x="5204150" y="3184171"/>
            <a:ext cx="587623" cy="44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Rectangle 29"/>
          <p:cNvSpPr/>
          <p:nvPr/>
        </p:nvSpPr>
        <p:spPr bwMode="auto">
          <a:xfrm>
            <a:off x="1188964" y="3524566"/>
            <a:ext cx="531315" cy="2668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171828" y="3524565"/>
            <a:ext cx="531315" cy="2668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Isosceles Triangle 31"/>
          <p:cNvSpPr/>
          <p:nvPr/>
        </p:nvSpPr>
        <p:spPr bwMode="auto">
          <a:xfrm rot="5400000">
            <a:off x="3118274" y="3505766"/>
            <a:ext cx="324531" cy="304399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88964" y="3509644"/>
            <a:ext cx="5998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OFDM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123728" y="3509804"/>
            <a:ext cx="7040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Shaping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058919" y="3547810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PA</a:t>
            </a:r>
            <a:endParaRPr lang="en-US" sz="1100" dirty="0"/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1758254" y="3657967"/>
            <a:ext cx="413574" cy="2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2703143" y="3647666"/>
            <a:ext cx="413574" cy="2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Rectangle 37"/>
          <p:cNvSpPr/>
          <p:nvPr/>
        </p:nvSpPr>
        <p:spPr bwMode="auto">
          <a:xfrm>
            <a:off x="7686867" y="3048590"/>
            <a:ext cx="531315" cy="2668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498876" y="4061138"/>
                <a:ext cx="508214" cy="267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1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10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sv-SE" sz="11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sv-SE" sz="1100" b="0" i="1" smtClean="0">
                              <a:latin typeface="Cambria Math"/>
                            </a:rPr>
                            <m:t>2</m:t>
                          </m:r>
                          <m:r>
                            <a:rPr lang="sv-SE" sz="11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sv-SE" sz="1100" b="0" i="1" smtClean="0">
                              <a:latin typeface="Cambria Math"/>
                              <a:ea typeface="Cambria Math"/>
                            </a:rPr>
                            <m:t>𝑓𝑡</m:t>
                          </m:r>
                        </m:sup>
                      </m:sSup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876" y="4061138"/>
                <a:ext cx="508214" cy="26712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/>
          <p:cNvSpPr/>
          <p:nvPr/>
        </p:nvSpPr>
        <p:spPr bwMode="auto">
          <a:xfrm>
            <a:off x="3663179" y="3565195"/>
            <a:ext cx="188174" cy="193566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644572" y="3545370"/>
            <a:ext cx="279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X</a:t>
            </a:r>
            <a:endParaRPr lang="en-US" sz="1100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 flipH="1" flipV="1">
            <a:off x="3755251" y="3768809"/>
            <a:ext cx="11069" cy="289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3428442" y="3661977"/>
            <a:ext cx="234736" cy="2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Connector 43"/>
          <p:cNvCxnSpPr>
            <a:stCxn id="40" idx="6"/>
          </p:cNvCxnSpPr>
          <p:nvPr/>
        </p:nvCxnSpPr>
        <p:spPr bwMode="auto">
          <a:xfrm flipV="1">
            <a:off x="3851353" y="3661002"/>
            <a:ext cx="556336" cy="9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 flipV="1">
            <a:off x="4408827" y="3280574"/>
            <a:ext cx="0" cy="369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7721508" y="3039847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SINR</a:t>
            </a:r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6323088" y="3184171"/>
            <a:ext cx="4095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>
            <a:off x="7276544" y="3184171"/>
            <a:ext cx="4095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49" name="Picture 11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893" y="1763189"/>
            <a:ext cx="1503031" cy="1081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0" name="Straight Arrow Connector 49"/>
          <p:cNvCxnSpPr>
            <a:stCxn id="49" idx="3"/>
            <a:endCxn id="14" idx="2"/>
          </p:cNvCxnSpPr>
          <p:nvPr/>
        </p:nvCxnSpPr>
        <p:spPr bwMode="auto">
          <a:xfrm>
            <a:off x="2412924" y="2304032"/>
            <a:ext cx="1187861" cy="7075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491826" y="4105967"/>
                <a:ext cx="562790" cy="267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1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1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sv-SE" sz="11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sv-SE" sz="11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sv-SE" sz="11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sv-SE" sz="11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𝑓𝑡</m:t>
                          </m:r>
                        </m:sup>
                      </m:sSup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26" y="4105967"/>
                <a:ext cx="562790" cy="26712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Oval 52"/>
          <p:cNvSpPr/>
          <p:nvPr/>
        </p:nvSpPr>
        <p:spPr bwMode="auto">
          <a:xfrm>
            <a:off x="5064782" y="3092854"/>
            <a:ext cx="188174" cy="193566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025660" y="3068960"/>
            <a:ext cx="2664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+</a:t>
            </a:r>
          </a:p>
        </p:txBody>
      </p:sp>
      <p:cxnSp>
        <p:nvCxnSpPr>
          <p:cNvPr id="55" name="Straight Arrow Connector 54"/>
          <p:cNvCxnSpPr/>
          <p:nvPr/>
        </p:nvCxnSpPr>
        <p:spPr bwMode="auto">
          <a:xfrm>
            <a:off x="4502913" y="3199765"/>
            <a:ext cx="587623" cy="44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/>
          <p:nvPr/>
        </p:nvCxnSpPr>
        <p:spPr bwMode="auto">
          <a:xfrm flipV="1">
            <a:off x="5148064" y="3280574"/>
            <a:ext cx="0" cy="369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4913196" y="3670131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>
                <a:solidFill>
                  <a:schemeClr val="tx1"/>
                </a:solidFill>
              </a:rPr>
              <a:t>WGN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95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2132" y="2924944"/>
            <a:ext cx="7960307" cy="23762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200" dirty="0" smtClean="0"/>
              <a:t>ACIR = </a:t>
            </a:r>
            <a:r>
              <a:rPr lang="sv-SE" sz="2200" dirty="0" err="1" smtClean="0"/>
              <a:t>Adjacent</a:t>
            </a:r>
            <a:r>
              <a:rPr lang="sv-SE" sz="2200" dirty="0" smtClean="0"/>
              <a:t> Channel </a:t>
            </a:r>
            <a:r>
              <a:rPr lang="sv-SE" sz="2200" dirty="0" err="1" smtClean="0"/>
              <a:t>Interference</a:t>
            </a:r>
            <a:r>
              <a:rPr lang="sv-SE" sz="2200" dirty="0" smtClean="0"/>
              <a:t> </a:t>
            </a:r>
            <a:r>
              <a:rPr lang="sv-SE" sz="2200" dirty="0" err="1" smtClean="0"/>
              <a:t>Ratio</a:t>
            </a:r>
            <a:endParaRPr lang="sv-SE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sz="2200" dirty="0" smtClean="0"/>
              <a:t>ACLR = </a:t>
            </a:r>
            <a:r>
              <a:rPr lang="sv-SE" sz="2200" dirty="0" err="1"/>
              <a:t>Adjacent</a:t>
            </a:r>
            <a:r>
              <a:rPr lang="sv-SE" sz="2200" dirty="0"/>
              <a:t> Channel </a:t>
            </a:r>
            <a:r>
              <a:rPr lang="sv-SE" sz="2200" dirty="0" err="1" smtClean="0"/>
              <a:t>Leakage</a:t>
            </a:r>
            <a:r>
              <a:rPr lang="sv-SE" sz="2200" dirty="0" smtClean="0"/>
              <a:t> </a:t>
            </a:r>
            <a:r>
              <a:rPr lang="sv-SE" sz="2200" dirty="0" err="1" smtClean="0"/>
              <a:t>Ratio</a:t>
            </a:r>
            <a:endParaRPr lang="sv-SE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sz="2200" dirty="0" smtClean="0"/>
              <a:t>ACS = </a:t>
            </a:r>
            <a:r>
              <a:rPr lang="sv-SE" sz="2200" dirty="0" err="1" smtClean="0"/>
              <a:t>Adjacent</a:t>
            </a:r>
            <a:r>
              <a:rPr lang="sv-SE" sz="2200" dirty="0" smtClean="0"/>
              <a:t> Channel </a:t>
            </a:r>
            <a:r>
              <a:rPr lang="sv-SE" sz="2200" dirty="0" err="1" smtClean="0"/>
              <a:t>Selectivity</a:t>
            </a:r>
            <a:endParaRPr lang="sv-SE" sz="2200" dirty="0" smtClean="0"/>
          </a:p>
          <a:p>
            <a:pPr>
              <a:buFont typeface="Arial" panose="020B0604020202020204" pitchFamily="34" charset="0"/>
              <a:buChar char="•"/>
            </a:pPr>
            <a:endParaRPr lang="sv-SE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200" dirty="0" smtClean="0"/>
              <a:t>In </a:t>
            </a:r>
            <a:r>
              <a:rPr lang="sv-SE" sz="2200" dirty="0" err="1" smtClean="0"/>
              <a:t>related</a:t>
            </a:r>
            <a:r>
              <a:rPr lang="sv-SE" sz="2200" dirty="0"/>
              <a:t> </a:t>
            </a:r>
            <a:r>
              <a:rPr lang="sv-SE" sz="2200" dirty="0" err="1" smtClean="0"/>
              <a:t>contributions</a:t>
            </a:r>
            <a:r>
              <a:rPr lang="sv-SE" sz="2200" dirty="0" smtClean="0"/>
              <a:t>, ACLR (</a:t>
            </a:r>
            <a:r>
              <a:rPr lang="sv-SE" sz="2200" dirty="0" err="1" smtClean="0"/>
              <a:t>conservatively</a:t>
            </a:r>
            <a:r>
              <a:rPr lang="sv-SE" sz="2200" dirty="0" smtClean="0"/>
              <a:t>) </a:t>
            </a:r>
            <a:r>
              <a:rPr lang="sv-SE" sz="2200" dirty="0" err="1" smtClean="0"/>
              <a:t>considered</a:t>
            </a:r>
            <a:r>
              <a:rPr lang="sv-SE" sz="2200" dirty="0" smtClean="0"/>
              <a:t> </a:t>
            </a:r>
            <a:r>
              <a:rPr lang="sv-SE" sz="2200" dirty="0" err="1" smtClean="0"/>
              <a:t>but</a:t>
            </a:r>
            <a:r>
              <a:rPr lang="sv-SE" sz="2200" dirty="0" smtClean="0"/>
              <a:t> ACS </a:t>
            </a:r>
            <a:r>
              <a:rPr lang="sv-SE" sz="2200" dirty="0" err="1" smtClean="0"/>
              <a:t>neglected</a:t>
            </a:r>
            <a:endParaRPr lang="sv-SE" sz="2200" dirty="0" smtClean="0"/>
          </a:p>
          <a:p>
            <a:pPr>
              <a:buFont typeface="Arial" panose="020B0604020202020204" pitchFamily="34" charset="0"/>
              <a:buChar char="•"/>
            </a:pPr>
            <a:endParaRPr lang="sv-SE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sz="2200" dirty="0" err="1" smtClean="0"/>
              <a:t>Here</a:t>
            </a:r>
            <a:r>
              <a:rPr lang="sv-SE" sz="2200" dirty="0" smtClean="0"/>
              <a:t> ACIR is </a:t>
            </a:r>
            <a:r>
              <a:rPr lang="sv-SE" sz="2200" dirty="0" err="1" smtClean="0"/>
              <a:t>instead</a:t>
            </a:r>
            <a:r>
              <a:rPr lang="sv-SE" sz="2200" dirty="0" smtClean="0"/>
              <a:t> </a:t>
            </a:r>
            <a:r>
              <a:rPr lang="sv-SE" sz="2200" dirty="0" err="1" smtClean="0"/>
              <a:t>found</a:t>
            </a:r>
            <a:r>
              <a:rPr lang="sv-SE" sz="2200" dirty="0" smtClean="0"/>
              <a:t> </a:t>
            </a:r>
            <a:r>
              <a:rPr lang="sv-SE" sz="2200" dirty="0" err="1" smtClean="0"/>
              <a:t>directly</a:t>
            </a:r>
            <a:r>
              <a:rPr lang="sv-SE" sz="2200" dirty="0" smtClean="0"/>
              <a:t> </a:t>
            </a:r>
            <a:r>
              <a:rPr lang="sv-SE" sz="2200" dirty="0" smtClean="0"/>
              <a:t>from </a:t>
            </a:r>
            <a:r>
              <a:rPr lang="sv-SE" sz="2200" dirty="0" err="1" smtClean="0"/>
              <a:t>specification</a:t>
            </a:r>
            <a:r>
              <a:rPr lang="sv-SE" sz="2200" dirty="0" smtClean="0"/>
              <a:t> and by </a:t>
            </a:r>
            <a:r>
              <a:rPr lang="sv-SE" sz="2200" dirty="0" smtClean="0"/>
              <a:t>simulations </a:t>
            </a:r>
            <a:endParaRPr lang="sv-SE" sz="2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ACI Performance - Terminology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915816" y="1696592"/>
                <a:ext cx="3161506" cy="10843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𝐴𝐶𝐼𝑅</m:t>
                      </m:r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𝐴𝐶𝐿𝑅</m:t>
                              </m:r>
                            </m:den>
                          </m:f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 </m:t>
                          </m:r>
                          <m:f>
                            <m:fPr>
                              <m:ctrlP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𝐴𝐶𝑆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1696592"/>
                <a:ext cx="3161506" cy="10843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240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4075955"/>
            <a:ext cx="5470376" cy="223336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The required C/I is obtained from Table 22-26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effective SNR requirement </a:t>
            </a:r>
            <a:r>
              <a:rPr lang="en-US" sz="1600" dirty="0" smtClean="0"/>
              <a:t>for the corresponding MCS is taken from the EMD. The used values for BCC are to the right. LDPC 2 dB better (simpler)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The effective SNR (-EVM) is estimated in the IQ-diagram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600" dirty="0" smtClean="0"/>
              <a:t>The </a:t>
            </a:r>
            <a:r>
              <a:rPr lang="sv-SE" sz="1600" dirty="0" err="1" smtClean="0"/>
              <a:t>effective</a:t>
            </a:r>
            <a:r>
              <a:rPr lang="sv-SE" sz="1600" dirty="0" smtClean="0"/>
              <a:t> SNR – C/I (in dB) is the estimated ACIR </a:t>
            </a: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SNR is set to 35 dB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ACI Performance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dirty="0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00808"/>
            <a:ext cx="3653682" cy="2159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576130"/>
              </p:ext>
            </p:extLst>
          </p:nvPr>
        </p:nvGraphicFramePr>
        <p:xfrm>
          <a:off x="6156176" y="1700808"/>
          <a:ext cx="2592288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296144"/>
              </a:tblGrid>
              <a:tr h="55173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Required effective</a:t>
                      </a:r>
                      <a:r>
                        <a:rPr lang="en-US" sz="1200" baseline="0" dirty="0" smtClean="0"/>
                        <a:t> SNR [dB]</a:t>
                      </a:r>
                      <a:endParaRPr lang="en-US" sz="1200" dirty="0"/>
                    </a:p>
                  </a:txBody>
                  <a:tcPr/>
                </a:tc>
              </a:tr>
              <a:tr h="2206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MCS =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27033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MCS = 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  <a:tr h="2206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MCS =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</a:tr>
              <a:tr h="2206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MCS</a:t>
                      </a:r>
                      <a:r>
                        <a:rPr lang="en-US" sz="1200" baseline="0" dirty="0" smtClean="0"/>
                        <a:t> = 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</a:tr>
              <a:tr h="2206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MCS = 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</a:t>
                      </a:r>
                      <a:endParaRPr lang="en-US" sz="1200" dirty="0"/>
                    </a:p>
                  </a:txBody>
                  <a:tcPr/>
                </a:tc>
              </a:tr>
              <a:tr h="2206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MCS = 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</a:t>
                      </a:r>
                      <a:endParaRPr lang="en-US" sz="1200" dirty="0"/>
                    </a:p>
                  </a:txBody>
                  <a:tcPr/>
                </a:tc>
              </a:tr>
              <a:tr h="2206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MCS = 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</a:t>
                      </a:r>
                      <a:endParaRPr lang="en-US" sz="1200" dirty="0"/>
                    </a:p>
                  </a:txBody>
                  <a:tcPr/>
                </a:tc>
              </a:tr>
              <a:tr h="2206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MCS</a:t>
                      </a:r>
                      <a:r>
                        <a:rPr lang="en-US" sz="1200" baseline="0" dirty="0" smtClean="0"/>
                        <a:t> = 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/>
                </a:tc>
              </a:tr>
              <a:tr h="2206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MCS = 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/>
                </a:tc>
              </a:tr>
              <a:tr h="2206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MCS = 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967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0582" y="4365104"/>
            <a:ext cx="8067882" cy="17281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b="0" dirty="0" smtClean="0"/>
              <a:t>The BW </a:t>
            </a:r>
            <a:r>
              <a:rPr lang="sv-SE" sz="1800" b="0" dirty="0" err="1" smtClean="0"/>
              <a:t>of</a:t>
            </a:r>
            <a:r>
              <a:rPr lang="sv-SE" sz="1800" b="0" dirty="0" smtClean="0"/>
              <a:t> the </a:t>
            </a:r>
            <a:r>
              <a:rPr lang="sv-SE" sz="1800" b="0" dirty="0" err="1" smtClean="0"/>
              <a:t>channel</a:t>
            </a:r>
            <a:r>
              <a:rPr lang="sv-SE" sz="1800" b="0" dirty="0" smtClean="0"/>
              <a:t> </a:t>
            </a:r>
            <a:r>
              <a:rPr lang="sv-SE" sz="1800" b="0" dirty="0" err="1" smtClean="0"/>
              <a:t>selective</a:t>
            </a:r>
            <a:r>
              <a:rPr lang="sv-SE" sz="1800" b="0" dirty="0" smtClean="0"/>
              <a:t> filter (CSF) is 9 MHz and 9.6 MHz for 802.11ac and 802.11ax, </a:t>
            </a:r>
            <a:r>
              <a:rPr lang="sv-SE" sz="1800" b="0" dirty="0" err="1" smtClean="0"/>
              <a:t>respectively</a:t>
            </a:r>
            <a:r>
              <a:rPr lang="sv-SE" sz="1800" b="0" dirty="0" smtClean="0"/>
              <a:t>. In all </a:t>
            </a:r>
            <a:r>
              <a:rPr lang="sv-SE" sz="1800" b="0" dirty="0" err="1" smtClean="0"/>
              <a:t>cases</a:t>
            </a:r>
            <a:r>
              <a:rPr lang="sv-SE" sz="1800" b="0" dirty="0" smtClean="0"/>
              <a:t> a 6th order </a:t>
            </a:r>
            <a:r>
              <a:rPr lang="sv-SE" sz="1800" b="0" dirty="0" err="1" smtClean="0"/>
              <a:t>Chebychev</a:t>
            </a:r>
            <a:r>
              <a:rPr lang="sv-SE" sz="1800" b="0" dirty="0" smtClean="0"/>
              <a:t> filter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800" b="0" dirty="0" smtClean="0"/>
              <a:t>The OBO </a:t>
            </a:r>
            <a:r>
              <a:rPr lang="sv-SE" sz="1800" b="0" dirty="0" smtClean="0"/>
              <a:t>for the </a:t>
            </a:r>
            <a:r>
              <a:rPr lang="sv-SE" sz="1800" b="0" dirty="0" err="1" smtClean="0"/>
              <a:t>desired</a:t>
            </a:r>
            <a:r>
              <a:rPr lang="sv-SE" sz="1800" b="0" dirty="0" smtClean="0"/>
              <a:t> signal is 9 dB in all </a:t>
            </a:r>
            <a:r>
              <a:rPr lang="sv-SE" sz="1800" b="0" dirty="0" err="1" smtClean="0"/>
              <a:t>cases</a:t>
            </a:r>
            <a:r>
              <a:rPr lang="sv-SE" sz="1800" b="0" dirty="0" smtClean="0"/>
              <a:t>, the </a:t>
            </a:r>
            <a:r>
              <a:rPr lang="sv-SE" sz="1800" b="0" dirty="0" err="1" smtClean="0"/>
              <a:t>impact</a:t>
            </a:r>
            <a:r>
              <a:rPr lang="sv-SE" sz="1800" b="0" dirty="0" smtClean="0"/>
              <a:t> </a:t>
            </a:r>
            <a:r>
              <a:rPr lang="sv-SE" sz="1800" b="0" dirty="0" err="1" smtClean="0"/>
              <a:t>of</a:t>
            </a:r>
            <a:r>
              <a:rPr lang="sv-SE" sz="1800" b="0" dirty="0" smtClean="0"/>
              <a:t> OBO </a:t>
            </a:r>
            <a:r>
              <a:rPr lang="sv-SE" sz="1800" b="0" dirty="0" err="1" smtClean="0"/>
              <a:t>of</a:t>
            </a:r>
            <a:r>
              <a:rPr lang="sv-SE" sz="1800" b="0" dirty="0" smtClean="0"/>
              <a:t> the </a:t>
            </a:r>
            <a:r>
              <a:rPr lang="sv-SE" sz="1800" b="0" dirty="0" err="1" smtClean="0"/>
              <a:t>interfering</a:t>
            </a:r>
            <a:r>
              <a:rPr lang="sv-SE" sz="1800" b="0" dirty="0" smtClean="0"/>
              <a:t> signal is </a:t>
            </a:r>
            <a:r>
              <a:rPr lang="sv-SE" sz="1800" b="0" dirty="0" err="1" smtClean="0"/>
              <a:t>shown</a:t>
            </a:r>
            <a:r>
              <a:rPr lang="sv-SE" sz="1800" b="0" dirty="0" smtClean="0"/>
              <a:t> </a:t>
            </a:r>
            <a:r>
              <a:rPr lang="sv-SE" sz="1800" b="0" dirty="0" err="1" smtClean="0"/>
              <a:t>above</a:t>
            </a:r>
            <a:r>
              <a:rPr lang="sv-SE" sz="1800" b="0" dirty="0" smtClean="0"/>
              <a:t>. Small </a:t>
            </a:r>
            <a:r>
              <a:rPr lang="sv-SE" sz="1800" b="0" dirty="0" err="1" smtClean="0"/>
              <a:t>impact</a:t>
            </a:r>
            <a:r>
              <a:rPr lang="sv-SE" sz="1800" b="0" dirty="0" smtClean="0"/>
              <a:t> for 802.11ax</a:t>
            </a:r>
            <a:r>
              <a:rPr lang="sv-SE" sz="1800" b="0" dirty="0" smtClean="0"/>
              <a:t> </a:t>
            </a:r>
            <a:r>
              <a:rPr lang="sv-SE" sz="1800" b="0" dirty="0" smtClean="0"/>
              <a:t>=&gt; ACS is </a:t>
            </a:r>
            <a:r>
              <a:rPr lang="sv-SE" sz="1800" b="0" dirty="0" err="1" smtClean="0"/>
              <a:t>limiting</a:t>
            </a:r>
            <a:r>
              <a:rPr lang="sv-SE" sz="1800" b="0" dirty="0" smtClean="0"/>
              <a:t>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800" b="0" dirty="0" smtClean="0"/>
              <a:t>Note </a:t>
            </a:r>
            <a:r>
              <a:rPr lang="sv-SE" sz="1800" b="0" dirty="0" err="1" smtClean="0"/>
              <a:t>that</a:t>
            </a:r>
            <a:r>
              <a:rPr lang="sv-SE" sz="1800" b="0" dirty="0" smtClean="0"/>
              <a:t> the ”ideal” </a:t>
            </a:r>
            <a:r>
              <a:rPr lang="sv-SE" sz="1800" b="0" dirty="0" err="1" smtClean="0"/>
              <a:t>gain</a:t>
            </a:r>
            <a:r>
              <a:rPr lang="sv-SE" sz="1800" b="0" dirty="0" smtClean="0"/>
              <a:t> by </a:t>
            </a:r>
            <a:r>
              <a:rPr lang="sv-SE" sz="1800" b="0" dirty="0" err="1" smtClean="0"/>
              <a:t>using</a:t>
            </a:r>
            <a:r>
              <a:rPr lang="sv-SE" sz="1800" b="0" dirty="0" smtClean="0"/>
              <a:t> a </a:t>
            </a:r>
            <a:r>
              <a:rPr lang="sv-SE" sz="1800" b="0" dirty="0" err="1" smtClean="0"/>
              <a:t>larger</a:t>
            </a:r>
            <a:r>
              <a:rPr lang="sv-SE" sz="1800" b="0" dirty="0" smtClean="0"/>
              <a:t> FFT in 802.11ax </a:t>
            </a:r>
            <a:r>
              <a:rPr lang="sv-SE" sz="1800" b="0" dirty="0" err="1" smtClean="0"/>
              <a:t>compared</a:t>
            </a:r>
            <a:r>
              <a:rPr lang="sv-SE" sz="1800" b="0" dirty="0" smtClean="0"/>
              <a:t> </a:t>
            </a:r>
            <a:r>
              <a:rPr lang="sv-SE" sz="1800" b="0" dirty="0" err="1" smtClean="0"/>
              <a:t>to</a:t>
            </a:r>
            <a:r>
              <a:rPr lang="sv-SE" sz="1800" b="0" dirty="0" smtClean="0"/>
              <a:t> 802.11ac is not </a:t>
            </a:r>
            <a:r>
              <a:rPr lang="sv-SE" sz="1800" b="0" dirty="0" err="1" smtClean="0"/>
              <a:t>really</a:t>
            </a:r>
            <a:r>
              <a:rPr lang="sv-SE" sz="1800" b="0" dirty="0" smtClean="0"/>
              <a:t> </a:t>
            </a:r>
            <a:r>
              <a:rPr lang="sv-SE" sz="1800" b="0" dirty="0" err="1" smtClean="0"/>
              <a:t>seen</a:t>
            </a:r>
            <a:endParaRPr lang="sv-SE" sz="1800" b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ACI Performance - Simulated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dirty="0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971600" y="1625679"/>
            <a:ext cx="167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chemeClr val="tx1"/>
                </a:solidFill>
              </a:rPr>
              <a:t>OBO = 5dB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54250" y="1643228"/>
            <a:ext cx="167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chemeClr val="tx1"/>
                </a:solidFill>
              </a:rPr>
              <a:t>OBO = 7dB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89543" y="1700808"/>
            <a:ext cx="167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chemeClr val="tx1"/>
                </a:solidFill>
              </a:rPr>
              <a:t>OBO = 9dB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89" y="2137071"/>
            <a:ext cx="2520280" cy="18823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462" y="2032976"/>
            <a:ext cx="2743437" cy="20490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162473"/>
            <a:ext cx="2575018" cy="1923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4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564904"/>
            <a:ext cx="7770813" cy="309746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In [2] it </a:t>
            </a:r>
            <a:r>
              <a:rPr lang="sv-SE" dirty="0" err="1" smtClean="0"/>
              <a:t>was</a:t>
            </a:r>
            <a:r>
              <a:rPr lang="sv-SE" dirty="0" smtClean="0"/>
              <a:t> </a:t>
            </a:r>
            <a:r>
              <a:rPr lang="sv-SE" dirty="0" err="1" smtClean="0"/>
              <a:t>shown</a:t>
            </a:r>
            <a:r>
              <a:rPr lang="sv-SE" dirty="0" smtClean="0"/>
              <a:t> </a:t>
            </a:r>
            <a:r>
              <a:rPr lang="sv-SE" dirty="0" err="1" smtClean="0"/>
              <a:t>that</a:t>
            </a:r>
            <a:r>
              <a:rPr lang="sv-SE" dirty="0" smtClean="0"/>
              <a:t> ACI </a:t>
            </a:r>
            <a:r>
              <a:rPr lang="sv-SE" dirty="0" err="1" smtClean="0"/>
              <a:t>had</a:t>
            </a:r>
            <a:r>
              <a:rPr lang="sv-SE" dirty="0" smtClean="0"/>
              <a:t> an </a:t>
            </a:r>
            <a:r>
              <a:rPr lang="sv-SE" dirty="0" err="1" smtClean="0"/>
              <a:t>impact</a:t>
            </a:r>
            <a:r>
              <a:rPr lang="sv-SE" dirty="0" smtClean="0"/>
              <a:t>, </a:t>
            </a:r>
            <a:r>
              <a:rPr lang="sv-SE" dirty="0" err="1" smtClean="0"/>
              <a:t>although</a:t>
            </a:r>
            <a:r>
              <a:rPr lang="sv-SE" dirty="0" smtClean="0"/>
              <a:t> </a:t>
            </a:r>
            <a:r>
              <a:rPr lang="sv-SE" dirty="0" err="1" smtClean="0"/>
              <a:t>only</a:t>
            </a:r>
            <a:r>
              <a:rPr lang="sv-SE" dirty="0" smtClean="0"/>
              <a:t> ACLR </a:t>
            </a:r>
            <a:r>
              <a:rPr lang="sv-SE" dirty="0" err="1" smtClean="0"/>
              <a:t>was</a:t>
            </a:r>
            <a:r>
              <a:rPr lang="sv-SE" dirty="0" smtClean="0"/>
              <a:t> </a:t>
            </a:r>
            <a:r>
              <a:rPr lang="sv-SE" dirty="0" err="1" smtClean="0"/>
              <a:t>considered</a:t>
            </a:r>
            <a:endParaRPr lang="sv-S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If </a:t>
            </a:r>
            <a:r>
              <a:rPr lang="sv-SE" dirty="0" smtClean="0"/>
              <a:t>ACI is </a:t>
            </a:r>
            <a:r>
              <a:rPr lang="sv-SE" dirty="0" err="1" smtClean="0"/>
              <a:t>to</a:t>
            </a:r>
            <a:r>
              <a:rPr lang="sv-SE" dirty="0" smtClean="0"/>
              <a:t> be </a:t>
            </a:r>
            <a:r>
              <a:rPr lang="sv-SE" dirty="0" err="1" smtClean="0"/>
              <a:t>included</a:t>
            </a:r>
            <a:r>
              <a:rPr lang="sv-SE" dirty="0" smtClean="0"/>
              <a:t>, </a:t>
            </a:r>
            <a:r>
              <a:rPr lang="sv-SE" dirty="0" err="1" smtClean="0"/>
              <a:t>also</a:t>
            </a:r>
            <a:r>
              <a:rPr lang="sv-SE" dirty="0" smtClean="0"/>
              <a:t> ACS </a:t>
            </a:r>
            <a:r>
              <a:rPr lang="sv-SE" dirty="0" err="1" smtClean="0"/>
              <a:t>needs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be modelled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 smtClean="0"/>
              <a:t>Using</a:t>
            </a:r>
            <a:r>
              <a:rPr lang="sv-SE" dirty="0" smtClean="0"/>
              <a:t> the ACIR </a:t>
            </a:r>
            <a:r>
              <a:rPr lang="sv-SE" dirty="0" err="1" smtClean="0"/>
              <a:t>performance</a:t>
            </a:r>
            <a:r>
              <a:rPr lang="sv-SE" dirty="0" smtClean="0"/>
              <a:t> estimated from </a:t>
            </a:r>
            <a:r>
              <a:rPr lang="sv-SE" dirty="0" err="1" smtClean="0"/>
              <a:t>specification</a:t>
            </a:r>
            <a:r>
              <a:rPr lang="sv-SE" dirty="0" smtClean="0"/>
              <a:t> a singel </a:t>
            </a:r>
            <a:r>
              <a:rPr lang="sv-SE" dirty="0" err="1" smtClean="0"/>
              <a:t>number</a:t>
            </a:r>
            <a:r>
              <a:rPr lang="sv-SE" dirty="0" smtClean="0"/>
              <a:t> </a:t>
            </a:r>
            <a:r>
              <a:rPr lang="sv-SE" dirty="0" err="1" smtClean="0"/>
              <a:t>can</a:t>
            </a:r>
            <a:r>
              <a:rPr lang="sv-SE" dirty="0" smtClean="0"/>
              <a:t> be </a:t>
            </a:r>
            <a:r>
              <a:rPr lang="sv-SE" dirty="0" err="1" smtClean="0"/>
              <a:t>used</a:t>
            </a:r>
            <a:endParaRPr lang="sv-S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 smtClean="0"/>
              <a:t>However</a:t>
            </a:r>
            <a:r>
              <a:rPr lang="sv-SE" dirty="0" smtClean="0"/>
              <a:t>, </a:t>
            </a:r>
            <a:r>
              <a:rPr lang="sv-SE" dirty="0" err="1" smtClean="0"/>
              <a:t>if</a:t>
            </a:r>
            <a:r>
              <a:rPr lang="sv-SE" dirty="0" smtClean="0"/>
              <a:t> the </a:t>
            </a:r>
            <a:r>
              <a:rPr lang="sv-SE" dirty="0" err="1" smtClean="0"/>
              <a:t>margin</a:t>
            </a:r>
            <a:r>
              <a:rPr lang="sv-SE" dirty="0" smtClean="0"/>
              <a:t> for real implementations is as </a:t>
            </a:r>
            <a:r>
              <a:rPr lang="sv-SE" dirty="0" err="1" smtClean="0"/>
              <a:t>huge</a:t>
            </a:r>
            <a:r>
              <a:rPr lang="sv-SE" dirty="0" smtClean="0"/>
              <a:t> as for </a:t>
            </a:r>
            <a:r>
              <a:rPr lang="sv-SE" dirty="0" err="1" smtClean="0"/>
              <a:t>sensitivity</a:t>
            </a:r>
            <a:r>
              <a:rPr lang="sv-SE" dirty="0" smtClean="0"/>
              <a:t> it </a:t>
            </a:r>
            <a:r>
              <a:rPr lang="sv-SE" dirty="0" err="1" smtClean="0"/>
              <a:t>would</a:t>
            </a:r>
            <a:r>
              <a:rPr lang="sv-SE" dirty="0" smtClean="0"/>
              <a:t> </a:t>
            </a:r>
            <a:r>
              <a:rPr lang="sv-SE" dirty="0" err="1" smtClean="0"/>
              <a:t>give</a:t>
            </a:r>
            <a:r>
              <a:rPr lang="sv-SE" dirty="0" smtClean="0"/>
              <a:t> </a:t>
            </a:r>
            <a:r>
              <a:rPr lang="sv-SE" dirty="0" err="1" smtClean="0"/>
              <a:t>too</a:t>
            </a:r>
            <a:r>
              <a:rPr lang="sv-SE" dirty="0" smtClean="0"/>
              <a:t> </a:t>
            </a:r>
            <a:r>
              <a:rPr lang="sv-SE" dirty="0" err="1" smtClean="0"/>
              <a:t>pessimistic</a:t>
            </a:r>
            <a:r>
              <a:rPr lang="sv-SE" dirty="0" smtClean="0"/>
              <a:t> </a:t>
            </a:r>
            <a:r>
              <a:rPr lang="sv-SE" dirty="0" err="1" smtClean="0"/>
              <a:t>results</a:t>
            </a:r>
            <a:r>
              <a:rPr lang="sv-SE" dirty="0" smtClean="0"/>
              <a:t>  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995635"/>
            <a:ext cx="7770813" cy="1065213"/>
          </a:xfrm>
        </p:spPr>
        <p:txBody>
          <a:bodyPr/>
          <a:lstStyle/>
          <a:p>
            <a:r>
              <a:rPr lang="sv-SE" dirty="0" err="1" smtClean="0"/>
              <a:t>Including</a:t>
            </a:r>
            <a:r>
              <a:rPr lang="sv-SE" dirty="0" smtClean="0"/>
              <a:t> ACI </a:t>
            </a:r>
            <a:r>
              <a:rPr lang="sv-SE" dirty="0" err="1" smtClean="0"/>
              <a:t>Performance</a:t>
            </a:r>
            <a:r>
              <a:rPr lang="sv-SE" dirty="0" smtClean="0"/>
              <a:t> in System Simulations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25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 err="1" smtClean="0"/>
              <a:t>There</a:t>
            </a:r>
            <a:r>
              <a:rPr lang="sv-SE" dirty="0" smtClean="0"/>
              <a:t> is </a:t>
            </a:r>
            <a:r>
              <a:rPr lang="sv-SE" dirty="0" err="1" smtClean="0"/>
              <a:t>currently</a:t>
            </a:r>
            <a:r>
              <a:rPr lang="sv-SE" dirty="0" smtClean="0"/>
              <a:t> </a:t>
            </a:r>
            <a:r>
              <a:rPr lang="sv-SE" dirty="0" err="1" smtClean="0"/>
              <a:t>discussion</a:t>
            </a:r>
            <a:r>
              <a:rPr lang="sv-SE" dirty="0" smtClean="0"/>
              <a:t> </a:t>
            </a:r>
            <a:r>
              <a:rPr lang="sv-SE" dirty="0" err="1" smtClean="0"/>
              <a:t>about</a:t>
            </a:r>
            <a:r>
              <a:rPr lang="sv-SE" dirty="0" smtClean="0"/>
              <a:t> </a:t>
            </a:r>
            <a:r>
              <a:rPr lang="sv-SE" dirty="0" err="1" smtClean="0"/>
              <a:t>coexistence</a:t>
            </a:r>
            <a:r>
              <a:rPr lang="sv-SE" dirty="0" smtClean="0"/>
              <a:t> </a:t>
            </a:r>
            <a:r>
              <a:rPr lang="sv-SE" dirty="0" err="1" smtClean="0"/>
              <a:t>between</a:t>
            </a:r>
            <a:r>
              <a:rPr lang="sv-SE" dirty="0" smtClean="0"/>
              <a:t> LAA and </a:t>
            </a:r>
            <a:r>
              <a:rPr lang="sv-SE" dirty="0" err="1" smtClean="0"/>
              <a:t>Wi</a:t>
            </a:r>
            <a:r>
              <a:rPr lang="sv-SE" dirty="0" smtClean="0"/>
              <a:t>-Fi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 smtClean="0"/>
              <a:t>Initially</a:t>
            </a:r>
            <a:r>
              <a:rPr lang="sv-SE" dirty="0" smtClean="0"/>
              <a:t> it </a:t>
            </a:r>
            <a:r>
              <a:rPr lang="sv-SE" dirty="0" err="1" smtClean="0"/>
              <a:t>was</a:t>
            </a:r>
            <a:r>
              <a:rPr lang="sv-SE" dirty="0" smtClean="0"/>
              <a:t> </a:t>
            </a:r>
            <a:r>
              <a:rPr lang="sv-SE" dirty="0" err="1" smtClean="0"/>
              <a:t>mainly</a:t>
            </a:r>
            <a:r>
              <a:rPr lang="sv-SE" dirty="0" smtClean="0"/>
              <a:t> </a:t>
            </a:r>
            <a:r>
              <a:rPr lang="sv-SE" dirty="0" err="1" smtClean="0"/>
              <a:t>about</a:t>
            </a:r>
            <a:r>
              <a:rPr lang="sv-SE" dirty="0" smtClean="0"/>
              <a:t> </a:t>
            </a:r>
            <a:r>
              <a:rPr lang="sv-SE" dirty="0" err="1" smtClean="0"/>
              <a:t>sharing</a:t>
            </a:r>
            <a:r>
              <a:rPr lang="sv-SE" dirty="0" smtClean="0"/>
              <a:t> the same </a:t>
            </a:r>
            <a:r>
              <a:rPr lang="sv-SE" dirty="0" err="1" smtClean="0"/>
              <a:t>channel</a:t>
            </a:r>
            <a:r>
              <a:rPr lang="sv-SE" dirty="0" smtClean="0"/>
              <a:t> in a fair </a:t>
            </a:r>
            <a:r>
              <a:rPr lang="sv-SE" dirty="0" err="1" smtClean="0"/>
              <a:t>way</a:t>
            </a:r>
            <a:r>
              <a:rPr lang="sv-SE" dirty="0" smtClean="0"/>
              <a:t>, </a:t>
            </a:r>
            <a:r>
              <a:rPr lang="sv-SE" dirty="0" err="1" smtClean="0"/>
              <a:t>but</a:t>
            </a:r>
            <a:r>
              <a:rPr lang="sv-SE" dirty="0" smtClean="0"/>
              <a:t> </a:t>
            </a:r>
            <a:r>
              <a:rPr lang="sv-SE" dirty="0" err="1" smtClean="0"/>
              <a:t>lately</a:t>
            </a:r>
            <a:r>
              <a:rPr lang="sv-SE" dirty="0" smtClean="0"/>
              <a:t> </a:t>
            </a:r>
            <a:r>
              <a:rPr lang="sv-SE" dirty="0" err="1" smtClean="0"/>
              <a:t>also</a:t>
            </a:r>
            <a:r>
              <a:rPr lang="sv-SE" dirty="0" smtClean="0"/>
              <a:t> </a:t>
            </a:r>
            <a:r>
              <a:rPr lang="sv-SE" dirty="0" err="1" smtClean="0"/>
              <a:t>impact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ACI has </a:t>
            </a:r>
            <a:r>
              <a:rPr lang="sv-SE" dirty="0" err="1" smtClean="0"/>
              <a:t>been</a:t>
            </a:r>
            <a:r>
              <a:rPr lang="sv-SE" dirty="0" smtClean="0"/>
              <a:t> </a:t>
            </a:r>
            <a:r>
              <a:rPr lang="sv-SE" dirty="0" err="1" smtClean="0"/>
              <a:t>considered</a:t>
            </a:r>
            <a:r>
              <a:rPr lang="sv-SE" dirty="0" smtClean="0"/>
              <a:t> </a:t>
            </a:r>
            <a:r>
              <a:rPr lang="sv-SE" dirty="0" err="1" smtClean="0"/>
              <a:t>e.g</a:t>
            </a:r>
            <a:r>
              <a:rPr lang="sv-SE" dirty="0" smtClean="0"/>
              <a:t>.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LTE has an </a:t>
            </a:r>
            <a:r>
              <a:rPr lang="sv-SE" dirty="0" err="1" smtClean="0"/>
              <a:t>advantange</a:t>
            </a:r>
            <a:r>
              <a:rPr lang="sv-SE" dirty="0" smtClean="0"/>
              <a:t> </a:t>
            </a:r>
            <a:r>
              <a:rPr lang="sv-SE" dirty="0" err="1" smtClean="0"/>
              <a:t>compared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802.11ax </a:t>
            </a:r>
            <a:r>
              <a:rPr lang="sv-SE" dirty="0" err="1" smtClean="0"/>
              <a:t>due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endParaRPr lang="sv-SE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smtClean="0"/>
              <a:t>2k FFT </a:t>
            </a:r>
            <a:r>
              <a:rPr lang="sv-SE" dirty="0" err="1" smtClean="0"/>
              <a:t>instead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256 </a:t>
            </a:r>
            <a:r>
              <a:rPr lang="sv-SE" dirty="0" err="1" smtClean="0"/>
              <a:t>point</a:t>
            </a:r>
            <a:r>
              <a:rPr lang="sv-SE" dirty="0" smtClean="0"/>
              <a:t>, </a:t>
            </a:r>
            <a:r>
              <a:rPr lang="sv-SE" dirty="0" err="1" smtClean="0"/>
              <a:t>allowing</a:t>
            </a:r>
            <a:r>
              <a:rPr lang="sv-SE" dirty="0" smtClean="0"/>
              <a:t> </a:t>
            </a:r>
            <a:r>
              <a:rPr lang="sv-SE" dirty="0" err="1" smtClean="0"/>
              <a:t>better</a:t>
            </a:r>
            <a:r>
              <a:rPr lang="sv-SE" dirty="0" smtClean="0"/>
              <a:t> ACLR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smtClean="0"/>
              <a:t>1 MHz </a:t>
            </a:r>
            <a:r>
              <a:rPr lang="sv-SE" dirty="0" err="1" smtClean="0"/>
              <a:t>guardband</a:t>
            </a:r>
            <a:r>
              <a:rPr lang="sv-SE" dirty="0" smtClean="0"/>
              <a:t> </a:t>
            </a:r>
            <a:r>
              <a:rPr lang="sv-SE" dirty="0" err="1" smtClean="0"/>
              <a:t>instead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about</a:t>
            </a:r>
            <a:r>
              <a:rPr lang="sv-SE" dirty="0" smtClean="0"/>
              <a:t> 400 kHz, </a:t>
            </a:r>
            <a:r>
              <a:rPr lang="sv-SE" dirty="0" err="1" smtClean="0"/>
              <a:t>allowing</a:t>
            </a:r>
            <a:r>
              <a:rPr lang="sv-SE" dirty="0" smtClean="0"/>
              <a:t> </a:t>
            </a:r>
            <a:r>
              <a:rPr lang="sv-SE" dirty="0" err="1" smtClean="0"/>
              <a:t>better</a:t>
            </a:r>
            <a:r>
              <a:rPr lang="sv-SE" dirty="0" smtClean="0"/>
              <a:t> ACS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</a:t>
            </a:r>
            <a:r>
              <a:rPr lang="sv-SE" dirty="0" smtClean="0"/>
              <a:t>n addition, LTE has </a:t>
            </a:r>
            <a:r>
              <a:rPr lang="sv-SE" dirty="0" err="1" smtClean="0"/>
              <a:t>fundamentally</a:t>
            </a:r>
            <a:r>
              <a:rPr lang="sv-SE" dirty="0" smtClean="0"/>
              <a:t> different </a:t>
            </a:r>
            <a:r>
              <a:rPr lang="sv-SE" dirty="0" err="1" smtClean="0"/>
              <a:t>requirements</a:t>
            </a:r>
            <a:r>
              <a:rPr lang="sv-SE" dirty="0"/>
              <a:t> </a:t>
            </a:r>
            <a:r>
              <a:rPr lang="sv-SE" dirty="0" smtClean="0"/>
              <a:t>for the </a:t>
            </a:r>
            <a:r>
              <a:rPr lang="sv-SE" dirty="0" err="1" smtClean="0"/>
              <a:t>eNB</a:t>
            </a:r>
            <a:r>
              <a:rPr lang="sv-SE" dirty="0" smtClean="0"/>
              <a:t> and the UE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sv-SE" dirty="0" smtClean="0"/>
              <a:t>ACI and Inter-standard </a:t>
            </a:r>
            <a:r>
              <a:rPr lang="sv-SE" dirty="0" err="1" smtClean="0"/>
              <a:t>Coexistence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12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Development</TermName>
          <TermId xmlns="http://schemas.microsoft.com/office/infopath/2007/PartnerControls">053fcc88-ab49-4f69-87df-fc64cb0bf305</TermId>
        </TermInfo>
      </Terms>
    </EriCOLLCategoryTaxHTField0>
    <EriCOLLOrganizationUnit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BNET DURA PDU WCDMA ＆ MS RAN</TermName>
          <TermId xmlns="http://schemas.microsoft.com/office/infopath/2007/PartnerControls">4005b2b9-24ae-465f-85ea-efb8c08bab8a</TermId>
        </TermInfo>
      </Terms>
    </EriCOLLOrganizationUnitTaxHTField0>
    <AbstractOrSummary. xmlns="8ebea429-6d6d-4c7c-abb9-61a944d4e928" xsi:nil="true"/>
    <EriCOLLProcessTaxHTField0 xmlns="8ebea429-6d6d-4c7c-abb9-61a944d4e928">
      <Terms xmlns="http://schemas.microsoft.com/office/infopath/2007/PartnerControls"/>
    </EriCOLLProcessTaxHTField0>
    <EriCOLLCountryTaxHTField0 xmlns="8ebea429-6d6d-4c7c-abb9-61a944d4e928">
      <Terms xmlns="http://schemas.microsoft.com/office/infopath/2007/PartnerControls"/>
    </EriCOLLCountryTaxHTField0>
    <IconOverlay xmlns="http://schemas.microsoft.com/sharepoint/v4" xsi:nil="true"/>
    <TaxCatchAll xmlns="08b2df90-05d3-4030-90d4-c9feeb4a1cd9">
      <Value>2</Value>
      <Value>1</Value>
    </TaxCatchAll>
    <TaxKeywordTaxHTField xmlns="08b2df90-05d3-4030-90d4-c9feeb4a1cd9">
      <Terms xmlns="http://schemas.microsoft.com/office/infopath/2007/PartnerControls"/>
    </TaxKeywordTaxHTField>
    <EriCOLLProjectsTaxHTField0 xmlns="8ebea429-6d6d-4c7c-abb9-61a944d4e928">
      <Terms xmlns="http://schemas.microsoft.com/office/infopath/2007/PartnerControls"/>
    </EriCOLLProjectsTaxHTField0>
    <EriCOLLDate. xmlns="8ebea429-6d6d-4c7c-abb9-61a944d4e928" xsi:nil="true"/>
    <EriCOLLProductsTaxHTField0 xmlns="8ebea429-6d6d-4c7c-abb9-61a944d4e928">
      <Terms xmlns="http://schemas.microsoft.com/office/infopath/2007/PartnerControls"/>
    </EriCOLLProductsTaxHTField0>
    <Prepared. xmlns="8ebea429-6d6d-4c7c-abb9-61a944d4e928" xsi:nil="true"/>
    <EriCOLLCompetenceTaxHTField0 xmlns="8ebea429-6d6d-4c7c-abb9-61a944d4e928">
      <Terms xmlns="http://schemas.microsoft.com/office/infopath/2007/PartnerControls"/>
    </EriCOLLCompetenceTaxHTField0>
    <EriCOLLCustomerTaxHTField0 xmlns="08b2df90-05d3-4030-90d4-c9feeb4a1cd9">
      <Terms xmlns="http://schemas.microsoft.com/office/infopath/2007/PartnerControls"/>
    </EriCOLLCustomerTaxHTField0>
    <_dlc_DocId xmlns="08b2df90-05d3-4030-90d4-c9feeb4a1cd9">YEDTRNYQWVVS-1-715</_dlc_DocId>
    <_dlc_DocIdUrl xmlns="08b2df90-05d3-4030-90d4-c9feeb4a1cd9">
      <Url>https://ericoll.internal.ericsson.com/sites/Wi-Fi_Standardization/_layouts/DocIdRedir.aspx?ID=YEDTRNYQWVVS-1-715</Url>
      <Description>YEDTRNYQWVVS-1-715</Description>
    </_dlc_DocIdUrl>
  </documentManagement>
</p:properties>
</file>

<file path=customXml/item2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F757F2A418C8C64986192B3F5011F983" ma:contentTypeVersion="8" ma:contentTypeDescription="EriCOLL Document Content Type" ma:contentTypeScope="" ma:versionID="5a91ce9b5e691e9b62f62bb34010d603">
  <xsd:schema xmlns:xsd="http://www.w3.org/2001/XMLSchema" xmlns:xs="http://www.w3.org/2001/XMLSchema" xmlns:p="http://schemas.microsoft.com/office/2006/metadata/properties" xmlns:ns2="08b2df90-05d3-4030-90d4-c9feeb4a1cd9" xmlns:ns3="8ebea429-6d6d-4c7c-abb9-61a944d4e928" xmlns:ns4="http://schemas.microsoft.com/sharepoint/v4" targetNamespace="http://schemas.microsoft.com/office/2006/metadata/properties" ma:root="true" ma:fieldsID="2e7ab7f62523a5e0a07f48d163e01cf3" ns2:_="" ns3:_="" ns4:_="">
    <xsd:import namespace="08b2df90-05d3-4030-90d4-c9feeb4a1cd9"/>
    <xsd:import namespace="8ebea429-6d6d-4c7c-abb9-61a944d4e928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75ad886-c84a-4a7f-aa80-7a98506ac7a4}" ma:internalName="TaxCatchAll" ma:showField="CatchAllData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75ad886-c84a-4a7f-aa80-7a98506ac7a4}" ma:internalName="TaxCatchAllLabel" ma:readOnly="true" ma:showField="CatchAllDataLabel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readOnly="false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bea429-6d6d-4c7c-abb9-61a944d4e928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Development|053fcc88-ab49-4f69-87df-fc64cb0bf305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BNET DURA PDU WCDMA ＆ MS RAN|4005b2b9-24ae-465f-85ea-efb8c08bab8a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5F01166-D271-4DA5-B5A2-2E6B4BD2E7C1}">
  <ds:schemaRefs>
    <ds:schemaRef ds:uri="http://purl.org/dc/terms/"/>
    <ds:schemaRef ds:uri="8ebea429-6d6d-4c7c-abb9-61a944d4e928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sharepoint/v4"/>
    <ds:schemaRef ds:uri="08b2df90-05d3-4030-90d4-c9feeb4a1cd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E4A12CD-373C-4822-8C3F-78FC7E160CF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6466F4A9-33E1-4525-84D2-B2FFB59A36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8ebea429-6d6d-4c7c-abb9-61a944d4e928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8596548-479A-4B67-A247-F90870942D1B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38918A6-DB74-4F8E-B32F-934CD4EBB90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34752</TotalTime>
  <Words>1439</Words>
  <Application>Microsoft Office PowerPoint</Application>
  <PresentationFormat>On-screen Show (4:3)</PresentationFormat>
  <Paragraphs>218</Paragraphs>
  <Slides>19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Custom Design</vt:lpstr>
      <vt:lpstr>1_Custom Design</vt:lpstr>
      <vt:lpstr>2_Custom Design</vt:lpstr>
      <vt:lpstr>802-11-Submission</vt:lpstr>
      <vt:lpstr>3_Custom Design</vt:lpstr>
      <vt:lpstr>Document</vt:lpstr>
      <vt:lpstr>Discussion of ACI performance and ACI requirements for IEEE 802.11ax    </vt:lpstr>
      <vt:lpstr>Abstract</vt:lpstr>
      <vt:lpstr>Outline</vt:lpstr>
      <vt:lpstr>Methodology for evaluation</vt:lpstr>
      <vt:lpstr>ACI Performance - Terminology</vt:lpstr>
      <vt:lpstr>ACI Performance</vt:lpstr>
      <vt:lpstr>ACI Performance - Simulated</vt:lpstr>
      <vt:lpstr>Including ACI Performance in System Simulations</vt:lpstr>
      <vt:lpstr>ACI and Inter-standard Coexistence</vt:lpstr>
      <vt:lpstr>ACI and Inter-standard Coexistence</vt:lpstr>
      <vt:lpstr>ACI and Inter-standard Coexistence</vt:lpstr>
      <vt:lpstr>Possible Improvements?</vt:lpstr>
      <vt:lpstr>Conclusions</vt:lpstr>
      <vt:lpstr>Straw Poll</vt:lpstr>
      <vt:lpstr>Straw Poll</vt:lpstr>
      <vt:lpstr>References</vt:lpstr>
      <vt:lpstr>Methodology for evaluation, cont’d</vt:lpstr>
      <vt:lpstr>Impact of OBO</vt:lpstr>
      <vt:lpstr>ACI Performance - Simulated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</dc:title>
  <dc:creator>leif.r.wilhelmsson@ericsson.com</dc:creator>
  <cp:lastModifiedBy>Leif Wilhelmsson R</cp:lastModifiedBy>
  <cp:revision>483</cp:revision>
  <cp:lastPrinted>1601-01-01T00:00:00Z</cp:lastPrinted>
  <dcterms:created xsi:type="dcterms:W3CDTF">2014-09-04T15:30:18Z</dcterms:created>
  <dcterms:modified xsi:type="dcterms:W3CDTF">2015-07-13T08:15:35Z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  <property fmtid="{D5CDD505-2E9C-101B-9397-08002B2CF9AE}" pid="3" name="ContentTypeId">
    <vt:lpwstr>0x010100BB337192E63E44A7A744CE7393F41F4E00F757F2A418C8C64986192B3F5011F983</vt:lpwstr>
  </property>
  <property fmtid="{D5CDD505-2E9C-101B-9397-08002B2CF9AE}" pid="4" name="_dlc_DocIdItemGuid">
    <vt:lpwstr>e66cf3b4-fbcb-48b6-9f65-1a3ea08aec46</vt:lpwstr>
  </property>
  <property fmtid="{D5CDD505-2E9C-101B-9397-08002B2CF9AE}" pid="5" name="EriCOLLProjects">
    <vt:lpwstr/>
  </property>
  <property fmtid="{D5CDD505-2E9C-101B-9397-08002B2CF9AE}" pid="6" name="EriCOLLCategory">
    <vt:lpwstr>1;#Development|053fcc88-ab49-4f69-87df-fc64cb0bf305</vt:lpwstr>
  </property>
  <property fmtid="{D5CDD505-2E9C-101B-9397-08002B2CF9AE}" pid="7" name="TaxKeyword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OrganizationUnit">
    <vt:lpwstr>2;#BNET DURA PDU WCDMA ＆ MS RAN|4005b2b9-24ae-465f-85ea-efb8c08bab8a</vt:lpwstr>
  </property>
  <property fmtid="{D5CDD505-2E9C-101B-9397-08002B2CF9AE}" pid="12" name="EriCOLLCustomer">
    <vt:lpwstr/>
  </property>
  <property fmtid="{D5CDD505-2E9C-101B-9397-08002B2CF9AE}" pid="13" name="EriCOLLProducts">
    <vt:lpwstr/>
  </property>
</Properties>
</file>