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6" r:id="rId2"/>
    <p:sldId id="257" r:id="rId3"/>
    <p:sldId id="277" r:id="rId4"/>
    <p:sldId id="265" r:id="rId5"/>
    <p:sldId id="281" r:id="rId6"/>
    <p:sldId id="279" r:id="rId7"/>
    <p:sldId id="264" r:id="rId8"/>
    <p:sldId id="283" r:id="rId9"/>
    <p:sldId id="274" r:id="rId1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4" autoAdjust="0"/>
    <p:restoredTop sz="94660"/>
  </p:normalViewPr>
  <p:slideViewPr>
    <p:cSldViewPr>
      <p:cViewPr varScale="1">
        <p:scale>
          <a:sx n="82" d="100"/>
          <a:sy n="82" d="100"/>
        </p:scale>
        <p:origin x="652" y="4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798" y="52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マスター サブタイトルの書式設定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マスター タイトルの書式設定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July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Leonardo Lanante, Kyushu Inst. of Tech.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802.11-14/0853r0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-2003___1.doc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Extensible Preamble Format Design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64767" y="169862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57758407"/>
              </p:ext>
            </p:extLst>
          </p:nvPr>
        </p:nvGraphicFramePr>
        <p:xfrm>
          <a:off x="509588" y="2519363"/>
          <a:ext cx="8659812" cy="3813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3" name="Document" r:id="rId5" imgW="6240767" imgH="2753935" progId="Word.Document.8">
                  <p:embed/>
                </p:oleObj>
              </mc:Choice>
              <mc:Fallback>
                <p:oleObj name="Document" r:id="rId5" imgW="6240767" imgH="2753935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588" y="2519363"/>
                        <a:ext cx="8659812" cy="38131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Summary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Every time a new amendment requiring a new PHY preamble format, a new preamble format </a:t>
            </a:r>
            <a:r>
              <a:rPr lang="en-GB" sz="1800" b="0" dirty="0" err="1" smtClean="0"/>
              <a:t>autodetection</a:t>
            </a:r>
            <a:r>
              <a:rPr lang="en-GB" sz="1800" b="0" dirty="0" smtClean="0"/>
              <a:t> needs to be defined. While the method we used since 11n to 11ac is extensible, its efficiency is very low.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We propose to create a new preamble format that is straightforward extensible for future PHY </a:t>
            </a:r>
            <a:r>
              <a:rPr lang="en-GB" sz="1800" b="0" dirty="0" err="1" smtClean="0"/>
              <a:t>ammendments</a:t>
            </a:r>
            <a:r>
              <a:rPr lang="en-GB" sz="1800" b="0" dirty="0"/>
              <a:t> </a:t>
            </a:r>
            <a:r>
              <a:rPr lang="en-GB" sz="1800" b="0" dirty="0" smtClean="0"/>
              <a:t>(i.e. encode the preamble format in the SIG field).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b="0" dirty="0" smtClean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1800" b="0" dirty="0" smtClean="0"/>
              <a:t>To do this, the first step is to have a way to distinguish the new preamble format from the old preamble format. The rest is simply looking at the encoded format bits.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1800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Proposal- Develop </a:t>
            </a:r>
            <a:r>
              <a:rPr lang="en-US" smtClean="0"/>
              <a:t>an extensible new </a:t>
            </a:r>
            <a:r>
              <a:rPr lang="en-US" dirty="0" smtClean="0"/>
              <a:t>preamble format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8" name="フローチャート : 代替処理 6"/>
          <p:cNvSpPr/>
          <p:nvPr/>
        </p:nvSpPr>
        <p:spPr>
          <a:xfrm>
            <a:off x="3059832" y="2060848"/>
            <a:ext cx="1871663" cy="431800"/>
          </a:xfrm>
          <a:prstGeom prst="flowChartAlternateProcess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dirty="0">
                <a:solidFill>
                  <a:schemeClr val="tx1"/>
                </a:solidFill>
                <a:latin typeface="Calibri" pitchFamily="34" charset="0"/>
              </a:rPr>
              <a:t>START</a:t>
            </a:r>
            <a:endParaRPr lang="ja-JP" altLang="en-US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9" name="フローチャート : 判断 7"/>
          <p:cNvSpPr/>
          <p:nvPr/>
        </p:nvSpPr>
        <p:spPr>
          <a:xfrm>
            <a:off x="2555800" y="3140968"/>
            <a:ext cx="2879725" cy="719137"/>
          </a:xfrm>
          <a:prstGeom prst="flowChartDecision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400" b="1" dirty="0" smtClean="0">
                <a:solidFill>
                  <a:schemeClr val="tx1"/>
                </a:solidFill>
                <a:latin typeface="Calibri" pitchFamily="34" charset="0"/>
              </a:rPr>
              <a:t>STEP 1</a:t>
            </a: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:</a:t>
            </a:r>
          </a:p>
          <a:p>
            <a:pPr algn="ctr" eaLnBrk="1" hangingPunct="1">
              <a:defRPr/>
            </a:pPr>
            <a:r>
              <a:rPr lang="en-US" altLang="ja-JP" sz="1400" dirty="0" smtClean="0">
                <a:solidFill>
                  <a:schemeClr val="tx1"/>
                </a:solidFill>
                <a:latin typeface="Calibri" pitchFamily="34" charset="0"/>
              </a:rPr>
              <a:t>New Format?</a:t>
            </a:r>
            <a:endParaRPr lang="ja-JP" altLang="en-US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13" name="直線矢印コネクタ 12"/>
          <p:cNvCxnSpPr>
            <a:stCxn id="8" idx="2"/>
            <a:endCxn id="9" idx="0"/>
          </p:cNvCxnSpPr>
          <p:nvPr/>
        </p:nvCxnSpPr>
        <p:spPr bwMode="auto">
          <a:xfrm flipH="1">
            <a:off x="3995663" y="2492648"/>
            <a:ext cx="1" cy="64832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7" name="正方形/長方形 16"/>
          <p:cNvSpPr/>
          <p:nvPr/>
        </p:nvSpPr>
        <p:spPr>
          <a:xfrm>
            <a:off x="5726116" y="4801086"/>
            <a:ext cx="1223962" cy="433387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11ac </a:t>
            </a:r>
            <a:r>
              <a:rPr lang="en-US" altLang="ja-JP" sz="1050" dirty="0" err="1" smtClean="0">
                <a:solidFill>
                  <a:srgbClr val="FF0000"/>
                </a:solidFill>
                <a:latin typeface="Calibri" pitchFamily="34" charset="0"/>
              </a:rPr>
              <a:t>Autodetection</a:t>
            </a:r>
            <a:endParaRPr lang="ja-JP" altLang="en-US" sz="1100" dirty="0">
              <a:latin typeface="Calibri" pitchFamily="34" charset="0"/>
            </a:endParaRPr>
          </a:p>
        </p:txBody>
      </p:sp>
      <p:cxnSp>
        <p:nvCxnSpPr>
          <p:cNvPr id="21" name="カギ線コネクタ 20"/>
          <p:cNvCxnSpPr>
            <a:stCxn id="9" idx="3"/>
            <a:endCxn id="17" idx="0"/>
          </p:cNvCxnSpPr>
          <p:nvPr/>
        </p:nvCxnSpPr>
        <p:spPr bwMode="auto">
          <a:xfrm>
            <a:off x="5435525" y="3500537"/>
            <a:ext cx="902572" cy="1300549"/>
          </a:xfrm>
          <a:prstGeom prst="bentConnector2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3" name="正方形/長方形 22"/>
          <p:cNvSpPr/>
          <p:nvPr/>
        </p:nvSpPr>
        <p:spPr>
          <a:xfrm>
            <a:off x="3214354" y="4801086"/>
            <a:ext cx="1538196" cy="46791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Step 2:</a:t>
            </a:r>
          </a:p>
          <a:p>
            <a:pPr algn="ctr" eaLnBrk="1" hangingPunct="1">
              <a:defRPr/>
            </a:pPr>
            <a:r>
              <a:rPr lang="en-US" altLang="ja-JP" sz="1050" dirty="0" smtClean="0">
                <a:solidFill>
                  <a:srgbClr val="FF0000"/>
                </a:solidFill>
                <a:latin typeface="Calibri" pitchFamily="34" charset="0"/>
              </a:rPr>
              <a:t>11ax and future format detection</a:t>
            </a:r>
            <a:endParaRPr lang="ja-JP" altLang="en-US" sz="1100" dirty="0">
              <a:latin typeface="Calibri" pitchFamily="34" charset="0"/>
            </a:endParaRPr>
          </a:p>
        </p:txBody>
      </p:sp>
      <p:cxnSp>
        <p:nvCxnSpPr>
          <p:cNvPr id="26" name="直線矢印コネクタ 25"/>
          <p:cNvCxnSpPr>
            <a:stCxn id="9" idx="2"/>
            <a:endCxn id="23" idx="0"/>
          </p:cNvCxnSpPr>
          <p:nvPr/>
        </p:nvCxnSpPr>
        <p:spPr bwMode="auto">
          <a:xfrm flipH="1">
            <a:off x="3983452" y="3860105"/>
            <a:ext cx="12211" cy="94098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7" name="テキスト ボックス 26"/>
          <p:cNvSpPr txBox="1"/>
          <p:nvPr/>
        </p:nvSpPr>
        <p:spPr>
          <a:xfrm>
            <a:off x="5726116" y="3140968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N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4006411" y="4084018"/>
            <a:ext cx="5020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Y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3945952" y="2667551"/>
            <a:ext cx="406239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Step 1: Isolate the New Preamble Format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1432907" y="5253433"/>
            <a:ext cx="58241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Step 2: Define an extensible encoding for 11ax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and future extensions</a:t>
            </a:r>
          </a:p>
        </p:txBody>
      </p:sp>
    </p:spTree>
    <p:extLst>
      <p:ext uri="{BB962C8B-B14F-4D97-AF65-F5344CB8AC3E}">
        <p14:creationId xmlns:p14="http://schemas.microsoft.com/office/powerpoint/2010/main" val="1003174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Isolating the new preamble format</a:t>
            </a:r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38" name="テキスト ボックス 87"/>
          <p:cNvSpPr txBox="1">
            <a:spLocks noChangeArrowheads="1"/>
          </p:cNvSpPr>
          <p:nvPr/>
        </p:nvSpPr>
        <p:spPr bwMode="auto">
          <a:xfrm>
            <a:off x="3975100" y="2378100"/>
            <a:ext cx="865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latin typeface="Calibri" panose="020F0502020204030204" pitchFamily="34" charset="0"/>
              </a:rPr>
              <a:t>BPSK</a:t>
            </a:r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39" name="テキスト ボックス 88"/>
          <p:cNvSpPr txBox="1">
            <a:spLocks noChangeArrowheads="1"/>
          </p:cNvSpPr>
          <p:nvPr/>
        </p:nvSpPr>
        <p:spPr bwMode="auto">
          <a:xfrm>
            <a:off x="3348038" y="2378100"/>
            <a:ext cx="71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40" name="テキスト ボックス 89"/>
          <p:cNvSpPr txBox="1">
            <a:spLocks noChangeArrowheads="1"/>
          </p:cNvSpPr>
          <p:nvPr/>
        </p:nvSpPr>
        <p:spPr bwMode="auto">
          <a:xfrm>
            <a:off x="2627313" y="2378100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213080" y="3045731"/>
            <a:ext cx="734481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1. By using BPSK in the 2 symbols after L-SIG, we quickly narrow down the option to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11ax+</a:t>
            </a:r>
          </a:p>
          <a:p>
            <a:pPr marL="1200150" lvl="1" indent="-4572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Legacy with BPSK modulated data</a:t>
            </a:r>
          </a:p>
          <a:p>
            <a:pPr marL="342900" indent="-342900">
              <a:buAutoNum type="arabicPeriod" startAt="2"/>
            </a:pPr>
            <a:r>
              <a:rPr lang="en-US" sz="1800" dirty="0" smtClean="0">
                <a:solidFill>
                  <a:schemeClr val="tx1"/>
                </a:solidFill>
              </a:rPr>
              <a:t>To rule out Legacy with BPSK, several approaches can be made [1-2].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CRC check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b="1" dirty="0" smtClean="0">
                <a:solidFill>
                  <a:schemeClr val="tx1"/>
                </a:solidFill>
              </a:rPr>
              <a:t>Service Field Check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Additional QBPSK symbol at the end of HE-SIG2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r>
              <a:rPr lang="en-US" sz="1800" dirty="0" smtClean="0">
                <a:solidFill>
                  <a:schemeClr val="tx1"/>
                </a:solidFill>
              </a:rPr>
              <a:t>Special patterns in HE-SIG1 (Repeated L-SIG, Signatures)</a:t>
            </a:r>
          </a:p>
          <a:p>
            <a:pPr marL="1085850" lvl="1" indent="-342900">
              <a:buFont typeface="Arial" panose="020B0604020202020204" pitchFamily="34" charset="0"/>
              <a:buChar char="•"/>
            </a:pPr>
            <a:endParaRPr lang="en-US" sz="1800" dirty="0" smtClean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en-US" sz="1800" dirty="0">
              <a:solidFill>
                <a:schemeClr val="tx1"/>
              </a:solidFill>
            </a:endParaRPr>
          </a:p>
          <a:p>
            <a:pPr marL="457200" indent="-457200">
              <a:buAutoNum type="arabicPeriod"/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sp>
        <p:nvSpPr>
          <p:cNvPr id="7" name="下矢印 6"/>
          <p:cNvSpPr/>
          <p:nvPr/>
        </p:nvSpPr>
        <p:spPr bwMode="auto">
          <a:xfrm>
            <a:off x="2941525" y="2732811"/>
            <a:ext cx="2232248" cy="323204"/>
          </a:xfrm>
          <a:prstGeom prst="downArrow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0" name="正方形/長方形 59"/>
          <p:cNvSpPr/>
          <p:nvPr/>
        </p:nvSpPr>
        <p:spPr>
          <a:xfrm>
            <a:off x="4030053" y="2002590"/>
            <a:ext cx="717550" cy="342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3315678" y="2007353"/>
            <a:ext cx="719137" cy="3492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正方形/長方形 61"/>
          <p:cNvSpPr/>
          <p:nvPr/>
        </p:nvSpPr>
        <p:spPr>
          <a:xfrm>
            <a:off x="3318853" y="1997828"/>
            <a:ext cx="1439862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3" name="正方形/長方形 62"/>
          <p:cNvSpPr/>
          <p:nvPr/>
        </p:nvSpPr>
        <p:spPr>
          <a:xfrm>
            <a:off x="2598128" y="1997828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1158265" y="1989890"/>
            <a:ext cx="4681538" cy="360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65" name="テキスト ボックス 7"/>
          <p:cNvSpPr txBox="1">
            <a:spLocks noChangeArrowheads="1"/>
          </p:cNvSpPr>
          <p:nvPr/>
        </p:nvSpPr>
        <p:spPr bwMode="auto">
          <a:xfrm>
            <a:off x="1158265" y="2031165"/>
            <a:ext cx="720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L-STF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cxnSp>
        <p:nvCxnSpPr>
          <p:cNvPr id="66" name="直線コネクタ 65"/>
          <p:cNvCxnSpPr/>
          <p:nvPr/>
        </p:nvCxnSpPr>
        <p:spPr>
          <a:xfrm rot="5400000">
            <a:off x="1698809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67" name="直線コネクタ 66"/>
          <p:cNvCxnSpPr/>
          <p:nvPr/>
        </p:nvCxnSpPr>
        <p:spPr>
          <a:xfrm rot="5400000">
            <a:off x="2417947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8" name="テキスト ボックス 11"/>
          <p:cNvSpPr txBox="1">
            <a:spLocks noChangeArrowheads="1"/>
          </p:cNvSpPr>
          <p:nvPr/>
        </p:nvSpPr>
        <p:spPr bwMode="auto">
          <a:xfrm>
            <a:off x="1883753" y="202799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L-LTF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sp>
        <p:nvSpPr>
          <p:cNvPr id="69" name="テキスト ボックス 12"/>
          <p:cNvSpPr txBox="1">
            <a:spLocks noChangeArrowheads="1"/>
          </p:cNvSpPr>
          <p:nvPr/>
        </p:nvSpPr>
        <p:spPr bwMode="auto">
          <a:xfrm>
            <a:off x="2599715" y="2027990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>
                <a:latin typeface="Calibri" panose="020F0502020204030204" pitchFamily="34" charset="0"/>
              </a:rPr>
              <a:t>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70" name="直線コネクタ 69"/>
          <p:cNvCxnSpPr/>
          <p:nvPr/>
        </p:nvCxnSpPr>
        <p:spPr>
          <a:xfrm rot="5400000">
            <a:off x="3138672" y="2178009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1" name="直線コネクタ 70"/>
          <p:cNvCxnSpPr/>
          <p:nvPr/>
        </p:nvCxnSpPr>
        <p:spPr>
          <a:xfrm rot="5400000">
            <a:off x="4570597" y="2174834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2" name="直線コネクタ 71"/>
          <p:cNvCxnSpPr/>
          <p:nvPr/>
        </p:nvCxnSpPr>
        <p:spPr>
          <a:xfrm rot="5400000">
            <a:off x="3848283" y="2157372"/>
            <a:ext cx="360363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3" name="テキスト ボックス 72"/>
          <p:cNvSpPr txBox="1"/>
          <p:nvPr/>
        </p:nvSpPr>
        <p:spPr>
          <a:xfrm>
            <a:off x="5011628" y="2034511"/>
            <a:ext cx="99536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chemeClr val="tx1"/>
                </a:solidFill>
              </a:rPr>
              <a:t>TBD</a:t>
            </a:r>
            <a:endParaRPr lang="en-US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4660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Step </a:t>
            </a:r>
            <a:r>
              <a:rPr lang="en-US" dirty="0" smtClean="0"/>
              <a:t>2: </a:t>
            </a:r>
            <a:r>
              <a:rPr lang="en-US" dirty="0">
                <a:solidFill>
                  <a:schemeClr val="tx1"/>
                </a:solidFill>
              </a:rPr>
              <a:t>Define an extensible format to separate 11ax+ </a:t>
            </a:r>
            <a:r>
              <a:rPr lang="en-US" dirty="0" smtClean="0">
                <a:solidFill>
                  <a:schemeClr val="tx1"/>
                </a:solidFill>
              </a:rPr>
              <a:t>preamble </a:t>
            </a:r>
            <a:r>
              <a:rPr lang="en-US" dirty="0">
                <a:solidFill>
                  <a:schemeClr val="tx1"/>
                </a:solidFill>
              </a:rPr>
              <a:t>formats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  <p:sp>
        <p:nvSpPr>
          <p:cNvPr id="7" name="正方形/長方形 6"/>
          <p:cNvSpPr/>
          <p:nvPr/>
        </p:nvSpPr>
        <p:spPr>
          <a:xfrm>
            <a:off x="5859612" y="1824261"/>
            <a:ext cx="717550" cy="34290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HE-SIG2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5145237" y="1829024"/>
            <a:ext cx="719137" cy="3492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1200" dirty="0" smtClean="0">
                <a:solidFill>
                  <a:schemeClr val="tx1"/>
                </a:solidFill>
              </a:rPr>
              <a:t>HE-SIG1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5148412" y="1819499"/>
            <a:ext cx="1439862" cy="36036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0" name="正方形/長方形 9"/>
          <p:cNvSpPr/>
          <p:nvPr/>
        </p:nvSpPr>
        <p:spPr>
          <a:xfrm>
            <a:off x="4427687" y="1819499"/>
            <a:ext cx="720725" cy="360362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987824" y="1811561"/>
            <a:ext cx="4681538" cy="3603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ja-JP" altLang="en-US">
              <a:latin typeface="Calibri" pitchFamily="34" charset="0"/>
            </a:endParaRPr>
          </a:p>
        </p:txBody>
      </p:sp>
      <p:sp>
        <p:nvSpPr>
          <p:cNvPr id="12" name="テキスト ボックス 7"/>
          <p:cNvSpPr txBox="1">
            <a:spLocks noChangeArrowheads="1"/>
          </p:cNvSpPr>
          <p:nvPr/>
        </p:nvSpPr>
        <p:spPr bwMode="auto">
          <a:xfrm>
            <a:off x="2987824" y="1852836"/>
            <a:ext cx="72072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L-STF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cxnSp>
        <p:nvCxnSpPr>
          <p:cNvPr id="13" name="直線コネクタ 12"/>
          <p:cNvCxnSpPr/>
          <p:nvPr/>
        </p:nvCxnSpPr>
        <p:spPr>
          <a:xfrm rot="5400000">
            <a:off x="3528368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rot="5400000">
            <a:off x="4247506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5" name="テキスト ボックス 11"/>
          <p:cNvSpPr txBox="1">
            <a:spLocks noChangeArrowheads="1"/>
          </p:cNvSpPr>
          <p:nvPr/>
        </p:nvSpPr>
        <p:spPr bwMode="auto">
          <a:xfrm>
            <a:off x="3713312" y="1849661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>
                <a:latin typeface="Calibri" panose="020F0502020204030204" pitchFamily="34" charset="0"/>
              </a:rPr>
              <a:t>L-LTF</a:t>
            </a:r>
            <a:endParaRPr lang="ja-JP" altLang="en-US" sz="1200">
              <a:latin typeface="Calibri" panose="020F0502020204030204" pitchFamily="34" charset="0"/>
            </a:endParaRPr>
          </a:p>
        </p:txBody>
      </p:sp>
      <p:sp>
        <p:nvSpPr>
          <p:cNvPr id="16" name="テキスト ボックス 12"/>
          <p:cNvSpPr txBox="1">
            <a:spLocks noChangeArrowheads="1"/>
          </p:cNvSpPr>
          <p:nvPr/>
        </p:nvSpPr>
        <p:spPr bwMode="auto">
          <a:xfrm>
            <a:off x="4429274" y="1849661"/>
            <a:ext cx="714375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200" dirty="0">
                <a:latin typeface="Calibri" panose="020F0502020204030204" pitchFamily="34" charset="0"/>
              </a:rPr>
              <a:t>L-SIG</a:t>
            </a:r>
            <a:endParaRPr lang="ja-JP" altLang="en-US" sz="1200" dirty="0">
              <a:latin typeface="Calibri" panose="020F0502020204030204" pitchFamily="34" charset="0"/>
            </a:endParaRPr>
          </a:p>
        </p:txBody>
      </p:sp>
      <p:cxnSp>
        <p:nvCxnSpPr>
          <p:cNvPr id="17" name="直線コネクタ 16"/>
          <p:cNvCxnSpPr/>
          <p:nvPr/>
        </p:nvCxnSpPr>
        <p:spPr>
          <a:xfrm rot="5400000">
            <a:off x="4968231" y="1999680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rot="5400000">
            <a:off x="6400156" y="1996505"/>
            <a:ext cx="360362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9" name="テキスト ボックス 87"/>
          <p:cNvSpPr txBox="1">
            <a:spLocks noChangeArrowheads="1"/>
          </p:cNvSpPr>
          <p:nvPr/>
        </p:nvSpPr>
        <p:spPr bwMode="auto">
          <a:xfrm>
            <a:off x="5775474" y="2210024"/>
            <a:ext cx="865188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latin typeface="Calibri" panose="020F0502020204030204" pitchFamily="34" charset="0"/>
              </a:rPr>
              <a:t>BPSK</a:t>
            </a:r>
            <a:endParaRPr lang="ja-JP" altLang="en-US" sz="1400">
              <a:latin typeface="Calibri" panose="020F0502020204030204" pitchFamily="34" charset="0"/>
            </a:endParaRPr>
          </a:p>
        </p:txBody>
      </p:sp>
      <p:sp>
        <p:nvSpPr>
          <p:cNvPr id="20" name="テキスト ボックス 88"/>
          <p:cNvSpPr txBox="1">
            <a:spLocks noChangeArrowheads="1"/>
          </p:cNvSpPr>
          <p:nvPr/>
        </p:nvSpPr>
        <p:spPr bwMode="auto">
          <a:xfrm>
            <a:off x="5148412" y="2210024"/>
            <a:ext cx="719137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sp>
        <p:nvSpPr>
          <p:cNvPr id="21" name="テキスト ボックス 89"/>
          <p:cNvSpPr txBox="1">
            <a:spLocks noChangeArrowheads="1"/>
          </p:cNvSpPr>
          <p:nvPr/>
        </p:nvSpPr>
        <p:spPr bwMode="auto">
          <a:xfrm>
            <a:off x="4427687" y="2210024"/>
            <a:ext cx="7207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32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8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p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Font typeface="Wingdings" panose="05000000000000000000" pitchFamily="2" charset="2"/>
              <a:buChar char="n"/>
              <a:defRPr kumimoji="1" sz="20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ja-JP" sz="1400">
                <a:solidFill>
                  <a:schemeClr val="accent2"/>
                </a:solidFill>
                <a:latin typeface="Calibri" panose="020F0502020204030204" pitchFamily="34" charset="0"/>
              </a:rPr>
              <a:t>BPSK</a:t>
            </a:r>
            <a:endParaRPr lang="ja-JP" altLang="en-US" sz="1400">
              <a:solidFill>
                <a:schemeClr val="accent2"/>
              </a:solidFill>
              <a:latin typeface="Calibri" panose="020F0502020204030204" pitchFamily="34" charset="0"/>
            </a:endParaRPr>
          </a:p>
        </p:txBody>
      </p:sp>
      <p:cxnSp>
        <p:nvCxnSpPr>
          <p:cNvPr id="22" name="直線コネクタ 21"/>
          <p:cNvCxnSpPr/>
          <p:nvPr/>
        </p:nvCxnSpPr>
        <p:spPr>
          <a:xfrm rot="5400000">
            <a:off x="5677842" y="1979043"/>
            <a:ext cx="360363" cy="0"/>
          </a:xfrm>
          <a:prstGeom prst="line">
            <a:avLst/>
          </a:prstGeom>
          <a:ln w="19050">
            <a:solidFill>
              <a:schemeClr val="tx2"/>
            </a:solidFill>
            <a:headEnd type="none" w="med" len="med"/>
            <a:tailEnd type="none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1" name="テキスト ボックス 30"/>
          <p:cNvSpPr txBox="1"/>
          <p:nvPr/>
        </p:nvSpPr>
        <p:spPr>
          <a:xfrm>
            <a:off x="6687492" y="1772816"/>
            <a:ext cx="99536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TBD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3" name="直線コネクタ 32"/>
          <p:cNvCxnSpPr/>
          <p:nvPr/>
        </p:nvCxnSpPr>
        <p:spPr bwMode="auto">
          <a:xfrm flipH="1">
            <a:off x="3726752" y="2183036"/>
            <a:ext cx="1413725" cy="59405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直線コネクタ 34"/>
          <p:cNvCxnSpPr/>
          <p:nvPr/>
        </p:nvCxnSpPr>
        <p:spPr bwMode="auto">
          <a:xfrm>
            <a:off x="5875484" y="2175099"/>
            <a:ext cx="2324102" cy="605829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68" name="正方形/長方形 67"/>
          <p:cNvSpPr/>
          <p:nvPr/>
        </p:nvSpPr>
        <p:spPr>
          <a:xfrm>
            <a:off x="3708549" y="2780928"/>
            <a:ext cx="4491037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4539149" y="2848248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11ax-SIG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cxnSp>
        <p:nvCxnSpPr>
          <p:cNvPr id="76" name="直線矢印コネクタ 75"/>
          <p:cNvCxnSpPr/>
          <p:nvPr/>
        </p:nvCxnSpPr>
        <p:spPr bwMode="auto">
          <a:xfrm flipV="1">
            <a:off x="3591547" y="3267727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テキスト ボックス 76"/>
          <p:cNvSpPr txBox="1"/>
          <p:nvPr/>
        </p:nvSpPr>
        <p:spPr>
          <a:xfrm>
            <a:off x="2987824" y="3431591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11ax indicator</a:t>
            </a:r>
          </a:p>
        </p:txBody>
      </p:sp>
      <p:sp>
        <p:nvSpPr>
          <p:cNvPr id="78" name="正方形/長方形 77"/>
          <p:cNvSpPr/>
          <p:nvPr/>
        </p:nvSpPr>
        <p:spPr>
          <a:xfrm>
            <a:off x="3508590" y="286414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3444429" y="2806062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602021" y="6150168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Note: 11bx, 11cx, etc. are future extensions</a:t>
            </a:r>
          </a:p>
        </p:txBody>
      </p:sp>
      <p:sp>
        <p:nvSpPr>
          <p:cNvPr id="88" name="正方形/長方形 87"/>
          <p:cNvSpPr/>
          <p:nvPr/>
        </p:nvSpPr>
        <p:spPr>
          <a:xfrm>
            <a:off x="3897412" y="3861048"/>
            <a:ext cx="4320629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4535319" y="3928368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11bx-SIG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3512380" y="394426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3448219" y="3886182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92" name="正方形/長方形 91"/>
          <p:cNvSpPr/>
          <p:nvPr/>
        </p:nvSpPr>
        <p:spPr>
          <a:xfrm>
            <a:off x="3701867" y="3944266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3625832" y="3896323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94" name="テキスト ボックス 93"/>
          <p:cNvSpPr txBox="1"/>
          <p:nvPr/>
        </p:nvSpPr>
        <p:spPr>
          <a:xfrm>
            <a:off x="3175940" y="4681669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11bx indicator</a:t>
            </a:r>
          </a:p>
        </p:txBody>
      </p:sp>
      <p:cxnSp>
        <p:nvCxnSpPr>
          <p:cNvPr id="95" name="直線矢印コネクタ 94"/>
          <p:cNvCxnSpPr/>
          <p:nvPr/>
        </p:nvCxnSpPr>
        <p:spPr bwMode="auto">
          <a:xfrm flipV="1">
            <a:off x="3785158" y="4399910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96" name="正方形/長方形 95"/>
          <p:cNvSpPr/>
          <p:nvPr/>
        </p:nvSpPr>
        <p:spPr>
          <a:xfrm>
            <a:off x="4281737" y="5013176"/>
            <a:ext cx="3917850" cy="538862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7" name="テキスト ボックス 96"/>
          <p:cNvSpPr txBox="1"/>
          <p:nvPr/>
        </p:nvSpPr>
        <p:spPr>
          <a:xfrm>
            <a:off x="4709964" y="5080496"/>
            <a:ext cx="330527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TBD (actual 11cx-SIG bits)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98" name="正方形/長方形 97"/>
          <p:cNvSpPr/>
          <p:nvPr/>
        </p:nvSpPr>
        <p:spPr>
          <a:xfrm>
            <a:off x="3687025" y="509639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3622864" y="5038310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0" name="正方形/長方形 99"/>
          <p:cNvSpPr/>
          <p:nvPr/>
        </p:nvSpPr>
        <p:spPr>
          <a:xfrm>
            <a:off x="3876512" y="509639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800477" y="5033211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0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3540886" y="5825962"/>
            <a:ext cx="215265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11cx indicator</a:t>
            </a:r>
          </a:p>
        </p:txBody>
      </p:sp>
      <p:cxnSp>
        <p:nvCxnSpPr>
          <p:cNvPr id="103" name="直線矢印コネクタ 102"/>
          <p:cNvCxnSpPr/>
          <p:nvPr/>
        </p:nvCxnSpPr>
        <p:spPr bwMode="auto">
          <a:xfrm flipV="1">
            <a:off x="4150104" y="5544203"/>
            <a:ext cx="0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04" name="正方形/長方形 103"/>
          <p:cNvSpPr/>
          <p:nvPr/>
        </p:nvSpPr>
        <p:spPr>
          <a:xfrm>
            <a:off x="4082144" y="5099424"/>
            <a:ext cx="196394" cy="344488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4005486" y="5033211"/>
            <a:ext cx="43831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1</a:t>
            </a: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899592" y="2864146"/>
            <a:ext cx="1800200" cy="156966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tx1"/>
                </a:solidFill>
              </a:rPr>
              <a:t>Propose a Prefix code for encoding the format</a:t>
            </a:r>
          </a:p>
        </p:txBody>
      </p:sp>
    </p:spTree>
    <p:extLst>
      <p:ext uri="{BB962C8B-B14F-4D97-AF65-F5344CB8AC3E}">
        <p14:creationId xmlns:p14="http://schemas.microsoft.com/office/powerpoint/2010/main" val="78242766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Proposed Step 2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AutoNum type="arabicPeriod"/>
            </a:pPr>
            <a:r>
              <a:rPr lang="en-US" sz="1800" b="0" dirty="0" smtClean="0"/>
              <a:t>With </a:t>
            </a:r>
            <a:r>
              <a:rPr lang="en-US" sz="1800" b="0" dirty="0"/>
              <a:t>Step 1, 11ax devices can readily distinguish its packet from 11ac and earlier packet formats. However with Step 2, it can also </a:t>
            </a:r>
            <a:r>
              <a:rPr lang="en-US" sz="1800" dirty="0"/>
              <a:t>distinguish itself from future extensions</a:t>
            </a:r>
            <a:r>
              <a:rPr lang="en-US" sz="1800" dirty="0" smtClean="0"/>
              <a:t>.</a:t>
            </a:r>
          </a:p>
          <a:p>
            <a:pPr>
              <a:buAutoNum type="arabicPeriod"/>
            </a:pPr>
            <a:r>
              <a:rPr lang="en-US" sz="1800" b="0" dirty="0" smtClean="0"/>
              <a:t> Step 2  can either serve as an </a:t>
            </a:r>
            <a:r>
              <a:rPr lang="en-US" sz="1800" dirty="0" smtClean="0"/>
              <a:t>additional check</a:t>
            </a:r>
            <a:r>
              <a:rPr lang="en-US" sz="1800" b="0" dirty="0" smtClean="0"/>
              <a:t> for detecting 11ax preambles or a built in </a:t>
            </a:r>
            <a:r>
              <a:rPr lang="en-US" sz="1800" dirty="0" smtClean="0"/>
              <a:t>spoofing method </a:t>
            </a:r>
            <a:r>
              <a:rPr lang="en-US" sz="1800" b="0" dirty="0" smtClean="0"/>
              <a:t>that can be used by future </a:t>
            </a:r>
            <a:r>
              <a:rPr lang="en-US" sz="1800" b="0" dirty="0" err="1" smtClean="0"/>
              <a:t>ammendments</a:t>
            </a:r>
            <a:r>
              <a:rPr lang="en-US" sz="1800" b="0" dirty="0"/>
              <a:t>.</a:t>
            </a:r>
            <a:endParaRPr lang="en-US" sz="1800" b="0" dirty="0" smtClean="0"/>
          </a:p>
          <a:p>
            <a:pPr marL="0" indent="0"/>
            <a:r>
              <a:rPr lang="en-US" sz="1800" b="0" dirty="0" smtClean="0"/>
              <a:t>3. Once the received frame is judged to be of the new format, detections of the future extensions have</a:t>
            </a:r>
          </a:p>
          <a:p>
            <a:pPr marL="0" indent="0"/>
            <a:r>
              <a:rPr lang="en-US" sz="1800" b="0" dirty="0" smtClean="0"/>
              <a:t>	</a:t>
            </a:r>
            <a:r>
              <a:rPr lang="en-US" sz="1800" dirty="0" smtClean="0"/>
              <a:t>Accuracy </a:t>
            </a:r>
            <a:r>
              <a:rPr lang="en-US" sz="1800" b="0" dirty="0" smtClean="0"/>
              <a:t>- Equal to the BER of the L-SIG (or HE-SIG). This already has very good accuracy due to the Viterbi decoder.</a:t>
            </a:r>
          </a:p>
          <a:p>
            <a:pPr marL="0" indent="0"/>
            <a:r>
              <a:rPr lang="en-US" sz="1800" b="0" dirty="0" smtClean="0"/>
              <a:t>	</a:t>
            </a:r>
            <a:r>
              <a:rPr lang="en-US" sz="1800" dirty="0" smtClean="0"/>
              <a:t>Extensibility</a:t>
            </a:r>
            <a:r>
              <a:rPr lang="en-US" sz="1800" b="0" dirty="0" smtClean="0"/>
              <a:t>- Only one bit overhead for 11ax. Additional bit per future extension.</a:t>
            </a:r>
          </a:p>
          <a:p>
            <a:pPr marL="0" indent="0"/>
            <a:r>
              <a:rPr lang="en-US" sz="1800" b="0" dirty="0" smtClean="0"/>
              <a:t>3. By using a </a:t>
            </a:r>
            <a:r>
              <a:rPr lang="en-US" sz="1800" dirty="0" smtClean="0"/>
              <a:t>prefix code </a:t>
            </a:r>
            <a:r>
              <a:rPr lang="en-US" sz="1800" b="0" dirty="0" smtClean="0"/>
              <a:t>based encoding, we don’t need to allot any bits for extensions that doesn’t exist yet.</a:t>
            </a:r>
          </a:p>
          <a:p>
            <a:pPr marL="0" indent="0"/>
            <a:endParaRPr lang="en-US" sz="1800" b="0" dirty="0" smtClean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9149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smtClean="0"/>
              <a:t>July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7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 smtClean="0"/>
              <a:t>[</a:t>
            </a:r>
            <a:r>
              <a:rPr lang="en-US" dirty="0"/>
              <a:t>1] 11-15/0579, “Preamble design and auto-detection,” </a:t>
            </a:r>
            <a:r>
              <a:rPr lang="en-US" dirty="0" err="1"/>
              <a:t>Hongyuan</a:t>
            </a:r>
            <a:r>
              <a:rPr lang="en-US" dirty="0"/>
              <a:t> Zhang (Marvell</a:t>
            </a:r>
            <a:r>
              <a:rPr lang="en-US" dirty="0" smtClean="0"/>
              <a:t>)</a:t>
            </a:r>
          </a:p>
          <a:p>
            <a:r>
              <a:rPr lang="en-US" dirty="0" smtClean="0"/>
              <a:t>[</a:t>
            </a:r>
            <a:r>
              <a:rPr lang="en-US" dirty="0"/>
              <a:t>2] 15/0081, “Considerations on 11ax Auto-detection Methods,” </a:t>
            </a:r>
            <a:r>
              <a:rPr lang="en-US" dirty="0" err="1"/>
              <a:t>Jaeyoung</a:t>
            </a:r>
            <a:r>
              <a:rPr lang="en-US" dirty="0"/>
              <a:t> Song (KAIST)</a:t>
            </a:r>
          </a:p>
          <a:p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Strawpoll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support the idea of having a new extensible preamble format where 11ax devices can detect future 802.11 extensions.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470988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Strawpoll</a:t>
            </a:r>
            <a:endParaRPr 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 you agree to add the following to 11ax SFD:</a:t>
            </a:r>
          </a:p>
          <a:p>
            <a:endParaRPr lang="en-US" dirty="0" smtClean="0"/>
          </a:p>
          <a:p>
            <a:r>
              <a:rPr lang="en-US" dirty="0" smtClean="0"/>
              <a:t>The HE PPDU shall include a TBD number of format indication bits in </a:t>
            </a:r>
            <a:r>
              <a:rPr lang="en-GB" dirty="0" smtClean="0"/>
              <a:t>HE-SIG-A </a:t>
            </a:r>
            <a:r>
              <a:rPr lang="en-US" dirty="0" smtClean="0"/>
              <a:t>Field.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Y/N/A:</a:t>
            </a:r>
          </a:p>
          <a:p>
            <a:endParaRPr 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Leonardo Lanante, Kyushu Inst. of Tech.</a:t>
            </a:r>
            <a:endParaRPr lang="en-GB" dirty="0"/>
          </a:p>
        </p:txBody>
      </p:sp>
      <p:sp>
        <p:nvSpPr>
          <p:cNvPr id="6" name="日付プレースホルダー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7698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  <a:txDef>
      <a:spPr>
        <a:noFill/>
      </a:spPr>
      <a:bodyPr wrap="square" rtlCol="0">
        <a:spAutoFit/>
      </a:bodyPr>
      <a:lstStyle>
        <a:defPPr>
          <a:defRPr dirty="0" smtClean="0">
            <a:solidFill>
              <a:schemeClr val="tx1"/>
            </a:solidFill>
          </a:defRPr>
        </a:defPPr>
      </a:lstStyle>
    </a:tx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3573</TotalTime>
  <Words>641</Words>
  <Application>Microsoft Office PowerPoint</Application>
  <PresentationFormat>画面に合わせる (4:3)</PresentationFormat>
  <Paragraphs>127</Paragraphs>
  <Slides>9</Slides>
  <Notes>3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7" baseType="lpstr">
      <vt:lpstr>Arial Unicode MS</vt:lpstr>
      <vt:lpstr>ＭＳ Ｐゴシック</vt:lpstr>
      <vt:lpstr>MS Gothic</vt:lpstr>
      <vt:lpstr>Arial</vt:lpstr>
      <vt:lpstr>Calibri</vt:lpstr>
      <vt:lpstr>Times New Roman</vt:lpstr>
      <vt:lpstr>Office テーマ</vt:lpstr>
      <vt:lpstr>Document</vt:lpstr>
      <vt:lpstr>Extensible Preamble Format Design</vt:lpstr>
      <vt:lpstr>Summary</vt:lpstr>
      <vt:lpstr>Proposal- Develop an extensible new preamble format</vt:lpstr>
      <vt:lpstr>Step 1: Isolating the new preamble format</vt:lpstr>
      <vt:lpstr>Step 2: Define an extensible format to separate 11ax+ preamble formats</vt:lpstr>
      <vt:lpstr>Benefits of Proposed Step 2</vt:lpstr>
      <vt:lpstr>References</vt:lpstr>
      <vt:lpstr>Strawpoll</vt:lpstr>
      <vt:lpstr>Strawpoll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LEONARDO</dc:creator>
  <cp:lastModifiedBy>Leonardo Jr Lanante</cp:lastModifiedBy>
  <cp:revision>188</cp:revision>
  <cp:lastPrinted>1601-01-01T00:00:00Z</cp:lastPrinted>
  <dcterms:created xsi:type="dcterms:W3CDTF">2015-06-17T05:34:49Z</dcterms:created>
  <dcterms:modified xsi:type="dcterms:W3CDTF">2015-07-13T17:25:44Z</dcterms:modified>
</cp:coreProperties>
</file>