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oleObject"/>
  <Default Extension="vml" ContentType="application/vnd.openxmlformats-officedocument.vmlDrawi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736" r:id="rId2"/>
    <p:sldMasterId id="2147483748" r:id="rId3"/>
  </p:sldMasterIdLst>
  <p:notesMasterIdLst>
    <p:notesMasterId r:id="rId14"/>
  </p:notesMasterIdLst>
  <p:handoutMasterIdLst>
    <p:handoutMasterId r:id="rId15"/>
  </p:handoutMasterIdLst>
  <p:sldIdLst>
    <p:sldId id="256" r:id="rId4"/>
    <p:sldId id="330" r:id="rId5"/>
    <p:sldId id="403" r:id="rId6"/>
    <p:sldId id="391" r:id="rId7"/>
    <p:sldId id="392" r:id="rId8"/>
    <p:sldId id="393" r:id="rId9"/>
    <p:sldId id="400" r:id="rId10"/>
    <p:sldId id="404" r:id="rId11"/>
    <p:sldId id="370" r:id="rId12"/>
    <p:sldId id="347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66"/>
    <a:srgbClr val="FFFFFF"/>
    <a:srgbClr val="F2F2F2"/>
    <a:srgbClr val="FFFF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87" autoAdjust="0"/>
    <p:restoredTop sz="97267" autoAdjust="0"/>
  </p:normalViewPr>
  <p:slideViewPr>
    <p:cSldViewPr>
      <p:cViewPr varScale="1">
        <p:scale>
          <a:sx n="128" d="100"/>
          <a:sy n="128" d="100"/>
        </p:scale>
        <p:origin x="192" y="9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121" d="100"/>
          <a:sy n="121" d="100"/>
        </p:scale>
        <p:origin x="-4792" y="-68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fi-FI" smtClean="0"/>
              <a:t>doc.: IEEE 802.11-15/0851r0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ko-KR" smtClean="0"/>
              <a:t>July 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John Son, WILUS Institute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i-FI" smtClean="0"/>
              <a:t>doc.: IEEE 802.11-15/0851r0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July 2015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John Son, WILUS Institute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fi-FI" smtClean="0"/>
              <a:t>doc.: IEEE 802.11-15/0851r0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ko-KR" smtClean="0"/>
              <a:t>July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John Son, WILUS Institute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fi-FI" smtClean="0"/>
              <a:t>doc.: IEEE 802.11-15/0851r0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Son, WILUS Institute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483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ko-KR" altLang="en-US" baseline="0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fi-FI" smtClean="0"/>
              <a:t>doc.: IEEE 802.11-15/0851r0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Son, WILUS Institute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41515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baseline="0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fi-FI" smtClean="0"/>
              <a:t>doc.: IEEE 802.11-15/0851r0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Son, WILUS Institute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0022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fi-FI" smtClean="0"/>
              <a:t>doc.: IEEE 802.11-15/0851r0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Son, WILUS Institute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0448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fi-FI" smtClean="0"/>
              <a:t>doc.: IEEE 802.11-15/0851r0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Son, WILUS Institute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2197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fi-FI" smtClean="0"/>
              <a:t>doc.: IEEE 802.11-15/0851r0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Son, WILUS Institute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5800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fi-FI" smtClean="0"/>
              <a:t>doc.: IEEE 802.11-15/0851r0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Son, WILUS Institute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1818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fi-FI" smtClean="0"/>
              <a:t>doc.: IEEE 802.11-15/0851r0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ko-KR" smtClean="0"/>
              <a:t>July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John Son, WILUS Institute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0" indent="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  <a:ln/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July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D0A3039D-220E-2E4B-A32F-653B2816598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5923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  <a:ln/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July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41917976-4584-804F-812C-3B0AEE3E82F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3130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July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A847C7B0-EA6D-A743-8CF2-A52F5B2C8C0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04431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July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7C894677-B2B7-E947-8665-6BAA324C5DF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38285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July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79A8BAA5-99CA-2F4A-AE93-F1F6E82A3DF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09144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July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91215B88-911F-F64A-A560-268D922C687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45999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July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6F7BEA10-D29A-4641-9FFA-5406324E727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06418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July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E8A61389-9F7D-9248-A859-F7C59EB21A1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83056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1DA20707-7027-2143-B1E6-24C884050AE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July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15450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932E9FFD-435F-C047-AB00-CDE6BAA00D1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July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665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July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5FCE43E3-1916-1C44-870D-14DD0471386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July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93704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July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D0A3039D-220E-2E4B-A32F-653B2816598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57935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July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41917976-4584-804F-812C-3B0AEE3E82F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0681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July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A847C7B0-EA6D-A743-8CF2-A52F5B2C8C0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863053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July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7C894677-B2B7-E947-8665-6BAA324C5DF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93933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July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79A8BAA5-99CA-2F4A-AE93-F1F6E82A3DF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27794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July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91215B88-911F-F64A-A560-268D922C687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053152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July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6F7BEA10-D29A-4641-9FFA-5406324E727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692925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July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E8A61389-9F7D-9248-A859-F7C59EB21A1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505219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July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1DA20707-7027-2143-B1E6-24C884050AE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865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July 2015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July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932E9FFD-435F-C047-AB00-CDE6BAA00D1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20435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July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John Son, WILUS Institute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5FCE43E3-1916-1C44-870D-14DD0471386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7164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July 2015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July 2015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July 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July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0.xml"/><Relationship Id="rId2" Type="http://schemas.openxmlformats.org/officeDocument/2006/relationships/slideLayout" Target="../slideLayouts/slideLayout11.xml"/><Relationship Id="rId3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6.xml"/><Relationship Id="rId8" Type="http://schemas.openxmlformats.org/officeDocument/2006/relationships/slideLayout" Target="../slideLayouts/slideLayout17.xml"/><Relationship Id="rId9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1.xml"/><Relationship Id="rId2" Type="http://schemas.openxmlformats.org/officeDocument/2006/relationships/slideLayout" Target="../slideLayouts/slideLayout22.xml"/><Relationship Id="rId3" Type="http://schemas.openxmlformats.org/officeDocument/2006/relationships/slideLayout" Target="../slideLayouts/slideLayout23.xml"/><Relationship Id="rId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25.xml"/><Relationship Id="rId6" Type="http://schemas.openxmlformats.org/officeDocument/2006/relationships/slideLayout" Target="../slideLayouts/slideLayout26.xml"/><Relationship Id="rId7" Type="http://schemas.openxmlformats.org/officeDocument/2006/relationships/slideLayout" Target="../slideLayouts/slideLayout27.xml"/><Relationship Id="rId8" Type="http://schemas.openxmlformats.org/officeDocument/2006/relationships/slideLayout" Target="../slideLayouts/slideLayout28.xml"/><Relationship Id="rId9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smtClean="0"/>
              <a:t>July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802.11-15/0851r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58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r>
              <a:rPr lang="en-US" altLang="ko-KR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July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40588" y="6553200"/>
            <a:ext cx="13398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000000"/>
                </a:solidFill>
              </a:rPr>
              <a:t>John Son, WILUS Institute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3400" y="6553200"/>
            <a:ext cx="530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 defTabSz="914400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" charset="0"/>
              </a:rPr>
              <a:t>Slide </a:t>
            </a:r>
            <a:fld id="{C40C753F-E247-D54D-BEC6-8750DD519478}" type="slidenum">
              <a:rPr lang="en-US" sz="120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" charset="0"/>
              </a:rPr>
              <a:pPr defTabSz="914400">
                <a:buClrTx/>
                <a:buSzTx/>
                <a:buFontTx/>
                <a:buNone/>
              </a:pPr>
              <a:t>‹#›</a:t>
            </a:fld>
            <a:endParaRPr lang="en-US" sz="1200" dirty="0" smtClean="0">
              <a:solidFill>
                <a:srgbClr val="000000"/>
              </a:solidFill>
              <a:latin typeface="Times New Roman" charset="0"/>
              <a:ea typeface="ＭＳ Ｐゴシック" charset="0"/>
              <a:cs typeface="Arial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15" y="332601"/>
            <a:ext cx="28213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802.11-15/0621r</a:t>
            </a: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 dirty="0">
              <a:solidFill>
                <a:srgbClr val="000000"/>
              </a:solidFill>
              <a:latin typeface="Times New Roman" pitchFamily="18" charset="0"/>
              <a:ea typeface="ＭＳ Ｐゴシック" charset="0"/>
              <a:cs typeface="Arial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55320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1200" dirty="0">
                <a:solidFill>
                  <a:srgbClr val="000000"/>
                </a:solidFill>
                <a:latin typeface="Times New Roman" pitchFamily="18" charset="0"/>
                <a:ea typeface="ＭＳ Ｐゴシック" charset="0"/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5532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 dirty="0">
              <a:solidFill>
                <a:srgbClr val="000000"/>
              </a:solidFill>
              <a:latin typeface="Times New Roman" pitchFamily="18" charset="0"/>
              <a:ea typeface="ＭＳ Ｐゴシック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2392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58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altLang="ko-KR" smtClean="0">
                <a:solidFill>
                  <a:srgbClr val="000000"/>
                </a:solidFill>
              </a:rPr>
              <a:t>July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40588" y="6553200"/>
            <a:ext cx="13398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sz="1200" dirty="0" smtClean="0">
                <a:solidFill>
                  <a:srgbClr val="000000"/>
                </a:solidFill>
              </a:rPr>
              <a:t>John Son, WILUS Institute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3400" y="6553200"/>
            <a:ext cx="530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 defTabSz="914400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" charset="0"/>
              </a:rPr>
              <a:t>Slide </a:t>
            </a:r>
            <a:fld id="{C40C753F-E247-D54D-BEC6-8750DD519478}" type="slidenum">
              <a:rPr lang="en-US" sz="120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" charset="0"/>
              </a:rPr>
              <a:pPr defTabSz="914400">
                <a:buClrTx/>
                <a:buSzTx/>
                <a:buFontTx/>
                <a:buNone/>
              </a:pPr>
              <a:t>‹#›</a:t>
            </a:fld>
            <a:endParaRPr lang="en-US" sz="1200" dirty="0" smtClean="0">
              <a:solidFill>
                <a:srgbClr val="000000"/>
              </a:solidFill>
              <a:latin typeface="Times New Roman" charset="0"/>
              <a:ea typeface="ＭＳ Ｐゴシック" charset="0"/>
              <a:cs typeface="Arial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15" y="332601"/>
            <a:ext cx="28213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802.11-15/0621r</a:t>
            </a: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 dirty="0">
              <a:solidFill>
                <a:srgbClr val="000000"/>
              </a:solidFill>
              <a:latin typeface="Times New Roman" pitchFamily="18" charset="0"/>
              <a:ea typeface="ＭＳ Ｐゴシック" charset="0"/>
              <a:cs typeface="Arial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55320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1200" dirty="0">
                <a:solidFill>
                  <a:srgbClr val="000000"/>
                </a:solidFill>
                <a:latin typeface="Times New Roman" pitchFamily="18" charset="0"/>
                <a:ea typeface="ＭＳ Ｐゴシック" charset="0"/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5532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 dirty="0">
              <a:solidFill>
                <a:srgbClr val="000000"/>
              </a:solidFill>
              <a:latin typeface="Times New Roman" pitchFamily="18" charset="0"/>
              <a:ea typeface="ＭＳ Ｐゴシック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908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smtClean="0"/>
              <a:t>July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36712"/>
            <a:ext cx="7772400" cy="1066800"/>
          </a:xfrm>
          <a:ln/>
        </p:spPr>
        <p:txBody>
          <a:bodyPr/>
          <a:lstStyle/>
          <a:p>
            <a:r>
              <a:rPr lang="en-US" sz="2800" dirty="0" smtClean="0"/>
              <a:t>HE </a:t>
            </a:r>
            <a:r>
              <a:rPr lang="en-US" sz="2800" dirty="0" smtClean="0"/>
              <a:t>Trigger </a:t>
            </a:r>
            <a:r>
              <a:rPr lang="en-US" sz="2800" dirty="0" smtClean="0"/>
              <a:t>Frame</a:t>
            </a:r>
            <a:r>
              <a:rPr lang="ko-KR" altLang="en-US" sz="2800" dirty="0" smtClean="0"/>
              <a:t> </a:t>
            </a:r>
            <a:r>
              <a:rPr lang="en-US" altLang="ko-KR" sz="2800" dirty="0"/>
              <a:t>F</a:t>
            </a:r>
            <a:r>
              <a:rPr lang="en-US" altLang="ko-KR" sz="2800" dirty="0" smtClean="0"/>
              <a:t>ormat</a:t>
            </a:r>
            <a:endParaRPr lang="en-US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195200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2015-07-13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42088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1875799"/>
              </p:ext>
            </p:extLst>
          </p:nvPr>
        </p:nvGraphicFramePr>
        <p:xfrm>
          <a:off x="506413" y="3752850"/>
          <a:ext cx="8097837" cy="195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54" name="Document" r:id="rId4" imgW="8255000" imgH="2070100" progId="Word.Document.8">
                  <p:embed/>
                </p:oleObj>
              </mc:Choice>
              <mc:Fallback>
                <p:oleObj name="Document" r:id="rId4" imgW="8255000" imgH="20701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3" y="3752850"/>
                        <a:ext cx="8097837" cy="1952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ko-KR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28800"/>
            <a:ext cx="7772400" cy="4752528"/>
          </a:xfrm>
          <a:solidFill>
            <a:schemeClr val="bg1"/>
          </a:solidFill>
          <a:ln/>
        </p:spPr>
        <p:txBody>
          <a:bodyPr>
            <a:normAutofit/>
          </a:bodyPr>
          <a:lstStyle/>
          <a:p>
            <a:r>
              <a:rPr lang="en-GB" sz="1800" b="0" dirty="0" smtClean="0"/>
              <a:t>[1] 15</a:t>
            </a:r>
            <a:r>
              <a:rPr lang="en-GB" sz="1800" b="0" dirty="0"/>
              <a:t>/</a:t>
            </a:r>
            <a:r>
              <a:rPr lang="en-GB" sz="1800" b="0" dirty="0" smtClean="0"/>
              <a:t>0132r4 Spec framework</a:t>
            </a:r>
          </a:p>
          <a:p>
            <a:r>
              <a:rPr lang="en-GB" sz="1800" b="0" dirty="0" smtClean="0"/>
              <a:t>[2] 15/0621r2 Design Principles for HE Preamble</a:t>
            </a:r>
          </a:p>
          <a:p>
            <a:r>
              <a:rPr lang="en-GB" sz="1800" b="0" dirty="0" smtClean="0"/>
              <a:t>[3] 15/0626r1 Further Considerations on Multi-STA Block </a:t>
            </a:r>
            <a:r>
              <a:rPr lang="en-GB" sz="1800" b="0" dirty="0" err="1" smtClean="0"/>
              <a:t>Ack</a:t>
            </a:r>
            <a:endParaRPr lang="en-GB" sz="1800" b="0" dirty="0" smtClean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9006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8840"/>
            <a:ext cx="7770813" cy="4113213"/>
          </a:xfrm>
        </p:spPr>
        <p:txBody>
          <a:bodyPr>
            <a:normAutofit fontScale="92500" lnSpcReduction="10000"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TGax adopted UL MU sequence as follows [1]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An UL MU PPDU (MU-MIMO or OFDMA) is sent as an immediate response (IFS TBD) to a Trigger frame </a:t>
            </a:r>
            <a:r>
              <a:rPr lang="en-US" b="1" u="sng" dirty="0" smtClean="0"/>
              <a:t>(format TBD) </a:t>
            </a:r>
            <a:r>
              <a:rPr lang="en-US" dirty="0" smtClean="0"/>
              <a:t>sent by the AP. [MAC Motion #3, March 2015]</a:t>
            </a:r>
          </a:p>
          <a:p>
            <a:pPr lvl="1"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/>
              <a:t>Trigger frame format should be </a:t>
            </a:r>
            <a:r>
              <a:rPr lang="en-US" dirty="0" smtClean="0"/>
              <a:t>chosen </a:t>
            </a:r>
            <a:r>
              <a:rPr lang="en-US" dirty="0"/>
              <a:t>under the following criteria</a:t>
            </a:r>
          </a:p>
          <a:p>
            <a:pPr lvl="1">
              <a:buFont typeface="Arial"/>
              <a:buChar char="•"/>
            </a:pPr>
            <a:r>
              <a:rPr lang="en-US" dirty="0"/>
              <a:t>Signaling Overhead (amount of airtime it consumes)</a:t>
            </a:r>
          </a:p>
          <a:p>
            <a:pPr lvl="1">
              <a:buFont typeface="Arial"/>
              <a:buChar char="•"/>
            </a:pPr>
            <a:r>
              <a:rPr lang="en-US" dirty="0"/>
              <a:t>Robust Decoding of Trigger frame (under OBSS interferences or Outdoor environment) </a:t>
            </a:r>
          </a:p>
          <a:p>
            <a:pPr lvl="1">
              <a:buFont typeface="Arial"/>
              <a:buChar char="•"/>
            </a:pPr>
            <a:r>
              <a:rPr lang="en-US" dirty="0"/>
              <a:t>Protection of UL MU Data reception (against AP-side hidden nodes)</a:t>
            </a:r>
          </a:p>
          <a:p>
            <a:pPr lvl="1">
              <a:buFont typeface="Arial"/>
              <a:buChar char="•"/>
            </a:pPr>
            <a:r>
              <a:rPr lang="en-US" dirty="0"/>
              <a:t>Protection of DL M-STA BA reception (against STA-side hidden nodes)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July 2015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-719667" y="4497917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534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48680"/>
            <a:ext cx="7770813" cy="1065213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928680"/>
            <a:ext cx="7990656" cy="3659436"/>
          </a:xfrm>
        </p:spPr>
        <p:txBody>
          <a:bodyPr>
            <a:normAutofit fontScale="85000" lnSpcReduction="20000"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Possible </a:t>
            </a:r>
            <a:r>
              <a:rPr lang="en-US" dirty="0" smtClean="0"/>
              <a:t>HE </a:t>
            </a:r>
            <a:r>
              <a:rPr lang="en-US" dirty="0"/>
              <a:t>Trigger </a:t>
            </a:r>
            <a:r>
              <a:rPr lang="en-US" dirty="0" smtClean="0"/>
              <a:t>Frame </a:t>
            </a:r>
            <a:r>
              <a:rPr lang="en-US" dirty="0" smtClean="0"/>
              <a:t>F</a:t>
            </a:r>
            <a:r>
              <a:rPr lang="en-US" dirty="0" smtClean="0"/>
              <a:t>ormats</a:t>
            </a:r>
            <a:endParaRPr lang="en-US" dirty="0"/>
          </a:p>
          <a:p>
            <a:pPr lvl="1">
              <a:buFont typeface="Arial"/>
              <a:buChar char="•"/>
            </a:pPr>
            <a:r>
              <a:rPr lang="en-US" b="1" u="sng" dirty="0" smtClean="0"/>
              <a:t>NDP(Null Data Packet) </a:t>
            </a:r>
            <a:r>
              <a:rPr lang="en-US" b="1" u="sng" dirty="0" smtClean="0"/>
              <a:t>format</a:t>
            </a:r>
            <a:r>
              <a:rPr lang="en-US" dirty="0" smtClean="0"/>
              <a:t>: </a:t>
            </a:r>
            <a:r>
              <a:rPr lang="en-US" dirty="0" smtClean="0"/>
              <a:t>DL </a:t>
            </a:r>
            <a:r>
              <a:rPr lang="en-US" dirty="0" smtClean="0"/>
              <a:t>MU related signaling </a:t>
            </a:r>
            <a:r>
              <a:rPr lang="en-US" dirty="0" smtClean="0"/>
              <a:t>design</a:t>
            </a:r>
            <a:r>
              <a:rPr lang="en-US" dirty="0" smtClean="0"/>
              <a:t> (</a:t>
            </a:r>
            <a:r>
              <a:rPr lang="en-US" dirty="0" smtClean="0"/>
              <a:t>SIG-A/B) </a:t>
            </a:r>
            <a:r>
              <a:rPr lang="en-US" dirty="0" smtClean="0"/>
              <a:t>is reused for </a:t>
            </a:r>
            <a:r>
              <a:rPr lang="en-US" dirty="0" smtClean="0"/>
              <a:t>UL MU </a:t>
            </a:r>
            <a:r>
              <a:rPr lang="en-US" dirty="0" smtClean="0"/>
              <a:t>signaling (</a:t>
            </a:r>
            <a:r>
              <a:rPr lang="en-US" dirty="0" smtClean="0"/>
              <a:t>Trigger) </a:t>
            </a:r>
            <a:r>
              <a:rPr lang="en-US" dirty="0" smtClean="0"/>
              <a:t>as </a:t>
            </a:r>
            <a:r>
              <a:rPr lang="en-US" dirty="0" smtClean="0"/>
              <a:t>well</a:t>
            </a:r>
            <a:endParaRPr lang="en-US" dirty="0"/>
          </a:p>
          <a:p>
            <a:pPr lvl="1">
              <a:buFont typeface="Arial"/>
              <a:buChar char="•"/>
            </a:pPr>
            <a:r>
              <a:rPr lang="en-US" b="1" u="sng" dirty="0" smtClean="0"/>
              <a:t>MAC frame format</a:t>
            </a:r>
            <a:r>
              <a:rPr lang="en-US" dirty="0" smtClean="0"/>
              <a:t>: </a:t>
            </a:r>
            <a:r>
              <a:rPr lang="en-US" dirty="0" smtClean="0"/>
              <a:t>define </a:t>
            </a:r>
            <a:r>
              <a:rPr lang="en-US" dirty="0" smtClean="0"/>
              <a:t>a new </a:t>
            </a:r>
            <a:r>
              <a:rPr lang="en-US" dirty="0" smtClean="0"/>
              <a:t>control </a:t>
            </a:r>
            <a:r>
              <a:rPr lang="en-US" dirty="0" smtClean="0"/>
              <a:t>frame type called Trigger, can be sent with any PPDU format</a:t>
            </a:r>
          </a:p>
          <a:p>
            <a:pPr lvl="3"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Assumptions in this </a:t>
            </a:r>
            <a:r>
              <a:rPr lang="en-US" dirty="0" smtClean="0"/>
              <a:t>slide</a:t>
            </a:r>
            <a:endParaRPr lang="en-US" dirty="0" smtClean="0"/>
          </a:p>
          <a:p>
            <a:pPr lvl="1">
              <a:buFont typeface="Arial"/>
              <a:buChar char="•"/>
            </a:pPr>
            <a:r>
              <a:rPr lang="en-US" dirty="0" smtClean="0"/>
              <a:t>Additional RTS-CTS </a:t>
            </a:r>
            <a:r>
              <a:rPr lang="en-US" dirty="0" smtClean="0"/>
              <a:t>negotiations </a:t>
            </a:r>
            <a:r>
              <a:rPr lang="en-US" dirty="0" smtClean="0"/>
              <a:t>before Trigger frame may be defined in 11ax, but not considered in this </a:t>
            </a:r>
            <a:r>
              <a:rPr lang="en-US" dirty="0" smtClean="0"/>
              <a:t>slide</a:t>
            </a:r>
            <a:r>
              <a:rPr lang="en-US" dirty="0" smtClean="0"/>
              <a:t>.</a:t>
            </a:r>
            <a:endParaRPr lang="en-US" dirty="0" smtClean="0"/>
          </a:p>
          <a:p>
            <a:pPr lvl="1">
              <a:buFont typeface="Arial"/>
              <a:buChar char="•"/>
            </a:pPr>
            <a:r>
              <a:rPr lang="en-US" dirty="0" smtClean="0"/>
              <a:t>Legacy(11a/n/ac) STAs will treat HE PPDU as non-HT PPDU.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L-SIG’s L_LENGTH/L_RATE fields </a:t>
            </a:r>
            <a:r>
              <a:rPr lang="en-US" dirty="0" smtClean="0"/>
              <a:t>is </a:t>
            </a:r>
            <a:r>
              <a:rPr lang="en-US" dirty="0" smtClean="0"/>
              <a:t>used to indicate HE PPDU length. (similar to 11ac design)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HE PPDU can be decoded </a:t>
            </a:r>
            <a:r>
              <a:rPr lang="en-US" dirty="0" smtClean="0"/>
              <a:t>by STAs in</a:t>
            </a:r>
            <a:r>
              <a:rPr lang="en-US" dirty="0" smtClean="0"/>
              <a:t> </a:t>
            </a:r>
            <a:r>
              <a:rPr lang="en-US" dirty="0" smtClean="0"/>
              <a:t>outdoor environments.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July 2015</a:t>
            </a:r>
            <a:endParaRPr lang="en-GB" dirty="0"/>
          </a:p>
        </p:txBody>
      </p:sp>
      <p:cxnSp>
        <p:nvCxnSpPr>
          <p:cNvPr id="28" name="Straight Connector 27"/>
          <p:cNvCxnSpPr/>
          <p:nvPr/>
        </p:nvCxnSpPr>
        <p:spPr>
          <a:xfrm flipH="1">
            <a:off x="971600" y="2374708"/>
            <a:ext cx="7308000" cy="6256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460838" y="1655912"/>
            <a:ext cx="1157698" cy="717176"/>
          </a:xfrm>
          <a:prstGeom prst="rect">
            <a:avLst/>
          </a:prstGeom>
          <a:solidFill>
            <a:srgbClr val="FFFFFF"/>
          </a:solidFill>
          <a:ln w="1905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DL 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Trigger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(format TBD)</a:t>
            </a:r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3208688" y="1655912"/>
            <a:ext cx="2915492" cy="72479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UL 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MU Data</a:t>
            </a:r>
          </a:p>
        </p:txBody>
      </p:sp>
      <p:sp>
        <p:nvSpPr>
          <p:cNvPr id="26" name="Rectangle 8"/>
          <p:cNvSpPr>
            <a:spLocks noChangeArrowheads="1"/>
          </p:cNvSpPr>
          <p:nvPr/>
        </p:nvSpPr>
        <p:spPr bwMode="auto">
          <a:xfrm>
            <a:off x="6124180" y="1654628"/>
            <a:ext cx="576000" cy="720000"/>
          </a:xfrm>
          <a:prstGeom prst="rect">
            <a:avLst/>
          </a:prstGeom>
          <a:solidFill>
            <a:schemeClr val="bg1">
              <a:lumMod val="95000"/>
              <a:alpha val="50196"/>
            </a:schemeClr>
          </a:solidFill>
          <a:ln w="9525">
            <a:noFill/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SIFS</a:t>
            </a:r>
          </a:p>
        </p:txBody>
      </p:sp>
      <p:sp>
        <p:nvSpPr>
          <p:cNvPr id="22" name="Rectangle 8"/>
          <p:cNvSpPr>
            <a:spLocks noChangeArrowheads="1"/>
          </p:cNvSpPr>
          <p:nvPr/>
        </p:nvSpPr>
        <p:spPr bwMode="auto">
          <a:xfrm>
            <a:off x="2627012" y="1654628"/>
            <a:ext cx="576000" cy="720000"/>
          </a:xfrm>
          <a:prstGeom prst="rect">
            <a:avLst/>
          </a:prstGeom>
          <a:solidFill>
            <a:schemeClr val="bg1">
              <a:lumMod val="95000"/>
              <a:alpha val="50196"/>
            </a:schemeClr>
          </a:solidFill>
          <a:ln w="9525">
            <a:noFill/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xIFS</a:t>
            </a:r>
            <a:endParaRPr lang="en-US" sz="800" b="1" kern="0" dirty="0" smtClean="0">
              <a:solidFill>
                <a:sysClr val="windowText" lastClr="000000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1244572" y="2218315"/>
            <a:ext cx="1526750" cy="156393"/>
          </a:xfrm>
          <a:prstGeom prst="rect">
            <a:avLst/>
          </a:prstGeom>
          <a:solidFill>
            <a:srgbClr val="F2F2F2">
              <a:alpha val="50196"/>
            </a:srgbClr>
          </a:solidFill>
          <a:ln w="3175">
            <a:solidFill>
              <a:srgbClr val="FF0000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1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OBSS Interferences</a:t>
            </a:r>
            <a:endParaRPr kumimoji="0" lang="en-US" sz="600" b="1" i="1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7425766" y="1653925"/>
            <a:ext cx="720000" cy="722565"/>
          </a:xfrm>
          <a:prstGeom prst="rect">
            <a:avLst/>
          </a:prstGeom>
          <a:solidFill>
            <a:srgbClr val="FFFFFF"/>
          </a:solidFill>
          <a:ln w="317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700" i="1" kern="0" dirty="0" smtClean="0">
              <a:solidFill>
                <a:sysClr val="windowText" lastClr="000000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1495891" y="1344833"/>
            <a:ext cx="1081894" cy="1788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Signaling </a:t>
            </a: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Overhead</a:t>
            </a:r>
          </a:p>
        </p:txBody>
      </p:sp>
      <p:sp>
        <p:nvSpPr>
          <p:cNvPr id="32" name="Line 17"/>
          <p:cNvSpPr>
            <a:spLocks noChangeShapeType="1"/>
          </p:cNvSpPr>
          <p:nvPr/>
        </p:nvSpPr>
        <p:spPr bwMode="auto">
          <a:xfrm flipH="1" flipV="1">
            <a:off x="6700297" y="1581917"/>
            <a:ext cx="1440000" cy="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sm" len="sm"/>
            <a:tailEnd type="triangl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200" kern="0" dirty="0" smtClean="0">
              <a:solidFill>
                <a:sysClr val="windowText" lastClr="000000"/>
              </a:solidFill>
              <a:latin typeface="Calibri"/>
              <a:ea typeface=""/>
            </a:endParaRPr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6699301" y="1653925"/>
            <a:ext cx="720000" cy="72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DL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M-STA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BA</a:t>
            </a:r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 flipH="1" flipV="1">
            <a:off x="1460838" y="1544102"/>
            <a:ext cx="1152000" cy="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sm" len="sm"/>
            <a:tailEnd type="triangl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200" kern="0" dirty="0" smtClean="0">
              <a:solidFill>
                <a:sysClr val="windowText" lastClr="000000"/>
              </a:solidFill>
              <a:latin typeface="Calibri"/>
              <a:ea typeface=""/>
            </a:endParaRPr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6685171" y="1399848"/>
            <a:ext cx="1440000" cy="1788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i="1" kern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M-STA BA </a:t>
            </a:r>
            <a:r>
              <a:rPr lang="en-US" sz="600" i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Max duration</a:t>
            </a:r>
          </a:p>
        </p:txBody>
      </p:sp>
      <p:sp>
        <p:nvSpPr>
          <p:cNvPr id="10" name="Right Arrow 9"/>
          <p:cNvSpPr/>
          <p:nvPr/>
        </p:nvSpPr>
        <p:spPr bwMode="auto">
          <a:xfrm>
            <a:off x="2645341" y="2399647"/>
            <a:ext cx="3511342" cy="180000"/>
          </a:xfrm>
          <a:prstGeom prst="rightArrow">
            <a:avLst>
              <a:gd name="adj1" fmla="val 76708"/>
              <a:gd name="adj2" fmla="val 68696"/>
            </a:avLst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Protection of UL MU Data reception</a:t>
            </a:r>
          </a:p>
        </p:txBody>
      </p:sp>
      <p:sp>
        <p:nvSpPr>
          <p:cNvPr id="25" name="Right Arrow 24"/>
          <p:cNvSpPr/>
          <p:nvPr/>
        </p:nvSpPr>
        <p:spPr bwMode="auto">
          <a:xfrm>
            <a:off x="2644738" y="2596236"/>
            <a:ext cx="5495559" cy="180000"/>
          </a:xfrm>
          <a:prstGeom prst="rightArrow">
            <a:avLst>
              <a:gd name="adj1" fmla="val 76708"/>
              <a:gd name="adj2" fmla="val 68696"/>
            </a:avLst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Protection of DL</a:t>
            </a:r>
            <a:r>
              <a:rPr kumimoji="0" lang="en-US" sz="9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M-STA BA </a:t>
            </a:r>
            <a:r>
              <a:rPr kumimoji="0" lang="en-US" sz="9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reception (</a:t>
            </a:r>
            <a:r>
              <a:rPr kumimoji="0" lang="en-US" sz="9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upto</a:t>
            </a:r>
            <a:r>
              <a:rPr kumimoji="0" lang="en-US" sz="9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possible max duration)</a:t>
            </a:r>
            <a:endParaRPr kumimoji="0" lang="en-US" sz="9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15821" y="1884065"/>
            <a:ext cx="579784" cy="258532"/>
          </a:xfrm>
          <a:prstGeom prst="rect">
            <a:avLst/>
          </a:prstGeom>
          <a:noFill/>
          <a:effectLst/>
        </p:spPr>
        <p:txBody>
          <a:bodyPr wrap="square" lIns="0" tIns="0" rIns="0" bIns="0" rtlCol="0" anchor="ctr">
            <a:spAutoFit/>
          </a:bodyPr>
          <a:lstStyle/>
          <a:p>
            <a:pPr algn="ctr" defTabSz="457200" eaLnBrk="1" fontAlgn="auto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800" i="1" smtClean="0">
                <a:solidFill>
                  <a:prstClr val="black"/>
                </a:solidFill>
                <a:latin typeface="Calibri"/>
                <a:ea typeface=""/>
              </a:rPr>
              <a:t>20/40/80/160</a:t>
            </a:r>
          </a:p>
          <a:p>
            <a:pPr algn="ctr" defTabSz="457200" eaLnBrk="1" fontAlgn="auto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800" i="1" dirty="0" smtClean="0">
                <a:solidFill>
                  <a:prstClr val="black"/>
                </a:solidFill>
                <a:latin typeface="Calibri"/>
                <a:ea typeface=""/>
              </a:rPr>
              <a:t>MHz</a:t>
            </a:r>
            <a:endParaRPr lang="en-US" sz="800" i="1" dirty="0">
              <a:solidFill>
                <a:prstClr val="black"/>
              </a:solidFill>
              <a:latin typeface="Calibri"/>
              <a:ea typeface=""/>
            </a:endParaRPr>
          </a:p>
        </p:txBody>
      </p:sp>
      <p:sp>
        <p:nvSpPr>
          <p:cNvPr id="29" name="Left Brace 28"/>
          <p:cNvSpPr/>
          <p:nvPr/>
        </p:nvSpPr>
        <p:spPr bwMode="auto">
          <a:xfrm>
            <a:off x="1302884" y="1654080"/>
            <a:ext cx="140479" cy="718501"/>
          </a:xfrm>
          <a:prstGeom prst="leftBrac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82351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47906"/>
          </a:xfrm>
        </p:spPr>
        <p:txBody>
          <a:bodyPr/>
          <a:lstStyle/>
          <a:p>
            <a:r>
              <a:rPr lang="en-US" dirty="0" smtClean="0"/>
              <a:t>Option 1</a:t>
            </a:r>
            <a:r>
              <a:rPr lang="en-US" dirty="0" smtClean="0"/>
              <a:t>. NDP Trigger frame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3383246"/>
            <a:ext cx="7475082" cy="3200049"/>
          </a:xfrm>
        </p:spPr>
        <p:txBody>
          <a:bodyPr>
            <a:normAutofit fontScale="55000" lnSpcReduction="20000"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Trigger frame is sent as HE </a:t>
            </a:r>
            <a:r>
              <a:rPr lang="en-US" dirty="0" smtClean="0"/>
              <a:t>NDP format </a:t>
            </a:r>
            <a:endParaRPr lang="en-US" dirty="0" smtClean="0"/>
          </a:p>
          <a:p>
            <a:pPr lvl="1">
              <a:buFont typeface="Arial" charset="0"/>
              <a:buChar char="•"/>
            </a:pPr>
            <a:r>
              <a:rPr lang="en-US" dirty="0" smtClean="0"/>
              <a:t>HE-SIG-A/B </a:t>
            </a:r>
            <a:r>
              <a:rPr lang="en-US" dirty="0" smtClean="0"/>
              <a:t>contains UL MU resource allocation information for UL STAs</a:t>
            </a:r>
          </a:p>
          <a:p>
            <a:pPr lvl="1">
              <a:buFont typeface="Arial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If TXOP </a:t>
            </a:r>
            <a:r>
              <a:rPr lang="en-US" dirty="0" smtClean="0">
                <a:solidFill>
                  <a:srgbClr val="FF0000"/>
                </a:solidFill>
              </a:rPr>
              <a:t>duration </a:t>
            </a:r>
            <a:r>
              <a:rPr lang="en-US" dirty="0" smtClean="0">
                <a:solidFill>
                  <a:srgbClr val="FF0000"/>
                </a:solidFill>
              </a:rPr>
              <a:t>info </a:t>
            </a:r>
            <a:r>
              <a:rPr lang="en-US" dirty="0">
                <a:solidFill>
                  <a:srgbClr val="FF0000"/>
                </a:solidFill>
              </a:rPr>
              <a:t>is </a:t>
            </a:r>
            <a:r>
              <a:rPr lang="en-US" dirty="0" smtClean="0">
                <a:solidFill>
                  <a:srgbClr val="FF0000"/>
                </a:solidFill>
              </a:rPr>
              <a:t>contained in SIG-A/B</a:t>
            </a:r>
            <a:r>
              <a:rPr lang="en-US" dirty="0" smtClean="0">
                <a:solidFill>
                  <a:srgbClr val="FF0000"/>
                </a:solidFill>
              </a:rPr>
              <a:t>, it can secure TXOP of </a:t>
            </a:r>
            <a:r>
              <a:rPr lang="en-US" dirty="0" smtClean="0">
                <a:solidFill>
                  <a:srgbClr val="FF0000"/>
                </a:solidFill>
              </a:rPr>
              <a:t>further sequences </a:t>
            </a:r>
            <a:r>
              <a:rPr lang="en-US" dirty="0" smtClean="0">
                <a:solidFill>
                  <a:srgbClr val="FF0000"/>
                </a:solidFill>
              </a:rPr>
              <a:t>from </a:t>
            </a:r>
            <a:r>
              <a:rPr lang="en-US" dirty="0" smtClean="0">
                <a:solidFill>
                  <a:srgbClr val="FF0000"/>
                </a:solidFill>
              </a:rPr>
              <a:t>HE STAs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Signaling Overhead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Very low with L-Preamble &amp; HE-SIG-A/B only</a:t>
            </a: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Robust Decoding of Trigger Frame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Robust decoding from outdoor STAs</a:t>
            </a:r>
          </a:p>
          <a:p>
            <a:pPr lvl="1">
              <a:buFont typeface="Arial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Decoding </a:t>
            </a:r>
            <a:r>
              <a:rPr lang="en-US" dirty="0" smtClean="0">
                <a:solidFill>
                  <a:srgbClr val="FF0000"/>
                </a:solidFill>
              </a:rPr>
              <a:t>under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secondary </a:t>
            </a:r>
            <a:r>
              <a:rPr lang="en-US" dirty="0" smtClean="0">
                <a:solidFill>
                  <a:srgbClr val="FF0000"/>
                </a:solidFill>
              </a:rPr>
              <a:t>channels’ </a:t>
            </a:r>
            <a:r>
              <a:rPr lang="en-US" dirty="0" smtClean="0">
                <a:solidFill>
                  <a:srgbClr val="FF0000"/>
                </a:solidFill>
              </a:rPr>
              <a:t>OBSS interferences depends on SIG-B design [2]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Protection of UL MU Data reception</a:t>
            </a:r>
          </a:p>
          <a:p>
            <a:pPr lvl="1">
              <a:buFont typeface="Arial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If TXOP duration is in SIG-A/B, AP-side HE </a:t>
            </a:r>
            <a:r>
              <a:rPr lang="en-US" dirty="0" smtClean="0">
                <a:solidFill>
                  <a:srgbClr val="FF0000"/>
                </a:solidFill>
              </a:rPr>
              <a:t>hidden node(H1</a:t>
            </a:r>
            <a:r>
              <a:rPr lang="en-US" dirty="0" smtClean="0">
                <a:solidFill>
                  <a:srgbClr val="FF0000"/>
                </a:solidFill>
              </a:rPr>
              <a:t>) </a:t>
            </a:r>
            <a:r>
              <a:rPr lang="en-US" dirty="0" smtClean="0">
                <a:solidFill>
                  <a:srgbClr val="FF0000"/>
                </a:solidFill>
              </a:rPr>
              <a:t>can set NAV </a:t>
            </a:r>
            <a:endParaRPr lang="en-US" dirty="0" smtClean="0">
              <a:solidFill>
                <a:srgbClr val="FF0000"/>
              </a:solidFill>
            </a:endParaRPr>
          </a:p>
          <a:p>
            <a:pPr lvl="1">
              <a:buFont typeface="Arial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AP-side Legacy </a:t>
            </a:r>
            <a:r>
              <a:rPr lang="en-US" dirty="0" smtClean="0">
                <a:solidFill>
                  <a:srgbClr val="FF0000"/>
                </a:solidFill>
              </a:rPr>
              <a:t>hidden node(L1</a:t>
            </a:r>
            <a:r>
              <a:rPr lang="en-US" dirty="0">
                <a:solidFill>
                  <a:srgbClr val="FF0000"/>
                </a:solidFill>
              </a:rPr>
              <a:t>)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may interfere </a:t>
            </a:r>
            <a:r>
              <a:rPr lang="en-US" dirty="0" smtClean="0">
                <a:solidFill>
                  <a:srgbClr val="FF0000"/>
                </a:solidFill>
              </a:rPr>
              <a:t>to UL MU Data reception at AP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Protection of DL M-STA BA reception</a:t>
            </a:r>
          </a:p>
          <a:p>
            <a:pPr lvl="1">
              <a:buFont typeface="Arial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If TXOP duration is in SIG-A/B, STA-side HE </a:t>
            </a:r>
            <a:r>
              <a:rPr lang="en-US" dirty="0" smtClean="0">
                <a:solidFill>
                  <a:srgbClr val="FF0000"/>
                </a:solidFill>
              </a:rPr>
              <a:t>hidden node(H2</a:t>
            </a:r>
            <a:r>
              <a:rPr lang="en-US" dirty="0">
                <a:solidFill>
                  <a:srgbClr val="FF0000"/>
                </a:solidFill>
              </a:rPr>
              <a:t>)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can set NAV</a:t>
            </a:r>
            <a:endParaRPr lang="en-US" dirty="0" smtClean="0">
              <a:solidFill>
                <a:srgbClr val="FF0000"/>
              </a:solidFill>
            </a:endParaRPr>
          </a:p>
          <a:p>
            <a:pPr lvl="1">
              <a:buFont typeface="Arial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STA-side Legacy </a:t>
            </a:r>
            <a:r>
              <a:rPr lang="en-US" dirty="0" smtClean="0">
                <a:solidFill>
                  <a:srgbClr val="FF0000"/>
                </a:solidFill>
              </a:rPr>
              <a:t>hidden </a:t>
            </a:r>
            <a:r>
              <a:rPr lang="en-US" dirty="0" smtClean="0">
                <a:solidFill>
                  <a:srgbClr val="FF0000"/>
                </a:solidFill>
              </a:rPr>
              <a:t>node(L2</a:t>
            </a:r>
            <a:r>
              <a:rPr lang="en-US" dirty="0">
                <a:solidFill>
                  <a:srgbClr val="FF0000"/>
                </a:solidFill>
              </a:rPr>
              <a:t>)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may </a:t>
            </a:r>
            <a:r>
              <a:rPr lang="en-US" dirty="0" smtClean="0">
                <a:solidFill>
                  <a:srgbClr val="FF0000"/>
                </a:solidFill>
              </a:rPr>
              <a:t>interfere to DL M-STA BA reception at UL STA</a:t>
            </a:r>
          </a:p>
          <a:p>
            <a:pPr lvl="1">
              <a:buFont typeface="Arial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John Son, WILUS Institute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July 2015</a:t>
            </a:r>
            <a:endParaRPr lang="en-GB" dirty="0"/>
          </a:p>
        </p:txBody>
      </p:sp>
      <p:sp>
        <p:nvSpPr>
          <p:cNvPr id="94" name="Rectangle 5"/>
          <p:cNvSpPr>
            <a:spLocks noChangeArrowheads="1"/>
          </p:cNvSpPr>
          <p:nvPr/>
        </p:nvSpPr>
        <p:spPr bwMode="auto">
          <a:xfrm>
            <a:off x="1672413" y="1604674"/>
            <a:ext cx="576000" cy="360000"/>
          </a:xfrm>
          <a:prstGeom prst="rect">
            <a:avLst/>
          </a:prstGeom>
          <a:solidFill>
            <a:srgbClr val="FFFFFF"/>
          </a:solidFill>
          <a:ln w="1905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L-Preamble</a:t>
            </a:r>
          </a:p>
        </p:txBody>
      </p:sp>
      <p:sp>
        <p:nvSpPr>
          <p:cNvPr id="108" name="Rectangle 5"/>
          <p:cNvSpPr>
            <a:spLocks noChangeArrowheads="1"/>
          </p:cNvSpPr>
          <p:nvPr/>
        </p:nvSpPr>
        <p:spPr bwMode="auto">
          <a:xfrm>
            <a:off x="1672413" y="1967788"/>
            <a:ext cx="576000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905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L-Preamble</a:t>
            </a:r>
          </a:p>
        </p:txBody>
      </p:sp>
      <p:sp>
        <p:nvSpPr>
          <p:cNvPr id="179" name="Rectangle 178"/>
          <p:cNvSpPr>
            <a:spLocks noChangeArrowheads="1"/>
          </p:cNvSpPr>
          <p:nvPr/>
        </p:nvSpPr>
        <p:spPr bwMode="auto">
          <a:xfrm>
            <a:off x="4590809" y="1605885"/>
            <a:ext cx="1440000" cy="724796"/>
          </a:xfrm>
          <a:prstGeom prst="rect">
            <a:avLst/>
          </a:prstGeom>
          <a:solidFill>
            <a:sysClr val="window" lastClr="FFFFFF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UL </a:t>
            </a:r>
            <a:endParaRPr kumimoji="0" lang="en-US" sz="800" b="1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MU </a:t>
            </a:r>
            <a:r>
              <a:rPr kumimoji="0" lang="en-US" sz="800" b="1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Data</a:t>
            </a:r>
          </a:p>
        </p:txBody>
      </p:sp>
      <p:sp>
        <p:nvSpPr>
          <p:cNvPr id="181" name="Rectangle 3"/>
          <p:cNvSpPr>
            <a:spLocks noChangeArrowheads="1"/>
          </p:cNvSpPr>
          <p:nvPr/>
        </p:nvSpPr>
        <p:spPr bwMode="auto">
          <a:xfrm>
            <a:off x="3990737" y="1608283"/>
            <a:ext cx="599456" cy="72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ysClr val="windowText" lastClr="000000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HE-</a:t>
            </a: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Preamble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 </a:t>
            </a: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en-US" sz="700" kern="0" dirty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(64&amp;256FFT)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7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97" name="Rectangle 5"/>
          <p:cNvSpPr>
            <a:spLocks noChangeArrowheads="1"/>
          </p:cNvSpPr>
          <p:nvPr/>
        </p:nvSpPr>
        <p:spPr bwMode="auto">
          <a:xfrm>
            <a:off x="3420263" y="1604674"/>
            <a:ext cx="576000" cy="360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L-Preamble</a:t>
            </a:r>
          </a:p>
        </p:txBody>
      </p:sp>
      <p:sp>
        <p:nvSpPr>
          <p:cNvPr id="200" name="Rectangle 5"/>
          <p:cNvSpPr>
            <a:spLocks noChangeArrowheads="1"/>
          </p:cNvSpPr>
          <p:nvPr/>
        </p:nvSpPr>
        <p:spPr bwMode="auto">
          <a:xfrm>
            <a:off x="3420263" y="1967788"/>
            <a:ext cx="576000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L-Preamble</a:t>
            </a:r>
          </a:p>
        </p:txBody>
      </p:sp>
      <p:sp>
        <p:nvSpPr>
          <p:cNvPr id="203" name="Rectangle 8"/>
          <p:cNvSpPr>
            <a:spLocks noChangeArrowheads="1"/>
          </p:cNvSpPr>
          <p:nvPr/>
        </p:nvSpPr>
        <p:spPr bwMode="auto">
          <a:xfrm>
            <a:off x="2838587" y="1608283"/>
            <a:ext cx="576000" cy="720000"/>
          </a:xfrm>
          <a:prstGeom prst="rect">
            <a:avLst/>
          </a:prstGeom>
          <a:solidFill>
            <a:srgbClr val="F2F2F2">
              <a:alpha val="50196"/>
            </a:srgbClr>
          </a:solidFill>
          <a:ln w="9525">
            <a:noFill/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XIFS</a:t>
            </a:r>
          </a:p>
        </p:txBody>
      </p:sp>
      <p:sp>
        <p:nvSpPr>
          <p:cNvPr id="215" name="Rectangle 8"/>
          <p:cNvSpPr>
            <a:spLocks noChangeArrowheads="1"/>
          </p:cNvSpPr>
          <p:nvPr/>
        </p:nvSpPr>
        <p:spPr bwMode="auto">
          <a:xfrm>
            <a:off x="6047955" y="1608283"/>
            <a:ext cx="576000" cy="720000"/>
          </a:xfrm>
          <a:prstGeom prst="rect">
            <a:avLst/>
          </a:prstGeom>
          <a:solidFill>
            <a:srgbClr val="F2F2F2">
              <a:alpha val="50196"/>
            </a:srgbClr>
          </a:solidFill>
          <a:ln w="9525">
            <a:noFill/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SIFS</a:t>
            </a:r>
          </a:p>
        </p:txBody>
      </p:sp>
      <p:sp>
        <p:nvSpPr>
          <p:cNvPr id="73" name="Line 17"/>
          <p:cNvSpPr>
            <a:spLocks noChangeShapeType="1"/>
          </p:cNvSpPr>
          <p:nvPr/>
        </p:nvSpPr>
        <p:spPr bwMode="auto">
          <a:xfrm flipH="1">
            <a:off x="2250963" y="2342459"/>
            <a:ext cx="0" cy="864000"/>
          </a:xfrm>
          <a:prstGeom prst="line">
            <a:avLst/>
          </a:prstGeom>
          <a:noFill/>
          <a:ln w="3175">
            <a:solidFill>
              <a:srgbClr val="000000"/>
            </a:solidFill>
            <a:prstDash val="sysDash"/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200" kern="0" dirty="0" smtClean="0">
              <a:solidFill>
                <a:sysClr val="windowText" lastClr="000000"/>
              </a:solidFill>
              <a:latin typeface="Calibri"/>
              <a:ea typeface=""/>
            </a:endParaRPr>
          </a:p>
        </p:txBody>
      </p:sp>
      <p:sp>
        <p:nvSpPr>
          <p:cNvPr id="74" name="Line 17"/>
          <p:cNvSpPr>
            <a:spLocks noChangeShapeType="1"/>
          </p:cNvSpPr>
          <p:nvPr/>
        </p:nvSpPr>
        <p:spPr bwMode="auto">
          <a:xfrm flipH="1">
            <a:off x="2838808" y="2342459"/>
            <a:ext cx="0" cy="864000"/>
          </a:xfrm>
          <a:prstGeom prst="line">
            <a:avLst/>
          </a:prstGeom>
          <a:noFill/>
          <a:ln w="3175">
            <a:solidFill>
              <a:srgbClr val="000000"/>
            </a:solidFill>
            <a:prstDash val="sysDash"/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200" kern="0" dirty="0" smtClean="0">
              <a:solidFill>
                <a:sysClr val="windowText" lastClr="000000"/>
              </a:solidFill>
              <a:latin typeface="Calibri"/>
              <a:ea typeface=""/>
            </a:endParaRPr>
          </a:p>
        </p:txBody>
      </p:sp>
      <p:sp>
        <p:nvSpPr>
          <p:cNvPr id="97" name="Oval 96"/>
          <p:cNvSpPr/>
          <p:nvPr/>
        </p:nvSpPr>
        <p:spPr>
          <a:xfrm>
            <a:off x="6960354" y="4221088"/>
            <a:ext cx="1080000" cy="1080000"/>
          </a:xfrm>
          <a:prstGeom prst="ellipse">
            <a:avLst/>
          </a:prstGeom>
          <a:noFill/>
          <a:ln w="3175" cap="flat" cmpd="sng" algn="ctr">
            <a:solidFill>
              <a:sysClr val="windowText" lastClr="000000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wrap="none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"/>
              <a:cs typeface=""/>
            </a:endParaRPr>
          </a:p>
        </p:txBody>
      </p:sp>
      <p:sp>
        <p:nvSpPr>
          <p:cNvPr id="96" name="Oval 95"/>
          <p:cNvSpPr/>
          <p:nvPr/>
        </p:nvSpPr>
        <p:spPr>
          <a:xfrm>
            <a:off x="7858985" y="4691372"/>
            <a:ext cx="180000" cy="180000"/>
          </a:xfrm>
          <a:prstGeom prst="ellipse">
            <a:avLst/>
          </a:prstGeom>
          <a:gradFill rotWithShape="1">
            <a:gsLst>
              <a:gs pos="0">
                <a:srgbClr val="4F81BD">
                  <a:tint val="100000"/>
                  <a:shade val="100000"/>
                  <a:satMod val="130000"/>
                </a:srgbClr>
              </a:gs>
              <a:gs pos="100000">
                <a:srgbClr val="4F81BD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wrap="none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"/>
                <a:cs typeface=""/>
              </a:rPr>
              <a:t>STA</a:t>
            </a:r>
          </a:p>
        </p:txBody>
      </p:sp>
      <p:sp>
        <p:nvSpPr>
          <p:cNvPr id="98" name="Oval 97"/>
          <p:cNvSpPr/>
          <p:nvPr/>
        </p:nvSpPr>
        <p:spPr>
          <a:xfrm>
            <a:off x="8339415" y="4648883"/>
            <a:ext cx="180000" cy="180000"/>
          </a:xfrm>
          <a:prstGeom prst="ellipse">
            <a:avLst/>
          </a:prstGeom>
          <a:solidFill>
            <a:sysClr val="window" lastClr="FFFFFF">
              <a:lumMod val="75000"/>
            </a:sys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wrap="none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1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"/>
                <a:cs typeface=""/>
              </a:rPr>
              <a:t>L2</a:t>
            </a:r>
          </a:p>
        </p:txBody>
      </p:sp>
      <p:sp>
        <p:nvSpPr>
          <p:cNvPr id="109" name="Rectangle 108"/>
          <p:cNvSpPr>
            <a:spLocks noChangeArrowheads="1"/>
          </p:cNvSpPr>
          <p:nvPr/>
        </p:nvSpPr>
        <p:spPr bwMode="auto">
          <a:xfrm>
            <a:off x="7357872" y="1607001"/>
            <a:ext cx="720000" cy="722565"/>
          </a:xfrm>
          <a:prstGeom prst="rect">
            <a:avLst/>
          </a:prstGeom>
          <a:solidFill>
            <a:srgbClr val="FFFFFF"/>
          </a:solidFill>
          <a:ln w="317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700" i="1" kern="0" dirty="0" smtClean="0">
              <a:solidFill>
                <a:sysClr val="windowText" lastClr="000000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12" name="Rectangle 111"/>
          <p:cNvSpPr>
            <a:spLocks noChangeArrowheads="1"/>
          </p:cNvSpPr>
          <p:nvPr/>
        </p:nvSpPr>
        <p:spPr bwMode="auto">
          <a:xfrm>
            <a:off x="6632403" y="1358495"/>
            <a:ext cx="1440000" cy="1788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i="1" kern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M-STA BA </a:t>
            </a:r>
            <a:r>
              <a:rPr lang="en-US" sz="600" i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Max duration</a:t>
            </a:r>
          </a:p>
        </p:txBody>
      </p:sp>
      <p:sp>
        <p:nvSpPr>
          <p:cNvPr id="113" name="Line 17"/>
          <p:cNvSpPr>
            <a:spLocks noChangeShapeType="1"/>
          </p:cNvSpPr>
          <p:nvPr/>
        </p:nvSpPr>
        <p:spPr bwMode="auto">
          <a:xfrm flipH="1" flipV="1">
            <a:off x="6632403" y="1537320"/>
            <a:ext cx="1440000" cy="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sm" len="sm"/>
            <a:tailEnd type="triangl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200" kern="0" dirty="0" smtClean="0">
              <a:solidFill>
                <a:sysClr val="windowText" lastClr="000000"/>
              </a:solidFill>
              <a:latin typeface="Calibri"/>
              <a:ea typeface=""/>
            </a:endParaRPr>
          </a:p>
        </p:txBody>
      </p:sp>
      <p:sp>
        <p:nvSpPr>
          <p:cNvPr id="116" name="Oval 115"/>
          <p:cNvSpPr/>
          <p:nvPr/>
        </p:nvSpPr>
        <p:spPr>
          <a:xfrm>
            <a:off x="8342790" y="4782460"/>
            <a:ext cx="180000" cy="1800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wrap="none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i="1" kern="0" noProof="0" dirty="0" smtClean="0">
                <a:solidFill>
                  <a:schemeClr val="tx1"/>
                </a:solidFill>
                <a:latin typeface="Calibri"/>
                <a:ea typeface=""/>
                <a:cs typeface=""/>
              </a:rPr>
              <a:t>H2</a:t>
            </a:r>
            <a:endParaRPr kumimoji="0" lang="en-US" sz="1000" b="0" i="1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"/>
              <a:cs typeface=""/>
            </a:endParaRPr>
          </a:p>
        </p:txBody>
      </p:sp>
      <p:sp>
        <p:nvSpPr>
          <p:cNvPr id="206" name="Rectangle 205"/>
          <p:cNvSpPr>
            <a:spLocks noChangeArrowheads="1"/>
          </p:cNvSpPr>
          <p:nvPr/>
        </p:nvSpPr>
        <p:spPr bwMode="auto">
          <a:xfrm>
            <a:off x="6631407" y="1608283"/>
            <a:ext cx="720000" cy="72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DL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M-STA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BA</a:t>
            </a:r>
          </a:p>
        </p:txBody>
      </p:sp>
      <p:cxnSp>
        <p:nvCxnSpPr>
          <p:cNvPr id="106" name="Straight Connector 105"/>
          <p:cNvCxnSpPr/>
          <p:nvPr/>
        </p:nvCxnSpPr>
        <p:spPr>
          <a:xfrm flipH="1">
            <a:off x="1652039" y="2329408"/>
            <a:ext cx="6660000" cy="6256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119" name="Straight Connector 118"/>
          <p:cNvCxnSpPr/>
          <p:nvPr/>
        </p:nvCxnSpPr>
        <p:spPr>
          <a:xfrm flipH="1">
            <a:off x="1656416" y="2761944"/>
            <a:ext cx="6660000" cy="6256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120" name="TextBox 119"/>
          <p:cNvSpPr txBox="1"/>
          <p:nvPr/>
        </p:nvSpPr>
        <p:spPr>
          <a:xfrm>
            <a:off x="1308993" y="2780849"/>
            <a:ext cx="360000" cy="21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effectLst/>
        </p:spPr>
        <p:txBody>
          <a:bodyPr wrap="square" lIns="0" tIns="0" rIns="0" bIns="0" rtlCol="0" anchor="ctr">
            <a:spAutoFit/>
          </a:bodyPr>
          <a:lstStyle/>
          <a:p>
            <a:pPr algn="ctr" defTabSz="457200" eaLnBrk="1" fontAlgn="auto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800" i="1" dirty="0" smtClean="0">
                <a:solidFill>
                  <a:prstClr val="black"/>
                </a:solidFill>
                <a:latin typeface="Calibri"/>
                <a:ea typeface=""/>
              </a:rPr>
              <a:t>H2</a:t>
            </a:r>
          </a:p>
          <a:p>
            <a:pPr algn="ctr" defTabSz="457200" eaLnBrk="1" fontAlgn="auto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800" i="1" dirty="0" smtClean="0">
                <a:solidFill>
                  <a:prstClr val="black"/>
                </a:solidFill>
                <a:latin typeface="Calibri"/>
                <a:ea typeface=""/>
              </a:rPr>
              <a:t>HE STA</a:t>
            </a:r>
          </a:p>
        </p:txBody>
      </p:sp>
      <p:cxnSp>
        <p:nvCxnSpPr>
          <p:cNvPr id="121" name="Straight Connector 120"/>
          <p:cNvCxnSpPr/>
          <p:nvPr/>
        </p:nvCxnSpPr>
        <p:spPr>
          <a:xfrm flipH="1">
            <a:off x="1656416" y="3200261"/>
            <a:ext cx="6660000" cy="6256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122" name="TextBox 121"/>
          <p:cNvSpPr txBox="1"/>
          <p:nvPr/>
        </p:nvSpPr>
        <p:spPr>
          <a:xfrm>
            <a:off x="1308993" y="2997582"/>
            <a:ext cx="360000" cy="2160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/>
        </p:spPr>
        <p:txBody>
          <a:bodyPr wrap="square" lIns="0" tIns="0" rIns="0" bIns="0" rtlCol="0" anchor="ctr">
            <a:spAutoFit/>
          </a:bodyPr>
          <a:lstStyle/>
          <a:p>
            <a:pPr algn="ctr" defTabSz="457200" eaLnBrk="1" fontAlgn="auto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800" i="1" dirty="0" smtClean="0">
                <a:solidFill>
                  <a:prstClr val="black"/>
                </a:solidFill>
                <a:latin typeface="Calibri"/>
                <a:ea typeface=""/>
              </a:rPr>
              <a:t>L2</a:t>
            </a:r>
          </a:p>
          <a:p>
            <a:pPr algn="ctr" defTabSz="457200" eaLnBrk="1" fontAlgn="auto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800" i="1" dirty="0" smtClean="0">
                <a:solidFill>
                  <a:prstClr val="black"/>
                </a:solidFill>
                <a:latin typeface="Calibri"/>
                <a:ea typeface=""/>
              </a:rPr>
              <a:t>Leg STA</a:t>
            </a:r>
          </a:p>
        </p:txBody>
      </p:sp>
      <p:sp>
        <p:nvSpPr>
          <p:cNvPr id="126" name="Rectangle 125"/>
          <p:cNvSpPr>
            <a:spLocks noChangeArrowheads="1"/>
          </p:cNvSpPr>
          <p:nvPr/>
        </p:nvSpPr>
        <p:spPr bwMode="auto">
          <a:xfrm>
            <a:off x="6040335" y="3003723"/>
            <a:ext cx="1440000" cy="144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E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IFS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1308993" y="2347383"/>
            <a:ext cx="360000" cy="21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effectLst/>
        </p:spPr>
        <p:txBody>
          <a:bodyPr wrap="square" lIns="0" tIns="0" rIns="0" bIns="0" rtlCol="0" anchor="ctr">
            <a:spAutoFit/>
          </a:bodyPr>
          <a:lstStyle/>
          <a:p>
            <a:pPr algn="ctr" defTabSz="457200" eaLnBrk="1" fontAlgn="auto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800" i="1" dirty="0" smtClean="0">
                <a:solidFill>
                  <a:prstClr val="black"/>
                </a:solidFill>
                <a:latin typeface="Calibri"/>
                <a:ea typeface=""/>
              </a:rPr>
              <a:t>H1</a:t>
            </a:r>
          </a:p>
          <a:p>
            <a:pPr algn="ctr" defTabSz="457200" eaLnBrk="1" fontAlgn="auto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800" i="1" dirty="0" smtClean="0">
                <a:solidFill>
                  <a:prstClr val="black"/>
                </a:solidFill>
                <a:latin typeface="Calibri"/>
                <a:ea typeface=""/>
              </a:rPr>
              <a:t>HE STA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1308993" y="2564116"/>
            <a:ext cx="360000" cy="2160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/>
        </p:spPr>
        <p:txBody>
          <a:bodyPr wrap="square" lIns="0" tIns="0" rIns="0" bIns="0" rtlCol="0" anchor="ctr">
            <a:spAutoFit/>
          </a:bodyPr>
          <a:lstStyle/>
          <a:p>
            <a:pPr algn="ctr" defTabSz="457200" eaLnBrk="1" fontAlgn="auto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800" i="1" dirty="0" smtClean="0">
                <a:solidFill>
                  <a:prstClr val="black"/>
                </a:solidFill>
                <a:latin typeface="Calibri"/>
                <a:ea typeface=""/>
              </a:rPr>
              <a:t>L1</a:t>
            </a:r>
          </a:p>
          <a:p>
            <a:pPr algn="ctr" defTabSz="457200" eaLnBrk="1" fontAlgn="auto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800" i="1" dirty="0" smtClean="0">
                <a:solidFill>
                  <a:prstClr val="black"/>
                </a:solidFill>
                <a:latin typeface="Calibri"/>
                <a:ea typeface=""/>
              </a:rPr>
              <a:t>Leg STA</a:t>
            </a:r>
          </a:p>
        </p:txBody>
      </p:sp>
      <p:sp>
        <p:nvSpPr>
          <p:cNvPr id="135" name="Rectangle 134"/>
          <p:cNvSpPr>
            <a:spLocks noChangeArrowheads="1"/>
          </p:cNvSpPr>
          <p:nvPr/>
        </p:nvSpPr>
        <p:spPr bwMode="auto">
          <a:xfrm>
            <a:off x="2254454" y="2578728"/>
            <a:ext cx="576000" cy="144000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3175">
            <a:solidFill>
              <a:sysClr val="windowText" lastClr="000000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L-SIG (Trigger)</a:t>
            </a:r>
          </a:p>
        </p:txBody>
      </p:sp>
      <p:sp>
        <p:nvSpPr>
          <p:cNvPr id="75" name="Line 17"/>
          <p:cNvSpPr>
            <a:spLocks noChangeShapeType="1"/>
          </p:cNvSpPr>
          <p:nvPr/>
        </p:nvSpPr>
        <p:spPr bwMode="auto">
          <a:xfrm flipH="1">
            <a:off x="3998369" y="2342459"/>
            <a:ext cx="0" cy="864000"/>
          </a:xfrm>
          <a:prstGeom prst="line">
            <a:avLst/>
          </a:prstGeom>
          <a:noFill/>
          <a:ln w="3175">
            <a:solidFill>
              <a:srgbClr val="000000"/>
            </a:solidFill>
            <a:prstDash val="sysDash"/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200" kern="0" dirty="0" smtClean="0">
              <a:solidFill>
                <a:sysClr val="windowText" lastClr="000000"/>
              </a:solidFill>
              <a:latin typeface="Calibri"/>
              <a:ea typeface=""/>
            </a:endParaRPr>
          </a:p>
        </p:txBody>
      </p:sp>
      <p:sp>
        <p:nvSpPr>
          <p:cNvPr id="139" name="Line 17"/>
          <p:cNvSpPr>
            <a:spLocks noChangeShapeType="1"/>
          </p:cNvSpPr>
          <p:nvPr/>
        </p:nvSpPr>
        <p:spPr bwMode="auto">
          <a:xfrm flipH="1">
            <a:off x="6033479" y="2342459"/>
            <a:ext cx="0" cy="864000"/>
          </a:xfrm>
          <a:prstGeom prst="line">
            <a:avLst/>
          </a:prstGeom>
          <a:noFill/>
          <a:ln w="3175">
            <a:solidFill>
              <a:srgbClr val="000000"/>
            </a:solidFill>
            <a:prstDash val="sysDash"/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200" kern="0" dirty="0" smtClean="0">
              <a:solidFill>
                <a:sysClr val="windowText" lastClr="000000"/>
              </a:solidFill>
              <a:latin typeface="Calibri"/>
              <a:ea typeface=""/>
            </a:endParaRPr>
          </a:p>
        </p:txBody>
      </p:sp>
      <p:sp>
        <p:nvSpPr>
          <p:cNvPr id="103" name="Rectangle 3"/>
          <p:cNvSpPr>
            <a:spLocks noChangeArrowheads="1"/>
          </p:cNvSpPr>
          <p:nvPr/>
        </p:nvSpPr>
        <p:spPr bwMode="auto">
          <a:xfrm>
            <a:off x="2253932" y="1608283"/>
            <a:ext cx="588481" cy="720000"/>
          </a:xfrm>
          <a:prstGeom prst="rect">
            <a:avLst/>
          </a:prstGeom>
          <a:solidFill>
            <a:sysClr val="window" lastClr="FFFFFF"/>
          </a:solidFill>
          <a:ln w="19050">
            <a:solidFill>
              <a:schemeClr val="accent2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Preamble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en-US" sz="700" kern="0" dirty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(64FFT</a:t>
            </a:r>
            <a:r>
              <a:rPr lang="en-US" sz="700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)</a:t>
            </a:r>
            <a:endParaRPr kumimoji="0" lang="en-US" sz="70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(Trigger </a:t>
            </a: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Info)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700" b="1" kern="0" dirty="0" smtClean="0">
              <a:solidFill>
                <a:prstClr val="black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67" name="Rectangle 66"/>
          <p:cNvSpPr>
            <a:spLocks noChangeArrowheads="1"/>
          </p:cNvSpPr>
          <p:nvPr/>
        </p:nvSpPr>
        <p:spPr bwMode="auto">
          <a:xfrm>
            <a:off x="1497058" y="2177692"/>
            <a:ext cx="1526750" cy="156393"/>
          </a:xfrm>
          <a:prstGeom prst="rect">
            <a:avLst/>
          </a:prstGeom>
          <a:solidFill>
            <a:srgbClr val="F2F2F2">
              <a:alpha val="50196"/>
            </a:srgbClr>
          </a:solidFill>
          <a:ln w="3175">
            <a:solidFill>
              <a:srgbClr val="FF0000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1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OBSS Interferences</a:t>
            </a:r>
            <a:endParaRPr kumimoji="0" lang="en-US" sz="600" b="1" i="1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41" name="Lightning Bolt 140"/>
          <p:cNvSpPr/>
          <p:nvPr/>
        </p:nvSpPr>
        <p:spPr>
          <a:xfrm rot="19820157">
            <a:off x="4661550" y="2557132"/>
            <a:ext cx="457200" cy="197985"/>
          </a:xfrm>
          <a:prstGeom prst="lightningBolt">
            <a:avLst/>
          </a:prstGeom>
          <a:solidFill>
            <a:srgbClr val="FF6666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"/>
              <a:cs typeface=""/>
            </a:endParaRPr>
          </a:p>
        </p:txBody>
      </p:sp>
      <p:sp>
        <p:nvSpPr>
          <p:cNvPr id="142" name="Rectangle 141"/>
          <p:cNvSpPr>
            <a:spLocks noChangeArrowheads="1"/>
          </p:cNvSpPr>
          <p:nvPr/>
        </p:nvSpPr>
        <p:spPr bwMode="auto">
          <a:xfrm>
            <a:off x="7230658" y="5338699"/>
            <a:ext cx="555183" cy="144000"/>
          </a:xfrm>
          <a:prstGeom prst="rect">
            <a:avLst/>
          </a:prstGeom>
          <a:solidFill>
            <a:schemeClr val="bg1"/>
          </a:solidFill>
          <a:ln w="9525">
            <a:noFill/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AP-side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hidden</a:t>
            </a:r>
            <a:r>
              <a:rPr kumimoji="0" lang="en-US" sz="60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 nodes</a:t>
            </a:r>
            <a:endParaRPr kumimoji="0" lang="en-US" sz="6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43" name="Rectangle 142"/>
          <p:cNvSpPr>
            <a:spLocks noChangeArrowheads="1"/>
          </p:cNvSpPr>
          <p:nvPr/>
        </p:nvSpPr>
        <p:spPr bwMode="auto">
          <a:xfrm>
            <a:off x="8531784" y="4717324"/>
            <a:ext cx="504712" cy="191664"/>
          </a:xfrm>
          <a:prstGeom prst="rect">
            <a:avLst/>
          </a:prstGeom>
          <a:solidFill>
            <a:schemeClr val="bg1"/>
          </a:solidFill>
          <a:ln w="9525">
            <a:noFill/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STA-side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hidden</a:t>
            </a:r>
            <a:r>
              <a:rPr kumimoji="0" lang="en-US" sz="60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 </a:t>
            </a:r>
            <a:r>
              <a:rPr kumimoji="0" lang="en-US" sz="60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nodes </a:t>
            </a:r>
          </a:p>
        </p:txBody>
      </p:sp>
      <p:sp>
        <p:nvSpPr>
          <p:cNvPr id="129" name="Rectangle 128"/>
          <p:cNvSpPr>
            <a:spLocks noChangeArrowheads="1"/>
          </p:cNvSpPr>
          <p:nvPr/>
        </p:nvSpPr>
        <p:spPr bwMode="auto">
          <a:xfrm>
            <a:off x="4590193" y="2819987"/>
            <a:ext cx="3487678" cy="144000"/>
          </a:xfrm>
          <a:prstGeom prst="rect">
            <a:avLst/>
          </a:prstGeom>
          <a:solidFill>
            <a:schemeClr val="bg1"/>
          </a:solidFill>
          <a:ln w="3175">
            <a:solidFill>
              <a:sysClr val="windowText" lastClr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HE Preamble 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Duration ? 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(UL MU Data)</a:t>
            </a:r>
          </a:p>
        </p:txBody>
      </p:sp>
      <p:sp>
        <p:nvSpPr>
          <p:cNvPr id="55" name="Line 17"/>
          <p:cNvSpPr>
            <a:spLocks noChangeShapeType="1"/>
          </p:cNvSpPr>
          <p:nvPr/>
        </p:nvSpPr>
        <p:spPr bwMode="auto">
          <a:xfrm flipH="1">
            <a:off x="4591358" y="2344477"/>
            <a:ext cx="0" cy="864000"/>
          </a:xfrm>
          <a:prstGeom prst="line">
            <a:avLst/>
          </a:prstGeom>
          <a:noFill/>
          <a:ln w="3175">
            <a:solidFill>
              <a:srgbClr val="000000"/>
            </a:solidFill>
            <a:prstDash val="sysDash"/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200" kern="0" dirty="0" smtClean="0">
              <a:solidFill>
                <a:sysClr val="windowText" lastClr="000000"/>
              </a:solidFill>
              <a:latin typeface="Calibri"/>
              <a:ea typeface=""/>
            </a:endParaRPr>
          </a:p>
        </p:txBody>
      </p:sp>
      <p:sp>
        <p:nvSpPr>
          <p:cNvPr id="123" name="Rectangle 122"/>
          <p:cNvSpPr>
            <a:spLocks noChangeArrowheads="1"/>
          </p:cNvSpPr>
          <p:nvPr/>
        </p:nvSpPr>
        <p:spPr bwMode="auto">
          <a:xfrm>
            <a:off x="4005168" y="3003723"/>
            <a:ext cx="2034000" cy="144000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3175">
            <a:solidFill>
              <a:sysClr val="windowText" lastClr="000000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L-SIG Length (UL MU</a:t>
            </a:r>
            <a:r>
              <a:rPr kumimoji="0" lang="en-US" sz="700" b="1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 Data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)</a:t>
            </a:r>
          </a:p>
        </p:txBody>
      </p:sp>
      <p:sp>
        <p:nvSpPr>
          <p:cNvPr id="72" name="Oval 71"/>
          <p:cNvSpPr/>
          <p:nvPr/>
        </p:nvSpPr>
        <p:spPr>
          <a:xfrm>
            <a:off x="6955313" y="4662140"/>
            <a:ext cx="1080000" cy="1080000"/>
          </a:xfrm>
          <a:prstGeom prst="ellipse">
            <a:avLst/>
          </a:prstGeom>
          <a:noFill/>
          <a:ln w="3175" cap="flat" cmpd="sng" algn="ctr">
            <a:solidFill>
              <a:sysClr val="windowText" lastClr="000000"/>
            </a:solidFill>
            <a:prstDash val="dash"/>
          </a:ln>
          <a:effectLst/>
        </p:spPr>
        <p:txBody>
          <a:bodyPr wrap="none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"/>
              <a:cs typeface=""/>
            </a:endParaRPr>
          </a:p>
        </p:txBody>
      </p:sp>
      <p:sp>
        <p:nvSpPr>
          <p:cNvPr id="76" name="Oval 75"/>
          <p:cNvSpPr/>
          <p:nvPr/>
        </p:nvSpPr>
        <p:spPr>
          <a:xfrm>
            <a:off x="7854754" y="4233186"/>
            <a:ext cx="1080000" cy="1080000"/>
          </a:xfrm>
          <a:prstGeom prst="ellipse">
            <a:avLst/>
          </a:prstGeom>
          <a:noFill/>
          <a:ln w="3175" cap="flat" cmpd="sng" algn="ctr">
            <a:solidFill>
              <a:sysClr val="windowText" lastClr="000000"/>
            </a:solidFill>
            <a:prstDash val="dash"/>
          </a:ln>
          <a:effectLst/>
        </p:spPr>
        <p:txBody>
          <a:bodyPr wrap="none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"/>
              <a:cs typeface=""/>
            </a:endParaRPr>
          </a:p>
        </p:txBody>
      </p:sp>
      <p:sp>
        <p:nvSpPr>
          <p:cNvPr id="92" name="Rounded Rectangle 91"/>
          <p:cNvSpPr/>
          <p:nvPr/>
        </p:nvSpPr>
        <p:spPr>
          <a:xfrm>
            <a:off x="7342914" y="4669431"/>
            <a:ext cx="304800" cy="236895"/>
          </a:xfrm>
          <a:prstGeom prst="roundRect">
            <a:avLst/>
          </a:prstGeom>
          <a:gradFill rotWithShape="1">
            <a:gsLst>
              <a:gs pos="0">
                <a:srgbClr val="4F81BD">
                  <a:tint val="100000"/>
                  <a:shade val="100000"/>
                  <a:satMod val="130000"/>
                </a:srgbClr>
              </a:gs>
              <a:gs pos="100000">
                <a:srgbClr val="4F81BD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wrap="none" lIns="0" tIns="0" rIns="0" b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"/>
                <a:cs typeface=""/>
              </a:rPr>
              <a:t>AP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1166508" y="1917761"/>
            <a:ext cx="360000" cy="86177"/>
          </a:xfrm>
          <a:prstGeom prst="rect">
            <a:avLst/>
          </a:prstGeom>
          <a:noFill/>
          <a:effectLst/>
        </p:spPr>
        <p:txBody>
          <a:bodyPr wrap="square" lIns="0" tIns="0" rIns="0" bIns="0" rtlCol="0" anchor="ctr">
            <a:spAutoFit/>
          </a:bodyPr>
          <a:lstStyle/>
          <a:p>
            <a:pPr algn="ctr" defTabSz="457200" eaLnBrk="1" fontAlgn="auto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800" i="1" dirty="0" smtClean="0">
                <a:solidFill>
                  <a:prstClr val="black"/>
                </a:solidFill>
                <a:latin typeface="Calibri"/>
                <a:ea typeface=""/>
              </a:rPr>
              <a:t> 40MHz</a:t>
            </a:r>
            <a:endParaRPr lang="en-US" sz="800" i="1" dirty="0">
              <a:solidFill>
                <a:prstClr val="black"/>
              </a:solidFill>
              <a:latin typeface="Calibri"/>
              <a:ea typeface=""/>
            </a:endParaRPr>
          </a:p>
        </p:txBody>
      </p:sp>
      <p:sp>
        <p:nvSpPr>
          <p:cNvPr id="78" name="Left Brace 77"/>
          <p:cNvSpPr/>
          <p:nvPr/>
        </p:nvSpPr>
        <p:spPr bwMode="auto">
          <a:xfrm>
            <a:off x="1515177" y="1609033"/>
            <a:ext cx="140479" cy="718501"/>
          </a:xfrm>
          <a:prstGeom prst="leftBrac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9" name="Left Brace 78"/>
          <p:cNvSpPr/>
          <p:nvPr/>
        </p:nvSpPr>
        <p:spPr bwMode="auto">
          <a:xfrm>
            <a:off x="1161075" y="2339395"/>
            <a:ext cx="140479" cy="432000"/>
          </a:xfrm>
          <a:prstGeom prst="leftBrac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791560" y="2347656"/>
            <a:ext cx="360000" cy="432000"/>
          </a:xfrm>
          <a:prstGeom prst="rect">
            <a:avLst/>
          </a:prstGeom>
          <a:noFill/>
          <a:effectLst/>
        </p:spPr>
        <p:txBody>
          <a:bodyPr wrap="square" lIns="0" tIns="0" rIns="0" bIns="0" rtlCol="0" anchor="ctr">
            <a:spAutoFit/>
          </a:bodyPr>
          <a:lstStyle/>
          <a:p>
            <a:pPr algn="ctr" defTabSz="457200" eaLnBrk="1" fontAlgn="auto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800" i="1" smtClean="0">
                <a:solidFill>
                  <a:prstClr val="black"/>
                </a:solidFill>
                <a:latin typeface="Calibri"/>
                <a:ea typeface=""/>
              </a:rPr>
              <a:t>AP-side hidden nodes</a:t>
            </a:r>
            <a:endParaRPr lang="en-US" sz="800" i="1" dirty="0">
              <a:solidFill>
                <a:prstClr val="black"/>
              </a:solidFill>
              <a:latin typeface="Calibri"/>
              <a:ea typeface=""/>
            </a:endParaRPr>
          </a:p>
        </p:txBody>
      </p:sp>
      <p:sp>
        <p:nvSpPr>
          <p:cNvPr id="81" name="Rectangle 80"/>
          <p:cNvSpPr>
            <a:spLocks noChangeArrowheads="1"/>
          </p:cNvSpPr>
          <p:nvPr/>
        </p:nvSpPr>
        <p:spPr bwMode="auto">
          <a:xfrm>
            <a:off x="7035079" y="5169767"/>
            <a:ext cx="284896" cy="89413"/>
          </a:xfrm>
          <a:prstGeom prst="rect">
            <a:avLst/>
          </a:prstGeom>
          <a:solidFill>
            <a:schemeClr val="bg1"/>
          </a:solidFill>
          <a:ln w="9525">
            <a:noFill/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Legacy</a:t>
            </a:r>
          </a:p>
        </p:txBody>
      </p:sp>
      <p:sp>
        <p:nvSpPr>
          <p:cNvPr id="82" name="Rectangle 81"/>
          <p:cNvSpPr>
            <a:spLocks noChangeArrowheads="1"/>
          </p:cNvSpPr>
          <p:nvPr/>
        </p:nvSpPr>
        <p:spPr bwMode="auto">
          <a:xfrm>
            <a:off x="7680972" y="5145047"/>
            <a:ext cx="146195" cy="89413"/>
          </a:xfrm>
          <a:prstGeom prst="rect">
            <a:avLst/>
          </a:prstGeom>
          <a:solidFill>
            <a:schemeClr val="bg1"/>
          </a:solidFill>
          <a:ln w="9525">
            <a:noFill/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HE</a:t>
            </a:r>
          </a:p>
        </p:txBody>
      </p:sp>
      <p:sp>
        <p:nvSpPr>
          <p:cNvPr id="83" name="Rectangle 82"/>
          <p:cNvSpPr>
            <a:spLocks noChangeArrowheads="1"/>
          </p:cNvSpPr>
          <p:nvPr/>
        </p:nvSpPr>
        <p:spPr bwMode="auto">
          <a:xfrm>
            <a:off x="8328203" y="4537643"/>
            <a:ext cx="194587" cy="89413"/>
          </a:xfrm>
          <a:prstGeom prst="rect">
            <a:avLst/>
          </a:prstGeom>
          <a:solidFill>
            <a:schemeClr val="bg1"/>
          </a:solidFill>
          <a:ln w="9525">
            <a:noFill/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Legacy</a:t>
            </a:r>
          </a:p>
        </p:txBody>
      </p:sp>
      <p:sp>
        <p:nvSpPr>
          <p:cNvPr id="84" name="Rectangle 83"/>
          <p:cNvSpPr>
            <a:spLocks noChangeArrowheads="1"/>
          </p:cNvSpPr>
          <p:nvPr/>
        </p:nvSpPr>
        <p:spPr bwMode="auto">
          <a:xfrm>
            <a:off x="8362081" y="4989523"/>
            <a:ext cx="146195" cy="89413"/>
          </a:xfrm>
          <a:prstGeom prst="rect">
            <a:avLst/>
          </a:prstGeom>
          <a:solidFill>
            <a:schemeClr val="bg1"/>
          </a:solidFill>
          <a:ln w="9525">
            <a:noFill/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HE</a:t>
            </a:r>
          </a:p>
        </p:txBody>
      </p:sp>
      <p:sp>
        <p:nvSpPr>
          <p:cNvPr id="124" name="Rectangle 123"/>
          <p:cNvSpPr>
            <a:spLocks noChangeArrowheads="1"/>
          </p:cNvSpPr>
          <p:nvPr/>
        </p:nvSpPr>
        <p:spPr bwMode="auto">
          <a:xfrm>
            <a:off x="2842267" y="2382370"/>
            <a:ext cx="5224827" cy="144000"/>
          </a:xfrm>
          <a:prstGeom prst="rect">
            <a:avLst/>
          </a:prstGeom>
          <a:solidFill>
            <a:schemeClr val="bg1"/>
          </a:solidFill>
          <a:ln w="317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HE Preamble Duration </a:t>
            </a: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? 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(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Trigger)</a:t>
            </a:r>
          </a:p>
        </p:txBody>
      </p:sp>
      <p:sp>
        <p:nvSpPr>
          <p:cNvPr id="134" name="Rectangle 133"/>
          <p:cNvSpPr>
            <a:spLocks noChangeArrowheads="1"/>
          </p:cNvSpPr>
          <p:nvPr/>
        </p:nvSpPr>
        <p:spPr bwMode="auto">
          <a:xfrm>
            <a:off x="2846523" y="2579054"/>
            <a:ext cx="1440000" cy="144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E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IFS</a:t>
            </a:r>
          </a:p>
        </p:txBody>
      </p:sp>
      <p:sp>
        <p:nvSpPr>
          <p:cNvPr id="61" name="Left Brace 60"/>
          <p:cNvSpPr/>
          <p:nvPr/>
        </p:nvSpPr>
        <p:spPr bwMode="auto">
          <a:xfrm>
            <a:off x="1161075" y="2771491"/>
            <a:ext cx="140479" cy="432000"/>
          </a:xfrm>
          <a:prstGeom prst="leftBrac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91560" y="2866486"/>
            <a:ext cx="360000" cy="258532"/>
          </a:xfrm>
          <a:prstGeom prst="rect">
            <a:avLst/>
          </a:prstGeom>
          <a:noFill/>
          <a:effectLst/>
        </p:spPr>
        <p:txBody>
          <a:bodyPr wrap="square" lIns="0" tIns="0" rIns="0" bIns="0" rtlCol="0" anchor="ctr">
            <a:spAutoFit/>
          </a:bodyPr>
          <a:lstStyle/>
          <a:p>
            <a:pPr algn="ctr" defTabSz="457200" eaLnBrk="1" fontAlgn="auto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800" i="1" dirty="0" smtClean="0">
                <a:solidFill>
                  <a:prstClr val="black"/>
                </a:solidFill>
                <a:latin typeface="Calibri"/>
                <a:ea typeface=""/>
              </a:rPr>
              <a:t>STA</a:t>
            </a:r>
            <a:r>
              <a:rPr lang="en-US" sz="800" i="1" dirty="0" smtClean="0">
                <a:solidFill>
                  <a:prstClr val="black"/>
                </a:solidFill>
                <a:latin typeface="Calibri"/>
                <a:ea typeface=""/>
              </a:rPr>
              <a:t>-side hidden nodes</a:t>
            </a:r>
            <a:endParaRPr lang="en-US" sz="800" i="1" dirty="0">
              <a:solidFill>
                <a:prstClr val="black"/>
              </a:solidFill>
              <a:latin typeface="Calibri"/>
              <a:ea typeface=""/>
            </a:endParaRPr>
          </a:p>
        </p:txBody>
      </p:sp>
      <p:sp>
        <p:nvSpPr>
          <p:cNvPr id="63" name="Left Brace 62"/>
          <p:cNvSpPr/>
          <p:nvPr/>
        </p:nvSpPr>
        <p:spPr bwMode="auto">
          <a:xfrm>
            <a:off x="673383" y="2335120"/>
            <a:ext cx="140479" cy="869386"/>
          </a:xfrm>
          <a:prstGeom prst="leftBrac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364040" y="2701399"/>
            <a:ext cx="360000" cy="172355"/>
          </a:xfrm>
          <a:prstGeom prst="rect">
            <a:avLst/>
          </a:prstGeom>
          <a:noFill/>
          <a:effectLst/>
        </p:spPr>
        <p:txBody>
          <a:bodyPr wrap="square" lIns="0" tIns="0" rIns="0" bIns="0" rtlCol="0" anchor="ctr">
            <a:spAutoFit/>
          </a:bodyPr>
          <a:lstStyle/>
          <a:p>
            <a:pPr algn="ctr" defTabSz="457200" eaLnBrk="1" fontAlgn="auto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800" i="1" dirty="0" smtClean="0">
                <a:solidFill>
                  <a:prstClr val="black"/>
                </a:solidFill>
                <a:latin typeface="Calibri"/>
                <a:ea typeface=""/>
              </a:rPr>
              <a:t>NAV setting</a:t>
            </a:r>
            <a:endParaRPr lang="en-US" sz="800" i="1" dirty="0">
              <a:solidFill>
                <a:prstClr val="black"/>
              </a:solidFill>
              <a:latin typeface="Calibri"/>
              <a:ea typeface=""/>
            </a:endParaRPr>
          </a:p>
        </p:txBody>
      </p:sp>
      <p:sp>
        <p:nvSpPr>
          <p:cNvPr id="66" name="Rectangle 65"/>
          <p:cNvSpPr>
            <a:spLocks noChangeArrowheads="1"/>
          </p:cNvSpPr>
          <p:nvPr/>
        </p:nvSpPr>
        <p:spPr bwMode="auto">
          <a:xfrm>
            <a:off x="5047527" y="2574758"/>
            <a:ext cx="504712" cy="14400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1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collision</a:t>
            </a:r>
            <a:endParaRPr kumimoji="0" lang="en-US" sz="700" b="0" i="1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69" name="Lightning Bolt 68"/>
          <p:cNvSpPr/>
          <p:nvPr/>
        </p:nvSpPr>
        <p:spPr>
          <a:xfrm rot="19820157">
            <a:off x="7560278" y="2986835"/>
            <a:ext cx="457200" cy="197985"/>
          </a:xfrm>
          <a:prstGeom prst="lightningBolt">
            <a:avLst/>
          </a:prstGeom>
          <a:solidFill>
            <a:srgbClr val="FF6666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"/>
              <a:cs typeface=""/>
            </a:endParaRPr>
          </a:p>
        </p:txBody>
      </p:sp>
      <p:sp>
        <p:nvSpPr>
          <p:cNvPr id="70" name="Lightning Bolt 69"/>
          <p:cNvSpPr/>
          <p:nvPr/>
        </p:nvSpPr>
        <p:spPr>
          <a:xfrm rot="3062027">
            <a:off x="7351211" y="4971950"/>
            <a:ext cx="292352" cy="153993"/>
          </a:xfrm>
          <a:prstGeom prst="lightningBolt">
            <a:avLst/>
          </a:prstGeom>
          <a:solidFill>
            <a:srgbClr val="FF6666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"/>
              <a:cs typeface=""/>
            </a:endParaRPr>
          </a:p>
        </p:txBody>
      </p:sp>
      <p:sp>
        <p:nvSpPr>
          <p:cNvPr id="99" name="Oval 98"/>
          <p:cNvSpPr/>
          <p:nvPr/>
        </p:nvSpPr>
        <p:spPr>
          <a:xfrm>
            <a:off x="7334959" y="5111881"/>
            <a:ext cx="180000" cy="180000"/>
          </a:xfrm>
          <a:prstGeom prst="ellipse">
            <a:avLst/>
          </a:prstGeom>
          <a:solidFill>
            <a:sysClr val="window" lastClr="FFFFFF">
              <a:lumMod val="75000"/>
            </a:sys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wrap="none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i="1" kern="0" noProof="0" smtClean="0">
                <a:solidFill>
                  <a:prstClr val="black"/>
                </a:solidFill>
                <a:latin typeface="Calibri"/>
                <a:ea typeface=""/>
                <a:cs typeface=""/>
              </a:rPr>
              <a:t>L1</a:t>
            </a:r>
            <a:endParaRPr kumimoji="0" lang="en-US" sz="1000" b="0" i="1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"/>
              <a:cs typeface=""/>
            </a:endParaRPr>
          </a:p>
        </p:txBody>
      </p:sp>
      <p:sp>
        <p:nvSpPr>
          <p:cNvPr id="107" name="Oval 106"/>
          <p:cNvSpPr/>
          <p:nvPr/>
        </p:nvSpPr>
        <p:spPr>
          <a:xfrm>
            <a:off x="7485791" y="5108471"/>
            <a:ext cx="180000" cy="1800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wrap="none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i="1" kern="0" noProof="0" dirty="0" smtClean="0">
                <a:solidFill>
                  <a:schemeClr val="tx1"/>
                </a:solidFill>
                <a:latin typeface="Calibri"/>
                <a:ea typeface=""/>
                <a:cs typeface=""/>
              </a:rPr>
              <a:t>H1</a:t>
            </a:r>
            <a:endParaRPr kumimoji="0" lang="en-US" sz="1000" b="0" i="1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"/>
              <a:cs typeface=""/>
            </a:endParaRPr>
          </a:p>
        </p:txBody>
      </p:sp>
      <p:sp>
        <p:nvSpPr>
          <p:cNvPr id="71" name="Lightning Bolt 70"/>
          <p:cNvSpPr/>
          <p:nvPr/>
        </p:nvSpPr>
        <p:spPr>
          <a:xfrm rot="19517944">
            <a:off x="8079783" y="4737578"/>
            <a:ext cx="265775" cy="153993"/>
          </a:xfrm>
          <a:prstGeom prst="lightningBolt">
            <a:avLst/>
          </a:prstGeom>
          <a:solidFill>
            <a:srgbClr val="FF6666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"/>
              <a:cs typeface=""/>
            </a:endParaRPr>
          </a:p>
        </p:txBody>
      </p:sp>
      <p:sp>
        <p:nvSpPr>
          <p:cNvPr id="85" name="Oval 84"/>
          <p:cNvSpPr/>
          <p:nvPr/>
        </p:nvSpPr>
        <p:spPr>
          <a:xfrm>
            <a:off x="7092280" y="4401128"/>
            <a:ext cx="180000" cy="180000"/>
          </a:xfrm>
          <a:prstGeom prst="ellipse">
            <a:avLst/>
          </a:prstGeom>
          <a:gradFill rotWithShape="1">
            <a:gsLst>
              <a:gs pos="0">
                <a:srgbClr val="4F81BD">
                  <a:tint val="100000"/>
                  <a:shade val="100000"/>
                  <a:satMod val="130000"/>
                </a:srgbClr>
              </a:gs>
              <a:gs pos="100000">
                <a:srgbClr val="4F81BD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wrap="none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"/>
                <a:cs typeface=""/>
              </a:rPr>
              <a:t>STA</a:t>
            </a:r>
          </a:p>
        </p:txBody>
      </p:sp>
    </p:spTree>
    <p:extLst>
      <p:ext uri="{BB962C8B-B14F-4D97-AF65-F5344CB8AC3E}">
        <p14:creationId xmlns:p14="http://schemas.microsoft.com/office/powerpoint/2010/main" val="16698178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30135" y="692696"/>
            <a:ext cx="9402683" cy="747906"/>
          </a:xfrm>
        </p:spPr>
        <p:txBody>
          <a:bodyPr/>
          <a:lstStyle/>
          <a:p>
            <a:r>
              <a:rPr lang="en-US" dirty="0" smtClean="0"/>
              <a:t>Option 2</a:t>
            </a:r>
            <a:r>
              <a:rPr lang="en-US" dirty="0" smtClean="0"/>
              <a:t>. MAC Trigger frame (11ax PPDU)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John Son, WILUS Institute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July 2015</a:t>
            </a:r>
            <a:endParaRPr lang="en-GB" dirty="0"/>
          </a:p>
        </p:txBody>
      </p:sp>
      <p:sp>
        <p:nvSpPr>
          <p:cNvPr id="94" name="Rectangle 5"/>
          <p:cNvSpPr>
            <a:spLocks noChangeArrowheads="1"/>
          </p:cNvSpPr>
          <p:nvPr/>
        </p:nvSpPr>
        <p:spPr bwMode="auto">
          <a:xfrm>
            <a:off x="1435353" y="1592885"/>
            <a:ext cx="576000" cy="360000"/>
          </a:xfrm>
          <a:prstGeom prst="rect">
            <a:avLst/>
          </a:prstGeom>
          <a:solidFill>
            <a:srgbClr val="FFFFFF"/>
          </a:solidFill>
          <a:ln w="1905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L-Preamble</a:t>
            </a:r>
          </a:p>
        </p:txBody>
      </p:sp>
      <p:sp>
        <p:nvSpPr>
          <p:cNvPr id="103" name="Rectangle 3"/>
          <p:cNvSpPr>
            <a:spLocks noChangeArrowheads="1"/>
          </p:cNvSpPr>
          <p:nvPr/>
        </p:nvSpPr>
        <p:spPr bwMode="auto">
          <a:xfrm>
            <a:off x="2011353" y="1592842"/>
            <a:ext cx="586380" cy="720000"/>
          </a:xfrm>
          <a:prstGeom prst="rect">
            <a:avLst/>
          </a:prstGeom>
          <a:solidFill>
            <a:sysClr val="window" lastClr="FFFFFF"/>
          </a:solidFill>
          <a:ln w="19050">
            <a:solidFill>
              <a:schemeClr val="accent2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Preamble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(64&amp;256FFT)</a:t>
            </a:r>
            <a:endParaRPr kumimoji="0" lang="en-US" sz="70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08" name="Rectangle 5"/>
          <p:cNvSpPr>
            <a:spLocks noChangeArrowheads="1"/>
          </p:cNvSpPr>
          <p:nvPr/>
        </p:nvSpPr>
        <p:spPr bwMode="auto">
          <a:xfrm>
            <a:off x="1435353" y="1950061"/>
            <a:ext cx="576000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905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L-Preamble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79" name="Rectangle 178"/>
          <p:cNvSpPr>
            <a:spLocks noChangeArrowheads="1"/>
          </p:cNvSpPr>
          <p:nvPr/>
        </p:nvSpPr>
        <p:spPr bwMode="auto">
          <a:xfrm>
            <a:off x="5070555" y="1592885"/>
            <a:ext cx="1440000" cy="717176"/>
          </a:xfrm>
          <a:prstGeom prst="rect">
            <a:avLst/>
          </a:prstGeom>
          <a:solidFill>
            <a:sysClr val="window" lastClr="FFFFFF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UL </a:t>
            </a:r>
            <a:endParaRPr kumimoji="0" lang="en-US" sz="800" b="1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MU </a:t>
            </a:r>
            <a:r>
              <a:rPr kumimoji="0" lang="en-US" sz="800" b="1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Data</a:t>
            </a:r>
          </a:p>
        </p:txBody>
      </p:sp>
      <p:sp>
        <p:nvSpPr>
          <p:cNvPr id="180" name="Rectangle 3"/>
          <p:cNvSpPr>
            <a:spLocks noChangeArrowheads="1"/>
          </p:cNvSpPr>
          <p:nvPr/>
        </p:nvSpPr>
        <p:spPr bwMode="auto">
          <a:xfrm>
            <a:off x="4487635" y="1592842"/>
            <a:ext cx="576000" cy="72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Preamble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en-US" sz="700" kern="0" dirty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(64&amp;256FFT</a:t>
            </a:r>
            <a:r>
              <a:rPr lang="en-US" sz="700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)</a:t>
            </a:r>
            <a:endParaRPr lang="en-US" sz="700" kern="0" dirty="0">
              <a:solidFill>
                <a:prstClr val="black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97" name="Rectangle 5"/>
          <p:cNvSpPr>
            <a:spLocks noChangeArrowheads="1"/>
          </p:cNvSpPr>
          <p:nvPr/>
        </p:nvSpPr>
        <p:spPr bwMode="auto">
          <a:xfrm>
            <a:off x="3910391" y="1592885"/>
            <a:ext cx="576000" cy="360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L-Preamble</a:t>
            </a:r>
          </a:p>
        </p:txBody>
      </p:sp>
      <p:sp>
        <p:nvSpPr>
          <p:cNvPr id="200" name="Rectangle 5"/>
          <p:cNvSpPr>
            <a:spLocks noChangeArrowheads="1"/>
          </p:cNvSpPr>
          <p:nvPr/>
        </p:nvSpPr>
        <p:spPr bwMode="auto">
          <a:xfrm>
            <a:off x="3910391" y="1950061"/>
            <a:ext cx="576000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L-Preamble</a:t>
            </a:r>
          </a:p>
        </p:txBody>
      </p:sp>
      <p:sp>
        <p:nvSpPr>
          <p:cNvPr id="202" name="TextBox 201"/>
          <p:cNvSpPr txBox="1"/>
          <p:nvPr/>
        </p:nvSpPr>
        <p:spPr>
          <a:xfrm>
            <a:off x="914500" y="1909323"/>
            <a:ext cx="360000" cy="86177"/>
          </a:xfrm>
          <a:prstGeom prst="rect">
            <a:avLst/>
          </a:prstGeom>
          <a:noFill/>
          <a:effectLst/>
        </p:spPr>
        <p:txBody>
          <a:bodyPr wrap="square" lIns="0" tIns="0" rIns="0" bIns="0" rtlCol="0" anchor="ctr">
            <a:spAutoFit/>
          </a:bodyPr>
          <a:lstStyle/>
          <a:p>
            <a:pPr algn="ctr" defTabSz="457200" eaLnBrk="1" fontAlgn="auto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800" i="1" dirty="0" smtClean="0">
                <a:solidFill>
                  <a:prstClr val="black"/>
                </a:solidFill>
                <a:latin typeface="Calibri"/>
                <a:ea typeface=""/>
              </a:rPr>
              <a:t>40MHz</a:t>
            </a:r>
            <a:endParaRPr lang="en-US" sz="800" i="1" dirty="0">
              <a:solidFill>
                <a:prstClr val="black"/>
              </a:solidFill>
              <a:latin typeface="Calibri"/>
              <a:ea typeface=""/>
            </a:endParaRPr>
          </a:p>
        </p:txBody>
      </p:sp>
      <p:sp>
        <p:nvSpPr>
          <p:cNvPr id="203" name="Rectangle 8"/>
          <p:cNvSpPr>
            <a:spLocks noChangeArrowheads="1"/>
          </p:cNvSpPr>
          <p:nvPr/>
        </p:nvSpPr>
        <p:spPr bwMode="auto">
          <a:xfrm>
            <a:off x="3328715" y="1592842"/>
            <a:ext cx="576000" cy="720000"/>
          </a:xfrm>
          <a:prstGeom prst="rect">
            <a:avLst/>
          </a:prstGeom>
          <a:solidFill>
            <a:srgbClr val="F2F2F2">
              <a:alpha val="50196"/>
            </a:srgbClr>
          </a:solidFill>
          <a:ln w="9525">
            <a:noFill/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XIFS</a:t>
            </a:r>
          </a:p>
        </p:txBody>
      </p:sp>
      <p:sp>
        <p:nvSpPr>
          <p:cNvPr id="215" name="Rectangle 8"/>
          <p:cNvSpPr>
            <a:spLocks noChangeArrowheads="1"/>
          </p:cNvSpPr>
          <p:nvPr/>
        </p:nvSpPr>
        <p:spPr bwMode="auto">
          <a:xfrm>
            <a:off x="6530011" y="1592842"/>
            <a:ext cx="576000" cy="720000"/>
          </a:xfrm>
          <a:prstGeom prst="rect">
            <a:avLst/>
          </a:prstGeom>
          <a:solidFill>
            <a:srgbClr val="F2F2F2">
              <a:alpha val="50196"/>
            </a:srgbClr>
          </a:solidFill>
          <a:ln w="9525">
            <a:noFill/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b="1" kern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SIFS</a:t>
            </a:r>
            <a:endParaRPr lang="en-US" sz="600" b="1" kern="0" dirty="0" smtClean="0">
              <a:solidFill>
                <a:sysClr val="windowText" lastClr="000000"/>
              </a:solidFill>
              <a:latin typeface="Arial" charset="0"/>
              <a:ea typeface=""/>
              <a:cs typeface="ＭＳ Ｐゴシック" charset="0"/>
            </a:endParaRPr>
          </a:p>
        </p:txBody>
      </p:sp>
      <p:cxnSp>
        <p:nvCxnSpPr>
          <p:cNvPr id="68" name="Straight Connector 67"/>
          <p:cNvCxnSpPr/>
          <p:nvPr/>
        </p:nvCxnSpPr>
        <p:spPr>
          <a:xfrm flipH="1">
            <a:off x="1419356" y="2748090"/>
            <a:ext cx="7380000" cy="0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71" name="TextBox 70"/>
          <p:cNvSpPr txBox="1"/>
          <p:nvPr/>
        </p:nvSpPr>
        <p:spPr>
          <a:xfrm>
            <a:off x="1071362" y="2756357"/>
            <a:ext cx="360000" cy="21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effectLst/>
        </p:spPr>
        <p:txBody>
          <a:bodyPr wrap="square" lIns="0" tIns="0" rIns="0" bIns="0" rtlCol="0" anchor="ctr">
            <a:spAutoFit/>
          </a:bodyPr>
          <a:lstStyle/>
          <a:p>
            <a:pPr algn="ctr" defTabSz="457200" eaLnBrk="1" fontAlgn="auto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800" i="1" dirty="0" smtClean="0">
                <a:solidFill>
                  <a:prstClr val="black"/>
                </a:solidFill>
                <a:latin typeface="Calibri"/>
                <a:ea typeface=""/>
              </a:rPr>
              <a:t>H2</a:t>
            </a:r>
          </a:p>
          <a:p>
            <a:pPr algn="ctr" defTabSz="457200" eaLnBrk="1" fontAlgn="auto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800" i="1" dirty="0" smtClean="0">
                <a:solidFill>
                  <a:prstClr val="black"/>
                </a:solidFill>
                <a:latin typeface="Calibri"/>
                <a:ea typeface=""/>
              </a:rPr>
              <a:t>HE STA</a:t>
            </a:r>
          </a:p>
        </p:txBody>
      </p:sp>
      <p:sp>
        <p:nvSpPr>
          <p:cNvPr id="73" name="Line 17"/>
          <p:cNvSpPr>
            <a:spLocks noChangeShapeType="1"/>
          </p:cNvSpPr>
          <p:nvPr/>
        </p:nvSpPr>
        <p:spPr bwMode="auto">
          <a:xfrm flipH="1">
            <a:off x="2013903" y="2331209"/>
            <a:ext cx="0" cy="864000"/>
          </a:xfrm>
          <a:prstGeom prst="line">
            <a:avLst/>
          </a:prstGeom>
          <a:noFill/>
          <a:ln w="3175">
            <a:solidFill>
              <a:srgbClr val="000000"/>
            </a:solidFill>
            <a:prstDash val="sysDash"/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200" kern="0" dirty="0" smtClean="0">
              <a:solidFill>
                <a:sysClr val="windowText" lastClr="000000"/>
              </a:solidFill>
              <a:latin typeface="Calibri"/>
              <a:ea typeface=""/>
            </a:endParaRPr>
          </a:p>
        </p:txBody>
      </p:sp>
      <p:sp>
        <p:nvSpPr>
          <p:cNvPr id="75" name="Line 17"/>
          <p:cNvSpPr>
            <a:spLocks noChangeShapeType="1"/>
          </p:cNvSpPr>
          <p:nvPr/>
        </p:nvSpPr>
        <p:spPr bwMode="auto">
          <a:xfrm flipH="1">
            <a:off x="3321095" y="2331209"/>
            <a:ext cx="0" cy="864000"/>
          </a:xfrm>
          <a:prstGeom prst="line">
            <a:avLst/>
          </a:prstGeom>
          <a:noFill/>
          <a:ln w="3175">
            <a:solidFill>
              <a:srgbClr val="000000"/>
            </a:solidFill>
            <a:prstDash val="sysDash"/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200" kern="0" dirty="0" smtClean="0">
              <a:solidFill>
                <a:sysClr val="windowText" lastClr="000000"/>
              </a:solidFill>
              <a:latin typeface="Calibri"/>
              <a:ea typeface=""/>
            </a:endParaRPr>
          </a:p>
        </p:txBody>
      </p:sp>
      <p:cxnSp>
        <p:nvCxnSpPr>
          <p:cNvPr id="79" name="Straight Connector 78"/>
          <p:cNvCxnSpPr/>
          <p:nvPr/>
        </p:nvCxnSpPr>
        <p:spPr>
          <a:xfrm flipH="1">
            <a:off x="1419356" y="3199529"/>
            <a:ext cx="7380000" cy="0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80" name="TextBox 79"/>
          <p:cNvSpPr txBox="1"/>
          <p:nvPr/>
        </p:nvSpPr>
        <p:spPr>
          <a:xfrm>
            <a:off x="1070219" y="2972406"/>
            <a:ext cx="360000" cy="2160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/>
        </p:spPr>
        <p:txBody>
          <a:bodyPr wrap="square" lIns="0" tIns="0" rIns="0" bIns="0" rtlCol="0" anchor="ctr">
            <a:spAutoFit/>
          </a:bodyPr>
          <a:lstStyle/>
          <a:p>
            <a:pPr algn="ctr" defTabSz="457200" eaLnBrk="1" fontAlgn="auto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800" i="1" dirty="0" smtClean="0">
                <a:solidFill>
                  <a:prstClr val="black"/>
                </a:solidFill>
                <a:latin typeface="Calibri"/>
                <a:ea typeface=""/>
              </a:rPr>
              <a:t>L2</a:t>
            </a:r>
          </a:p>
          <a:p>
            <a:pPr algn="ctr" defTabSz="457200" eaLnBrk="1" fontAlgn="auto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800" i="1" dirty="0" smtClean="0">
                <a:solidFill>
                  <a:prstClr val="black"/>
                </a:solidFill>
                <a:latin typeface="Calibri"/>
                <a:ea typeface=""/>
              </a:rPr>
              <a:t>Leg STA</a:t>
            </a:r>
          </a:p>
        </p:txBody>
      </p:sp>
      <p:sp>
        <p:nvSpPr>
          <p:cNvPr id="83" name="Rectangle 82"/>
          <p:cNvSpPr>
            <a:spLocks noChangeArrowheads="1"/>
          </p:cNvSpPr>
          <p:nvPr/>
        </p:nvSpPr>
        <p:spPr bwMode="auto">
          <a:xfrm>
            <a:off x="4495808" y="2992724"/>
            <a:ext cx="2016000" cy="144000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3175">
            <a:solidFill>
              <a:sysClr val="windowText" lastClr="000000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L-SIG Length (UL OFDMA)</a:t>
            </a:r>
          </a:p>
        </p:txBody>
      </p:sp>
      <p:sp>
        <p:nvSpPr>
          <p:cNvPr id="105" name="Rectangle 104"/>
          <p:cNvSpPr>
            <a:spLocks noChangeArrowheads="1"/>
          </p:cNvSpPr>
          <p:nvPr/>
        </p:nvSpPr>
        <p:spPr bwMode="auto">
          <a:xfrm>
            <a:off x="6523169" y="2988578"/>
            <a:ext cx="1440000" cy="144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E</a:t>
            </a: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IFS</a:t>
            </a:r>
          </a:p>
        </p:txBody>
      </p:sp>
      <p:cxnSp>
        <p:nvCxnSpPr>
          <p:cNvPr id="106" name="Straight Connector 105"/>
          <p:cNvCxnSpPr/>
          <p:nvPr/>
        </p:nvCxnSpPr>
        <p:spPr>
          <a:xfrm flipH="1">
            <a:off x="1414979" y="2311681"/>
            <a:ext cx="7380000" cy="0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107" name="Rectangle 106"/>
          <p:cNvSpPr>
            <a:spLocks noChangeArrowheads="1"/>
          </p:cNvSpPr>
          <p:nvPr/>
        </p:nvSpPr>
        <p:spPr bwMode="auto">
          <a:xfrm>
            <a:off x="2604479" y="1592842"/>
            <a:ext cx="720000" cy="720000"/>
          </a:xfrm>
          <a:prstGeom prst="rect">
            <a:avLst/>
          </a:prstGeom>
          <a:solidFill>
            <a:sysClr val="window" lastClr="FFFFFF"/>
          </a:solidFill>
          <a:ln w="1905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MPDU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(Trigger Info)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10" name="Line 17"/>
          <p:cNvSpPr>
            <a:spLocks noChangeShapeType="1"/>
          </p:cNvSpPr>
          <p:nvPr/>
        </p:nvSpPr>
        <p:spPr bwMode="auto">
          <a:xfrm flipH="1">
            <a:off x="4492131" y="2331209"/>
            <a:ext cx="0" cy="864000"/>
          </a:xfrm>
          <a:prstGeom prst="line">
            <a:avLst/>
          </a:prstGeom>
          <a:noFill/>
          <a:ln w="3175">
            <a:solidFill>
              <a:srgbClr val="000000"/>
            </a:solidFill>
            <a:prstDash val="sysDash"/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200" kern="0" dirty="0" smtClean="0">
              <a:solidFill>
                <a:sysClr val="windowText" lastClr="000000"/>
              </a:solidFill>
              <a:latin typeface="Calibri"/>
              <a:ea typeface=""/>
            </a:endParaRPr>
          </a:p>
        </p:txBody>
      </p:sp>
      <p:sp>
        <p:nvSpPr>
          <p:cNvPr id="67" name="Rectangle 66"/>
          <p:cNvSpPr>
            <a:spLocks noChangeArrowheads="1"/>
          </p:cNvSpPr>
          <p:nvPr/>
        </p:nvSpPr>
        <p:spPr bwMode="auto">
          <a:xfrm>
            <a:off x="1274500" y="2159965"/>
            <a:ext cx="2235316" cy="156393"/>
          </a:xfrm>
          <a:prstGeom prst="rect">
            <a:avLst/>
          </a:prstGeom>
          <a:solidFill>
            <a:srgbClr val="F2F2F2">
              <a:alpha val="50196"/>
            </a:srgbClr>
          </a:solidFill>
          <a:ln w="3175">
            <a:solidFill>
              <a:srgbClr val="FF0000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1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OBSS Interferences</a:t>
            </a:r>
            <a:endParaRPr kumimoji="0" lang="en-US" sz="600" b="1" i="1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1072505" y="2310669"/>
            <a:ext cx="360000" cy="21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effectLst/>
        </p:spPr>
        <p:txBody>
          <a:bodyPr wrap="square" lIns="0" tIns="0" rIns="0" bIns="0" rtlCol="0" anchor="ctr">
            <a:spAutoFit/>
          </a:bodyPr>
          <a:lstStyle/>
          <a:p>
            <a:pPr algn="ctr" defTabSz="457200" eaLnBrk="1" fontAlgn="auto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800" i="1" dirty="0" smtClean="0">
                <a:solidFill>
                  <a:prstClr val="black"/>
                </a:solidFill>
                <a:latin typeface="Calibri"/>
                <a:ea typeface=""/>
              </a:rPr>
              <a:t>H1</a:t>
            </a:r>
          </a:p>
          <a:p>
            <a:pPr algn="ctr" defTabSz="457200" eaLnBrk="1" fontAlgn="auto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800" i="1" dirty="0" smtClean="0">
                <a:solidFill>
                  <a:prstClr val="black"/>
                </a:solidFill>
                <a:latin typeface="Calibri"/>
                <a:ea typeface=""/>
              </a:rPr>
              <a:t>HE STA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1073647" y="2534395"/>
            <a:ext cx="360000" cy="2160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/>
        </p:spPr>
        <p:txBody>
          <a:bodyPr wrap="square" lIns="0" tIns="0" rIns="0" bIns="0" rtlCol="0" anchor="ctr">
            <a:spAutoFit/>
          </a:bodyPr>
          <a:lstStyle/>
          <a:p>
            <a:pPr algn="ctr" defTabSz="457200" eaLnBrk="1" fontAlgn="auto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800" i="1" dirty="0" smtClean="0">
                <a:solidFill>
                  <a:prstClr val="black"/>
                </a:solidFill>
                <a:latin typeface="Calibri"/>
                <a:ea typeface=""/>
              </a:rPr>
              <a:t>L1</a:t>
            </a:r>
          </a:p>
          <a:p>
            <a:pPr algn="ctr" defTabSz="457200" eaLnBrk="1" fontAlgn="auto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800" i="1" dirty="0" smtClean="0">
                <a:solidFill>
                  <a:prstClr val="black"/>
                </a:solidFill>
                <a:latin typeface="Calibri"/>
                <a:ea typeface=""/>
              </a:rPr>
              <a:t>Leg STA</a:t>
            </a:r>
          </a:p>
        </p:txBody>
      </p:sp>
      <p:sp>
        <p:nvSpPr>
          <p:cNvPr id="117" name="Rectangle 116"/>
          <p:cNvSpPr>
            <a:spLocks noChangeArrowheads="1"/>
          </p:cNvSpPr>
          <p:nvPr/>
        </p:nvSpPr>
        <p:spPr bwMode="auto">
          <a:xfrm>
            <a:off x="4492655" y="2806134"/>
            <a:ext cx="2052000" cy="144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175">
            <a:solidFill>
              <a:sysClr val="windowText" lastClr="000000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L-SIG Length (UL OFDMA)</a:t>
            </a:r>
          </a:p>
        </p:txBody>
      </p:sp>
      <p:sp>
        <p:nvSpPr>
          <p:cNvPr id="118" name="Rectangle 8"/>
          <p:cNvSpPr>
            <a:spLocks noChangeArrowheads="1"/>
          </p:cNvSpPr>
          <p:nvPr/>
        </p:nvSpPr>
        <p:spPr bwMode="auto">
          <a:xfrm>
            <a:off x="6519555" y="2801280"/>
            <a:ext cx="985324" cy="14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DIFS (EIFS?)</a:t>
            </a:r>
            <a:endParaRPr lang="en-US" sz="600" kern="0" dirty="0" smtClean="0">
              <a:solidFill>
                <a:sysClr val="windowText" lastClr="000000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21" name="Rectangle 120"/>
          <p:cNvSpPr>
            <a:spLocks noChangeArrowheads="1"/>
          </p:cNvSpPr>
          <p:nvPr/>
        </p:nvSpPr>
        <p:spPr bwMode="auto">
          <a:xfrm>
            <a:off x="7839011" y="1591560"/>
            <a:ext cx="720000" cy="722565"/>
          </a:xfrm>
          <a:prstGeom prst="rect">
            <a:avLst/>
          </a:prstGeom>
          <a:solidFill>
            <a:srgbClr val="FFFFFF"/>
          </a:solidFill>
          <a:ln w="317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700" i="1" kern="0" dirty="0" smtClean="0">
              <a:solidFill>
                <a:sysClr val="windowText" lastClr="000000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22" name="Rectangle 121"/>
          <p:cNvSpPr>
            <a:spLocks noChangeArrowheads="1"/>
          </p:cNvSpPr>
          <p:nvPr/>
        </p:nvSpPr>
        <p:spPr bwMode="auto">
          <a:xfrm>
            <a:off x="7113542" y="1340768"/>
            <a:ext cx="1440000" cy="1788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i="1" kern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M-STA BA </a:t>
            </a:r>
            <a:r>
              <a:rPr lang="en-US" sz="600" i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Max duration</a:t>
            </a:r>
          </a:p>
        </p:txBody>
      </p:sp>
      <p:sp>
        <p:nvSpPr>
          <p:cNvPr id="123" name="Line 17"/>
          <p:cNvSpPr>
            <a:spLocks noChangeShapeType="1"/>
          </p:cNvSpPr>
          <p:nvPr/>
        </p:nvSpPr>
        <p:spPr bwMode="auto">
          <a:xfrm flipH="1" flipV="1">
            <a:off x="7113542" y="1519593"/>
            <a:ext cx="1440000" cy="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sm" len="sm"/>
            <a:tailEnd type="triangl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200" kern="0" dirty="0" smtClean="0">
              <a:solidFill>
                <a:sysClr val="windowText" lastClr="000000"/>
              </a:solidFill>
              <a:latin typeface="Calibri"/>
              <a:ea typeface=""/>
            </a:endParaRPr>
          </a:p>
        </p:txBody>
      </p:sp>
      <p:sp>
        <p:nvSpPr>
          <p:cNvPr id="124" name="Rectangle 123"/>
          <p:cNvSpPr>
            <a:spLocks noChangeArrowheads="1"/>
          </p:cNvSpPr>
          <p:nvPr/>
        </p:nvSpPr>
        <p:spPr bwMode="auto">
          <a:xfrm>
            <a:off x="7112546" y="1592842"/>
            <a:ext cx="720000" cy="72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DL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M-STA 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BA</a:t>
            </a:r>
          </a:p>
        </p:txBody>
      </p:sp>
      <p:sp>
        <p:nvSpPr>
          <p:cNvPr id="126" name="Rectangle 125"/>
          <p:cNvSpPr>
            <a:spLocks noChangeArrowheads="1"/>
          </p:cNvSpPr>
          <p:nvPr/>
        </p:nvSpPr>
        <p:spPr bwMode="auto">
          <a:xfrm>
            <a:off x="3322264" y="2565200"/>
            <a:ext cx="1440000" cy="144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E</a:t>
            </a: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IFS</a:t>
            </a:r>
          </a:p>
        </p:txBody>
      </p:sp>
      <p:sp>
        <p:nvSpPr>
          <p:cNvPr id="127" name="Rectangle 126"/>
          <p:cNvSpPr>
            <a:spLocks noChangeArrowheads="1"/>
          </p:cNvSpPr>
          <p:nvPr/>
        </p:nvSpPr>
        <p:spPr bwMode="auto">
          <a:xfrm>
            <a:off x="2017330" y="2564874"/>
            <a:ext cx="1296000" cy="144000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3175">
            <a:solidFill>
              <a:sysClr val="windowText" lastClr="000000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L-SIG Length (Trigger)</a:t>
            </a:r>
          </a:p>
        </p:txBody>
      </p:sp>
      <p:sp>
        <p:nvSpPr>
          <p:cNvPr id="141" name="Content Placeholder 2"/>
          <p:cNvSpPr txBox="1">
            <a:spLocks/>
          </p:cNvSpPr>
          <p:nvPr/>
        </p:nvSpPr>
        <p:spPr bwMode="auto">
          <a:xfrm>
            <a:off x="349021" y="3454704"/>
            <a:ext cx="8687475" cy="320168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 fontScale="55000" lnSpcReduction="20000"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charset="0"/>
              <a:buChar char="•"/>
            </a:pPr>
            <a:r>
              <a:rPr lang="en-US" kern="0" dirty="0" smtClean="0"/>
              <a:t>Trigger frame is sent as MAC frame in 11ax PPDU format</a:t>
            </a:r>
          </a:p>
          <a:p>
            <a:pPr lvl="1">
              <a:buFont typeface="Arial" charset="0"/>
              <a:buChar char="•"/>
            </a:pPr>
            <a:r>
              <a:rPr lang="en-US" kern="0" dirty="0" smtClean="0"/>
              <a:t>MPDU </a:t>
            </a:r>
            <a:r>
              <a:rPr lang="en-US" kern="0" dirty="0" smtClean="0"/>
              <a:t>contains UL MU information (</a:t>
            </a:r>
            <a:r>
              <a:rPr lang="en-US" kern="0" dirty="0" smtClean="0"/>
              <a:t>field </a:t>
            </a:r>
            <a:r>
              <a:rPr lang="en-US" kern="0" dirty="0" smtClean="0"/>
              <a:t>details </a:t>
            </a:r>
            <a:r>
              <a:rPr lang="en-US" kern="0" dirty="0" smtClean="0"/>
              <a:t>are TBD</a:t>
            </a:r>
            <a:r>
              <a:rPr lang="en-US" kern="0" dirty="0" smtClean="0"/>
              <a:t>)</a:t>
            </a:r>
          </a:p>
          <a:p>
            <a:pPr>
              <a:buFont typeface="Arial" charset="0"/>
              <a:buChar char="•"/>
            </a:pPr>
            <a:r>
              <a:rPr lang="en-US" dirty="0"/>
              <a:t>Signaling Overhead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Low</a:t>
            </a:r>
            <a:r>
              <a:rPr lang="en-US" dirty="0" smtClean="0"/>
              <a:t>, can be sent using wide </a:t>
            </a:r>
            <a:r>
              <a:rPr lang="en-US" dirty="0" smtClean="0"/>
              <a:t>channels </a:t>
            </a:r>
            <a:r>
              <a:rPr lang="en-US" dirty="0" smtClean="0"/>
              <a:t>and/</a:t>
            </a:r>
            <a:r>
              <a:rPr lang="en-US" kern="0" dirty="0" smtClean="0"/>
              <a:t>or </a:t>
            </a:r>
            <a:r>
              <a:rPr lang="en-US" kern="0" dirty="0" smtClean="0"/>
              <a:t>high MCS</a:t>
            </a: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Robust </a:t>
            </a:r>
            <a:r>
              <a:rPr lang="en-US" dirty="0"/>
              <a:t>Decoding of Trigger Frame</a:t>
            </a:r>
          </a:p>
          <a:p>
            <a:pPr lvl="1">
              <a:buFont typeface="Arial" charset="0"/>
              <a:buChar char="•"/>
            </a:pPr>
            <a:r>
              <a:rPr lang="en-US" dirty="0"/>
              <a:t>Robust decoding from outdoor STAs</a:t>
            </a:r>
          </a:p>
          <a:p>
            <a:pPr lvl="1">
              <a:buFont typeface="Arial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May not be decodable under </a:t>
            </a:r>
            <a:r>
              <a:rPr lang="en-US" dirty="0">
                <a:solidFill>
                  <a:srgbClr val="FF0000"/>
                </a:solidFill>
              </a:rPr>
              <a:t>secondary </a:t>
            </a:r>
            <a:r>
              <a:rPr lang="en-US" dirty="0" smtClean="0">
                <a:solidFill>
                  <a:srgbClr val="FF0000"/>
                </a:solidFill>
              </a:rPr>
              <a:t>channels’ </a:t>
            </a:r>
            <a:r>
              <a:rPr lang="en-US" dirty="0">
                <a:solidFill>
                  <a:srgbClr val="FF0000"/>
                </a:solidFill>
              </a:rPr>
              <a:t>OBSS </a:t>
            </a:r>
            <a:r>
              <a:rPr lang="en-US" dirty="0" smtClean="0">
                <a:solidFill>
                  <a:srgbClr val="FF0000"/>
                </a:solidFill>
              </a:rPr>
              <a:t>interferences (dependent on Trigger’s MPDU design)</a:t>
            </a:r>
            <a:endParaRPr lang="en-US" kern="0" dirty="0" smtClean="0">
              <a:solidFill>
                <a:srgbClr val="FF0000"/>
              </a:solidFill>
            </a:endParaRPr>
          </a:p>
          <a:p>
            <a:pPr>
              <a:buFont typeface="Arial" charset="0"/>
              <a:buChar char="•"/>
            </a:pPr>
            <a:r>
              <a:rPr lang="en-US" kern="0" dirty="0" smtClean="0"/>
              <a:t>Protection of UL MU Data reception</a:t>
            </a:r>
          </a:p>
          <a:p>
            <a:pPr lvl="1">
              <a:buFont typeface="Arial" charset="0"/>
              <a:buChar char="•"/>
            </a:pPr>
            <a:r>
              <a:rPr lang="en-US" kern="0" dirty="0" smtClean="0"/>
              <a:t>AP-side HE </a:t>
            </a:r>
            <a:r>
              <a:rPr lang="en-US" kern="0" dirty="0" smtClean="0"/>
              <a:t>hidden node(H1</a:t>
            </a:r>
            <a:r>
              <a:rPr lang="en-US" kern="0" dirty="0"/>
              <a:t>)</a:t>
            </a:r>
            <a:r>
              <a:rPr lang="en-US" kern="0" dirty="0" smtClean="0"/>
              <a:t> </a:t>
            </a:r>
            <a:r>
              <a:rPr lang="en-US" kern="0" dirty="0" smtClean="0"/>
              <a:t>can </a:t>
            </a:r>
            <a:r>
              <a:rPr lang="en-US" kern="0" dirty="0" smtClean="0"/>
              <a:t>set NAV using MAC Duration field in </a:t>
            </a:r>
            <a:r>
              <a:rPr lang="en-US" kern="0" dirty="0" smtClean="0"/>
              <a:t>Trigger</a:t>
            </a:r>
            <a:endParaRPr lang="en-US" kern="0" dirty="0" smtClean="0"/>
          </a:p>
          <a:p>
            <a:pPr lvl="1">
              <a:buFont typeface="Arial" charset="0"/>
              <a:buChar char="•"/>
            </a:pPr>
            <a:r>
              <a:rPr lang="en-US" kern="0" dirty="0" smtClean="0">
                <a:solidFill>
                  <a:srgbClr val="FF0000"/>
                </a:solidFill>
              </a:rPr>
              <a:t>AP-side Legacy </a:t>
            </a:r>
            <a:r>
              <a:rPr lang="en-US" kern="0" dirty="0" smtClean="0">
                <a:solidFill>
                  <a:srgbClr val="FF0000"/>
                </a:solidFill>
              </a:rPr>
              <a:t>hidden node(L1</a:t>
            </a:r>
            <a:r>
              <a:rPr lang="en-US" kern="0" dirty="0">
                <a:solidFill>
                  <a:srgbClr val="FF0000"/>
                </a:solidFill>
              </a:rPr>
              <a:t>)</a:t>
            </a:r>
            <a:r>
              <a:rPr lang="en-US" kern="0" dirty="0" smtClean="0">
                <a:solidFill>
                  <a:srgbClr val="FF0000"/>
                </a:solidFill>
              </a:rPr>
              <a:t> </a:t>
            </a:r>
            <a:r>
              <a:rPr lang="en-US" kern="0" dirty="0" smtClean="0">
                <a:solidFill>
                  <a:srgbClr val="FF0000"/>
                </a:solidFill>
              </a:rPr>
              <a:t>may </a:t>
            </a:r>
            <a:r>
              <a:rPr lang="en-US" kern="0" dirty="0" smtClean="0">
                <a:solidFill>
                  <a:srgbClr val="FF0000"/>
                </a:solidFill>
              </a:rPr>
              <a:t>interfere to UL MU Data reception at AP</a:t>
            </a:r>
          </a:p>
          <a:p>
            <a:pPr>
              <a:buFont typeface="Arial" charset="0"/>
              <a:buChar char="•"/>
            </a:pPr>
            <a:r>
              <a:rPr lang="en-US" kern="0" dirty="0" smtClean="0"/>
              <a:t>Protection of DL M-STA BA reception</a:t>
            </a:r>
          </a:p>
          <a:p>
            <a:pPr lvl="1">
              <a:buFont typeface="Arial" charset="0"/>
              <a:buChar char="•"/>
            </a:pPr>
            <a:r>
              <a:rPr lang="en-US" kern="0" dirty="0" smtClean="0">
                <a:solidFill>
                  <a:srgbClr val="FF0000"/>
                </a:solidFill>
              </a:rPr>
              <a:t>STA-side HE </a:t>
            </a:r>
            <a:r>
              <a:rPr lang="en-US" kern="0" dirty="0" smtClean="0">
                <a:solidFill>
                  <a:srgbClr val="FF0000"/>
                </a:solidFill>
              </a:rPr>
              <a:t>hidden node(H2</a:t>
            </a:r>
            <a:r>
              <a:rPr lang="en-US" kern="0" dirty="0">
                <a:solidFill>
                  <a:srgbClr val="FF0000"/>
                </a:solidFill>
              </a:rPr>
              <a:t>)</a:t>
            </a:r>
            <a:r>
              <a:rPr lang="en-US" kern="0" dirty="0" smtClean="0">
                <a:solidFill>
                  <a:srgbClr val="FF0000"/>
                </a:solidFill>
              </a:rPr>
              <a:t> </a:t>
            </a:r>
            <a:r>
              <a:rPr lang="en-US" kern="0" dirty="0" smtClean="0">
                <a:solidFill>
                  <a:srgbClr val="FF0000"/>
                </a:solidFill>
              </a:rPr>
              <a:t>may </a:t>
            </a:r>
            <a:r>
              <a:rPr lang="en-US" kern="0" dirty="0" smtClean="0">
                <a:solidFill>
                  <a:srgbClr val="FF0000"/>
                </a:solidFill>
              </a:rPr>
              <a:t>not decode MAC Duration </a:t>
            </a:r>
            <a:r>
              <a:rPr lang="en-US" kern="0" dirty="0" smtClean="0">
                <a:solidFill>
                  <a:srgbClr val="FF0000"/>
                </a:solidFill>
              </a:rPr>
              <a:t>field in </a:t>
            </a:r>
            <a:r>
              <a:rPr lang="en-US" kern="0" dirty="0" smtClean="0">
                <a:solidFill>
                  <a:srgbClr val="FF0000"/>
                </a:solidFill>
              </a:rPr>
              <a:t>UL MU </a:t>
            </a:r>
            <a:r>
              <a:rPr lang="en-US" kern="0" dirty="0" smtClean="0">
                <a:solidFill>
                  <a:srgbClr val="FF0000"/>
                </a:solidFill>
              </a:rPr>
              <a:t>Data, thus may interfere to DL M-STA BA reception</a:t>
            </a:r>
            <a:endParaRPr lang="en-US" kern="0" dirty="0" smtClean="0">
              <a:solidFill>
                <a:srgbClr val="FF0000"/>
              </a:solidFill>
            </a:endParaRPr>
          </a:p>
          <a:p>
            <a:pPr lvl="1">
              <a:buFont typeface="Arial" charset="0"/>
              <a:buChar char="•"/>
            </a:pPr>
            <a:r>
              <a:rPr lang="en-US" kern="0" dirty="0" smtClean="0">
                <a:solidFill>
                  <a:srgbClr val="FF0000"/>
                </a:solidFill>
              </a:rPr>
              <a:t>STA-side Legacy </a:t>
            </a:r>
            <a:r>
              <a:rPr lang="en-US" kern="0" dirty="0" smtClean="0">
                <a:solidFill>
                  <a:srgbClr val="FF0000"/>
                </a:solidFill>
              </a:rPr>
              <a:t>hidden node(L2) </a:t>
            </a:r>
            <a:r>
              <a:rPr lang="en-US" kern="0" dirty="0" smtClean="0">
                <a:solidFill>
                  <a:srgbClr val="FF0000"/>
                </a:solidFill>
              </a:rPr>
              <a:t>may </a:t>
            </a:r>
            <a:r>
              <a:rPr lang="en-US" kern="0" dirty="0" smtClean="0">
                <a:solidFill>
                  <a:srgbClr val="FF0000"/>
                </a:solidFill>
              </a:rPr>
              <a:t>interfere to DL M-STA BA reception at UL STA</a:t>
            </a:r>
          </a:p>
        </p:txBody>
      </p:sp>
      <p:sp>
        <p:nvSpPr>
          <p:cNvPr id="88" name="Rectangle 87"/>
          <p:cNvSpPr>
            <a:spLocks noChangeArrowheads="1"/>
          </p:cNvSpPr>
          <p:nvPr/>
        </p:nvSpPr>
        <p:spPr bwMode="auto">
          <a:xfrm>
            <a:off x="3328715" y="2353648"/>
            <a:ext cx="5224827" cy="144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175">
            <a:solidFill>
              <a:srgbClr val="000000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MAC Duration </a:t>
            </a: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(Trigger)</a:t>
            </a:r>
          </a:p>
        </p:txBody>
      </p:sp>
      <p:sp>
        <p:nvSpPr>
          <p:cNvPr id="7" name="Left Brace 6"/>
          <p:cNvSpPr/>
          <p:nvPr/>
        </p:nvSpPr>
        <p:spPr bwMode="auto">
          <a:xfrm>
            <a:off x="1278037" y="1591560"/>
            <a:ext cx="140479" cy="718501"/>
          </a:xfrm>
          <a:prstGeom prst="leftBrac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4" name="Left Brace 83"/>
          <p:cNvSpPr/>
          <p:nvPr/>
        </p:nvSpPr>
        <p:spPr bwMode="auto">
          <a:xfrm>
            <a:off x="904539" y="2310666"/>
            <a:ext cx="140479" cy="432000"/>
          </a:xfrm>
          <a:prstGeom prst="leftBrac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535024" y="2318927"/>
            <a:ext cx="360000" cy="432000"/>
          </a:xfrm>
          <a:prstGeom prst="rect">
            <a:avLst/>
          </a:prstGeom>
          <a:noFill/>
          <a:effectLst/>
        </p:spPr>
        <p:txBody>
          <a:bodyPr wrap="square" lIns="0" tIns="0" rIns="0" bIns="0" rtlCol="0" anchor="ctr">
            <a:spAutoFit/>
          </a:bodyPr>
          <a:lstStyle/>
          <a:p>
            <a:pPr algn="ctr" defTabSz="457200" eaLnBrk="1" fontAlgn="auto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800" i="1" smtClean="0">
                <a:solidFill>
                  <a:prstClr val="black"/>
                </a:solidFill>
                <a:latin typeface="Calibri"/>
                <a:ea typeface=""/>
              </a:rPr>
              <a:t>AP-side hidden nodes</a:t>
            </a:r>
            <a:endParaRPr lang="en-US" sz="800" i="1" dirty="0">
              <a:solidFill>
                <a:prstClr val="black"/>
              </a:solidFill>
              <a:latin typeface="Calibri"/>
              <a:ea typeface=""/>
            </a:endParaRPr>
          </a:p>
        </p:txBody>
      </p:sp>
      <p:sp>
        <p:nvSpPr>
          <p:cNvPr id="86" name="Left Brace 85"/>
          <p:cNvSpPr/>
          <p:nvPr/>
        </p:nvSpPr>
        <p:spPr bwMode="auto">
          <a:xfrm>
            <a:off x="904539" y="2742762"/>
            <a:ext cx="140479" cy="432000"/>
          </a:xfrm>
          <a:prstGeom prst="leftBrac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535024" y="2837757"/>
            <a:ext cx="360000" cy="258532"/>
          </a:xfrm>
          <a:prstGeom prst="rect">
            <a:avLst/>
          </a:prstGeom>
          <a:noFill/>
          <a:effectLst/>
        </p:spPr>
        <p:txBody>
          <a:bodyPr wrap="square" lIns="0" tIns="0" rIns="0" bIns="0" rtlCol="0" anchor="ctr">
            <a:spAutoFit/>
          </a:bodyPr>
          <a:lstStyle/>
          <a:p>
            <a:pPr algn="ctr" defTabSz="457200" eaLnBrk="1" fontAlgn="auto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800" i="1" dirty="0" smtClean="0">
                <a:solidFill>
                  <a:prstClr val="black"/>
                </a:solidFill>
                <a:latin typeface="Calibri"/>
                <a:ea typeface=""/>
              </a:rPr>
              <a:t>STA</a:t>
            </a:r>
            <a:r>
              <a:rPr lang="en-US" sz="800" i="1" dirty="0" smtClean="0">
                <a:solidFill>
                  <a:prstClr val="black"/>
                </a:solidFill>
                <a:latin typeface="Calibri"/>
                <a:ea typeface=""/>
              </a:rPr>
              <a:t>-side hidden nodes</a:t>
            </a:r>
            <a:endParaRPr lang="en-US" sz="800" i="1" dirty="0">
              <a:solidFill>
                <a:prstClr val="black"/>
              </a:solidFill>
              <a:latin typeface="Calibri"/>
              <a:ea typeface=""/>
            </a:endParaRPr>
          </a:p>
        </p:txBody>
      </p:sp>
      <p:sp>
        <p:nvSpPr>
          <p:cNvPr id="89" name="Left Brace 88"/>
          <p:cNvSpPr/>
          <p:nvPr/>
        </p:nvSpPr>
        <p:spPr bwMode="auto">
          <a:xfrm>
            <a:off x="416847" y="2306391"/>
            <a:ext cx="140479" cy="869386"/>
          </a:xfrm>
          <a:prstGeom prst="leftBrac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107504" y="2672670"/>
            <a:ext cx="360000" cy="172355"/>
          </a:xfrm>
          <a:prstGeom prst="rect">
            <a:avLst/>
          </a:prstGeom>
          <a:noFill/>
          <a:effectLst/>
        </p:spPr>
        <p:txBody>
          <a:bodyPr wrap="square" lIns="0" tIns="0" rIns="0" bIns="0" rtlCol="0" anchor="ctr">
            <a:spAutoFit/>
          </a:bodyPr>
          <a:lstStyle/>
          <a:p>
            <a:pPr algn="ctr" defTabSz="457200" eaLnBrk="1" fontAlgn="auto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800" i="1" dirty="0" smtClean="0">
                <a:solidFill>
                  <a:prstClr val="black"/>
                </a:solidFill>
                <a:latin typeface="Calibri"/>
                <a:ea typeface=""/>
              </a:rPr>
              <a:t>NAV setting</a:t>
            </a:r>
            <a:endParaRPr lang="en-US" sz="800" i="1" dirty="0">
              <a:solidFill>
                <a:prstClr val="black"/>
              </a:solidFill>
              <a:latin typeface="Calibri"/>
              <a:ea typeface=""/>
            </a:endParaRPr>
          </a:p>
        </p:txBody>
      </p:sp>
      <p:sp>
        <p:nvSpPr>
          <p:cNvPr id="91" name="Lightning Bolt 90"/>
          <p:cNvSpPr/>
          <p:nvPr/>
        </p:nvSpPr>
        <p:spPr>
          <a:xfrm rot="19820157">
            <a:off x="4833439" y="2557132"/>
            <a:ext cx="457200" cy="197985"/>
          </a:xfrm>
          <a:prstGeom prst="lightningBolt">
            <a:avLst/>
          </a:prstGeom>
          <a:solidFill>
            <a:srgbClr val="FF6666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"/>
              <a:cs typeface=""/>
            </a:endParaRPr>
          </a:p>
        </p:txBody>
      </p:sp>
      <p:sp>
        <p:nvSpPr>
          <p:cNvPr id="92" name="Rectangle 91"/>
          <p:cNvSpPr>
            <a:spLocks noChangeArrowheads="1"/>
          </p:cNvSpPr>
          <p:nvPr/>
        </p:nvSpPr>
        <p:spPr bwMode="auto">
          <a:xfrm>
            <a:off x="5219416" y="2574758"/>
            <a:ext cx="504712" cy="14400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1" u="none" strike="noStrike" kern="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collision</a:t>
            </a:r>
            <a:endParaRPr kumimoji="0" lang="en-US" sz="700" b="0" i="1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93" name="Lightning Bolt 92"/>
          <p:cNvSpPr/>
          <p:nvPr/>
        </p:nvSpPr>
        <p:spPr>
          <a:xfrm rot="19820157">
            <a:off x="7565631" y="2773499"/>
            <a:ext cx="457200" cy="197985"/>
          </a:xfrm>
          <a:prstGeom prst="lightningBolt">
            <a:avLst/>
          </a:prstGeom>
          <a:solidFill>
            <a:srgbClr val="FF6666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"/>
              <a:cs typeface=""/>
            </a:endParaRPr>
          </a:p>
        </p:txBody>
      </p:sp>
      <p:sp>
        <p:nvSpPr>
          <p:cNvPr id="95" name="Lightning Bolt 94"/>
          <p:cNvSpPr/>
          <p:nvPr/>
        </p:nvSpPr>
        <p:spPr>
          <a:xfrm rot="19820157">
            <a:off x="7997289" y="2941278"/>
            <a:ext cx="457200" cy="197985"/>
          </a:xfrm>
          <a:prstGeom prst="lightningBolt">
            <a:avLst/>
          </a:prstGeom>
          <a:solidFill>
            <a:srgbClr val="FF6666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"/>
              <a:cs typeface=""/>
            </a:endParaRPr>
          </a:p>
        </p:txBody>
      </p:sp>
    </p:spTree>
    <p:extLst>
      <p:ext uri="{BB962C8B-B14F-4D97-AF65-F5344CB8AC3E}">
        <p14:creationId xmlns:p14="http://schemas.microsoft.com/office/powerpoint/2010/main" val="1870359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30135" y="685801"/>
            <a:ext cx="9402683" cy="747906"/>
          </a:xfrm>
        </p:spPr>
        <p:txBody>
          <a:bodyPr/>
          <a:lstStyle/>
          <a:p>
            <a:r>
              <a:rPr lang="en-US" dirty="0" smtClean="0"/>
              <a:t>Option </a:t>
            </a:r>
            <a:r>
              <a:rPr lang="en-US" dirty="0" smtClean="0"/>
              <a:t>2. MAC Trigger frame </a:t>
            </a:r>
            <a:r>
              <a:rPr lang="en-US" dirty="0"/>
              <a:t>(</a:t>
            </a:r>
            <a:r>
              <a:rPr lang="en-US" dirty="0" smtClean="0"/>
              <a:t>11a PPDU)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John Son, WILUS Institute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July 2015</a:t>
            </a:r>
            <a:endParaRPr lang="en-GB" dirty="0"/>
          </a:p>
        </p:txBody>
      </p:sp>
      <p:sp>
        <p:nvSpPr>
          <p:cNvPr id="94" name="Rectangle 5"/>
          <p:cNvSpPr>
            <a:spLocks noChangeArrowheads="1"/>
          </p:cNvSpPr>
          <p:nvPr/>
        </p:nvSpPr>
        <p:spPr bwMode="auto">
          <a:xfrm>
            <a:off x="1636429" y="1653313"/>
            <a:ext cx="576000" cy="360000"/>
          </a:xfrm>
          <a:prstGeom prst="rect">
            <a:avLst/>
          </a:prstGeom>
          <a:solidFill>
            <a:srgbClr val="FFFFFF"/>
          </a:solidFill>
          <a:ln w="1905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L-Preamble</a:t>
            </a:r>
          </a:p>
        </p:txBody>
      </p:sp>
      <p:sp>
        <p:nvSpPr>
          <p:cNvPr id="108" name="Rectangle 5"/>
          <p:cNvSpPr>
            <a:spLocks noChangeArrowheads="1"/>
          </p:cNvSpPr>
          <p:nvPr/>
        </p:nvSpPr>
        <p:spPr bwMode="auto">
          <a:xfrm>
            <a:off x="1636429" y="2014081"/>
            <a:ext cx="576000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905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L-Preamble</a:t>
            </a:r>
          </a:p>
        </p:txBody>
      </p:sp>
      <p:cxnSp>
        <p:nvCxnSpPr>
          <p:cNvPr id="106" name="Straight Connector 105"/>
          <p:cNvCxnSpPr/>
          <p:nvPr/>
        </p:nvCxnSpPr>
        <p:spPr>
          <a:xfrm flipH="1">
            <a:off x="1616055" y="2371932"/>
            <a:ext cx="6840000" cy="6256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107" name="Rectangle 106"/>
          <p:cNvSpPr>
            <a:spLocks noChangeArrowheads="1"/>
          </p:cNvSpPr>
          <p:nvPr/>
        </p:nvSpPr>
        <p:spPr bwMode="auto">
          <a:xfrm>
            <a:off x="2218407" y="2013313"/>
            <a:ext cx="720000" cy="361537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Dup. 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MPDU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 (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Trigger Info)</a:t>
            </a:r>
          </a:p>
        </p:txBody>
      </p:sp>
      <p:sp>
        <p:nvSpPr>
          <p:cNvPr id="57" name="Rectangle 56"/>
          <p:cNvSpPr>
            <a:spLocks noChangeArrowheads="1"/>
          </p:cNvSpPr>
          <p:nvPr/>
        </p:nvSpPr>
        <p:spPr bwMode="auto">
          <a:xfrm>
            <a:off x="2218343" y="1651852"/>
            <a:ext cx="720000" cy="361367"/>
          </a:xfrm>
          <a:prstGeom prst="rect">
            <a:avLst/>
          </a:prstGeom>
          <a:solidFill>
            <a:sysClr val="window" lastClr="FFFFFF"/>
          </a:solidFill>
          <a:ln w="1905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MPDU</a:t>
            </a: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(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Trigger Info)</a:t>
            </a:r>
          </a:p>
        </p:txBody>
      </p:sp>
      <p:sp>
        <p:nvSpPr>
          <p:cNvPr id="125" name="Rectangle 124"/>
          <p:cNvSpPr>
            <a:spLocks noChangeArrowheads="1"/>
          </p:cNvSpPr>
          <p:nvPr/>
        </p:nvSpPr>
        <p:spPr bwMode="auto">
          <a:xfrm>
            <a:off x="4692203" y="1645879"/>
            <a:ext cx="1440000" cy="721714"/>
          </a:xfrm>
          <a:prstGeom prst="rect">
            <a:avLst/>
          </a:prstGeom>
          <a:solidFill>
            <a:sysClr val="window" lastClr="FFFFFF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UL MU Data</a:t>
            </a:r>
            <a:endParaRPr kumimoji="0" lang="en-US" sz="800" b="1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26" name="Rectangle 3"/>
          <p:cNvSpPr>
            <a:spLocks noChangeArrowheads="1"/>
          </p:cNvSpPr>
          <p:nvPr/>
        </p:nvSpPr>
        <p:spPr bwMode="auto">
          <a:xfrm>
            <a:off x="4109283" y="1644418"/>
            <a:ext cx="576000" cy="72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HE-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Preamble</a:t>
            </a:r>
          </a:p>
        </p:txBody>
      </p:sp>
      <p:sp>
        <p:nvSpPr>
          <p:cNvPr id="128" name="Rectangle 5"/>
          <p:cNvSpPr>
            <a:spLocks noChangeArrowheads="1"/>
          </p:cNvSpPr>
          <p:nvPr/>
        </p:nvSpPr>
        <p:spPr bwMode="auto">
          <a:xfrm>
            <a:off x="3527783" y="1645879"/>
            <a:ext cx="576000" cy="360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L-Preamble</a:t>
            </a:r>
          </a:p>
        </p:txBody>
      </p:sp>
      <p:sp>
        <p:nvSpPr>
          <p:cNvPr id="129" name="Rectangle 128"/>
          <p:cNvSpPr>
            <a:spLocks noChangeArrowheads="1"/>
          </p:cNvSpPr>
          <p:nvPr/>
        </p:nvSpPr>
        <p:spPr bwMode="auto">
          <a:xfrm>
            <a:off x="3527783" y="2010312"/>
            <a:ext cx="576000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Dup.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L-Preamble</a:t>
            </a:r>
          </a:p>
        </p:txBody>
      </p:sp>
      <p:sp>
        <p:nvSpPr>
          <p:cNvPr id="130" name="Rectangle 8"/>
          <p:cNvSpPr>
            <a:spLocks noChangeArrowheads="1"/>
          </p:cNvSpPr>
          <p:nvPr/>
        </p:nvSpPr>
        <p:spPr bwMode="auto">
          <a:xfrm>
            <a:off x="2946107" y="1651852"/>
            <a:ext cx="576000" cy="720000"/>
          </a:xfrm>
          <a:prstGeom prst="rect">
            <a:avLst/>
          </a:prstGeom>
          <a:solidFill>
            <a:srgbClr val="F2F2F2">
              <a:alpha val="50196"/>
            </a:srgbClr>
          </a:solidFill>
          <a:ln w="9525">
            <a:noFill/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XIFS</a:t>
            </a:r>
          </a:p>
        </p:txBody>
      </p:sp>
      <p:sp>
        <p:nvSpPr>
          <p:cNvPr id="131" name="Rectangle 8"/>
          <p:cNvSpPr>
            <a:spLocks noChangeArrowheads="1"/>
          </p:cNvSpPr>
          <p:nvPr/>
        </p:nvSpPr>
        <p:spPr bwMode="auto">
          <a:xfrm>
            <a:off x="6139783" y="1651852"/>
            <a:ext cx="576000" cy="720000"/>
          </a:xfrm>
          <a:prstGeom prst="rect">
            <a:avLst/>
          </a:prstGeom>
          <a:solidFill>
            <a:srgbClr val="F2F2F2">
              <a:alpha val="50196"/>
            </a:srgbClr>
          </a:solidFill>
          <a:ln w="9525">
            <a:noFill/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b="1" kern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SIFS</a:t>
            </a:r>
            <a:endParaRPr lang="en-US" sz="600" b="1" kern="0" dirty="0" smtClean="0">
              <a:solidFill>
                <a:sysClr val="windowText" lastClr="000000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33" name="Rectangle 132"/>
          <p:cNvSpPr>
            <a:spLocks noChangeArrowheads="1"/>
          </p:cNvSpPr>
          <p:nvPr/>
        </p:nvSpPr>
        <p:spPr bwMode="auto">
          <a:xfrm>
            <a:off x="7448783" y="1651852"/>
            <a:ext cx="720000" cy="722565"/>
          </a:xfrm>
          <a:prstGeom prst="rect">
            <a:avLst/>
          </a:prstGeom>
          <a:solidFill>
            <a:srgbClr val="FFFFFF"/>
          </a:solidFill>
          <a:ln w="317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700" i="1" kern="0" dirty="0" smtClean="0">
              <a:solidFill>
                <a:sysClr val="windowText" lastClr="000000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34" name="Rectangle 133"/>
          <p:cNvSpPr>
            <a:spLocks noChangeArrowheads="1"/>
          </p:cNvSpPr>
          <p:nvPr/>
        </p:nvSpPr>
        <p:spPr bwMode="auto">
          <a:xfrm>
            <a:off x="6723314" y="1401019"/>
            <a:ext cx="1440000" cy="1788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i="1" kern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M-STA BA </a:t>
            </a:r>
            <a:r>
              <a:rPr lang="en-US" sz="600" i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Max duration</a:t>
            </a:r>
          </a:p>
        </p:txBody>
      </p:sp>
      <p:sp>
        <p:nvSpPr>
          <p:cNvPr id="135" name="Line 17"/>
          <p:cNvSpPr>
            <a:spLocks noChangeShapeType="1"/>
          </p:cNvSpPr>
          <p:nvPr/>
        </p:nvSpPr>
        <p:spPr bwMode="auto">
          <a:xfrm flipH="1" flipV="1">
            <a:off x="6723314" y="1579844"/>
            <a:ext cx="1440000" cy="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sm" len="sm"/>
            <a:tailEnd type="triangl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200" kern="0" dirty="0" smtClean="0">
              <a:solidFill>
                <a:sysClr val="windowText" lastClr="000000"/>
              </a:solidFill>
              <a:latin typeface="Calibri"/>
              <a:ea typeface=""/>
            </a:endParaRPr>
          </a:p>
        </p:txBody>
      </p:sp>
      <p:sp>
        <p:nvSpPr>
          <p:cNvPr id="136" name="Rectangle 135"/>
          <p:cNvSpPr>
            <a:spLocks noChangeArrowheads="1"/>
          </p:cNvSpPr>
          <p:nvPr/>
        </p:nvSpPr>
        <p:spPr bwMode="auto">
          <a:xfrm>
            <a:off x="6722318" y="1651852"/>
            <a:ext cx="720000" cy="72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M-STA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BA</a:t>
            </a:r>
          </a:p>
        </p:txBody>
      </p:sp>
      <p:sp>
        <p:nvSpPr>
          <p:cNvPr id="67" name="Rectangle 66"/>
          <p:cNvSpPr>
            <a:spLocks noChangeArrowheads="1"/>
          </p:cNvSpPr>
          <p:nvPr/>
        </p:nvSpPr>
        <p:spPr bwMode="auto">
          <a:xfrm>
            <a:off x="1487279" y="2220217"/>
            <a:ext cx="1753232" cy="144095"/>
          </a:xfrm>
          <a:prstGeom prst="rect">
            <a:avLst/>
          </a:prstGeom>
          <a:solidFill>
            <a:srgbClr val="F2F2F2">
              <a:alpha val="50196"/>
            </a:srgbClr>
          </a:solidFill>
          <a:ln w="3175">
            <a:solidFill>
              <a:srgbClr val="FF0000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1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OBSS Interferences</a:t>
            </a:r>
            <a:endParaRPr kumimoji="0" lang="en-US" sz="600" b="1" i="1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cxnSp>
        <p:nvCxnSpPr>
          <p:cNvPr id="137" name="Straight Connector 136"/>
          <p:cNvCxnSpPr/>
          <p:nvPr/>
        </p:nvCxnSpPr>
        <p:spPr>
          <a:xfrm flipH="1">
            <a:off x="1620432" y="2804468"/>
            <a:ext cx="6840000" cy="6256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138" name="TextBox 137"/>
          <p:cNvSpPr txBox="1"/>
          <p:nvPr/>
        </p:nvSpPr>
        <p:spPr>
          <a:xfrm>
            <a:off x="1273009" y="2827730"/>
            <a:ext cx="360000" cy="21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effectLst/>
        </p:spPr>
        <p:txBody>
          <a:bodyPr wrap="square" lIns="0" tIns="0" rIns="0" bIns="0" rtlCol="0" anchor="ctr">
            <a:spAutoFit/>
          </a:bodyPr>
          <a:lstStyle/>
          <a:p>
            <a:pPr algn="ctr" defTabSz="457200" eaLnBrk="1" fontAlgn="auto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800" i="1" dirty="0" smtClean="0">
                <a:solidFill>
                  <a:prstClr val="black"/>
                </a:solidFill>
                <a:latin typeface="Calibri"/>
                <a:ea typeface=""/>
              </a:rPr>
              <a:t>H2</a:t>
            </a:r>
          </a:p>
          <a:p>
            <a:pPr algn="ctr" defTabSz="457200" eaLnBrk="1" fontAlgn="auto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800" i="1" dirty="0" smtClean="0">
                <a:solidFill>
                  <a:prstClr val="black"/>
                </a:solidFill>
                <a:latin typeface="Calibri"/>
                <a:ea typeface=""/>
              </a:rPr>
              <a:t>HE STA</a:t>
            </a:r>
          </a:p>
        </p:txBody>
      </p:sp>
      <p:cxnSp>
        <p:nvCxnSpPr>
          <p:cNvPr id="139" name="Straight Connector 138"/>
          <p:cNvCxnSpPr/>
          <p:nvPr/>
        </p:nvCxnSpPr>
        <p:spPr>
          <a:xfrm flipH="1">
            <a:off x="1620432" y="3236028"/>
            <a:ext cx="6840000" cy="6256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140" name="TextBox 139"/>
          <p:cNvSpPr txBox="1"/>
          <p:nvPr/>
        </p:nvSpPr>
        <p:spPr>
          <a:xfrm>
            <a:off x="1273009" y="3028315"/>
            <a:ext cx="360000" cy="2160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/>
        </p:spPr>
        <p:txBody>
          <a:bodyPr wrap="square" lIns="0" tIns="0" rIns="0" bIns="0" rtlCol="0" anchor="ctr">
            <a:spAutoFit/>
          </a:bodyPr>
          <a:lstStyle/>
          <a:p>
            <a:pPr algn="ctr" defTabSz="457200" eaLnBrk="1" fontAlgn="auto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800" i="1" dirty="0" smtClean="0">
                <a:solidFill>
                  <a:prstClr val="black"/>
                </a:solidFill>
                <a:latin typeface="Calibri"/>
                <a:ea typeface=""/>
              </a:rPr>
              <a:t>L2</a:t>
            </a:r>
          </a:p>
          <a:p>
            <a:pPr algn="ctr" defTabSz="457200" eaLnBrk="1" fontAlgn="auto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800" i="1" dirty="0" smtClean="0">
                <a:solidFill>
                  <a:prstClr val="black"/>
                </a:solidFill>
                <a:latin typeface="Calibri"/>
                <a:ea typeface=""/>
              </a:rPr>
              <a:t>Leg STA</a:t>
            </a:r>
          </a:p>
        </p:txBody>
      </p:sp>
      <p:sp>
        <p:nvSpPr>
          <p:cNvPr id="141" name="Rectangle 140"/>
          <p:cNvSpPr>
            <a:spLocks noChangeArrowheads="1"/>
          </p:cNvSpPr>
          <p:nvPr/>
        </p:nvSpPr>
        <p:spPr bwMode="auto">
          <a:xfrm>
            <a:off x="4121584" y="3044335"/>
            <a:ext cx="2016000" cy="144000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3175">
            <a:solidFill>
              <a:sysClr val="windowText" lastClr="000000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L-SIG Length (UL OFDMA)</a:t>
            </a:r>
          </a:p>
        </p:txBody>
      </p:sp>
      <p:sp>
        <p:nvSpPr>
          <p:cNvPr id="142" name="Rectangle 141"/>
          <p:cNvSpPr>
            <a:spLocks noChangeArrowheads="1"/>
          </p:cNvSpPr>
          <p:nvPr/>
        </p:nvSpPr>
        <p:spPr bwMode="auto">
          <a:xfrm>
            <a:off x="2943443" y="2410026"/>
            <a:ext cx="5224827" cy="144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175">
            <a:solidFill>
              <a:srgbClr val="000000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MAC Duration </a:t>
            </a: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(Trigger)</a:t>
            </a:r>
          </a:p>
        </p:txBody>
      </p:sp>
      <p:sp>
        <p:nvSpPr>
          <p:cNvPr id="144" name="Rectangle 143"/>
          <p:cNvSpPr>
            <a:spLocks noChangeArrowheads="1"/>
          </p:cNvSpPr>
          <p:nvPr/>
        </p:nvSpPr>
        <p:spPr bwMode="auto">
          <a:xfrm>
            <a:off x="6141511" y="3040189"/>
            <a:ext cx="1440000" cy="144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E</a:t>
            </a: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IFS</a:t>
            </a:r>
          </a:p>
        </p:txBody>
      </p:sp>
      <p:sp>
        <p:nvSpPr>
          <p:cNvPr id="145" name="TextBox 144"/>
          <p:cNvSpPr txBox="1"/>
          <p:nvPr/>
        </p:nvSpPr>
        <p:spPr>
          <a:xfrm>
            <a:off x="1273009" y="2389907"/>
            <a:ext cx="360000" cy="21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effectLst/>
        </p:spPr>
        <p:txBody>
          <a:bodyPr wrap="square" lIns="0" tIns="0" rIns="0" bIns="0" rtlCol="0" anchor="ctr">
            <a:spAutoFit/>
          </a:bodyPr>
          <a:lstStyle/>
          <a:p>
            <a:pPr algn="ctr" defTabSz="457200" eaLnBrk="1" fontAlgn="auto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800" i="1" dirty="0" smtClean="0">
                <a:solidFill>
                  <a:prstClr val="black"/>
                </a:solidFill>
                <a:latin typeface="Calibri"/>
                <a:ea typeface=""/>
              </a:rPr>
              <a:t>H1</a:t>
            </a:r>
          </a:p>
          <a:p>
            <a:pPr algn="ctr" defTabSz="457200" eaLnBrk="1" fontAlgn="auto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800" i="1" dirty="0" smtClean="0">
                <a:solidFill>
                  <a:prstClr val="black"/>
                </a:solidFill>
                <a:latin typeface="Calibri"/>
                <a:ea typeface=""/>
              </a:rPr>
              <a:t>HE STA</a:t>
            </a:r>
          </a:p>
        </p:txBody>
      </p:sp>
      <p:sp>
        <p:nvSpPr>
          <p:cNvPr id="146" name="TextBox 145"/>
          <p:cNvSpPr txBox="1"/>
          <p:nvPr/>
        </p:nvSpPr>
        <p:spPr>
          <a:xfrm>
            <a:off x="1273009" y="2597667"/>
            <a:ext cx="360000" cy="216000"/>
          </a:xfrm>
          <a:prstGeom prst="rect">
            <a:avLst/>
          </a:prstGeom>
          <a:solidFill>
            <a:schemeClr val="bg1">
              <a:lumMod val="95000"/>
            </a:schemeClr>
          </a:solidFill>
          <a:effectLst/>
        </p:spPr>
        <p:txBody>
          <a:bodyPr wrap="square" lIns="0" tIns="0" rIns="0" bIns="0" rtlCol="0" anchor="ctr">
            <a:spAutoFit/>
          </a:bodyPr>
          <a:lstStyle/>
          <a:p>
            <a:pPr algn="ctr" defTabSz="457200" eaLnBrk="1" fontAlgn="auto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800" i="1" dirty="0" smtClean="0">
                <a:solidFill>
                  <a:prstClr val="black"/>
                </a:solidFill>
                <a:latin typeface="Calibri"/>
                <a:ea typeface=""/>
              </a:rPr>
              <a:t>L1</a:t>
            </a:r>
          </a:p>
          <a:p>
            <a:pPr algn="ctr" defTabSz="457200" eaLnBrk="1" fontAlgn="auto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800" i="1" dirty="0" smtClean="0">
                <a:solidFill>
                  <a:prstClr val="black"/>
                </a:solidFill>
                <a:latin typeface="Calibri"/>
                <a:ea typeface=""/>
              </a:rPr>
              <a:t>Leg STA</a:t>
            </a:r>
          </a:p>
        </p:txBody>
      </p:sp>
      <p:sp>
        <p:nvSpPr>
          <p:cNvPr id="151" name="Line 17"/>
          <p:cNvSpPr>
            <a:spLocks noChangeShapeType="1"/>
          </p:cNvSpPr>
          <p:nvPr/>
        </p:nvSpPr>
        <p:spPr bwMode="auto">
          <a:xfrm flipH="1">
            <a:off x="2214979" y="2377363"/>
            <a:ext cx="0" cy="864000"/>
          </a:xfrm>
          <a:prstGeom prst="line">
            <a:avLst/>
          </a:prstGeom>
          <a:noFill/>
          <a:ln w="3175">
            <a:solidFill>
              <a:srgbClr val="000000"/>
            </a:solidFill>
            <a:prstDash val="sysDash"/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200" kern="0" dirty="0" smtClean="0">
              <a:solidFill>
                <a:sysClr val="windowText" lastClr="000000"/>
              </a:solidFill>
              <a:latin typeface="Calibri"/>
              <a:ea typeface=""/>
            </a:endParaRPr>
          </a:p>
        </p:txBody>
      </p:sp>
      <p:sp>
        <p:nvSpPr>
          <p:cNvPr id="152" name="Line 17"/>
          <p:cNvSpPr>
            <a:spLocks noChangeShapeType="1"/>
          </p:cNvSpPr>
          <p:nvPr/>
        </p:nvSpPr>
        <p:spPr bwMode="auto">
          <a:xfrm flipH="1">
            <a:off x="2939984" y="2377363"/>
            <a:ext cx="0" cy="864000"/>
          </a:xfrm>
          <a:prstGeom prst="line">
            <a:avLst/>
          </a:prstGeom>
          <a:noFill/>
          <a:ln w="3175">
            <a:solidFill>
              <a:srgbClr val="000000"/>
            </a:solidFill>
            <a:prstDash val="sysDash"/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200" kern="0" dirty="0" smtClean="0">
              <a:solidFill>
                <a:sysClr val="windowText" lastClr="000000"/>
              </a:solidFill>
              <a:latin typeface="Calibri"/>
              <a:ea typeface=""/>
            </a:endParaRPr>
          </a:p>
        </p:txBody>
      </p:sp>
      <p:sp>
        <p:nvSpPr>
          <p:cNvPr id="153" name="Rectangle 152"/>
          <p:cNvSpPr>
            <a:spLocks noChangeArrowheads="1"/>
          </p:cNvSpPr>
          <p:nvPr/>
        </p:nvSpPr>
        <p:spPr bwMode="auto">
          <a:xfrm>
            <a:off x="2942679" y="2608146"/>
            <a:ext cx="5224827" cy="144000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3175">
            <a:solidFill>
              <a:srgbClr val="000000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MAC Duration </a:t>
            </a: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(Trigger)</a:t>
            </a:r>
          </a:p>
        </p:txBody>
      </p:sp>
      <p:sp>
        <p:nvSpPr>
          <p:cNvPr id="154" name="Rectangle 153"/>
          <p:cNvSpPr>
            <a:spLocks noChangeArrowheads="1"/>
          </p:cNvSpPr>
          <p:nvPr/>
        </p:nvSpPr>
        <p:spPr bwMode="auto">
          <a:xfrm>
            <a:off x="4121584" y="2852277"/>
            <a:ext cx="2016000" cy="144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175">
            <a:solidFill>
              <a:sysClr val="windowText" lastClr="000000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L-SIG Length (UL OFDMA)</a:t>
            </a:r>
          </a:p>
        </p:txBody>
      </p:sp>
      <p:sp>
        <p:nvSpPr>
          <p:cNvPr id="156" name="Rectangle 155"/>
          <p:cNvSpPr>
            <a:spLocks noChangeArrowheads="1"/>
          </p:cNvSpPr>
          <p:nvPr/>
        </p:nvSpPr>
        <p:spPr bwMode="auto">
          <a:xfrm>
            <a:off x="6141511" y="2852277"/>
            <a:ext cx="986400" cy="147096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DIFS (EIFS?)</a:t>
            </a:r>
            <a:endParaRPr kumimoji="0" lang="en-US" sz="6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57" name="Line 17"/>
          <p:cNvSpPr>
            <a:spLocks noChangeShapeType="1"/>
          </p:cNvSpPr>
          <p:nvPr/>
        </p:nvSpPr>
        <p:spPr bwMode="auto">
          <a:xfrm flipH="1">
            <a:off x="4111403" y="2377363"/>
            <a:ext cx="0" cy="864000"/>
          </a:xfrm>
          <a:prstGeom prst="line">
            <a:avLst/>
          </a:prstGeom>
          <a:noFill/>
          <a:ln w="3175">
            <a:solidFill>
              <a:srgbClr val="000000"/>
            </a:solidFill>
            <a:prstDash val="sysDash"/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200" kern="0" dirty="0" smtClean="0">
              <a:solidFill>
                <a:sysClr val="windowText" lastClr="000000"/>
              </a:solidFill>
              <a:latin typeface="Calibri"/>
              <a:ea typeface=""/>
            </a:endParaRPr>
          </a:p>
        </p:txBody>
      </p:sp>
      <p:sp>
        <p:nvSpPr>
          <p:cNvPr id="168" name="Content Placeholder 2"/>
          <p:cNvSpPr txBox="1">
            <a:spLocks/>
          </p:cNvSpPr>
          <p:nvPr/>
        </p:nvSpPr>
        <p:spPr bwMode="auto">
          <a:xfrm>
            <a:off x="179512" y="3521856"/>
            <a:ext cx="9078941" cy="27874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 fontScale="55000" lnSpcReduction="20000"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charset="0"/>
              <a:buChar char="•"/>
            </a:pPr>
            <a:r>
              <a:rPr lang="en-US" kern="0" dirty="0" smtClean="0"/>
              <a:t>Trigger </a:t>
            </a:r>
            <a:r>
              <a:rPr lang="en-US" kern="0" dirty="0" smtClean="0"/>
              <a:t>frame is sent as MAC frame in 11a PPDU format (non-HT duplicate)</a:t>
            </a:r>
          </a:p>
          <a:p>
            <a:pPr lvl="1">
              <a:buFont typeface="Arial" charset="0"/>
              <a:buChar char="•"/>
            </a:pPr>
            <a:r>
              <a:rPr lang="en-US" kern="0" dirty="0" smtClean="0"/>
              <a:t>MPDU </a:t>
            </a:r>
            <a:r>
              <a:rPr lang="en-US" kern="0" dirty="0" smtClean="0"/>
              <a:t>contains UL MU information (field details </a:t>
            </a:r>
            <a:r>
              <a:rPr lang="en-US" kern="0" dirty="0" smtClean="0"/>
              <a:t>are TBD</a:t>
            </a:r>
            <a:r>
              <a:rPr lang="en-US" kern="0" dirty="0" smtClean="0"/>
              <a:t>)</a:t>
            </a:r>
          </a:p>
          <a:p>
            <a:pPr>
              <a:buFont typeface="Arial" charset="0"/>
              <a:buChar char="•"/>
            </a:pPr>
            <a:r>
              <a:rPr lang="en-US" dirty="0"/>
              <a:t>Signaling Overhead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Low to Middle, no HE-Preamble but MPDU is duplicated </a:t>
            </a:r>
            <a:r>
              <a:rPr lang="en-US" dirty="0" smtClean="0"/>
              <a:t>per 20MHz</a:t>
            </a:r>
            <a:endParaRPr lang="en-US" kern="0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Robust </a:t>
            </a:r>
            <a:r>
              <a:rPr lang="en-US" dirty="0"/>
              <a:t>Decoding of Trigger </a:t>
            </a:r>
            <a:r>
              <a:rPr lang="en-US" dirty="0" smtClean="0"/>
              <a:t>Frame</a:t>
            </a:r>
          </a:p>
          <a:p>
            <a:pPr lvl="1">
              <a:buFont typeface="Arial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May not be decodable from </a:t>
            </a:r>
            <a:r>
              <a:rPr lang="en-US" dirty="0">
                <a:solidFill>
                  <a:srgbClr val="FF0000"/>
                </a:solidFill>
              </a:rPr>
              <a:t>outdoor STAs</a:t>
            </a:r>
          </a:p>
          <a:p>
            <a:pPr lvl="1">
              <a:buFont typeface="Arial" charset="0"/>
              <a:buChar char="•"/>
            </a:pPr>
            <a:r>
              <a:rPr lang="en-US" kern="0" dirty="0" smtClean="0"/>
              <a:t>Robust decoding under secondary channels’ OBSS interferences</a:t>
            </a:r>
            <a:endParaRPr lang="en-US" kern="0" dirty="0" smtClean="0"/>
          </a:p>
          <a:p>
            <a:pPr>
              <a:buFont typeface="Arial" charset="0"/>
              <a:buChar char="•"/>
            </a:pPr>
            <a:r>
              <a:rPr lang="en-US" kern="0" dirty="0" smtClean="0"/>
              <a:t>Protection of UL OFDMA Data reception</a:t>
            </a:r>
          </a:p>
          <a:p>
            <a:pPr lvl="1">
              <a:buFont typeface="Arial" charset="0"/>
              <a:buChar char="•"/>
            </a:pPr>
            <a:r>
              <a:rPr lang="en-US" kern="0" dirty="0" smtClean="0"/>
              <a:t>AP-side HE </a:t>
            </a:r>
            <a:r>
              <a:rPr lang="en-US" kern="0" dirty="0" smtClean="0"/>
              <a:t>hidden node(H1)</a:t>
            </a:r>
            <a:r>
              <a:rPr lang="en-US" kern="0" dirty="0"/>
              <a:t> </a:t>
            </a:r>
            <a:r>
              <a:rPr lang="en-US" kern="0" dirty="0" smtClean="0"/>
              <a:t>&amp; legacy hidden node(L1</a:t>
            </a:r>
            <a:r>
              <a:rPr lang="en-US" kern="0" dirty="0"/>
              <a:t>)</a:t>
            </a:r>
            <a:r>
              <a:rPr lang="en-US" kern="0" dirty="0" smtClean="0"/>
              <a:t> </a:t>
            </a:r>
            <a:r>
              <a:rPr lang="en-US" kern="0" dirty="0" smtClean="0"/>
              <a:t>can </a:t>
            </a:r>
            <a:r>
              <a:rPr lang="en-US" kern="0" dirty="0" smtClean="0"/>
              <a:t>set NAV using MAC Duration field in Trigger</a:t>
            </a:r>
          </a:p>
          <a:p>
            <a:pPr>
              <a:buFont typeface="Arial" charset="0"/>
              <a:buChar char="•"/>
            </a:pPr>
            <a:r>
              <a:rPr lang="en-US" kern="0" dirty="0" smtClean="0"/>
              <a:t>Protection of DL M-STA BA reception</a:t>
            </a:r>
          </a:p>
          <a:p>
            <a:pPr lvl="1">
              <a:buFont typeface="Arial" charset="0"/>
              <a:buChar char="•"/>
            </a:pPr>
            <a:r>
              <a:rPr lang="en-US" kern="0" dirty="0">
                <a:solidFill>
                  <a:srgbClr val="FF0000"/>
                </a:solidFill>
              </a:rPr>
              <a:t>STA-side HE hidden node(H2) may not decode MAC Duration field in UL MU Data, thus may interfere to DL M-STA BA reception</a:t>
            </a:r>
          </a:p>
          <a:p>
            <a:pPr lvl="1">
              <a:buFont typeface="Arial" charset="0"/>
              <a:buChar char="•"/>
            </a:pPr>
            <a:r>
              <a:rPr lang="en-US" kern="0" dirty="0">
                <a:solidFill>
                  <a:srgbClr val="FF0000"/>
                </a:solidFill>
              </a:rPr>
              <a:t>STA-side Legacy hidden node(L2) may interfere to DL M-STA BA reception at UL STA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1103432" y="1969574"/>
            <a:ext cx="360000" cy="86177"/>
          </a:xfrm>
          <a:prstGeom prst="rect">
            <a:avLst/>
          </a:prstGeom>
          <a:noFill/>
          <a:effectLst/>
        </p:spPr>
        <p:txBody>
          <a:bodyPr wrap="square" lIns="0" tIns="0" rIns="0" bIns="0" rtlCol="0" anchor="ctr">
            <a:spAutoFit/>
          </a:bodyPr>
          <a:lstStyle/>
          <a:p>
            <a:pPr algn="ctr" defTabSz="457200" eaLnBrk="1" fontAlgn="auto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800" i="1" dirty="0" smtClean="0">
                <a:solidFill>
                  <a:prstClr val="black"/>
                </a:solidFill>
                <a:latin typeface="Calibri"/>
                <a:ea typeface=""/>
              </a:rPr>
              <a:t>40MHz</a:t>
            </a:r>
            <a:endParaRPr lang="en-US" sz="800" i="1" dirty="0">
              <a:solidFill>
                <a:prstClr val="black"/>
              </a:solidFill>
              <a:latin typeface="Calibri"/>
              <a:ea typeface=""/>
            </a:endParaRPr>
          </a:p>
        </p:txBody>
      </p:sp>
      <p:sp>
        <p:nvSpPr>
          <p:cNvPr id="62" name="Left Brace 61"/>
          <p:cNvSpPr/>
          <p:nvPr/>
        </p:nvSpPr>
        <p:spPr bwMode="auto">
          <a:xfrm>
            <a:off x="1466969" y="1651811"/>
            <a:ext cx="140479" cy="718501"/>
          </a:xfrm>
          <a:prstGeom prst="leftBrac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0" name="Lightning Bolt 59"/>
          <p:cNvSpPr/>
          <p:nvPr/>
        </p:nvSpPr>
        <p:spPr>
          <a:xfrm rot="19820157">
            <a:off x="7224134" y="2842108"/>
            <a:ext cx="457200" cy="197985"/>
          </a:xfrm>
          <a:prstGeom prst="lightningBolt">
            <a:avLst/>
          </a:prstGeom>
          <a:solidFill>
            <a:srgbClr val="FF6666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"/>
              <a:cs typeface=""/>
            </a:endParaRPr>
          </a:p>
        </p:txBody>
      </p:sp>
      <p:sp>
        <p:nvSpPr>
          <p:cNvPr id="61" name="Lightning Bolt 60"/>
          <p:cNvSpPr/>
          <p:nvPr/>
        </p:nvSpPr>
        <p:spPr>
          <a:xfrm rot="19820157">
            <a:off x="7655792" y="3009887"/>
            <a:ext cx="457200" cy="197985"/>
          </a:xfrm>
          <a:prstGeom prst="lightningBolt">
            <a:avLst/>
          </a:prstGeom>
          <a:solidFill>
            <a:srgbClr val="FF6666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"/>
              <a:cs typeface=""/>
            </a:endParaRPr>
          </a:p>
        </p:txBody>
      </p:sp>
      <p:sp>
        <p:nvSpPr>
          <p:cNvPr id="78" name="Left Brace 77"/>
          <p:cNvSpPr/>
          <p:nvPr/>
        </p:nvSpPr>
        <p:spPr bwMode="auto">
          <a:xfrm>
            <a:off x="1124722" y="2370178"/>
            <a:ext cx="140479" cy="432000"/>
          </a:xfrm>
          <a:prstGeom prst="leftBrac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755207" y="2378439"/>
            <a:ext cx="360000" cy="432000"/>
          </a:xfrm>
          <a:prstGeom prst="rect">
            <a:avLst/>
          </a:prstGeom>
          <a:noFill/>
          <a:effectLst/>
        </p:spPr>
        <p:txBody>
          <a:bodyPr wrap="square" lIns="0" tIns="0" rIns="0" bIns="0" rtlCol="0" anchor="ctr">
            <a:spAutoFit/>
          </a:bodyPr>
          <a:lstStyle/>
          <a:p>
            <a:pPr algn="ctr" defTabSz="457200" eaLnBrk="1" fontAlgn="auto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800" i="1" smtClean="0">
                <a:solidFill>
                  <a:prstClr val="black"/>
                </a:solidFill>
                <a:latin typeface="Calibri"/>
                <a:ea typeface=""/>
              </a:rPr>
              <a:t>AP-side hidden nodes</a:t>
            </a:r>
            <a:endParaRPr lang="en-US" sz="800" i="1" dirty="0">
              <a:solidFill>
                <a:prstClr val="black"/>
              </a:solidFill>
              <a:latin typeface="Calibri"/>
              <a:ea typeface=""/>
            </a:endParaRPr>
          </a:p>
        </p:txBody>
      </p:sp>
      <p:sp>
        <p:nvSpPr>
          <p:cNvPr id="84" name="Left Brace 83"/>
          <p:cNvSpPr/>
          <p:nvPr/>
        </p:nvSpPr>
        <p:spPr bwMode="auto">
          <a:xfrm>
            <a:off x="1124722" y="2802274"/>
            <a:ext cx="140479" cy="432000"/>
          </a:xfrm>
          <a:prstGeom prst="leftBrac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755207" y="2897269"/>
            <a:ext cx="360000" cy="258532"/>
          </a:xfrm>
          <a:prstGeom prst="rect">
            <a:avLst/>
          </a:prstGeom>
          <a:noFill/>
          <a:effectLst/>
        </p:spPr>
        <p:txBody>
          <a:bodyPr wrap="square" lIns="0" tIns="0" rIns="0" bIns="0" rtlCol="0" anchor="ctr">
            <a:spAutoFit/>
          </a:bodyPr>
          <a:lstStyle/>
          <a:p>
            <a:pPr algn="ctr" defTabSz="457200" eaLnBrk="1" fontAlgn="auto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800" i="1" dirty="0" smtClean="0">
                <a:solidFill>
                  <a:prstClr val="black"/>
                </a:solidFill>
                <a:latin typeface="Calibri"/>
                <a:ea typeface=""/>
              </a:rPr>
              <a:t>STA</a:t>
            </a:r>
            <a:r>
              <a:rPr lang="en-US" sz="800" i="1" dirty="0" smtClean="0">
                <a:solidFill>
                  <a:prstClr val="black"/>
                </a:solidFill>
                <a:latin typeface="Calibri"/>
                <a:ea typeface=""/>
              </a:rPr>
              <a:t>-side hidden nodes</a:t>
            </a:r>
            <a:endParaRPr lang="en-US" sz="800" i="1" dirty="0">
              <a:solidFill>
                <a:prstClr val="black"/>
              </a:solidFill>
              <a:latin typeface="Calibri"/>
              <a:ea typeface=""/>
            </a:endParaRPr>
          </a:p>
        </p:txBody>
      </p:sp>
      <p:sp>
        <p:nvSpPr>
          <p:cNvPr id="86" name="Left Brace 85"/>
          <p:cNvSpPr/>
          <p:nvPr/>
        </p:nvSpPr>
        <p:spPr bwMode="auto">
          <a:xfrm>
            <a:off x="637030" y="2365903"/>
            <a:ext cx="140479" cy="869386"/>
          </a:xfrm>
          <a:prstGeom prst="leftBrac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327687" y="2732182"/>
            <a:ext cx="360000" cy="172355"/>
          </a:xfrm>
          <a:prstGeom prst="rect">
            <a:avLst/>
          </a:prstGeom>
          <a:noFill/>
          <a:effectLst/>
        </p:spPr>
        <p:txBody>
          <a:bodyPr wrap="square" lIns="0" tIns="0" rIns="0" bIns="0" rtlCol="0" anchor="ctr">
            <a:spAutoFit/>
          </a:bodyPr>
          <a:lstStyle/>
          <a:p>
            <a:pPr algn="ctr" defTabSz="457200" eaLnBrk="1" fontAlgn="auto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800" i="1" dirty="0" smtClean="0">
                <a:solidFill>
                  <a:prstClr val="black"/>
                </a:solidFill>
                <a:latin typeface="Calibri"/>
                <a:ea typeface=""/>
              </a:rPr>
              <a:t>NAV setting</a:t>
            </a:r>
            <a:endParaRPr lang="en-US" sz="800" i="1" dirty="0">
              <a:solidFill>
                <a:prstClr val="black"/>
              </a:solidFill>
              <a:latin typeface="Calibri"/>
              <a:ea typeface=""/>
            </a:endParaRPr>
          </a:p>
        </p:txBody>
      </p:sp>
    </p:spTree>
    <p:extLst>
      <p:ext uri="{BB962C8B-B14F-4D97-AF65-F5344CB8AC3E}">
        <p14:creationId xmlns:p14="http://schemas.microsoft.com/office/powerpoint/2010/main" val="65676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6672"/>
            <a:ext cx="7770813" cy="1065213"/>
          </a:xfrm>
        </p:spPr>
        <p:txBody>
          <a:bodyPr/>
          <a:lstStyle/>
          <a:p>
            <a:r>
              <a:rPr lang="en-US" dirty="0" smtClean="0"/>
              <a:t>Trigger Frame Type Comparisons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4077072"/>
            <a:ext cx="7770813" cy="2465183"/>
          </a:xfrm>
        </p:spPr>
        <p:txBody>
          <a:bodyPr>
            <a:normAutofit fontScale="62500" lnSpcReduction="20000"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NDP Trigger frame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Very low overhead, Robust decoding in outdoor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Robustness under secondary channels’ interferences and NAV protection for HE/Legacy STAs are very much dependent on SIG-A/B design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Thus may act as the limiting factors for designing SIG-A/B</a:t>
            </a:r>
          </a:p>
          <a:p>
            <a:pPr lvl="1"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MAC </a:t>
            </a:r>
            <a:r>
              <a:rPr lang="en-US" dirty="0" smtClean="0"/>
              <a:t>Trigger </a:t>
            </a:r>
            <a:r>
              <a:rPr lang="en-US" dirty="0" smtClean="0"/>
              <a:t>frame</a:t>
            </a:r>
            <a:endParaRPr lang="en-US" dirty="0" smtClean="0"/>
          </a:p>
          <a:p>
            <a:pPr lvl="1">
              <a:buFont typeface="Arial"/>
              <a:buChar char="•"/>
            </a:pPr>
            <a:r>
              <a:rPr lang="en-US" dirty="0" smtClean="0"/>
              <a:t>Has flexibility </a:t>
            </a:r>
            <a:r>
              <a:rPr lang="en-US" dirty="0" smtClean="0"/>
              <a:t>to choose PPDU </a:t>
            </a:r>
            <a:r>
              <a:rPr lang="en-US" dirty="0" smtClean="0"/>
              <a:t>format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11ax PPDU: Low overhead, Robust decoding in outdoor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11a PPDU: Robust decoding under secondary channels’ interferences, NAV protection for HE/Legacy STAs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July 2015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7517723"/>
              </p:ext>
            </p:extLst>
          </p:nvPr>
        </p:nvGraphicFramePr>
        <p:xfrm>
          <a:off x="971600" y="1412776"/>
          <a:ext cx="7272809" cy="25747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24466"/>
                <a:gridCol w="2093453"/>
                <a:gridCol w="1409461"/>
                <a:gridCol w="1405269"/>
                <a:gridCol w="1440160"/>
              </a:tblGrid>
              <a:tr h="228046">
                <a:tc rowSpan="2" gridSpan="2">
                  <a:txBody>
                    <a:bodyPr/>
                    <a:lstStyle/>
                    <a:p>
                      <a:pPr algn="ctr"/>
                      <a:r>
                        <a:rPr lang="en-US" sz="1050" b="1" dirty="0" smtClean="0"/>
                        <a:t>Performance Index \  Trigger Format</a:t>
                      </a:r>
                      <a:endParaRPr lang="en-US" sz="105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en-US" sz="105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50" b="1" dirty="0" smtClean="0"/>
                        <a:t>Opt.</a:t>
                      </a:r>
                      <a:r>
                        <a:rPr lang="en-US" sz="1050" b="1" baseline="0" dirty="0" smtClean="0"/>
                        <a:t> </a:t>
                      </a:r>
                      <a:r>
                        <a:rPr lang="en-US" sz="1050" b="1" dirty="0" smtClean="0"/>
                        <a:t>1</a:t>
                      </a:r>
                      <a:r>
                        <a:rPr lang="en-US" sz="1050" b="1" dirty="0" smtClean="0"/>
                        <a:t>. NDP format</a:t>
                      </a:r>
                      <a:endParaRPr lang="en-US" sz="105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50" b="1" dirty="0" smtClean="0"/>
                        <a:t>Opt.</a:t>
                      </a:r>
                      <a:r>
                        <a:rPr lang="en-US" sz="1050" b="1" baseline="0" dirty="0" smtClean="0"/>
                        <a:t> </a:t>
                      </a:r>
                      <a:r>
                        <a:rPr lang="en-US" sz="1050" b="1" dirty="0" smtClean="0"/>
                        <a:t>2</a:t>
                      </a:r>
                      <a:r>
                        <a:rPr lang="en-US" sz="1050" b="1" dirty="0" smtClean="0"/>
                        <a:t>. MAC format</a:t>
                      </a:r>
                      <a:endParaRPr lang="en-US" sz="105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28046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 smtClean="0"/>
                        <a:t>sent</a:t>
                      </a:r>
                      <a:r>
                        <a:rPr lang="en-US" sz="1050" b="1" baseline="0" dirty="0" smtClean="0"/>
                        <a:t> as </a:t>
                      </a:r>
                      <a:r>
                        <a:rPr lang="en-US" sz="1050" b="1" dirty="0" smtClean="0"/>
                        <a:t>11ax</a:t>
                      </a:r>
                      <a:r>
                        <a:rPr lang="en-US" sz="1050" b="1" baseline="0" dirty="0" smtClean="0"/>
                        <a:t> PPDU</a:t>
                      </a:r>
                      <a:endParaRPr lang="en-US" sz="105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 smtClean="0"/>
                        <a:t>sent as 11a PPDU</a:t>
                      </a:r>
                      <a:endParaRPr lang="en-US" sz="105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63988"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 smtClean="0"/>
                        <a:t>Trigger</a:t>
                      </a:r>
                      <a:r>
                        <a:rPr lang="en-US" sz="1050" b="1" baseline="0" dirty="0" smtClean="0"/>
                        <a:t> Frame Overhead (airtime)</a:t>
                      </a:r>
                      <a:endParaRPr lang="en-US" sz="1050" b="1" dirty="0" smtClean="0"/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/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Very Low</a:t>
                      </a:r>
                      <a:endParaRPr lang="en-US" sz="1050" dirty="0" smtClean="0"/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aseline="0" dirty="0" smtClean="0"/>
                        <a:t>Low</a:t>
                      </a:r>
                      <a:endParaRPr lang="en-US" sz="1050" baseline="0" dirty="0" smtClean="0"/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aseline="0" dirty="0" err="1" smtClean="0"/>
                        <a:t>Low~Mid</a:t>
                      </a:r>
                      <a:endParaRPr lang="en-US" sz="1050" baseline="0" dirty="0" smtClean="0"/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921">
                <a:tc row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baseline="0" dirty="0" smtClean="0"/>
                        <a:t>Robust Decoding of Trigger Frame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baseline="0" dirty="0" smtClean="0"/>
                        <a:t>under OBSS interferences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baseline="0" dirty="0" smtClean="0"/>
                        <a:t> @2</a:t>
                      </a:r>
                      <a:r>
                        <a:rPr lang="en-US" sz="1050" b="1" baseline="30000" dirty="0" smtClean="0"/>
                        <a:t>nd</a:t>
                      </a:r>
                      <a:r>
                        <a:rPr lang="en-US" sz="1050" b="1" baseline="0" dirty="0" smtClean="0"/>
                        <a:t> CHs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aseline="0" dirty="0" smtClean="0"/>
                        <a:t>(dep. on SIG-B </a:t>
                      </a:r>
                      <a:r>
                        <a:rPr lang="en-US" sz="1050" baseline="0" dirty="0" smtClean="0"/>
                        <a:t>design)</a:t>
                      </a:r>
                      <a:endParaRPr lang="en-US" sz="1050" dirty="0" smtClean="0"/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aseline="0" dirty="0" smtClean="0"/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aseline="0" dirty="0" smtClean="0"/>
                        <a:t>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921">
                <a:tc v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aseline="0" dirty="0" smtClean="0"/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baseline="0" dirty="0" smtClean="0"/>
                        <a:t>under outdoor environments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aseline="0" dirty="0" smtClean="0"/>
                        <a:t>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aseline="0" dirty="0" smtClean="0"/>
                        <a:t>X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921">
                <a:tc rowSpan="2"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50" b="1" dirty="0" smtClean="0"/>
                        <a:t>UL MU</a:t>
                      </a:r>
                      <a:r>
                        <a:rPr lang="en-US" sz="1050" b="1" baseline="0" dirty="0" smtClean="0"/>
                        <a:t> Data</a:t>
                      </a:r>
                      <a:r>
                        <a:rPr lang="en-US" sz="1050" b="1" dirty="0" smtClean="0"/>
                        <a:t> 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en-US" sz="1050" b="1" dirty="0" smtClean="0"/>
                        <a:t>Protection at AP</a:t>
                      </a:r>
                      <a:endParaRPr lang="en-US" sz="105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50" b="1" dirty="0" smtClean="0"/>
                        <a:t>against HE</a:t>
                      </a:r>
                      <a:r>
                        <a:rPr lang="en-US" sz="1050" b="1" baseline="0" dirty="0" smtClean="0"/>
                        <a:t> hidden nodes</a:t>
                      </a:r>
                      <a:endParaRPr lang="en-US" sz="105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50" dirty="0" smtClean="0"/>
                        <a:t>(dep. on SIG-A/B design)</a:t>
                      </a:r>
                      <a:endParaRPr lang="en-US" sz="105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50" dirty="0" smtClean="0"/>
                        <a:t>O</a:t>
                      </a:r>
                      <a:endParaRPr lang="en-US" sz="105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50" dirty="0" smtClean="0"/>
                        <a:t>O</a:t>
                      </a:r>
                      <a:endParaRPr lang="en-US" sz="105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921">
                <a:tc vMerge="1">
                  <a:txBody>
                    <a:bodyPr/>
                    <a:lstStyle/>
                    <a:p>
                      <a:pPr marL="0" indent="0" algn="ctr">
                        <a:buNone/>
                      </a:pPr>
                      <a:endParaRPr lang="en-US" sz="105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50" b="1" dirty="0" smtClean="0"/>
                        <a:t>against legacy hidden nodes</a:t>
                      </a:r>
                      <a:endParaRPr lang="en-US" sz="105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50" dirty="0" smtClean="0"/>
                        <a:t>X</a:t>
                      </a:r>
                      <a:endParaRPr lang="en-US" sz="105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50" dirty="0" smtClean="0"/>
                        <a:t>X</a:t>
                      </a:r>
                      <a:endParaRPr lang="en-US" sz="105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50" dirty="0" smtClean="0"/>
                        <a:t>O</a:t>
                      </a:r>
                      <a:endParaRPr lang="en-US" sz="105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921">
                <a:tc rowSpan="2"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50" b="1" dirty="0" smtClean="0"/>
                        <a:t>DL M-STA BA Protection</a:t>
                      </a:r>
                      <a:r>
                        <a:rPr lang="en-US" sz="1050" b="1" baseline="0" dirty="0" smtClean="0"/>
                        <a:t> at UL STAs</a:t>
                      </a:r>
                      <a:endParaRPr lang="en-US" sz="1050" b="1" dirty="0" smtClean="0"/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50" b="1" dirty="0" smtClean="0"/>
                        <a:t>against</a:t>
                      </a:r>
                      <a:r>
                        <a:rPr lang="en-US" sz="1050" b="1" baseline="0" dirty="0" smtClean="0"/>
                        <a:t> HE hidden nodes</a:t>
                      </a:r>
                      <a:endParaRPr lang="en-US" sz="1050" b="1" dirty="0" smtClean="0"/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(dep. on SIG-A/B design)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50" dirty="0" smtClean="0"/>
                        <a:t>X</a:t>
                      </a:r>
                      <a:endParaRPr lang="en-US" sz="105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50" dirty="0" smtClean="0"/>
                        <a:t>X</a:t>
                      </a:r>
                      <a:endParaRPr lang="en-US" sz="105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921">
                <a:tc vMerge="1">
                  <a:txBody>
                    <a:bodyPr/>
                    <a:lstStyle/>
                    <a:p>
                      <a:pPr marL="0" indent="0" algn="ctr">
                        <a:buNone/>
                      </a:pPr>
                      <a:endParaRPr lang="en-US" sz="1050" b="1" dirty="0" smtClean="0"/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50" b="1" dirty="0" smtClean="0"/>
                        <a:t>against legacy hidden</a:t>
                      </a:r>
                      <a:r>
                        <a:rPr lang="en-US" sz="1050" b="1" baseline="0" dirty="0" smtClean="0"/>
                        <a:t> nodes</a:t>
                      </a:r>
                      <a:endParaRPr lang="en-US" sz="1050" b="1" dirty="0" smtClean="0"/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50" dirty="0" smtClean="0"/>
                        <a:t>X</a:t>
                      </a:r>
                      <a:endParaRPr lang="en-US" sz="105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50" dirty="0" smtClean="0"/>
                        <a:t>X</a:t>
                      </a:r>
                      <a:endParaRPr lang="en-US" sz="105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050" dirty="0" smtClean="0"/>
                        <a:t>X</a:t>
                      </a:r>
                      <a:endParaRPr lang="en-US" sz="105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8983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6672"/>
            <a:ext cx="7770813" cy="1065213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556792"/>
            <a:ext cx="7770813" cy="4824536"/>
          </a:xfrm>
        </p:spPr>
        <p:txBody>
          <a:bodyPr>
            <a:normAutofit lnSpcReduction="10000"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We propose to choose MAC frame format as the HE Trigger frame format.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Flexibility to choose PPDU types for different purposes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Pursue independent &amp; optimal design for SIG-A/B(DL MU) and Trigger(UL MU) respectively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Among three MAC frame types (Data, Management, and Control), Trigger can be assigned as a new control frame type. </a:t>
            </a:r>
            <a:endParaRPr lang="en-US" dirty="0" smtClean="0"/>
          </a:p>
          <a:p>
            <a:pPr lvl="1"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Remaining DL M-STA BA Protection </a:t>
            </a:r>
            <a:r>
              <a:rPr lang="en-US" dirty="0" smtClean="0"/>
              <a:t>Issues</a:t>
            </a:r>
            <a:endParaRPr lang="en-US" dirty="0" smtClean="0"/>
          </a:p>
          <a:p>
            <a:pPr lvl="1">
              <a:buFont typeface="Arial"/>
              <a:buChar char="•"/>
            </a:pPr>
            <a:r>
              <a:rPr lang="en-US" dirty="0" smtClean="0"/>
              <a:t>Legacy hidden nodes: If DL </a:t>
            </a:r>
            <a:r>
              <a:rPr lang="en-US" dirty="0" smtClean="0"/>
              <a:t>M-STA </a:t>
            </a:r>
            <a:r>
              <a:rPr lang="en-US" dirty="0" smtClean="0"/>
              <a:t>BA’s duration exceeds EIFS, it cannot be protected </a:t>
            </a:r>
            <a:r>
              <a:rPr lang="en-US" dirty="0" smtClean="0"/>
              <a:t>[3</a:t>
            </a:r>
            <a:r>
              <a:rPr lang="en-US" dirty="0" smtClean="0"/>
              <a:t>]</a:t>
            </a:r>
          </a:p>
          <a:p>
            <a:pPr lvl="1">
              <a:buFont typeface="Arial"/>
              <a:buChar char="•"/>
            </a:pPr>
            <a:r>
              <a:rPr lang="en-US" dirty="0"/>
              <a:t>HE hidden nodes: UL MU Data’s MPDU may not be decodable by overhearing HE STAs, therefore MAC duration-based </a:t>
            </a:r>
            <a:r>
              <a:rPr lang="en-US" dirty="0" smtClean="0"/>
              <a:t>protection </a:t>
            </a:r>
            <a:r>
              <a:rPr lang="en-US" dirty="0"/>
              <a:t>is not </a:t>
            </a:r>
            <a:r>
              <a:rPr lang="en-US" dirty="0" smtClean="0"/>
              <a:t>feasible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2101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</a:t>
            </a:r>
            <a:r>
              <a:rPr lang="en-US" dirty="0" smtClean="0"/>
              <a:t>poll - 1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981200"/>
            <a:ext cx="7770813" cy="4113213"/>
          </a:xfrm>
        </p:spPr>
        <p:txBody>
          <a:bodyPr/>
          <a:lstStyle/>
          <a:p>
            <a:pPr marL="342900" lvl="1" indent="-342900">
              <a:spcBef>
                <a:spcPts val="600"/>
              </a:spcBef>
              <a:buFont typeface="Arial"/>
              <a:buChar char="•"/>
            </a:pPr>
            <a:r>
              <a:rPr lang="en-US" dirty="0"/>
              <a:t>Do you agree </a:t>
            </a:r>
            <a:r>
              <a:rPr lang="en-US" dirty="0" smtClean="0"/>
              <a:t>to add the following text into 11ax SFD </a:t>
            </a:r>
            <a:r>
              <a:rPr lang="en-US" dirty="0"/>
              <a:t>?</a:t>
            </a:r>
          </a:p>
          <a:p>
            <a:pPr marL="0" lvl="1" indent="0">
              <a:spcBef>
                <a:spcPts val="600"/>
              </a:spcBef>
            </a:pPr>
            <a:r>
              <a:rPr lang="en-US" dirty="0"/>
              <a:t> </a:t>
            </a:r>
            <a:r>
              <a:rPr lang="en-US" dirty="0" smtClean="0"/>
              <a:t>3.2.z  HE Trigger frame shall be </a:t>
            </a:r>
            <a:r>
              <a:rPr lang="en-US" dirty="0" smtClean="0"/>
              <a:t>defined as a new MAC </a:t>
            </a:r>
            <a:r>
              <a:rPr lang="en-US" dirty="0" smtClean="0"/>
              <a:t>control frame. </a:t>
            </a:r>
            <a:endParaRPr lang="en-US" dirty="0"/>
          </a:p>
          <a:p>
            <a:pPr marL="800100" lvl="1" indent="-342900">
              <a:buFont typeface="Wingdings" charset="2"/>
              <a:buChar char="§"/>
            </a:pPr>
            <a:r>
              <a:rPr lang="en-US" dirty="0"/>
              <a:t>Y</a:t>
            </a:r>
          </a:p>
          <a:p>
            <a:pPr marL="800100" lvl="1" indent="-342900">
              <a:buFont typeface="Wingdings" charset="2"/>
              <a:buChar char="§"/>
            </a:pPr>
            <a:r>
              <a:rPr lang="en-US" dirty="0"/>
              <a:t>N</a:t>
            </a:r>
          </a:p>
          <a:p>
            <a:pPr marL="800100" lvl="1" indent="-342900">
              <a:buFont typeface="Wingdings" charset="2"/>
              <a:buChar char="§"/>
            </a:pPr>
            <a:r>
              <a:rPr lang="en-US" dirty="0"/>
              <a:t>A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Son, WILUS Institute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005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6_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7_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40726</TotalTime>
  <Words>1553</Words>
  <Application>Microsoft Macintosh PowerPoint</Application>
  <PresentationFormat>On-screen Show (4:3)</PresentationFormat>
  <Paragraphs>349</Paragraphs>
  <Slides>10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2" baseType="lpstr">
      <vt:lpstr>Arial Unicode MS</vt:lpstr>
      <vt:lpstr>Calibri</vt:lpstr>
      <vt:lpstr>MS Gothic</vt:lpstr>
      <vt:lpstr>ＭＳ Ｐゴシック</vt:lpstr>
      <vt:lpstr>Times New Roman</vt:lpstr>
      <vt:lpstr>Wingdings</vt:lpstr>
      <vt:lpstr>맑은 고딕</vt:lpstr>
      <vt:lpstr>Arial</vt:lpstr>
      <vt:lpstr>Office Theme</vt:lpstr>
      <vt:lpstr>6_802-11-Submission</vt:lpstr>
      <vt:lpstr>7_802-11-Submission</vt:lpstr>
      <vt:lpstr>Document</vt:lpstr>
      <vt:lpstr>HE Trigger Frame Format</vt:lpstr>
      <vt:lpstr>Introduction</vt:lpstr>
      <vt:lpstr>Introduction</vt:lpstr>
      <vt:lpstr>Option 1. NDP Trigger frame</vt:lpstr>
      <vt:lpstr>Option 2. MAC Trigger frame (11ax PPDU)</vt:lpstr>
      <vt:lpstr>Option 2. MAC Trigger frame (11a PPDU)</vt:lpstr>
      <vt:lpstr>Trigger Frame Type Comparisons</vt:lpstr>
      <vt:lpstr>Summary</vt:lpstr>
      <vt:lpstr>Straw poll - 1</vt:lpstr>
      <vt:lpstr>References</vt:lpstr>
    </vt:vector>
  </TitlesOfParts>
  <Company>WILUS Institute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Experiments on CCA levels</dc:title>
  <dc:creator>John Son</dc:creator>
  <cp:lastModifiedBy>JuHyung SON</cp:lastModifiedBy>
  <cp:revision>1134</cp:revision>
  <cp:lastPrinted>2015-07-13T11:36:43Z</cp:lastPrinted>
  <dcterms:created xsi:type="dcterms:W3CDTF">2014-04-14T10:59:07Z</dcterms:created>
  <dcterms:modified xsi:type="dcterms:W3CDTF">2015-07-13T11:46:29Z</dcterms:modified>
</cp:coreProperties>
</file>