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422" r:id="rId2"/>
    <p:sldId id="473" r:id="rId3"/>
    <p:sldId id="454" r:id="rId4"/>
    <p:sldId id="462" r:id="rId5"/>
    <p:sldId id="463" r:id="rId6"/>
    <p:sldId id="491" r:id="rId7"/>
    <p:sldId id="477" r:id="rId8"/>
    <p:sldId id="503" r:id="rId9"/>
    <p:sldId id="485" r:id="rId10"/>
    <p:sldId id="486" r:id="rId11"/>
    <p:sldId id="487" r:id="rId12"/>
    <p:sldId id="489" r:id="rId13"/>
    <p:sldId id="484" r:id="rId14"/>
    <p:sldId id="483" r:id="rId15"/>
    <p:sldId id="516" r:id="rId16"/>
    <p:sldId id="504" r:id="rId17"/>
    <p:sldId id="442" r:id="rId18"/>
    <p:sldId id="507" r:id="rId19"/>
    <p:sldId id="508" r:id="rId20"/>
    <p:sldId id="509" r:id="rId21"/>
    <p:sldId id="510" r:id="rId22"/>
    <p:sldId id="511" r:id="rId23"/>
    <p:sldId id="512" r:id="rId24"/>
    <p:sldId id="513" r:id="rId25"/>
    <p:sldId id="514" r:id="rId26"/>
    <p:sldId id="515" r:id="rId27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863D"/>
    <a:srgbClr val="006C31"/>
    <a:srgbClr val="168420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5405" autoAdjust="0"/>
  </p:normalViewPr>
  <p:slideViewPr>
    <p:cSldViewPr>
      <p:cViewPr varScale="1">
        <p:scale>
          <a:sx n="65" d="100"/>
          <a:sy n="65" d="100"/>
        </p:scale>
        <p:origin x="135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smtClean="0">
                <a:effectLst/>
              </a:rPr>
              <a:t>Throughput (Mbps)</a:t>
            </a:r>
            <a:endParaRPr lang="en-US" dirty="0" smtClean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3.9786643937549042E-2"/>
          <c:y val="3.4600831146106736E-2"/>
          <c:w val="0.94131301241983922"/>
          <c:h val="0.848651574803149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3.8014999999999999</c:v>
                </c:pt>
                <c:pt idx="1">
                  <c:v>5.4210000000000003</c:v>
                </c:pt>
                <c:pt idx="2">
                  <c:v>5.5914000000000001</c:v>
                </c:pt>
                <c:pt idx="3">
                  <c:v>5.8564999999999996</c:v>
                </c:pt>
                <c:pt idx="4">
                  <c:v>5.7369000000000003</c:v>
                </c:pt>
                <c:pt idx="5">
                  <c:v>5.0446999999999997</c:v>
                </c:pt>
                <c:pt idx="6">
                  <c:v>5.4455</c:v>
                </c:pt>
                <c:pt idx="7">
                  <c:v>5.4581</c:v>
                </c:pt>
                <c:pt idx="8">
                  <c:v>5.8884999999999996</c:v>
                </c:pt>
                <c:pt idx="9">
                  <c:v>5.3022999999999998</c:v>
                </c:pt>
                <c:pt idx="10">
                  <c:v>5.5831999999999997</c:v>
                </c:pt>
                <c:pt idx="11">
                  <c:v>5.7195999999999998</c:v>
                </c:pt>
                <c:pt idx="12">
                  <c:v>4.6845999999999997</c:v>
                </c:pt>
                <c:pt idx="13">
                  <c:v>4.5872000000000002</c:v>
                </c:pt>
                <c:pt idx="14">
                  <c:v>4.8940999999999999</c:v>
                </c:pt>
                <c:pt idx="15">
                  <c:v>4.2590000000000003</c:v>
                </c:pt>
                <c:pt idx="16">
                  <c:v>5.3693999999999997</c:v>
                </c:pt>
                <c:pt idx="17">
                  <c:v>4.9025999999999996</c:v>
                </c:pt>
                <c:pt idx="18">
                  <c:v>5.7243000000000004</c:v>
                </c:pt>
                <c:pt idx="19">
                  <c:v>5.6632999999999996</c:v>
                </c:pt>
                <c:pt idx="20">
                  <c:v>20.385899999999999</c:v>
                </c:pt>
                <c:pt idx="21">
                  <c:v>20.733499999999999</c:v>
                </c:pt>
                <c:pt idx="22">
                  <c:v>20.5534</c:v>
                </c:pt>
                <c:pt idx="23">
                  <c:v>18.474499999999999</c:v>
                </c:pt>
                <c:pt idx="24">
                  <c:v>20.9635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4954552"/>
        <c:axId val="324952984"/>
      </c:barChart>
      <c:catAx>
        <c:axId val="324954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24952984"/>
        <c:crosses val="autoZero"/>
        <c:auto val="1"/>
        <c:lblAlgn val="ctr"/>
        <c:lblOffset val="100"/>
        <c:noMultiLvlLbl val="0"/>
      </c:catAx>
      <c:valAx>
        <c:axId val="324952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24954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dirty="0" smtClean="0"/>
              <a:t>PER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6.9182852143482063E-2"/>
          <c:y val="3.4523809523809512E-2"/>
          <c:w val="0.88637270341207353"/>
          <c:h val="0.8320505249343832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Sheet4!$A$1:$A$30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Sheet4!$B$1:$B$30</c:f>
              <c:numCache>
                <c:formatCode>General</c:formatCode>
                <c:ptCount val="30"/>
                <c:pt idx="0">
                  <c:v>8.8700000000000001E-2</c:v>
                </c:pt>
                <c:pt idx="1">
                  <c:v>6.6199999999999995E-2</c:v>
                </c:pt>
                <c:pt idx="2">
                  <c:v>6.54E-2</c:v>
                </c:pt>
                <c:pt idx="3">
                  <c:v>6.1499999999999999E-2</c:v>
                </c:pt>
                <c:pt idx="4">
                  <c:v>9.6100000000000005E-2</c:v>
                </c:pt>
                <c:pt idx="5">
                  <c:v>0.1043</c:v>
                </c:pt>
                <c:pt idx="6">
                  <c:v>2.0400000000000001E-2</c:v>
                </c:pt>
                <c:pt idx="7">
                  <c:v>0.1178</c:v>
                </c:pt>
                <c:pt idx="8">
                  <c:v>6.2799999999999995E-2</c:v>
                </c:pt>
                <c:pt idx="9">
                  <c:v>8.5199999999999998E-2</c:v>
                </c:pt>
                <c:pt idx="10">
                  <c:v>0.14779999999999999</c:v>
                </c:pt>
                <c:pt idx="11">
                  <c:v>9.3799999999999994E-2</c:v>
                </c:pt>
                <c:pt idx="12">
                  <c:v>3.0599999999999999E-2</c:v>
                </c:pt>
                <c:pt idx="13">
                  <c:v>2.7099999999999999E-2</c:v>
                </c:pt>
                <c:pt idx="16">
                  <c:v>7.5800000000000006E-2</c:v>
                </c:pt>
                <c:pt idx="17">
                  <c:v>0.1135</c:v>
                </c:pt>
                <c:pt idx="18">
                  <c:v>0.1041</c:v>
                </c:pt>
                <c:pt idx="19">
                  <c:v>4.07E-2</c:v>
                </c:pt>
                <c:pt idx="20">
                  <c:v>4.5400000000000003E-2</c:v>
                </c:pt>
                <c:pt idx="21">
                  <c:v>8.5000000000000006E-2</c:v>
                </c:pt>
                <c:pt idx="22">
                  <c:v>2.6100000000000002E-2</c:v>
                </c:pt>
                <c:pt idx="24">
                  <c:v>4.6100000000000002E-2</c:v>
                </c:pt>
                <c:pt idx="25">
                  <c:v>2.1700000000000001E-2</c:v>
                </c:pt>
                <c:pt idx="26">
                  <c:v>5.9200000000000003E-2</c:v>
                </c:pt>
                <c:pt idx="27">
                  <c:v>4.7399999999999998E-2</c:v>
                </c:pt>
                <c:pt idx="29">
                  <c:v>5.45E-2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6946872"/>
        <c:axId val="366944128"/>
      </c:barChart>
      <c:catAx>
        <c:axId val="366946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6944128"/>
        <c:crosses val="autoZero"/>
        <c:auto val="1"/>
        <c:lblAlgn val="ctr"/>
        <c:lblOffset val="100"/>
        <c:noMultiLvlLbl val="0"/>
      </c:catAx>
      <c:valAx>
        <c:axId val="366944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6946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Sheet3!$A$1:$A$30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Sheet3!$B$1:$B$30</c:f>
              <c:numCache>
                <c:formatCode>General</c:formatCode>
                <c:ptCount val="30"/>
                <c:pt idx="0">
                  <c:v>0.48699999999999999</c:v>
                </c:pt>
                <c:pt idx="1">
                  <c:v>0.32969999999999999</c:v>
                </c:pt>
                <c:pt idx="2">
                  <c:v>0.32629999999999998</c:v>
                </c:pt>
                <c:pt idx="3">
                  <c:v>0.4209</c:v>
                </c:pt>
                <c:pt idx="4">
                  <c:v>0.47970000000000002</c:v>
                </c:pt>
                <c:pt idx="5">
                  <c:v>0.37069999999999997</c:v>
                </c:pt>
                <c:pt idx="14">
                  <c:v>0.37990000000000002</c:v>
                </c:pt>
                <c:pt idx="15">
                  <c:v>0.36980000000000002</c:v>
                </c:pt>
                <c:pt idx="16">
                  <c:v>0.3634</c:v>
                </c:pt>
                <c:pt idx="17">
                  <c:v>0.39629999999999999</c:v>
                </c:pt>
                <c:pt idx="18">
                  <c:v>0.35149999999999998</c:v>
                </c:pt>
                <c:pt idx="19">
                  <c:v>0.40179999999999999</c:v>
                </c:pt>
                <c:pt idx="20">
                  <c:v>0.4748</c:v>
                </c:pt>
                <c:pt idx="23">
                  <c:v>0.17730000000000001</c:v>
                </c:pt>
                <c:pt idx="24">
                  <c:v>0.18049999999999999</c:v>
                </c:pt>
                <c:pt idx="25">
                  <c:v>0.15129999999999999</c:v>
                </c:pt>
                <c:pt idx="28">
                  <c:v>0.51259999999999994</c:v>
                </c:pt>
                <c:pt idx="29">
                  <c:v>0.1991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6944912"/>
        <c:axId val="366947656"/>
      </c:barChart>
      <c:catAx>
        <c:axId val="36694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6947656"/>
        <c:crosses val="autoZero"/>
        <c:auto val="1"/>
        <c:lblAlgn val="ctr"/>
        <c:lblOffset val="100"/>
        <c:noMultiLvlLbl val="0"/>
      </c:catAx>
      <c:valAx>
        <c:axId val="366947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6944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Throughput (Mbps)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Sheet3!$A$1:$A$30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Sheet3!$B$1:$B$30</c:f>
              <c:numCache>
                <c:formatCode>General</c:formatCode>
                <c:ptCount val="30"/>
                <c:pt idx="0">
                  <c:v>2.5691999999999999</c:v>
                </c:pt>
                <c:pt idx="1">
                  <c:v>5.2225000000000001</c:v>
                </c:pt>
                <c:pt idx="2">
                  <c:v>9.3173999999999992</c:v>
                </c:pt>
                <c:pt idx="3">
                  <c:v>5.5864000000000003</c:v>
                </c:pt>
                <c:pt idx="4">
                  <c:v>4.3532000000000002</c:v>
                </c:pt>
                <c:pt idx="5">
                  <c:v>6.8856000000000002</c:v>
                </c:pt>
                <c:pt idx="14">
                  <c:v>10.4201</c:v>
                </c:pt>
                <c:pt idx="15">
                  <c:v>6.4995000000000003</c:v>
                </c:pt>
                <c:pt idx="16">
                  <c:v>1.9538</c:v>
                </c:pt>
                <c:pt idx="17">
                  <c:v>2.327</c:v>
                </c:pt>
                <c:pt idx="18">
                  <c:v>4.96</c:v>
                </c:pt>
                <c:pt idx="19">
                  <c:v>6.1680999999999999</c:v>
                </c:pt>
                <c:pt idx="20">
                  <c:v>13.005699999999999</c:v>
                </c:pt>
                <c:pt idx="23">
                  <c:v>41.370800000000003</c:v>
                </c:pt>
                <c:pt idx="24">
                  <c:v>37.306399999999996</c:v>
                </c:pt>
                <c:pt idx="25">
                  <c:v>56.004100000000001</c:v>
                </c:pt>
                <c:pt idx="28">
                  <c:v>6.7443</c:v>
                </c:pt>
                <c:pt idx="29">
                  <c:v>32.828200000000002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6944520"/>
        <c:axId val="366947264"/>
      </c:barChart>
      <c:catAx>
        <c:axId val="366944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6947264"/>
        <c:crosses val="autoZero"/>
        <c:auto val="1"/>
        <c:lblAlgn val="ctr"/>
        <c:lblOffset val="100"/>
        <c:noMultiLvlLbl val="0"/>
      </c:catAx>
      <c:valAx>
        <c:axId val="366947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6944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Max.32 MPDU Aggregation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1Bss-DL</c:v>
                </c:pt>
                <c:pt idx="1">
                  <c:v>1Bss-UL-2STAs</c:v>
                </c:pt>
                <c:pt idx="2">
                  <c:v>1Bss-UL-3STAs</c:v>
                </c:pt>
                <c:pt idx="3">
                  <c:v>2Bss DL-Only</c:v>
                </c:pt>
                <c:pt idx="4">
                  <c:v>2Bss UL-Only</c:v>
                </c:pt>
                <c:pt idx="5">
                  <c:v>2Bss A-DL/B-UL</c:v>
                </c:pt>
                <c:pt idx="6">
                  <c:v>2Bss A-UL/B-DL</c:v>
                </c:pt>
                <c:pt idx="7">
                  <c:v>3Bss DL-Only</c:v>
                </c:pt>
                <c:pt idx="8">
                  <c:v>3Bss UL-Only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195.76</c:v>
                </c:pt>
                <c:pt idx="1">
                  <c:v>186.89</c:v>
                </c:pt>
                <c:pt idx="2">
                  <c:v>181.16</c:v>
                </c:pt>
                <c:pt idx="3">
                  <c:v>195.77459999999999</c:v>
                </c:pt>
                <c:pt idx="4">
                  <c:v>153.8699</c:v>
                </c:pt>
                <c:pt idx="5">
                  <c:v>178.49510000000001</c:v>
                </c:pt>
                <c:pt idx="6">
                  <c:v>149.61490000000001</c:v>
                </c:pt>
                <c:pt idx="7">
                  <c:v>196.65129999999999</c:v>
                </c:pt>
                <c:pt idx="8">
                  <c:v>219.95140000000001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Max.64 MPDU Aggregation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1Bss-DL</c:v>
                </c:pt>
                <c:pt idx="1">
                  <c:v>1Bss-UL-2STAs</c:v>
                </c:pt>
                <c:pt idx="2">
                  <c:v>1Bss-UL-3STAs</c:v>
                </c:pt>
                <c:pt idx="3">
                  <c:v>2Bss DL-Only</c:v>
                </c:pt>
                <c:pt idx="4">
                  <c:v>2Bss UL-Only</c:v>
                </c:pt>
                <c:pt idx="5">
                  <c:v>2Bss A-DL/B-UL</c:v>
                </c:pt>
                <c:pt idx="6">
                  <c:v>2Bss A-UL/B-DL</c:v>
                </c:pt>
                <c:pt idx="7">
                  <c:v>3Bss DL-Only</c:v>
                </c:pt>
                <c:pt idx="8">
                  <c:v>3Bss UL-Only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208.39</c:v>
                </c:pt>
                <c:pt idx="1">
                  <c:v>196.02</c:v>
                </c:pt>
                <c:pt idx="2">
                  <c:v>184.82</c:v>
                </c:pt>
                <c:pt idx="3">
                  <c:v>206.44499999999999</c:v>
                </c:pt>
                <c:pt idx="4">
                  <c:v>160.76419999999999</c:v>
                </c:pt>
                <c:pt idx="5">
                  <c:v>181.63</c:v>
                </c:pt>
                <c:pt idx="6">
                  <c:v>156.8767</c:v>
                </c:pt>
                <c:pt idx="7">
                  <c:v>208.053</c:v>
                </c:pt>
                <c:pt idx="8">
                  <c:v>253.5223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7621728"/>
        <c:axId val="367623688"/>
      </c:barChart>
      <c:catAx>
        <c:axId val="367621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7623688"/>
        <c:crosses val="autoZero"/>
        <c:auto val="1"/>
        <c:lblAlgn val="ctr"/>
        <c:lblOffset val="100"/>
        <c:noMultiLvlLbl val="0"/>
      </c:catAx>
      <c:valAx>
        <c:axId val="367623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7621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err="1" smtClean="0">
                <a:effectLst/>
              </a:rPr>
              <a:t>Thoughtput</a:t>
            </a:r>
            <a:r>
              <a:rPr lang="en-US" sz="1800" b="0" i="0" baseline="0" dirty="0" smtClean="0">
                <a:effectLst/>
              </a:rPr>
              <a:t> (Mbps)</a:t>
            </a:r>
            <a:endParaRPr lang="en-US" dirty="0" smtClean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3.7836318254335852E-2"/>
          <c:y val="3.392857142857144E-2"/>
          <c:w val="0.94418982553651387"/>
          <c:h val="0.8362401574803149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4.3654000000000002</c:v>
                </c:pt>
                <c:pt idx="1">
                  <c:v>4.7279999999999998</c:v>
                </c:pt>
                <c:pt idx="2">
                  <c:v>5.0248999999999997</c:v>
                </c:pt>
                <c:pt idx="3">
                  <c:v>5.0180999999999996</c:v>
                </c:pt>
                <c:pt idx="4">
                  <c:v>5.7784000000000004</c:v>
                </c:pt>
                <c:pt idx="5">
                  <c:v>5.0286</c:v>
                </c:pt>
                <c:pt idx="6">
                  <c:v>5.5498000000000003</c:v>
                </c:pt>
                <c:pt idx="7">
                  <c:v>4.9123000000000001</c:v>
                </c:pt>
                <c:pt idx="8">
                  <c:v>5.2161999999999997</c:v>
                </c:pt>
                <c:pt idx="9">
                  <c:v>5.5084</c:v>
                </c:pt>
                <c:pt idx="10">
                  <c:v>4.1471</c:v>
                </c:pt>
                <c:pt idx="11">
                  <c:v>5.4268999999999998</c:v>
                </c:pt>
                <c:pt idx="12">
                  <c:v>5.9561000000000002</c:v>
                </c:pt>
                <c:pt idx="13">
                  <c:v>5.0965999999999996</c:v>
                </c:pt>
                <c:pt idx="14">
                  <c:v>4.6475</c:v>
                </c:pt>
                <c:pt idx="15">
                  <c:v>3.8906000000000001</c:v>
                </c:pt>
                <c:pt idx="16">
                  <c:v>4.1763000000000003</c:v>
                </c:pt>
                <c:pt idx="17">
                  <c:v>4.4947999999999997</c:v>
                </c:pt>
                <c:pt idx="18">
                  <c:v>4.3700999999999999</c:v>
                </c:pt>
                <c:pt idx="19">
                  <c:v>4.9612999999999996</c:v>
                </c:pt>
                <c:pt idx="20">
                  <c:v>19.242799999999999</c:v>
                </c:pt>
                <c:pt idx="21">
                  <c:v>19.942499999999999</c:v>
                </c:pt>
                <c:pt idx="22">
                  <c:v>18.610700000000001</c:v>
                </c:pt>
                <c:pt idx="23">
                  <c:v>19.3507</c:v>
                </c:pt>
                <c:pt idx="24">
                  <c:v>20.330500000000001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7624864"/>
        <c:axId val="367622120"/>
      </c:barChart>
      <c:catAx>
        <c:axId val="367624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7622120"/>
        <c:crosses val="autoZero"/>
        <c:auto val="1"/>
        <c:lblAlgn val="ctr"/>
        <c:lblOffset val="100"/>
        <c:noMultiLvlLbl val="0"/>
      </c:catAx>
      <c:valAx>
        <c:axId val="367622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7624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dirty="0" smtClean="0"/>
              <a:t>PER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4.7926004441752476E-2"/>
          <c:y val="3.3888888888888892E-2"/>
          <c:w val="0.93444579043004239"/>
          <c:h val="0.8449352580927385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7.0900000000000005E-2</c:v>
                </c:pt>
                <c:pt idx="1">
                  <c:v>9.6299999999999997E-2</c:v>
                </c:pt>
                <c:pt idx="2">
                  <c:v>3.2199999999999999E-2</c:v>
                </c:pt>
                <c:pt idx="3">
                  <c:v>6.7900000000000002E-2</c:v>
                </c:pt>
                <c:pt idx="4">
                  <c:v>4.5499999999999999E-2</c:v>
                </c:pt>
                <c:pt idx="5">
                  <c:v>8.9899999999999994E-2</c:v>
                </c:pt>
                <c:pt idx="6">
                  <c:v>1.5299999999999999E-2</c:v>
                </c:pt>
                <c:pt idx="7">
                  <c:v>8.8800000000000004E-2</c:v>
                </c:pt>
                <c:pt idx="8">
                  <c:v>1.7399999999999999E-2</c:v>
                </c:pt>
                <c:pt idx="9">
                  <c:v>9.1200000000000003E-2</c:v>
                </c:pt>
                <c:pt idx="10">
                  <c:v>8.5199999999999998E-2</c:v>
                </c:pt>
                <c:pt idx="11">
                  <c:v>6.7599999999999993E-2</c:v>
                </c:pt>
                <c:pt idx="12">
                  <c:v>3.9E-2</c:v>
                </c:pt>
                <c:pt idx="13">
                  <c:v>2.23E-2</c:v>
                </c:pt>
                <c:pt idx="14">
                  <c:v>4.8300000000000003E-2</c:v>
                </c:pt>
                <c:pt idx="15">
                  <c:v>7.1400000000000005E-2</c:v>
                </c:pt>
                <c:pt idx="16">
                  <c:v>6.8699999999999997E-2</c:v>
                </c:pt>
                <c:pt idx="17">
                  <c:v>0.1075</c:v>
                </c:pt>
                <c:pt idx="18">
                  <c:v>6.0900000000000003E-2</c:v>
                </c:pt>
                <c:pt idx="19">
                  <c:v>4.7899999999999998E-2</c:v>
                </c:pt>
                <c:pt idx="20">
                  <c:v>8.8300000000000003E-2</c:v>
                </c:pt>
                <c:pt idx="21">
                  <c:v>6.2700000000000006E-2</c:v>
                </c:pt>
                <c:pt idx="22">
                  <c:v>1.6799999999999999E-2</c:v>
                </c:pt>
                <c:pt idx="23">
                  <c:v>9.2299999999999993E-2</c:v>
                </c:pt>
                <c:pt idx="24">
                  <c:v>9.5299999999999996E-2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7622512"/>
        <c:axId val="367622904"/>
      </c:barChart>
      <c:catAx>
        <c:axId val="367622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7622904"/>
        <c:crosses val="autoZero"/>
        <c:auto val="1"/>
        <c:lblAlgn val="ctr"/>
        <c:lblOffset val="100"/>
        <c:noMultiLvlLbl val="0"/>
      </c:catAx>
      <c:valAx>
        <c:axId val="367622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7622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dirty="0" smtClean="0"/>
              <a:t>PER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4.4571625915181656E-2"/>
          <c:y val="3.5057471264367826E-2"/>
          <c:w val="0.93613012847078325"/>
          <c:h val="0.8395881980269708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0.39240000000000003</c:v>
                </c:pt>
                <c:pt idx="1">
                  <c:v>0.39140000000000003</c:v>
                </c:pt>
                <c:pt idx="2">
                  <c:v>0.44369999999999998</c:v>
                </c:pt>
                <c:pt idx="3">
                  <c:v>0.43569999999999998</c:v>
                </c:pt>
                <c:pt idx="4">
                  <c:v>0.4491</c:v>
                </c:pt>
                <c:pt idx="5">
                  <c:v>0.4047</c:v>
                </c:pt>
                <c:pt idx="6">
                  <c:v>0.38829999999999998</c:v>
                </c:pt>
                <c:pt idx="7">
                  <c:v>0.36799999999999999</c:v>
                </c:pt>
                <c:pt idx="8">
                  <c:v>0.43669999999999998</c:v>
                </c:pt>
                <c:pt idx="9">
                  <c:v>0.38769999999999999</c:v>
                </c:pt>
                <c:pt idx="10">
                  <c:v>0.37269999999999998</c:v>
                </c:pt>
                <c:pt idx="11">
                  <c:v>0.41870000000000002</c:v>
                </c:pt>
                <c:pt idx="12">
                  <c:v>0.43390000000000001</c:v>
                </c:pt>
                <c:pt idx="13">
                  <c:v>0.44259999999999999</c:v>
                </c:pt>
                <c:pt idx="14">
                  <c:v>0.40429999999999999</c:v>
                </c:pt>
                <c:pt idx="15">
                  <c:v>0.41610000000000003</c:v>
                </c:pt>
                <c:pt idx="16">
                  <c:v>0.38850000000000001</c:v>
                </c:pt>
                <c:pt idx="17">
                  <c:v>0.35289999999999999</c:v>
                </c:pt>
                <c:pt idx="18">
                  <c:v>0.41980000000000001</c:v>
                </c:pt>
                <c:pt idx="19">
                  <c:v>0.36680000000000001</c:v>
                </c:pt>
                <c:pt idx="20">
                  <c:v>0.53510000000000002</c:v>
                </c:pt>
                <c:pt idx="21">
                  <c:v>0.43480000000000002</c:v>
                </c:pt>
                <c:pt idx="22">
                  <c:v>0.21340000000000001</c:v>
                </c:pt>
                <c:pt idx="23">
                  <c:v>0.27039999999999997</c:v>
                </c:pt>
                <c:pt idx="24">
                  <c:v>0.27950000000000003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7624472"/>
        <c:axId val="368101424"/>
      </c:barChart>
      <c:catAx>
        <c:axId val="367624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8101424"/>
        <c:crosses val="autoZero"/>
        <c:auto val="1"/>
        <c:lblAlgn val="ctr"/>
        <c:lblOffset val="100"/>
        <c:noMultiLvlLbl val="0"/>
      </c:catAx>
      <c:valAx>
        <c:axId val="368101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7624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err="1" smtClean="0">
                <a:effectLst/>
              </a:rPr>
              <a:t>Thoughtput</a:t>
            </a:r>
            <a:r>
              <a:rPr lang="en-US" sz="1800" b="0" i="0" baseline="0" dirty="0" smtClean="0">
                <a:effectLst/>
              </a:rPr>
              <a:t> (Mbps)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3.9786643937549042E-2"/>
          <c:y val="3.392857142857144E-2"/>
          <c:w val="0.94131301241983922"/>
          <c:h val="0.8362401574803149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6.7484999999999999</c:v>
                </c:pt>
                <c:pt idx="1">
                  <c:v>6.4226999999999999</c:v>
                </c:pt>
                <c:pt idx="2">
                  <c:v>2.8557000000000001</c:v>
                </c:pt>
                <c:pt idx="3">
                  <c:v>3.8862000000000001</c:v>
                </c:pt>
                <c:pt idx="4">
                  <c:v>2.9077000000000002</c:v>
                </c:pt>
                <c:pt idx="5">
                  <c:v>4.641</c:v>
                </c:pt>
                <c:pt idx="6">
                  <c:v>6.5025000000000004</c:v>
                </c:pt>
                <c:pt idx="7">
                  <c:v>6.4279000000000002</c:v>
                </c:pt>
                <c:pt idx="8">
                  <c:v>4.6723999999999997</c:v>
                </c:pt>
                <c:pt idx="9">
                  <c:v>5.2735000000000003</c:v>
                </c:pt>
                <c:pt idx="10">
                  <c:v>6.5685000000000002</c:v>
                </c:pt>
                <c:pt idx="11">
                  <c:v>5.9307999999999996</c:v>
                </c:pt>
                <c:pt idx="12">
                  <c:v>4.0720000000000001</c:v>
                </c:pt>
                <c:pt idx="13">
                  <c:v>5.0861999999999998</c:v>
                </c:pt>
                <c:pt idx="14">
                  <c:v>6.1547000000000001</c:v>
                </c:pt>
                <c:pt idx="15">
                  <c:v>5.1600999999999999</c:v>
                </c:pt>
                <c:pt idx="16">
                  <c:v>7.0662000000000003</c:v>
                </c:pt>
                <c:pt idx="17">
                  <c:v>7.8132000000000001</c:v>
                </c:pt>
                <c:pt idx="18">
                  <c:v>4.7313999999999998</c:v>
                </c:pt>
                <c:pt idx="19">
                  <c:v>7.7272999999999996</c:v>
                </c:pt>
                <c:pt idx="20">
                  <c:v>2.6257999999999999</c:v>
                </c:pt>
                <c:pt idx="21">
                  <c:v>4.4642999999999997</c:v>
                </c:pt>
                <c:pt idx="22">
                  <c:v>16.038799999999998</c:v>
                </c:pt>
                <c:pt idx="23">
                  <c:v>16.734200000000001</c:v>
                </c:pt>
                <c:pt idx="24">
                  <c:v>13.3583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8100248"/>
        <c:axId val="368098288"/>
      </c:barChart>
      <c:catAx>
        <c:axId val="368100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8098288"/>
        <c:crosses val="autoZero"/>
        <c:auto val="1"/>
        <c:lblAlgn val="ctr"/>
        <c:lblOffset val="100"/>
        <c:noMultiLvlLbl val="0"/>
      </c:catAx>
      <c:valAx>
        <c:axId val="368098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8100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err="1" smtClean="0">
                <a:effectLst/>
              </a:rPr>
              <a:t>Thoughtput</a:t>
            </a:r>
            <a:r>
              <a:rPr lang="en-US" sz="1800" b="0" i="0" baseline="0" dirty="0" smtClean="0">
                <a:effectLst/>
              </a:rPr>
              <a:t> (Mbps)</a:t>
            </a:r>
            <a:endParaRPr lang="en-US" dirty="0" smtClean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3.9040384925060609E-2"/>
          <c:y val="2.9657855268091487E-2"/>
          <c:w val="0.94241377611999544"/>
          <c:h val="0.8695734908136484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2.6575000000000002</c:v>
                </c:pt>
                <c:pt idx="1">
                  <c:v>2.4434</c:v>
                </c:pt>
                <c:pt idx="2">
                  <c:v>2.3155000000000001</c:v>
                </c:pt>
                <c:pt idx="3">
                  <c:v>2.2555000000000001</c:v>
                </c:pt>
                <c:pt idx="4">
                  <c:v>2.1297000000000001</c:v>
                </c:pt>
                <c:pt idx="5">
                  <c:v>1.7233000000000001</c:v>
                </c:pt>
                <c:pt idx="6">
                  <c:v>2.2134999999999998</c:v>
                </c:pt>
                <c:pt idx="7">
                  <c:v>2.0596999999999999</c:v>
                </c:pt>
                <c:pt idx="8">
                  <c:v>1.9291</c:v>
                </c:pt>
                <c:pt idx="9">
                  <c:v>2.1240999999999999</c:v>
                </c:pt>
                <c:pt idx="10">
                  <c:v>1.8077000000000001</c:v>
                </c:pt>
                <c:pt idx="11">
                  <c:v>1.9218999999999999</c:v>
                </c:pt>
                <c:pt idx="12">
                  <c:v>2.3654999999999999</c:v>
                </c:pt>
                <c:pt idx="13">
                  <c:v>2.3788999999999998</c:v>
                </c:pt>
                <c:pt idx="14">
                  <c:v>2.2776000000000001</c:v>
                </c:pt>
                <c:pt idx="15">
                  <c:v>2.3805999999999998</c:v>
                </c:pt>
                <c:pt idx="16">
                  <c:v>2.8449</c:v>
                </c:pt>
                <c:pt idx="17">
                  <c:v>2.1012</c:v>
                </c:pt>
                <c:pt idx="18">
                  <c:v>2.0024999999999999</c:v>
                </c:pt>
                <c:pt idx="19">
                  <c:v>2.2223999999999999</c:v>
                </c:pt>
                <c:pt idx="20">
                  <c:v>25.076799999999999</c:v>
                </c:pt>
                <c:pt idx="21">
                  <c:v>24.346900000000002</c:v>
                </c:pt>
                <c:pt idx="22">
                  <c:v>28.778199999999998</c:v>
                </c:pt>
                <c:pt idx="23">
                  <c:v>32.166899999999998</c:v>
                </c:pt>
                <c:pt idx="24">
                  <c:v>23.971800000000002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8099464"/>
        <c:axId val="368099856"/>
      </c:barChart>
      <c:catAx>
        <c:axId val="368099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8099856"/>
        <c:crosses val="autoZero"/>
        <c:auto val="1"/>
        <c:lblAlgn val="ctr"/>
        <c:lblOffset val="100"/>
        <c:noMultiLvlLbl val="0"/>
      </c:catAx>
      <c:valAx>
        <c:axId val="368099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8099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dirty="0" smtClean="0"/>
              <a:t>PER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4.942090448411262E-2"/>
          <c:y val="4.0804597701149435E-2"/>
          <c:w val="0.93240103431476651"/>
          <c:h val="0.856829577337315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0.113</c:v>
                </c:pt>
                <c:pt idx="1">
                  <c:v>9.6199999999999994E-2</c:v>
                </c:pt>
                <c:pt idx="2">
                  <c:v>1.3899999999999999E-2</c:v>
                </c:pt>
                <c:pt idx="3">
                  <c:v>7.5999999999999998E-2</c:v>
                </c:pt>
                <c:pt idx="4">
                  <c:v>3.7999999999999999E-2</c:v>
                </c:pt>
                <c:pt idx="5">
                  <c:v>7.8100000000000003E-2</c:v>
                </c:pt>
                <c:pt idx="6">
                  <c:v>1.24E-2</c:v>
                </c:pt>
                <c:pt idx="7">
                  <c:v>9.7699999999999995E-2</c:v>
                </c:pt>
                <c:pt idx="8">
                  <c:v>1.35E-2</c:v>
                </c:pt>
                <c:pt idx="9">
                  <c:v>0.1125</c:v>
                </c:pt>
                <c:pt idx="10">
                  <c:v>0.1113</c:v>
                </c:pt>
                <c:pt idx="11">
                  <c:v>5.9499999999999997E-2</c:v>
                </c:pt>
                <c:pt idx="12">
                  <c:v>1.09E-2</c:v>
                </c:pt>
                <c:pt idx="13">
                  <c:v>2.7000000000000001E-3</c:v>
                </c:pt>
                <c:pt idx="14">
                  <c:v>9.1999999999999998E-3</c:v>
                </c:pt>
                <c:pt idx="15">
                  <c:v>8.9200000000000002E-2</c:v>
                </c:pt>
                <c:pt idx="16">
                  <c:v>7.1400000000000005E-2</c:v>
                </c:pt>
                <c:pt idx="17">
                  <c:v>0.18179999999999999</c:v>
                </c:pt>
                <c:pt idx="18">
                  <c:v>3.7999999999999999E-2</c:v>
                </c:pt>
                <c:pt idx="19">
                  <c:v>8.3699999999999997E-2</c:v>
                </c:pt>
                <c:pt idx="20">
                  <c:v>0.27779999999999999</c:v>
                </c:pt>
                <c:pt idx="21">
                  <c:v>0.28120000000000001</c:v>
                </c:pt>
                <c:pt idx="22">
                  <c:v>0.2392</c:v>
                </c:pt>
                <c:pt idx="23">
                  <c:v>0.2205</c:v>
                </c:pt>
                <c:pt idx="24">
                  <c:v>0.2702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8100640"/>
        <c:axId val="368101032"/>
      </c:barChart>
      <c:catAx>
        <c:axId val="3681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8101032"/>
        <c:crosses val="autoZero"/>
        <c:auto val="1"/>
        <c:lblAlgn val="ctr"/>
        <c:lblOffset val="100"/>
        <c:noMultiLvlLbl val="0"/>
      </c:catAx>
      <c:valAx>
        <c:axId val="368101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8100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5.1384582081878939E-2"/>
          <c:y val="2.8635170603674542E-2"/>
          <c:w val="0.92971507427550937"/>
          <c:h val="0.8740709566476605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8.6499999999999994E-2</c:v>
                </c:pt>
                <c:pt idx="1">
                  <c:v>0.1037</c:v>
                </c:pt>
                <c:pt idx="2">
                  <c:v>3.5499999999999997E-2</c:v>
                </c:pt>
                <c:pt idx="3">
                  <c:v>7.9399999999999998E-2</c:v>
                </c:pt>
                <c:pt idx="4">
                  <c:v>5.5500000000000001E-2</c:v>
                </c:pt>
                <c:pt idx="5">
                  <c:v>6.8400000000000002E-2</c:v>
                </c:pt>
                <c:pt idx="6">
                  <c:v>2.7E-2</c:v>
                </c:pt>
                <c:pt idx="7">
                  <c:v>7.3599999999999999E-2</c:v>
                </c:pt>
                <c:pt idx="8">
                  <c:v>2.2200000000000001E-2</c:v>
                </c:pt>
                <c:pt idx="9">
                  <c:v>8.6999999999999994E-2</c:v>
                </c:pt>
                <c:pt idx="10">
                  <c:v>8.6499999999999994E-2</c:v>
                </c:pt>
                <c:pt idx="11">
                  <c:v>6.1400000000000003E-2</c:v>
                </c:pt>
                <c:pt idx="12">
                  <c:v>4.1799999999999997E-2</c:v>
                </c:pt>
                <c:pt idx="13">
                  <c:v>1.29E-2</c:v>
                </c:pt>
                <c:pt idx="14">
                  <c:v>3.0099999999999998E-2</c:v>
                </c:pt>
                <c:pt idx="15">
                  <c:v>5.0299999999999997E-2</c:v>
                </c:pt>
                <c:pt idx="16">
                  <c:v>4.5199999999999997E-2</c:v>
                </c:pt>
                <c:pt idx="17">
                  <c:v>8.6699999999999999E-2</c:v>
                </c:pt>
                <c:pt idx="18">
                  <c:v>3.9800000000000002E-2</c:v>
                </c:pt>
                <c:pt idx="19">
                  <c:v>4.0399999999999998E-2</c:v>
                </c:pt>
                <c:pt idx="20">
                  <c:v>9.2299999999999993E-2</c:v>
                </c:pt>
                <c:pt idx="21">
                  <c:v>7.7200000000000005E-2</c:v>
                </c:pt>
                <c:pt idx="22">
                  <c:v>2.5999999999999999E-2</c:v>
                </c:pt>
                <c:pt idx="23">
                  <c:v>6.7900000000000002E-2</c:v>
                </c:pt>
                <c:pt idx="24">
                  <c:v>6.88E-2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4954160"/>
        <c:axId val="323548008"/>
      </c:barChart>
      <c:catAx>
        <c:axId val="324954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23548008"/>
        <c:crosses val="autoZero"/>
        <c:auto val="1"/>
        <c:lblAlgn val="ctr"/>
        <c:lblOffset val="100"/>
        <c:noMultiLvlLbl val="0"/>
      </c:catAx>
      <c:valAx>
        <c:axId val="323548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24954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PER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0.35289999999999999</c:v>
                </c:pt>
                <c:pt idx="1">
                  <c:v>0.37719999999999998</c:v>
                </c:pt>
                <c:pt idx="2">
                  <c:v>0.40920000000000001</c:v>
                </c:pt>
                <c:pt idx="3">
                  <c:v>0.43540000000000001</c:v>
                </c:pt>
                <c:pt idx="4">
                  <c:v>0.4269</c:v>
                </c:pt>
                <c:pt idx="5">
                  <c:v>0.40960000000000002</c:v>
                </c:pt>
                <c:pt idx="6">
                  <c:v>0.41249999999999998</c:v>
                </c:pt>
                <c:pt idx="7">
                  <c:v>0.38669999999999999</c:v>
                </c:pt>
                <c:pt idx="8">
                  <c:v>0.42749999999999999</c:v>
                </c:pt>
                <c:pt idx="9">
                  <c:v>0.43890000000000001</c:v>
                </c:pt>
                <c:pt idx="10">
                  <c:v>0.3609</c:v>
                </c:pt>
                <c:pt idx="11">
                  <c:v>0.35220000000000001</c:v>
                </c:pt>
                <c:pt idx="12">
                  <c:v>0.41649999999999998</c:v>
                </c:pt>
                <c:pt idx="13">
                  <c:v>0.46400000000000002</c:v>
                </c:pt>
                <c:pt idx="14">
                  <c:v>0.41020000000000001</c:v>
                </c:pt>
                <c:pt idx="15">
                  <c:v>0.39810000000000001</c:v>
                </c:pt>
                <c:pt idx="16">
                  <c:v>0.40989999999999999</c:v>
                </c:pt>
                <c:pt idx="17">
                  <c:v>0.37759999999999999</c:v>
                </c:pt>
                <c:pt idx="18">
                  <c:v>0.42409999999999998</c:v>
                </c:pt>
                <c:pt idx="19">
                  <c:v>0.46760000000000002</c:v>
                </c:pt>
                <c:pt idx="20">
                  <c:v>0.15290000000000001</c:v>
                </c:pt>
                <c:pt idx="21">
                  <c:v>0.1729</c:v>
                </c:pt>
                <c:pt idx="22">
                  <c:v>2.5700000000000001E-2</c:v>
                </c:pt>
                <c:pt idx="23">
                  <c:v>0.28060000000000002</c:v>
                </c:pt>
                <c:pt idx="24">
                  <c:v>0.1128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9208176"/>
        <c:axId val="369210136"/>
      </c:barChart>
      <c:catAx>
        <c:axId val="36920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9210136"/>
        <c:crosses val="autoZero"/>
        <c:auto val="1"/>
        <c:lblAlgn val="ctr"/>
        <c:lblOffset val="100"/>
        <c:noMultiLvlLbl val="0"/>
      </c:catAx>
      <c:valAx>
        <c:axId val="369210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9208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err="1" smtClean="0">
                <a:effectLst/>
              </a:rPr>
              <a:t>Thoughtput</a:t>
            </a:r>
            <a:r>
              <a:rPr lang="en-US" sz="1800" b="0" i="0" baseline="0" dirty="0" smtClean="0">
                <a:effectLst/>
              </a:rPr>
              <a:t> (Mbps)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8.6849000000000007</c:v>
                </c:pt>
                <c:pt idx="1">
                  <c:v>8.3079000000000001</c:v>
                </c:pt>
                <c:pt idx="2">
                  <c:v>7.1105</c:v>
                </c:pt>
                <c:pt idx="3">
                  <c:v>5.8768000000000002</c:v>
                </c:pt>
                <c:pt idx="4">
                  <c:v>6.3023999999999996</c:v>
                </c:pt>
                <c:pt idx="5">
                  <c:v>6.8014999999999999</c:v>
                </c:pt>
                <c:pt idx="6">
                  <c:v>6.3769999999999998</c:v>
                </c:pt>
                <c:pt idx="7">
                  <c:v>7.5445000000000002</c:v>
                </c:pt>
                <c:pt idx="8">
                  <c:v>6.3234000000000004</c:v>
                </c:pt>
                <c:pt idx="9">
                  <c:v>5.3432000000000004</c:v>
                </c:pt>
                <c:pt idx="10">
                  <c:v>8.8186</c:v>
                </c:pt>
                <c:pt idx="11">
                  <c:v>7.5343</c:v>
                </c:pt>
                <c:pt idx="12">
                  <c:v>7.1356999999999999</c:v>
                </c:pt>
                <c:pt idx="13">
                  <c:v>5.0529000000000002</c:v>
                </c:pt>
                <c:pt idx="14">
                  <c:v>6.4172000000000002</c:v>
                </c:pt>
                <c:pt idx="15">
                  <c:v>7.8613</c:v>
                </c:pt>
                <c:pt idx="16">
                  <c:v>5.7698</c:v>
                </c:pt>
                <c:pt idx="17">
                  <c:v>8.1308000000000007</c:v>
                </c:pt>
                <c:pt idx="18">
                  <c:v>6.0903999999999998</c:v>
                </c:pt>
                <c:pt idx="19">
                  <c:v>5.1276000000000002</c:v>
                </c:pt>
                <c:pt idx="20">
                  <c:v>2.5213000000000001</c:v>
                </c:pt>
                <c:pt idx="21">
                  <c:v>2.0636000000000001</c:v>
                </c:pt>
                <c:pt idx="22">
                  <c:v>3.9354</c:v>
                </c:pt>
                <c:pt idx="23">
                  <c:v>2.5253000000000001</c:v>
                </c:pt>
                <c:pt idx="24">
                  <c:v>1.9545999999999999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9208568"/>
        <c:axId val="369207784"/>
      </c:barChart>
      <c:catAx>
        <c:axId val="369208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9207784"/>
        <c:crosses val="autoZero"/>
        <c:auto val="1"/>
        <c:lblAlgn val="ctr"/>
        <c:lblOffset val="100"/>
        <c:noMultiLvlLbl val="0"/>
      </c:catAx>
      <c:valAx>
        <c:axId val="369207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9208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err="1" smtClean="0">
                <a:effectLst/>
              </a:rPr>
              <a:t>Thoughtput</a:t>
            </a:r>
            <a:r>
              <a:rPr lang="en-US" sz="1800" b="0" i="0" baseline="0" dirty="0" smtClean="0">
                <a:effectLst/>
              </a:rPr>
              <a:t> (Mbps)</a:t>
            </a:r>
            <a:endParaRPr lang="en-US" dirty="0" smtClean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3.54064629535987E-2"/>
          <c:y val="0.20055555555555554"/>
          <c:w val="0.94777396518095791"/>
          <c:h val="0.6782685914260717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Sheet4!$A$1:$A$30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Sheet4!$B$1:$B$30</c:f>
              <c:numCache>
                <c:formatCode>General</c:formatCode>
                <c:ptCount val="30"/>
                <c:pt idx="0">
                  <c:v>3.3176000000000001</c:v>
                </c:pt>
                <c:pt idx="1">
                  <c:v>3.3856000000000002</c:v>
                </c:pt>
                <c:pt idx="2">
                  <c:v>3.5366</c:v>
                </c:pt>
                <c:pt idx="3">
                  <c:v>2.9365000000000001</c:v>
                </c:pt>
                <c:pt idx="4">
                  <c:v>2.5657000000000001</c:v>
                </c:pt>
                <c:pt idx="5">
                  <c:v>3.6503000000000001</c:v>
                </c:pt>
                <c:pt idx="6">
                  <c:v>3.4514999999999998</c:v>
                </c:pt>
                <c:pt idx="7">
                  <c:v>3.5049999999999999</c:v>
                </c:pt>
                <c:pt idx="8">
                  <c:v>3.5554000000000001</c:v>
                </c:pt>
                <c:pt idx="9">
                  <c:v>3.5554000000000001</c:v>
                </c:pt>
                <c:pt idx="10">
                  <c:v>3.0131999999999999</c:v>
                </c:pt>
                <c:pt idx="11">
                  <c:v>3.2707999999999999</c:v>
                </c:pt>
                <c:pt idx="12">
                  <c:v>3.6273</c:v>
                </c:pt>
                <c:pt idx="13">
                  <c:v>3.1524000000000001</c:v>
                </c:pt>
                <c:pt idx="16">
                  <c:v>3.4996</c:v>
                </c:pt>
                <c:pt idx="17">
                  <c:v>2.2911000000000001</c:v>
                </c:pt>
                <c:pt idx="18">
                  <c:v>3.1105</c:v>
                </c:pt>
                <c:pt idx="19">
                  <c:v>3.2816000000000001</c:v>
                </c:pt>
                <c:pt idx="20">
                  <c:v>14.576000000000001</c:v>
                </c:pt>
                <c:pt idx="21">
                  <c:v>19.354900000000001</c:v>
                </c:pt>
                <c:pt idx="22">
                  <c:v>19.2546</c:v>
                </c:pt>
                <c:pt idx="24">
                  <c:v>19.133600000000001</c:v>
                </c:pt>
                <c:pt idx="25">
                  <c:v>18.514399999999998</c:v>
                </c:pt>
                <c:pt idx="26">
                  <c:v>15.417999999999999</c:v>
                </c:pt>
                <c:pt idx="27">
                  <c:v>14.5838</c:v>
                </c:pt>
                <c:pt idx="29">
                  <c:v>17.1099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9210920"/>
        <c:axId val="369209352"/>
      </c:barChart>
      <c:catAx>
        <c:axId val="369210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9209352"/>
        <c:crosses val="autoZero"/>
        <c:auto val="1"/>
        <c:lblAlgn val="ctr"/>
        <c:lblOffset val="100"/>
        <c:noMultiLvlLbl val="0"/>
      </c:catAx>
      <c:valAx>
        <c:axId val="369209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9210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PER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Sheet4!$A$1:$A$30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Sheet4!$B$1:$B$30</c:f>
              <c:numCache>
                <c:formatCode>General</c:formatCode>
                <c:ptCount val="30"/>
                <c:pt idx="0">
                  <c:v>0.1023</c:v>
                </c:pt>
                <c:pt idx="1">
                  <c:v>0.10290000000000001</c:v>
                </c:pt>
                <c:pt idx="2">
                  <c:v>6.8599999999999994E-2</c:v>
                </c:pt>
                <c:pt idx="3">
                  <c:v>7.0900000000000005E-2</c:v>
                </c:pt>
                <c:pt idx="4">
                  <c:v>7.9000000000000001E-2</c:v>
                </c:pt>
                <c:pt idx="5">
                  <c:v>0.1381</c:v>
                </c:pt>
                <c:pt idx="6">
                  <c:v>1.66E-2</c:v>
                </c:pt>
                <c:pt idx="7">
                  <c:v>0.1096</c:v>
                </c:pt>
                <c:pt idx="8">
                  <c:v>6.3799999999999996E-2</c:v>
                </c:pt>
                <c:pt idx="9">
                  <c:v>0.1198</c:v>
                </c:pt>
                <c:pt idx="10">
                  <c:v>7.7899999999999997E-2</c:v>
                </c:pt>
                <c:pt idx="11">
                  <c:v>7.8299999999999995E-2</c:v>
                </c:pt>
                <c:pt idx="12">
                  <c:v>7.5300000000000006E-2</c:v>
                </c:pt>
                <c:pt idx="13">
                  <c:v>2.46E-2</c:v>
                </c:pt>
                <c:pt idx="16">
                  <c:v>0.10050000000000001</c:v>
                </c:pt>
                <c:pt idx="17">
                  <c:v>0.1032</c:v>
                </c:pt>
                <c:pt idx="18">
                  <c:v>7.22E-2</c:v>
                </c:pt>
                <c:pt idx="19">
                  <c:v>5.0099999999999999E-2</c:v>
                </c:pt>
                <c:pt idx="20">
                  <c:v>4.9099999999999998E-2</c:v>
                </c:pt>
                <c:pt idx="21">
                  <c:v>7.4399999999999994E-2</c:v>
                </c:pt>
                <c:pt idx="22">
                  <c:v>2.1600000000000001E-2</c:v>
                </c:pt>
                <c:pt idx="24">
                  <c:v>7.9899999999999999E-2</c:v>
                </c:pt>
                <c:pt idx="25">
                  <c:v>4.1500000000000002E-2</c:v>
                </c:pt>
                <c:pt idx="26">
                  <c:v>5.7700000000000001E-2</c:v>
                </c:pt>
                <c:pt idx="27">
                  <c:v>0.1067</c:v>
                </c:pt>
                <c:pt idx="29">
                  <c:v>8.4699999999999998E-2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9203864"/>
        <c:axId val="369205432"/>
      </c:barChart>
      <c:catAx>
        <c:axId val="369203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9205432"/>
        <c:crosses val="autoZero"/>
        <c:auto val="1"/>
        <c:lblAlgn val="ctr"/>
        <c:lblOffset val="100"/>
        <c:noMultiLvlLbl val="0"/>
      </c:catAx>
      <c:valAx>
        <c:axId val="369205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9203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Thoughtput</a:t>
            </a:r>
            <a:r>
              <a:rPr lang="en-US" dirty="0" smtClean="0"/>
              <a:t> (Mbps)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2.9384305771419747E-2"/>
          <c:y val="3.2278807890949134E-2"/>
          <c:w val="0.94472048723768998"/>
          <c:h val="0.8599542799085598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Sheet3!$A$1:$A$30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Sheet3!$B$1:$B$30</c:f>
              <c:numCache>
                <c:formatCode>General</c:formatCode>
                <c:ptCount val="30"/>
                <c:pt idx="0">
                  <c:v>7.3638000000000003</c:v>
                </c:pt>
                <c:pt idx="1">
                  <c:v>4.5857999999999999</c:v>
                </c:pt>
                <c:pt idx="2">
                  <c:v>8.4145000000000003</c:v>
                </c:pt>
                <c:pt idx="3">
                  <c:v>9.7170000000000005</c:v>
                </c:pt>
                <c:pt idx="4">
                  <c:v>3.0691000000000002</c:v>
                </c:pt>
                <c:pt idx="5">
                  <c:v>5.8898000000000001</c:v>
                </c:pt>
                <c:pt idx="14">
                  <c:v>5.2393000000000001</c:v>
                </c:pt>
                <c:pt idx="15">
                  <c:v>6.9682000000000004</c:v>
                </c:pt>
                <c:pt idx="16">
                  <c:v>7.5678000000000001</c:v>
                </c:pt>
                <c:pt idx="17">
                  <c:v>4.1387</c:v>
                </c:pt>
                <c:pt idx="18">
                  <c:v>5.7887000000000004</c:v>
                </c:pt>
                <c:pt idx="19">
                  <c:v>7.8612000000000002</c:v>
                </c:pt>
                <c:pt idx="20">
                  <c:v>22.3888</c:v>
                </c:pt>
                <c:pt idx="23">
                  <c:v>18.063300000000002</c:v>
                </c:pt>
                <c:pt idx="24">
                  <c:v>30.629799999999999</c:v>
                </c:pt>
                <c:pt idx="25">
                  <c:v>41.164700000000003</c:v>
                </c:pt>
                <c:pt idx="28">
                  <c:v>6.4726999999999997</c:v>
                </c:pt>
                <c:pt idx="29">
                  <c:v>24.6282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9209744"/>
        <c:axId val="369204648"/>
      </c:barChart>
      <c:catAx>
        <c:axId val="36920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9204648"/>
        <c:crosses val="autoZero"/>
        <c:auto val="1"/>
        <c:lblAlgn val="ctr"/>
        <c:lblOffset val="100"/>
        <c:noMultiLvlLbl val="0"/>
      </c:catAx>
      <c:valAx>
        <c:axId val="369204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9209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PER</a:t>
            </a:r>
            <a:r>
              <a:rPr lang="en-US" baseline="0" dirty="0" smtClean="0"/>
              <a:t>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5.6682852143482065E-2"/>
          <c:y val="0.27400000000000002"/>
          <c:w val="0.89887270341207348"/>
          <c:h val="0.613922309711286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Sheet3!$A$1:$A$30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Sheet3!$B$1:$B$30</c:f>
              <c:numCache>
                <c:formatCode>General</c:formatCode>
                <c:ptCount val="30"/>
                <c:pt idx="0">
                  <c:v>0.3896</c:v>
                </c:pt>
                <c:pt idx="1">
                  <c:v>0.4037</c:v>
                </c:pt>
                <c:pt idx="2">
                  <c:v>0.44369999999999998</c:v>
                </c:pt>
                <c:pt idx="3">
                  <c:v>0.35699999999999998</c:v>
                </c:pt>
                <c:pt idx="4">
                  <c:v>0.53869999999999996</c:v>
                </c:pt>
                <c:pt idx="5">
                  <c:v>0.35570000000000002</c:v>
                </c:pt>
                <c:pt idx="14">
                  <c:v>0.42620000000000002</c:v>
                </c:pt>
                <c:pt idx="15">
                  <c:v>0.48659999999999998</c:v>
                </c:pt>
                <c:pt idx="16">
                  <c:v>0.45829999999999999</c:v>
                </c:pt>
                <c:pt idx="17">
                  <c:v>0.44350000000000001</c:v>
                </c:pt>
                <c:pt idx="18">
                  <c:v>0.4874</c:v>
                </c:pt>
                <c:pt idx="19">
                  <c:v>0.37690000000000001</c:v>
                </c:pt>
                <c:pt idx="20">
                  <c:v>0.36399999999999999</c:v>
                </c:pt>
                <c:pt idx="23">
                  <c:v>0.29920000000000002</c:v>
                </c:pt>
                <c:pt idx="24">
                  <c:v>0.2155</c:v>
                </c:pt>
                <c:pt idx="25">
                  <c:v>0.22239999999999999</c:v>
                </c:pt>
                <c:pt idx="28">
                  <c:v>0.64300000000000002</c:v>
                </c:pt>
                <c:pt idx="29">
                  <c:v>0.25869999999999999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9207000"/>
        <c:axId val="369206216"/>
      </c:barChart>
      <c:catAx>
        <c:axId val="369207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9206216"/>
        <c:crosses val="autoZero"/>
        <c:auto val="1"/>
        <c:lblAlgn val="ctr"/>
        <c:lblOffset val="100"/>
        <c:noMultiLvlLbl val="0"/>
      </c:catAx>
      <c:valAx>
        <c:axId val="369206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9207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5.6682852143482065E-2"/>
          <c:y val="0.11594202898550725"/>
          <c:w val="0.89887270341207348"/>
          <c:h val="0.7622343946137167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0.39190000000000003</c:v>
                </c:pt>
                <c:pt idx="1">
                  <c:v>0.34910000000000002</c:v>
                </c:pt>
                <c:pt idx="2">
                  <c:v>0.53129999999999999</c:v>
                </c:pt>
                <c:pt idx="3">
                  <c:v>0.42920000000000003</c:v>
                </c:pt>
                <c:pt idx="4">
                  <c:v>0.48870000000000002</c:v>
                </c:pt>
                <c:pt idx="5">
                  <c:v>0.38950000000000001</c:v>
                </c:pt>
                <c:pt idx="6">
                  <c:v>0.38179999999999997</c:v>
                </c:pt>
                <c:pt idx="7">
                  <c:v>0.39040000000000002</c:v>
                </c:pt>
                <c:pt idx="8">
                  <c:v>0.37980000000000003</c:v>
                </c:pt>
                <c:pt idx="9">
                  <c:v>0.39119999999999999</c:v>
                </c:pt>
                <c:pt idx="10">
                  <c:v>0.42480000000000001</c:v>
                </c:pt>
                <c:pt idx="11">
                  <c:v>0.39329999999999998</c:v>
                </c:pt>
                <c:pt idx="12">
                  <c:v>0.44240000000000002</c:v>
                </c:pt>
                <c:pt idx="13">
                  <c:v>0.38690000000000002</c:v>
                </c:pt>
                <c:pt idx="14">
                  <c:v>0.3604</c:v>
                </c:pt>
                <c:pt idx="15">
                  <c:v>0.35610000000000003</c:v>
                </c:pt>
                <c:pt idx="16">
                  <c:v>0.45540000000000003</c:v>
                </c:pt>
                <c:pt idx="17">
                  <c:v>0.33679999999999999</c:v>
                </c:pt>
                <c:pt idx="18">
                  <c:v>0.30220000000000002</c:v>
                </c:pt>
                <c:pt idx="19">
                  <c:v>0.3876</c:v>
                </c:pt>
                <c:pt idx="20">
                  <c:v>0.60119999999999996</c:v>
                </c:pt>
                <c:pt idx="21">
                  <c:v>0.28560000000000002</c:v>
                </c:pt>
                <c:pt idx="22">
                  <c:v>0.24210000000000001</c:v>
                </c:pt>
                <c:pt idx="23">
                  <c:v>0.28660000000000002</c:v>
                </c:pt>
                <c:pt idx="24">
                  <c:v>0.2482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3545656"/>
        <c:axId val="323546048"/>
      </c:barChart>
      <c:catAx>
        <c:axId val="323545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23546048"/>
        <c:crosses val="autoZero"/>
        <c:auto val="1"/>
        <c:lblAlgn val="ctr"/>
        <c:lblOffset val="100"/>
        <c:noMultiLvlLbl val="0"/>
      </c:catAx>
      <c:valAx>
        <c:axId val="323546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23545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smtClean="0">
                <a:effectLst/>
              </a:rPr>
              <a:t>Throughput (Mbps)</a:t>
            </a:r>
            <a:endParaRPr lang="en-US" dirty="0" smtClean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5.0432852143482067E-2"/>
          <c:y val="3.1939228750252374E-2"/>
          <c:w val="0.90512270341207346"/>
          <c:h val="0.7896688875429033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6.1882000000000001</c:v>
                </c:pt>
                <c:pt idx="1">
                  <c:v>6.8788999999999998</c:v>
                </c:pt>
                <c:pt idx="2">
                  <c:v>3.8043999999999998</c:v>
                </c:pt>
                <c:pt idx="3">
                  <c:v>6.6454000000000004</c:v>
                </c:pt>
                <c:pt idx="4">
                  <c:v>3.5044</c:v>
                </c:pt>
                <c:pt idx="5">
                  <c:v>3.3980999999999999</c:v>
                </c:pt>
                <c:pt idx="6">
                  <c:v>4.7516999999999996</c:v>
                </c:pt>
                <c:pt idx="7">
                  <c:v>6.4257999999999997</c:v>
                </c:pt>
                <c:pt idx="8">
                  <c:v>5.3567</c:v>
                </c:pt>
                <c:pt idx="9">
                  <c:v>6.9772999999999996</c:v>
                </c:pt>
                <c:pt idx="10">
                  <c:v>5.8586</c:v>
                </c:pt>
                <c:pt idx="11">
                  <c:v>6.4744999999999999</c:v>
                </c:pt>
                <c:pt idx="12">
                  <c:v>4.6294000000000004</c:v>
                </c:pt>
                <c:pt idx="13">
                  <c:v>7.8106999999999998</c:v>
                </c:pt>
                <c:pt idx="14">
                  <c:v>3.9047000000000001</c:v>
                </c:pt>
                <c:pt idx="15">
                  <c:v>6.4657999999999998</c:v>
                </c:pt>
                <c:pt idx="16">
                  <c:v>5.3331</c:v>
                </c:pt>
                <c:pt idx="17">
                  <c:v>8.1167999999999996</c:v>
                </c:pt>
                <c:pt idx="18">
                  <c:v>10.655799999999999</c:v>
                </c:pt>
                <c:pt idx="19">
                  <c:v>5.8201999999999998</c:v>
                </c:pt>
                <c:pt idx="20">
                  <c:v>1.3138000000000001</c:v>
                </c:pt>
                <c:pt idx="21">
                  <c:v>5.8505000000000003</c:v>
                </c:pt>
                <c:pt idx="22">
                  <c:v>9.3516999999999992</c:v>
                </c:pt>
                <c:pt idx="23">
                  <c:v>14.874599999999999</c:v>
                </c:pt>
                <c:pt idx="24">
                  <c:v>10.373100000000001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4725520"/>
        <c:axId val="364726304"/>
      </c:barChart>
      <c:catAx>
        <c:axId val="36472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4726304"/>
        <c:crosses val="autoZero"/>
        <c:auto val="1"/>
        <c:lblAlgn val="ctr"/>
        <c:lblOffset val="100"/>
        <c:noMultiLvlLbl val="0"/>
      </c:catAx>
      <c:valAx>
        <c:axId val="364726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4725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smtClean="0">
                <a:effectLst/>
              </a:rPr>
              <a:t>Throughput (Mbps)</a:t>
            </a:r>
            <a:endParaRPr lang="en-US" dirty="0" smtClean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3.9846553392842314E-2"/>
          <c:y val="3.3216797900262468E-2"/>
          <c:w val="0.94122464343188816"/>
          <c:h val="0.8547055118110236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1.2537</c:v>
                </c:pt>
                <c:pt idx="1">
                  <c:v>1.72</c:v>
                </c:pt>
                <c:pt idx="2">
                  <c:v>1.5215000000000001</c:v>
                </c:pt>
                <c:pt idx="3">
                  <c:v>1.0782</c:v>
                </c:pt>
                <c:pt idx="4">
                  <c:v>1.4753000000000001</c:v>
                </c:pt>
                <c:pt idx="5">
                  <c:v>1.8849</c:v>
                </c:pt>
                <c:pt idx="6">
                  <c:v>1.0653999999999999</c:v>
                </c:pt>
                <c:pt idx="7">
                  <c:v>1.8311999999999999</c:v>
                </c:pt>
                <c:pt idx="8">
                  <c:v>1.2788999999999999</c:v>
                </c:pt>
                <c:pt idx="9">
                  <c:v>1.5862000000000001</c:v>
                </c:pt>
                <c:pt idx="10">
                  <c:v>1.8032999999999999</c:v>
                </c:pt>
                <c:pt idx="11">
                  <c:v>1.871</c:v>
                </c:pt>
                <c:pt idx="12">
                  <c:v>1.5434000000000001</c:v>
                </c:pt>
                <c:pt idx="13">
                  <c:v>1.8143</c:v>
                </c:pt>
                <c:pt idx="14">
                  <c:v>1.6213</c:v>
                </c:pt>
                <c:pt idx="15">
                  <c:v>0.86109999999999998</c:v>
                </c:pt>
                <c:pt idx="16">
                  <c:v>1.3842000000000001</c:v>
                </c:pt>
                <c:pt idx="17">
                  <c:v>1.8825000000000001</c:v>
                </c:pt>
                <c:pt idx="18">
                  <c:v>1.7835000000000001</c:v>
                </c:pt>
                <c:pt idx="19">
                  <c:v>1.5273000000000001</c:v>
                </c:pt>
                <c:pt idx="20">
                  <c:v>27.065999999999999</c:v>
                </c:pt>
                <c:pt idx="21">
                  <c:v>30.306000000000001</c:v>
                </c:pt>
                <c:pt idx="22">
                  <c:v>30.9663</c:v>
                </c:pt>
                <c:pt idx="23">
                  <c:v>36.237499999999997</c:v>
                </c:pt>
                <c:pt idx="24">
                  <c:v>26.266999999999999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6798784"/>
        <c:axId val="366799960"/>
      </c:barChart>
      <c:catAx>
        <c:axId val="36679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6799960"/>
        <c:crosses val="autoZero"/>
        <c:auto val="1"/>
        <c:lblAlgn val="ctr"/>
        <c:lblOffset val="100"/>
        <c:noMultiLvlLbl val="0"/>
      </c:catAx>
      <c:valAx>
        <c:axId val="366799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6798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4.9843044619422579E-2"/>
          <c:y val="2.8213135395228225E-2"/>
          <c:w val="0.93182362204724412"/>
          <c:h val="0.8142065295319895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9.74E-2</c:v>
                </c:pt>
                <c:pt idx="1">
                  <c:v>0.1157</c:v>
                </c:pt>
                <c:pt idx="2">
                  <c:v>2.5999999999999999E-3</c:v>
                </c:pt>
                <c:pt idx="3">
                  <c:v>4.3999999999999997E-2</c:v>
                </c:pt>
                <c:pt idx="4">
                  <c:v>5.9400000000000001E-2</c:v>
                </c:pt>
                <c:pt idx="5">
                  <c:v>0.1245</c:v>
                </c:pt>
                <c:pt idx="6">
                  <c:v>2.9700000000000001E-2</c:v>
                </c:pt>
                <c:pt idx="7">
                  <c:v>9.69E-2</c:v>
                </c:pt>
                <c:pt idx="8">
                  <c:v>6.9999999999999999E-4</c:v>
                </c:pt>
                <c:pt idx="9">
                  <c:v>0.15129999999999999</c:v>
                </c:pt>
                <c:pt idx="10">
                  <c:v>0.1055</c:v>
                </c:pt>
                <c:pt idx="11">
                  <c:v>6.2799999999999995E-2</c:v>
                </c:pt>
                <c:pt idx="12">
                  <c:v>1.24E-2</c:v>
                </c:pt>
                <c:pt idx="13">
                  <c:v>2.98E-2</c:v>
                </c:pt>
                <c:pt idx="14">
                  <c:v>3.6600000000000001E-2</c:v>
                </c:pt>
                <c:pt idx="15">
                  <c:v>0.1147</c:v>
                </c:pt>
                <c:pt idx="16">
                  <c:v>5.6599999999999998E-2</c:v>
                </c:pt>
                <c:pt idx="17">
                  <c:v>0.17510000000000001</c:v>
                </c:pt>
                <c:pt idx="18">
                  <c:v>2.4899999999999999E-2</c:v>
                </c:pt>
                <c:pt idx="19">
                  <c:v>7.7399999999999997E-2</c:v>
                </c:pt>
                <c:pt idx="20">
                  <c:v>0.28050000000000003</c:v>
                </c:pt>
                <c:pt idx="21">
                  <c:v>0.25040000000000001</c:v>
                </c:pt>
                <c:pt idx="22">
                  <c:v>0.23880000000000001</c:v>
                </c:pt>
                <c:pt idx="23">
                  <c:v>0.22059999999999999</c:v>
                </c:pt>
                <c:pt idx="24">
                  <c:v>0.28499999999999998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6801528"/>
        <c:axId val="366801920"/>
      </c:barChart>
      <c:catAx>
        <c:axId val="366801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6801920"/>
        <c:crosses val="autoZero"/>
        <c:auto val="1"/>
        <c:lblAlgn val="ctr"/>
        <c:lblOffset val="100"/>
        <c:noMultiLvlLbl val="0"/>
      </c:catAx>
      <c:valAx>
        <c:axId val="366801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6801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smtClean="0">
                <a:effectLst/>
              </a:rPr>
              <a:t>Throughput (Mbps)</a:t>
            </a:r>
            <a:endParaRPr lang="en-US" dirty="0" smtClean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3.7468975358662691E-2"/>
          <c:y val="2.8635170603674542E-2"/>
          <c:w val="0.9447316718905282"/>
          <c:h val="0.874746130871572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9.7156000000000002</c:v>
                </c:pt>
                <c:pt idx="1">
                  <c:v>5.9542000000000002</c:v>
                </c:pt>
                <c:pt idx="2">
                  <c:v>4.5627000000000004</c:v>
                </c:pt>
                <c:pt idx="3">
                  <c:v>5.8724999999999996</c:v>
                </c:pt>
                <c:pt idx="4">
                  <c:v>9.3237000000000005</c:v>
                </c:pt>
                <c:pt idx="5">
                  <c:v>11.979100000000001</c:v>
                </c:pt>
                <c:pt idx="6">
                  <c:v>4.6925999999999997</c:v>
                </c:pt>
                <c:pt idx="7">
                  <c:v>8.4824000000000002</c:v>
                </c:pt>
                <c:pt idx="8">
                  <c:v>6.8449</c:v>
                </c:pt>
                <c:pt idx="9">
                  <c:v>8.2375000000000007</c:v>
                </c:pt>
                <c:pt idx="10">
                  <c:v>6.7346000000000004</c:v>
                </c:pt>
                <c:pt idx="11">
                  <c:v>10.1448</c:v>
                </c:pt>
                <c:pt idx="12">
                  <c:v>5.5517000000000003</c:v>
                </c:pt>
                <c:pt idx="13">
                  <c:v>5.0129000000000001</c:v>
                </c:pt>
                <c:pt idx="14">
                  <c:v>7.5777000000000001</c:v>
                </c:pt>
                <c:pt idx="15">
                  <c:v>7.7979000000000003</c:v>
                </c:pt>
                <c:pt idx="16">
                  <c:v>6.5397999999999996</c:v>
                </c:pt>
                <c:pt idx="17">
                  <c:v>9.1869999999999994</c:v>
                </c:pt>
                <c:pt idx="18">
                  <c:v>6.8897000000000004</c:v>
                </c:pt>
                <c:pt idx="19">
                  <c:v>6.0148999999999999</c:v>
                </c:pt>
                <c:pt idx="20">
                  <c:v>2.1431</c:v>
                </c:pt>
                <c:pt idx="21">
                  <c:v>1.9439</c:v>
                </c:pt>
                <c:pt idx="22">
                  <c:v>1.7984</c:v>
                </c:pt>
                <c:pt idx="23">
                  <c:v>1.6403000000000001</c:v>
                </c:pt>
                <c:pt idx="24">
                  <c:v>2.2347999999999999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6799176"/>
        <c:axId val="366800352"/>
      </c:barChart>
      <c:catAx>
        <c:axId val="366799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6800352"/>
        <c:crosses val="autoZero"/>
        <c:auto val="1"/>
        <c:lblAlgn val="ctr"/>
        <c:lblOffset val="100"/>
        <c:noMultiLvlLbl val="0"/>
      </c:catAx>
      <c:valAx>
        <c:axId val="366800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6799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dirty="0" smtClean="0"/>
              <a:t>PER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4.7582250029591266E-2"/>
          <c:y val="3.0756294352094878E-2"/>
          <c:w val="0.94109088768581506"/>
          <c:h val="0.821533002819092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0.29620000000000002</c:v>
                </c:pt>
                <c:pt idx="1">
                  <c:v>0.38490000000000002</c:v>
                </c:pt>
                <c:pt idx="2">
                  <c:v>0.49340000000000001</c:v>
                </c:pt>
                <c:pt idx="3">
                  <c:v>0.39129999999999998</c:v>
                </c:pt>
                <c:pt idx="4">
                  <c:v>0.29120000000000001</c:v>
                </c:pt>
                <c:pt idx="5">
                  <c:v>0.26790000000000003</c:v>
                </c:pt>
                <c:pt idx="6">
                  <c:v>0.46029999999999999</c:v>
                </c:pt>
                <c:pt idx="7">
                  <c:v>0.33739999999999998</c:v>
                </c:pt>
                <c:pt idx="8">
                  <c:v>0.40360000000000001</c:v>
                </c:pt>
                <c:pt idx="9">
                  <c:v>0.34289999999999998</c:v>
                </c:pt>
                <c:pt idx="10">
                  <c:v>0.34279999999999999</c:v>
                </c:pt>
                <c:pt idx="11">
                  <c:v>0.33379999999999999</c:v>
                </c:pt>
                <c:pt idx="12">
                  <c:v>0.41639999999999999</c:v>
                </c:pt>
                <c:pt idx="13">
                  <c:v>0.44790000000000002</c:v>
                </c:pt>
                <c:pt idx="14">
                  <c:v>0.3871</c:v>
                </c:pt>
                <c:pt idx="15">
                  <c:v>0.36109999999999998</c:v>
                </c:pt>
                <c:pt idx="16">
                  <c:v>0.4017</c:v>
                </c:pt>
                <c:pt idx="17">
                  <c:v>0.30780000000000002</c:v>
                </c:pt>
                <c:pt idx="18">
                  <c:v>0.38090000000000002</c:v>
                </c:pt>
                <c:pt idx="19">
                  <c:v>0.41020000000000001</c:v>
                </c:pt>
                <c:pt idx="20">
                  <c:v>0.1004</c:v>
                </c:pt>
                <c:pt idx="21">
                  <c:v>0.1535</c:v>
                </c:pt>
                <c:pt idx="22">
                  <c:v>2.24E-2</c:v>
                </c:pt>
                <c:pt idx="23">
                  <c:v>0.1239</c:v>
                </c:pt>
                <c:pt idx="24">
                  <c:v>0.15640000000000001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6385632"/>
        <c:axId val="366386024"/>
      </c:barChart>
      <c:catAx>
        <c:axId val="366385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6386024"/>
        <c:crosses val="autoZero"/>
        <c:auto val="1"/>
        <c:lblAlgn val="ctr"/>
        <c:lblOffset val="100"/>
        <c:noMultiLvlLbl val="0"/>
      </c:catAx>
      <c:valAx>
        <c:axId val="366386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6385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smtClean="0">
                <a:effectLst/>
              </a:rPr>
              <a:t>Throughput (Mbps)</a:t>
            </a:r>
            <a:endParaRPr lang="en-US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3.8593044619422569E-2"/>
          <c:y val="2.7680664916885388E-2"/>
          <c:w val="0.9430736220472441"/>
          <c:h val="0.8789212598425196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Sheet4!$A$1:$A$30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Sheet4!$B$1:$B$30</c:f>
              <c:numCache>
                <c:formatCode>General</c:formatCode>
                <c:ptCount val="30"/>
                <c:pt idx="0">
                  <c:v>2.5567000000000002</c:v>
                </c:pt>
                <c:pt idx="1">
                  <c:v>2.7753999999999999</c:v>
                </c:pt>
                <c:pt idx="2">
                  <c:v>2.2783000000000002</c:v>
                </c:pt>
                <c:pt idx="3">
                  <c:v>3.0028000000000001</c:v>
                </c:pt>
                <c:pt idx="4">
                  <c:v>2.4571000000000001</c:v>
                </c:pt>
                <c:pt idx="5">
                  <c:v>2.6398000000000001</c:v>
                </c:pt>
                <c:pt idx="6">
                  <c:v>2.4232999999999998</c:v>
                </c:pt>
                <c:pt idx="7">
                  <c:v>2.4337</c:v>
                </c:pt>
                <c:pt idx="8">
                  <c:v>2.7536999999999998</c:v>
                </c:pt>
                <c:pt idx="9">
                  <c:v>2.9554</c:v>
                </c:pt>
                <c:pt idx="10">
                  <c:v>2.8231999999999999</c:v>
                </c:pt>
                <c:pt idx="11">
                  <c:v>2.9336000000000002</c:v>
                </c:pt>
                <c:pt idx="12">
                  <c:v>1.7775000000000001</c:v>
                </c:pt>
                <c:pt idx="13">
                  <c:v>2.6539999999999999</c:v>
                </c:pt>
                <c:pt idx="16">
                  <c:v>2.9129999999999998</c:v>
                </c:pt>
                <c:pt idx="17">
                  <c:v>2.7130999999999998</c:v>
                </c:pt>
                <c:pt idx="18">
                  <c:v>2.7669000000000001</c:v>
                </c:pt>
                <c:pt idx="19">
                  <c:v>2.8147000000000002</c:v>
                </c:pt>
                <c:pt idx="20">
                  <c:v>15.786300000000001</c:v>
                </c:pt>
                <c:pt idx="21">
                  <c:v>18.387699999999999</c:v>
                </c:pt>
                <c:pt idx="22">
                  <c:v>17.337399999999999</c:v>
                </c:pt>
                <c:pt idx="24">
                  <c:v>18.209800000000001</c:v>
                </c:pt>
                <c:pt idx="25">
                  <c:v>24.544699999999999</c:v>
                </c:pt>
                <c:pt idx="26">
                  <c:v>24.421399999999998</c:v>
                </c:pt>
                <c:pt idx="27">
                  <c:v>21.2226</c:v>
                </c:pt>
                <c:pt idx="29">
                  <c:v>20.4709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6386808"/>
        <c:axId val="366387200"/>
      </c:barChart>
      <c:catAx>
        <c:axId val="366386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6387200"/>
        <c:crosses val="autoZero"/>
        <c:auto val="1"/>
        <c:lblAlgn val="ctr"/>
        <c:lblOffset val="100"/>
        <c:noMultiLvlLbl val="0"/>
      </c:catAx>
      <c:valAx>
        <c:axId val="366387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6386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 dirty="0"/>
              <a:t>Page </a:t>
            </a:r>
            <a:fld id="{C43590C4-3697-4EC2-8357-E81FF6A05F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latinLnBrk="0" hangingPunct="0">
              <a:defRPr/>
            </a:pPr>
            <a:r>
              <a:rPr kumimoji="0" lang="en-US" altLang="ko-KR" dirty="0">
                <a:ea typeface="굴림" charset="-127"/>
                <a:cs typeface="Arial" charset="0"/>
              </a:rPr>
              <a:t>Submission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038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 dirty="0"/>
              <a:t>Page </a:t>
            </a:r>
            <a:fld id="{F4372D0E-F525-43F0-B7D1-5350600E433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latinLnBrk="0" hangingPunct="0">
              <a:defRPr/>
            </a:pPr>
            <a:r>
              <a:rPr kumimoji="0" lang="en-US" altLang="ko-KR" dirty="0">
                <a:ea typeface="굴림" charset="-127"/>
                <a:cs typeface="Arial" charset="0"/>
              </a:rPr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42839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18439" name="슬라이드 번호 개체 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Page </a:t>
            </a:r>
            <a:fld id="{317F7852-5E61-41E9-8E68-1923EAA1ED08}" type="slidenum">
              <a:rPr lang="en-US" altLang="ko-KR" smtClean="0">
                <a:ea typeface="굴림" pitchFamily="50" charset="-127"/>
              </a:rPr>
              <a:pPr/>
              <a:t>2</a:t>
            </a:fld>
            <a:endParaRPr lang="en-US" altLang="ko-KR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30226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Intel Corp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304D7070-97A2-4A1D-9135-FF1D8EC0CFF2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>
            <a:lvl4pPr>
              <a:buFont typeface="Wingdings" pitchFamily="2" charset="2"/>
              <a:buChar char="Ø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913945" y="6475413"/>
            <a:ext cx="6299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Intel Corp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CCB49AE9-619C-4334-85C5-834ADF79260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13945" y="6475413"/>
            <a:ext cx="62998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Intel Corp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998DCE6B-DB11-4301-AFDA-6878F0659B5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8217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 eaLnBrk="0" latinLnBrk="0" hangingPunct="0">
              <a:defRPr/>
            </a:pPr>
            <a:r>
              <a:rPr kumimoji="0" lang="en-US" altLang="ko-KR" sz="1800" b="1" dirty="0">
                <a:ea typeface="굴림" charset="-127"/>
                <a:cs typeface="Arial" charset="0"/>
              </a:rPr>
              <a:t>doc.: IEEE </a:t>
            </a:r>
            <a:r>
              <a:rPr kumimoji="0" lang="en-US" altLang="ko-KR" sz="1800" b="1" dirty="0" smtClean="0">
                <a:ea typeface="굴림" charset="-127"/>
                <a:cs typeface="Arial" charset="0"/>
              </a:rPr>
              <a:t>802.11-15/0849r2</a:t>
            </a:r>
            <a:endParaRPr kumimoji="0" lang="en-US" altLang="ko-KR" sz="1800" b="1" dirty="0">
              <a:ea typeface="굴림" charset="-127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latinLnBrk="0" hangingPunct="0">
              <a:defRPr/>
            </a:pPr>
            <a:r>
              <a:rPr kumimoji="0" lang="en-US" altLang="ko-KR" dirty="0">
                <a:ea typeface="굴림" charset="-127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7913944" y="6475413"/>
            <a:ext cx="62998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Intel Corp</a:t>
            </a:r>
            <a:endParaRPr lang="en-US" altLang="ko-KR" dirty="0"/>
          </a:p>
        </p:txBody>
      </p:sp>
      <p:sp>
        <p:nvSpPr>
          <p:cNvPr id="1028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Slide </a:t>
            </a:r>
            <a:fld id="{4E1F7105-4DE4-408A-A941-8206A0DD0047}" type="slidenum">
              <a:rPr lang="en-US" altLang="ko-KR" smtClean="0">
                <a:ea typeface="굴림" pitchFamily="50" charset="-127"/>
              </a:rPr>
              <a:pPr/>
              <a:t>1</a:t>
            </a:fld>
            <a:endParaRPr lang="en-US" altLang="ko-KR" dirty="0" smtClean="0">
              <a:ea typeface="굴림" pitchFamily="50" charset="-127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81000" y="609600"/>
            <a:ext cx="8305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latinLnBrk="0" hangingPunct="0">
              <a:defRPr/>
            </a:pPr>
            <a:r>
              <a:rPr kumimoji="0" lang="en-US" altLang="ko-KR" sz="4000" b="1" kern="0" dirty="0" smtClean="0">
                <a:latin typeface="+mj-lt"/>
                <a:cs typeface="+mj-cs"/>
              </a:rPr>
              <a:t>Simulation Results </a:t>
            </a:r>
            <a:r>
              <a:rPr kumimoji="0" lang="en-US" altLang="zh-CN" sz="4000" b="1" kern="0" dirty="0" smtClean="0">
                <a:latin typeface="+mj-lt"/>
                <a:cs typeface="+mj-cs"/>
              </a:rPr>
              <a:t>for Box5 Calibration</a:t>
            </a:r>
            <a:endParaRPr kumimoji="0" lang="en-US" altLang="ko-KR" sz="4000" b="1" kern="0" dirty="0">
              <a:latin typeface="+mj-lt"/>
              <a:cs typeface="+mj-cs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2133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0" latinLnBrk="0" hangingPunct="0">
              <a:spcBef>
                <a:spcPct val="20000"/>
              </a:spcBef>
              <a:defRPr/>
            </a:pPr>
            <a:r>
              <a:rPr kumimoji="0" lang="en-US" altLang="ko-KR" sz="2000" b="1" kern="0" dirty="0">
                <a:latin typeface="+mn-lt"/>
              </a:rPr>
              <a:t>Date:</a:t>
            </a:r>
            <a:r>
              <a:rPr kumimoji="0" lang="en-US" altLang="ko-KR" sz="2000" kern="0" dirty="0">
                <a:latin typeface="+mn-lt"/>
              </a:rPr>
              <a:t> </a:t>
            </a:r>
            <a:r>
              <a:rPr kumimoji="0" lang="en-US" altLang="ko-KR" sz="2000" kern="0" dirty="0" smtClean="0">
                <a:latin typeface="+mn-lt"/>
              </a:rPr>
              <a:t>2015-07-</a:t>
            </a:r>
            <a:r>
              <a:rPr kumimoji="0" lang="en-US" altLang="zh-CN" sz="2000" kern="0" dirty="0" smtClean="0">
                <a:latin typeface="+mn-lt"/>
              </a:rPr>
              <a:t>12</a:t>
            </a:r>
            <a:endParaRPr kumimoji="0" lang="en-US" altLang="ko-KR" sz="2000" kern="0" dirty="0">
              <a:latin typeface="+mn-lt"/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743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latinLnBrk="0" hangingPunct="0">
              <a:spcBef>
                <a:spcPct val="20000"/>
              </a:spcBef>
            </a:pPr>
            <a:r>
              <a:rPr kumimoji="0" lang="en-US" altLang="ko-KR" sz="2000" b="1" dirty="0"/>
              <a:t>Authors:</a:t>
            </a:r>
            <a:endParaRPr kumimoji="0" lang="en-US" altLang="ko-KR" sz="2000" dirty="0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ko-KR" dirty="0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811186"/>
              </p:ext>
            </p:extLst>
          </p:nvPr>
        </p:nvGraphicFramePr>
        <p:xfrm>
          <a:off x="762000" y="3276600"/>
          <a:ext cx="7515808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7" name="Document" r:id="rId4" imgW="9882124" imgH="1805316" progId="Word.Document.8">
                  <p:embed/>
                </p:oleObj>
              </mc:Choice>
              <mc:Fallback>
                <p:oleObj name="Document" r:id="rId4" imgW="9882124" imgH="180531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276600"/>
                        <a:ext cx="7515808" cy="1371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/>
              <a:t>2 BSS (A+B) Simulation </a:t>
            </a:r>
            <a:r>
              <a:rPr lang="en-US" altLang="zh-CN" dirty="0" smtClean="0"/>
              <a:t>Results</a:t>
            </a:r>
            <a:br>
              <a:rPr lang="en-US" altLang="zh-CN" dirty="0" smtClean="0"/>
            </a:br>
            <a:r>
              <a:rPr lang="en-US" altLang="zh-CN" dirty="0"/>
              <a:t>UL-Only(Max.64 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5708111"/>
              </p:ext>
            </p:extLst>
          </p:nvPr>
        </p:nvGraphicFramePr>
        <p:xfrm>
          <a:off x="762000" y="4267200"/>
          <a:ext cx="80772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4632054"/>
              </p:ext>
            </p:extLst>
          </p:nvPr>
        </p:nvGraphicFramePr>
        <p:xfrm>
          <a:off x="696912" y="1752600"/>
          <a:ext cx="8066087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6360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/>
              <a:t>2 BSS (A+B) Simulation </a:t>
            </a:r>
            <a:r>
              <a:rPr lang="en-US" altLang="zh-CN" dirty="0" smtClean="0"/>
              <a:t>Results</a:t>
            </a:r>
            <a:br>
              <a:rPr lang="en-US" altLang="zh-CN" dirty="0" smtClean="0"/>
            </a:br>
            <a:r>
              <a:rPr lang="en-US" altLang="zh-CN" dirty="0" smtClean="0"/>
              <a:t>A-DL / B – UL (</a:t>
            </a:r>
            <a:r>
              <a:rPr lang="en-US" altLang="zh-CN" dirty="0"/>
              <a:t>Max.64 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8794780"/>
              </p:ext>
            </p:extLst>
          </p:nvPr>
        </p:nvGraphicFramePr>
        <p:xfrm>
          <a:off x="696912" y="2057400"/>
          <a:ext cx="7380287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3012239"/>
              </p:ext>
            </p:extLst>
          </p:nvPr>
        </p:nvGraphicFramePr>
        <p:xfrm>
          <a:off x="685800" y="4419600"/>
          <a:ext cx="7620000" cy="2242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12736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/>
              <a:t>2 BSS (A+B) Simulation </a:t>
            </a:r>
            <a:r>
              <a:rPr lang="en-US" altLang="zh-CN" dirty="0" smtClean="0"/>
              <a:t>Results</a:t>
            </a:r>
            <a:br>
              <a:rPr lang="en-US" altLang="zh-CN" dirty="0" smtClean="0"/>
            </a:br>
            <a:r>
              <a:rPr lang="en-US" altLang="zh-CN" dirty="0" smtClean="0"/>
              <a:t>A-UL / B - </a:t>
            </a:r>
            <a:r>
              <a:rPr lang="en-US" altLang="zh-CN" dirty="0"/>
              <a:t>DL(Max.64 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8768191"/>
              </p:ext>
            </p:extLst>
          </p:nvPr>
        </p:nvGraphicFramePr>
        <p:xfrm>
          <a:off x="533400" y="2057400"/>
          <a:ext cx="78486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239421"/>
              </p:ext>
            </p:extLst>
          </p:nvPr>
        </p:nvGraphicFramePr>
        <p:xfrm>
          <a:off x="609601" y="4343400"/>
          <a:ext cx="7848599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47427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 BSS DL-Only Simulation Results</a:t>
            </a:r>
            <a:br>
              <a:rPr lang="en-US" altLang="zh-CN" dirty="0"/>
            </a:br>
            <a:r>
              <a:rPr lang="en-US" altLang="zh-CN" sz="1800" dirty="0"/>
              <a:t>(Max.64 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6522293"/>
              </p:ext>
            </p:extLst>
          </p:nvPr>
        </p:nvGraphicFramePr>
        <p:xfrm>
          <a:off x="609600" y="1600200"/>
          <a:ext cx="76200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1775626"/>
              </p:ext>
            </p:extLst>
          </p:nvPr>
        </p:nvGraphicFramePr>
        <p:xfrm>
          <a:off x="696913" y="4191000"/>
          <a:ext cx="7847012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13162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 </a:t>
            </a:r>
            <a:r>
              <a:rPr lang="en-US" altLang="zh-CN" dirty="0"/>
              <a:t>BSS </a:t>
            </a:r>
            <a:r>
              <a:rPr lang="en-US" altLang="zh-CN" dirty="0" smtClean="0"/>
              <a:t>UL-Only Simulation </a:t>
            </a:r>
            <a:r>
              <a:rPr lang="en-US" altLang="zh-CN" dirty="0"/>
              <a:t>Results</a:t>
            </a:r>
            <a:br>
              <a:rPr lang="en-US" altLang="zh-CN" dirty="0"/>
            </a:br>
            <a:r>
              <a:rPr lang="en-US" altLang="zh-CN" sz="2000" dirty="0"/>
              <a:t>(Max.64 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7125640"/>
              </p:ext>
            </p:extLst>
          </p:nvPr>
        </p:nvGraphicFramePr>
        <p:xfrm>
          <a:off x="609600" y="3886200"/>
          <a:ext cx="7696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816441"/>
              </p:ext>
            </p:extLst>
          </p:nvPr>
        </p:nvGraphicFramePr>
        <p:xfrm>
          <a:off x="696913" y="1676400"/>
          <a:ext cx="7608887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2718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CN" dirty="0" smtClean="0"/>
              <a:t>Box5 Test Cases Results Comparison</a:t>
            </a:r>
            <a:br>
              <a:rPr lang="en-US" altLang="zh-CN" dirty="0" smtClean="0"/>
            </a:br>
            <a:r>
              <a:rPr lang="en-US" altLang="zh-CN" dirty="0" smtClean="0"/>
              <a:t> Max.32 vs. Max.64 MPDU Aggregation 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663316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321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543800" cy="4419600"/>
          </a:xfrm>
        </p:spPr>
        <p:txBody>
          <a:bodyPr/>
          <a:lstStyle/>
          <a:p>
            <a:r>
              <a:rPr lang="en-US" altLang="zh-CN" dirty="0" smtClean="0"/>
              <a:t>Box5 Calibration results (11-15/0802) show good alignment on the condition of Max.32 MPDU aggregation;</a:t>
            </a:r>
          </a:p>
          <a:p>
            <a:endParaRPr lang="en-US" altLang="zh-CN" dirty="0"/>
          </a:p>
          <a:p>
            <a:r>
              <a:rPr lang="en-US" altLang="zh-CN" dirty="0" smtClean="0"/>
              <a:t>However, due to obvious performance gap by MPDU aggregation, Max.64 MPDU aggregation is recommended as default </a:t>
            </a:r>
            <a:r>
              <a:rPr lang="en-US" altLang="zh-CN" smtClean="0"/>
              <a:t>condition </a:t>
            </a:r>
            <a:r>
              <a:rPr lang="en-US" altLang="zh-CN" smtClean="0"/>
              <a:t>for next </a:t>
            </a:r>
            <a:r>
              <a:rPr lang="en-US" altLang="zh-CN" dirty="0" smtClean="0"/>
              <a:t>Box5 calibration.</a:t>
            </a:r>
          </a:p>
          <a:p>
            <a:pPr marL="457200" lvl="1" indent="0">
              <a:buNone/>
            </a:pP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7647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Reference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581400"/>
          </a:xfrm>
        </p:spPr>
        <p:txBody>
          <a:bodyPr/>
          <a:lstStyle/>
          <a:p>
            <a:pPr>
              <a:buNone/>
            </a:pPr>
            <a:r>
              <a:rPr lang="en-US" altLang="zh-CN" sz="1800" b="0" dirty="0" smtClean="0"/>
              <a:t>[1] </a:t>
            </a:r>
            <a:r>
              <a:rPr lang="en-US" altLang="ko-KR" sz="1800" b="0" dirty="0" smtClean="0">
                <a:ea typeface="굴림" pitchFamily="50" charset="-127"/>
              </a:rPr>
              <a:t>11-15/0680r2 </a:t>
            </a:r>
            <a:r>
              <a:rPr lang="en-US" altLang="ko-KR" sz="1800" b="0" dirty="0">
                <a:ea typeface="굴림" pitchFamily="50" charset="-127"/>
              </a:rPr>
              <a:t>Reference Box5 Calibration Assumptions and Parameters</a:t>
            </a:r>
          </a:p>
          <a:p>
            <a:pPr>
              <a:buNone/>
            </a:pPr>
            <a:r>
              <a:rPr lang="en-US" altLang="zh-CN" sz="1800" b="0" dirty="0" smtClean="0">
                <a:ea typeface="굴림" pitchFamily="50" charset="-127"/>
              </a:rPr>
              <a:t>[2]  </a:t>
            </a:r>
            <a:endParaRPr lang="en-US" altLang="zh-CN" sz="1800" b="0" dirty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7913945" y="6475413"/>
            <a:ext cx="62998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Intel Corp</a:t>
            </a:r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Slide </a:t>
            </a:r>
            <a:fld id="{8D1AFD1A-FC46-4005-8A34-E70AEE570761}" type="slidenum">
              <a:rPr lang="en-US" altLang="ko-KR" smtClean="0">
                <a:ea typeface="굴림" pitchFamily="50" charset="-127"/>
              </a:rPr>
              <a:pPr/>
              <a:t>17</a:t>
            </a:fld>
            <a:endParaRPr lang="en-US" altLang="ko-KR" dirty="0" smtClean="0">
              <a:ea typeface="굴림" pitchFamily="50" charset="-127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533400" y="2282825"/>
            <a:ext cx="8153400" cy="2060575"/>
          </a:xfrm>
        </p:spPr>
        <p:txBody>
          <a:bodyPr/>
          <a:lstStyle/>
          <a:p>
            <a:r>
              <a:rPr lang="en-US" altLang="zh-CN" dirty="0" smtClean="0"/>
              <a:t>Backup - </a:t>
            </a:r>
            <a:br>
              <a:rPr lang="en-US" altLang="zh-CN" dirty="0" smtClean="0"/>
            </a:br>
            <a:r>
              <a:rPr lang="en-US" altLang="zh-CN" dirty="0" smtClean="0"/>
              <a:t>Intel Results of </a:t>
            </a:r>
            <a:r>
              <a:rPr lang="en-US" altLang="zh-CN" dirty="0"/>
              <a:t>max </a:t>
            </a:r>
            <a:r>
              <a:rPr lang="en-US" altLang="zh-CN" dirty="0" smtClean="0"/>
              <a:t>32 MPDU </a:t>
            </a:r>
            <a:r>
              <a:rPr lang="en-US" altLang="zh-CN" dirty="0"/>
              <a:t>per A-MPDU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18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97607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dirty="0" smtClean="0"/>
              <a:t>Single BSS Simulation Results</a:t>
            </a:r>
            <a:br>
              <a:rPr lang="en-US" altLang="zh-CN" dirty="0" smtClean="0"/>
            </a:br>
            <a:r>
              <a:rPr lang="en-US" altLang="zh-CN" sz="1800" dirty="0" smtClean="0"/>
              <a:t>(max 32 MPDU per A-MPDU)</a:t>
            </a:r>
            <a:endParaRPr lang="zh-CN" altLang="en-US" sz="1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684213" y="1447800"/>
          <a:ext cx="7772400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STA#3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STA#9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STA#15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STA#21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STA#27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Sum</a:t>
                      </a: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 (Mbps)</a:t>
                      </a:r>
                      <a:endParaRPr lang="zh-CN" altLang="en-US" sz="12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2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2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2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2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2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2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2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2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4013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DL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39.73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38.61</a:t>
                      </a:r>
                      <a:endParaRPr lang="zh-CN" altLang="en-US" sz="1200" dirty="0" smtClean="0"/>
                    </a:p>
                    <a:p>
                      <a:pPr algn="ctr"/>
                      <a:endParaRPr lang="zh-CN" altLang="en-US" sz="12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39.13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38.02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40.28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195.76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UL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-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One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STA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Only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L w="12700" cmpd="sng">
                      <a:noFill/>
                    </a:lnL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99.78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99.78</a:t>
                      </a:r>
                      <a:endParaRPr lang="zh-CN" altLang="en-US" sz="12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99.78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99.77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99.77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98.03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98.03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99.77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99.77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UL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-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Two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STA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93.77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93.12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186.89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93.13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95.62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0.09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188.75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93.63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93.35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186.98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8058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2400" cy="959921"/>
          </a:xfrm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Abstract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r>
              <a:rPr lang="en-US" altLang="ko-KR" sz="2000" b="0" dirty="0" smtClean="0">
                <a:ea typeface="굴림" pitchFamily="50" charset="-127"/>
              </a:rPr>
              <a:t>During </a:t>
            </a:r>
            <a:r>
              <a:rPr lang="en-US" altLang="zh-CN" sz="2000" b="0" dirty="0" smtClean="0">
                <a:ea typeface="굴림" pitchFamily="50" charset="-127"/>
              </a:rPr>
              <a:t>IEEE 802.11 May meeting,</a:t>
            </a:r>
            <a:r>
              <a:rPr lang="en-US" altLang="ko-KR" sz="2000" b="0" dirty="0" smtClean="0">
                <a:ea typeface="굴림" pitchFamily="50" charset="-127"/>
              </a:rPr>
              <a:t> the agreement on Box5 detail simulation </a:t>
            </a:r>
            <a:r>
              <a:rPr lang="en-US" altLang="ko-KR" sz="2000" b="0" dirty="0">
                <a:ea typeface="굴림" pitchFamily="50" charset="-127"/>
              </a:rPr>
              <a:t>parameters was presented in </a:t>
            </a:r>
            <a:r>
              <a:rPr lang="en-US" altLang="ko-KR" sz="2000" b="0" dirty="0" smtClean="0">
                <a:ea typeface="굴림" pitchFamily="50" charset="-127"/>
              </a:rPr>
              <a:t>[1]</a:t>
            </a:r>
            <a:r>
              <a:rPr lang="en-GB" altLang="zh-CN" sz="2000" b="0" dirty="0" smtClean="0"/>
              <a:t>.</a:t>
            </a:r>
          </a:p>
          <a:p>
            <a:pPr lvl="0"/>
            <a:endParaRPr lang="en-GB" altLang="zh-CN" sz="2000" b="0" dirty="0" smtClean="0">
              <a:solidFill>
                <a:srgbClr val="000000"/>
              </a:solidFill>
            </a:endParaRPr>
          </a:p>
          <a:p>
            <a:pPr lvl="0"/>
            <a:r>
              <a:rPr lang="en-GB" altLang="zh-CN" sz="2000" b="0" dirty="0" smtClean="0">
                <a:solidFill>
                  <a:srgbClr val="000000"/>
                </a:solidFill>
              </a:rPr>
              <a:t>Based on the agreed simulation conditions, we provide the two set of test results from the Box5 test cases;</a:t>
            </a:r>
          </a:p>
          <a:p>
            <a:pPr lvl="1"/>
            <a:r>
              <a:rPr lang="en-US" altLang="zh-CN" sz="1600" dirty="0"/>
              <a:t>Results of max 64 MPDU per </a:t>
            </a:r>
            <a:r>
              <a:rPr lang="en-US" altLang="zh-CN" sz="1600" dirty="0" smtClean="0"/>
              <a:t>A-MPDU to be presented in the contribution;</a:t>
            </a:r>
          </a:p>
          <a:p>
            <a:pPr lvl="1"/>
            <a:r>
              <a:rPr lang="en-US" altLang="zh-CN" sz="1600" dirty="0"/>
              <a:t>Results of max </a:t>
            </a:r>
            <a:r>
              <a:rPr lang="en-US" altLang="zh-CN" sz="1600" dirty="0" smtClean="0"/>
              <a:t>32 </a:t>
            </a:r>
            <a:r>
              <a:rPr lang="en-US" altLang="zh-CN" sz="1600" dirty="0"/>
              <a:t>MPDU per </a:t>
            </a:r>
            <a:r>
              <a:rPr lang="en-US" altLang="zh-CN" sz="1600" dirty="0" smtClean="0"/>
              <a:t>A-MPDU was combined into the joint-contribution 11-15/0802</a:t>
            </a:r>
          </a:p>
          <a:p>
            <a:pPr lvl="1"/>
            <a:endParaRPr lang="en-US" altLang="zh-CN" sz="1600" b="0" dirty="0">
              <a:solidFill>
                <a:srgbClr val="000000"/>
              </a:solidFill>
            </a:endParaRPr>
          </a:p>
          <a:p>
            <a:pPr lvl="0"/>
            <a:r>
              <a:rPr lang="en-GB" altLang="zh-CN" sz="2000" b="0" dirty="0" smtClean="0">
                <a:solidFill>
                  <a:srgbClr val="000000"/>
                </a:solidFill>
              </a:rPr>
              <a:t>Single BSS results comparison with partners’ show good alignment;</a:t>
            </a:r>
            <a:endParaRPr lang="en-GB" altLang="zh-CN" sz="2000" b="0" dirty="0">
              <a:solidFill>
                <a:srgbClr val="000000"/>
              </a:solidFill>
            </a:endParaRPr>
          </a:p>
          <a:p>
            <a:endParaRPr lang="en-GB" altLang="zh-CN" sz="2000" b="0" dirty="0" smtClean="0">
              <a:solidFill>
                <a:srgbClr val="000000"/>
              </a:solidFill>
            </a:endParaRPr>
          </a:p>
          <a:p>
            <a:pPr lvl="0"/>
            <a:endParaRPr lang="en-GB" altLang="ko-KR" sz="2000" b="0" dirty="0">
              <a:solidFill>
                <a:srgbClr val="000000"/>
              </a:solidFill>
            </a:endParaRPr>
          </a:p>
          <a:p>
            <a:pPr lvl="0"/>
            <a:endParaRPr lang="en-GB" altLang="ko-KR" sz="2000" b="0" dirty="0">
              <a:solidFill>
                <a:srgbClr val="00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7913945" y="6475413"/>
            <a:ext cx="62998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Intel Corp</a:t>
            </a: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Slide </a:t>
            </a:r>
            <a:fld id="{9DCA01A7-D322-4496-A4F7-04D99FA034D6}" type="slidenum">
              <a:rPr lang="en-US" altLang="ko-KR" smtClean="0">
                <a:ea typeface="굴림" pitchFamily="50" charset="-127"/>
              </a:rPr>
              <a:pPr/>
              <a:t>2</a:t>
            </a:fld>
            <a:endParaRPr lang="en-US" altLang="ko-KR" dirty="0" smtClean="0">
              <a:ea typeface="굴림" pitchFamily="50" charset="-127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dirty="0" smtClean="0"/>
              <a:t>Single BSS Simulation Results (cont</a:t>
            </a:r>
            <a:r>
              <a:rPr lang="en-US" altLang="zh-CN" dirty="0"/>
              <a:t>.)</a:t>
            </a:r>
            <a:br>
              <a:rPr lang="en-US" altLang="zh-CN" dirty="0"/>
            </a:br>
            <a:r>
              <a:rPr lang="en-US" altLang="zh-CN" sz="1800" dirty="0"/>
              <a:t>(max </a:t>
            </a:r>
            <a:r>
              <a:rPr lang="en-US" altLang="zh-CN" sz="1800" dirty="0" smtClean="0"/>
              <a:t>32 MPDU </a:t>
            </a:r>
            <a:r>
              <a:rPr lang="en-US" altLang="zh-CN" sz="1800" dirty="0"/>
              <a:t>per A-MPDU)</a:t>
            </a:r>
            <a:endParaRPr lang="zh-CN" alt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228600" y="1676400"/>
          <a:ext cx="8610600" cy="2502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730"/>
                <a:gridCol w="659370"/>
                <a:gridCol w="717550"/>
                <a:gridCol w="717550"/>
                <a:gridCol w="717550"/>
                <a:gridCol w="717550"/>
                <a:gridCol w="717550"/>
                <a:gridCol w="717550"/>
                <a:gridCol w="717550"/>
                <a:gridCol w="717550"/>
                <a:gridCol w="717550"/>
                <a:gridCol w="717550"/>
              </a:tblGrid>
              <a:tr h="419066">
                <a:tc rowSpan="2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STA#3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STA#9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STA#15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STA#21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STA#27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Sum</a:t>
                      </a:r>
                    </a:p>
                    <a:p>
                      <a:pPr algn="ctr"/>
                      <a:r>
                        <a:rPr lang="en-US" altLang="zh-CN" sz="1400" dirty="0" smtClean="0"/>
                        <a:t>(Mbps)</a:t>
                      </a:r>
                      <a:endParaRPr lang="zh-CN" altLang="en-US" sz="1400" dirty="0"/>
                    </a:p>
                  </a:txBody>
                  <a:tcPr/>
                </a:tc>
              </a:tr>
              <a:tr h="553649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r>
                        <a:rPr lang="en-US" altLang="zh-CN" sz="1100" dirty="0" smtClean="0">
                          <a:solidFill>
                            <a:srgbClr val="00863D"/>
                          </a:solidFill>
                        </a:rPr>
                        <a:t> (Mbps)</a:t>
                      </a:r>
                      <a:endParaRPr lang="zh-CN" altLang="en-US" sz="11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1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1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1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1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1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1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1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1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1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1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1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1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711661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UL</a:t>
                      </a:r>
                    </a:p>
                    <a:p>
                      <a:pPr algn="ctr"/>
                      <a:r>
                        <a:rPr lang="en-US" altLang="zh-CN" sz="1400" dirty="0" smtClean="0"/>
                        <a:t>-</a:t>
                      </a:r>
                    </a:p>
                    <a:p>
                      <a:pPr algn="ctr"/>
                      <a:r>
                        <a:rPr lang="en-US" altLang="zh-CN" sz="1400" dirty="0" smtClean="0"/>
                        <a:t>3</a:t>
                      </a:r>
                    </a:p>
                    <a:p>
                      <a:pPr algn="ctr"/>
                      <a:r>
                        <a:rPr lang="en-US" altLang="zh-CN" sz="1400" dirty="0" smtClean="0"/>
                        <a:t>STA</a:t>
                      </a:r>
                    </a:p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60.46</a:t>
                      </a:r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0.17</a:t>
                      </a:r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59.23</a:t>
                      </a:r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0.17</a:t>
                      </a:r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61.47</a:t>
                      </a:r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0.16</a:t>
                      </a:r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181.16</a:t>
                      </a:r>
                      <a:endParaRPr lang="zh-CN" altLang="en-US" sz="1400" dirty="0"/>
                    </a:p>
                  </a:txBody>
                  <a:tcPr/>
                </a:tc>
              </a:tr>
              <a:tr h="818185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54.62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0.17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63.26</a:t>
                      </a:r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0.17</a:t>
                      </a:r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63.21</a:t>
                      </a:r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0.16</a:t>
                      </a:r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181.09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13622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/>
              <a:t>2 BSS (A+B) Simulation </a:t>
            </a:r>
            <a:r>
              <a:rPr lang="en-US" altLang="zh-CN" dirty="0" smtClean="0"/>
              <a:t>Results</a:t>
            </a:r>
            <a:br>
              <a:rPr lang="en-US" altLang="zh-CN" dirty="0" smtClean="0"/>
            </a:br>
            <a:r>
              <a:rPr lang="en-US" altLang="zh-CN" dirty="0"/>
              <a:t>DL-Only </a:t>
            </a:r>
            <a:r>
              <a:rPr lang="en-US" altLang="zh-CN" dirty="0" smtClean="0"/>
              <a:t>(Max.32 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609600" y="2057400"/>
          <a:ext cx="77724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/>
          </p:nvPr>
        </p:nvGraphicFramePr>
        <p:xfrm>
          <a:off x="533400" y="4267200"/>
          <a:ext cx="79248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085604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/>
              <a:t>2 BSS (A+B) Simulation </a:t>
            </a:r>
            <a:r>
              <a:rPr lang="en-US" altLang="zh-CN" dirty="0" smtClean="0"/>
              <a:t>Results</a:t>
            </a:r>
            <a:br>
              <a:rPr lang="en-US" altLang="zh-CN" dirty="0" smtClean="0"/>
            </a:br>
            <a:r>
              <a:rPr lang="en-US" altLang="zh-CN" dirty="0" smtClean="0"/>
              <a:t>UL-Only(Max.32 </a:t>
            </a:r>
            <a:r>
              <a:rPr lang="en-US" altLang="zh-CN" dirty="0"/>
              <a:t>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22</a:t>
            </a:fld>
            <a:endParaRPr lang="en-US" altLang="ko-KR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914400" y="4114800"/>
          <a:ext cx="72390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/>
          </p:nvPr>
        </p:nvGraphicFramePr>
        <p:xfrm>
          <a:off x="914400" y="2057400"/>
          <a:ext cx="73914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823785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/>
              <a:t>2 BSS (A+B) Simulation </a:t>
            </a:r>
            <a:r>
              <a:rPr lang="en-US" altLang="zh-CN" dirty="0" smtClean="0"/>
              <a:t>Results</a:t>
            </a:r>
            <a:br>
              <a:rPr lang="en-US" altLang="zh-CN" dirty="0" smtClean="0"/>
            </a:br>
            <a:r>
              <a:rPr lang="en-US" altLang="zh-CN" dirty="0" smtClean="0"/>
              <a:t>A-DL / B – UL (Max.32 </a:t>
            </a:r>
            <a:r>
              <a:rPr lang="en-US" altLang="zh-CN" dirty="0"/>
              <a:t>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23</a:t>
            </a:fld>
            <a:endParaRPr lang="en-US" altLang="ko-KR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696913" y="2057400"/>
          <a:ext cx="7532687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/>
          </p:nvPr>
        </p:nvGraphicFramePr>
        <p:xfrm>
          <a:off x="609600" y="4265613"/>
          <a:ext cx="7685088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50003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/>
              <a:t>2 BSS (A+B) Simulation </a:t>
            </a:r>
            <a:r>
              <a:rPr lang="en-US" altLang="zh-CN" dirty="0" smtClean="0"/>
              <a:t>Results</a:t>
            </a:r>
            <a:br>
              <a:rPr lang="en-US" altLang="zh-CN" dirty="0" smtClean="0"/>
            </a:br>
            <a:r>
              <a:rPr lang="en-US" altLang="zh-CN" dirty="0" smtClean="0"/>
              <a:t>A-UL / B - DL(Max.32 </a:t>
            </a:r>
            <a:r>
              <a:rPr lang="en-US" altLang="zh-CN" dirty="0"/>
              <a:t>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24</a:t>
            </a:fld>
            <a:endParaRPr lang="en-US" altLang="ko-KR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914400" y="4191000"/>
          <a:ext cx="7324725" cy="2284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838200" y="2057400"/>
          <a:ext cx="74676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72041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 BSS DL-Only Simulation Results</a:t>
            </a:r>
            <a:br>
              <a:rPr lang="en-US" altLang="zh-CN" dirty="0"/>
            </a:br>
            <a:r>
              <a:rPr lang="en-US" altLang="zh-CN" sz="1800" dirty="0"/>
              <a:t>(</a:t>
            </a:r>
            <a:r>
              <a:rPr lang="en-US" altLang="zh-CN" sz="1800" dirty="0" smtClean="0"/>
              <a:t>Max.32 </a:t>
            </a:r>
            <a:r>
              <a:rPr lang="en-US" altLang="zh-CN" sz="1800" dirty="0"/>
              <a:t>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25</a:t>
            </a:fld>
            <a:endParaRPr lang="en-US" altLang="ko-KR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533400" y="1447800"/>
          <a:ext cx="83058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/>
          </p:nvPr>
        </p:nvGraphicFramePr>
        <p:xfrm>
          <a:off x="609600" y="3810000"/>
          <a:ext cx="83820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97983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 </a:t>
            </a:r>
            <a:r>
              <a:rPr lang="en-US" altLang="zh-CN" dirty="0"/>
              <a:t>BSS </a:t>
            </a:r>
            <a:r>
              <a:rPr lang="en-US" altLang="zh-CN" dirty="0" smtClean="0"/>
              <a:t>UL-Only Simulation </a:t>
            </a:r>
            <a:r>
              <a:rPr lang="en-US" altLang="zh-CN" dirty="0"/>
              <a:t>Results</a:t>
            </a:r>
            <a:br>
              <a:rPr lang="en-US" altLang="zh-CN" dirty="0"/>
            </a:br>
            <a:r>
              <a:rPr lang="en-US" altLang="zh-CN" sz="2000" dirty="0"/>
              <a:t>(</a:t>
            </a:r>
            <a:r>
              <a:rPr lang="en-US" altLang="zh-CN" sz="2000" dirty="0" smtClean="0"/>
              <a:t>Max.32 </a:t>
            </a:r>
            <a:r>
              <a:rPr lang="en-US" altLang="zh-CN" sz="2000" dirty="0"/>
              <a:t>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26</a:t>
            </a:fld>
            <a:endParaRPr lang="en-US" altLang="ko-KR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838200" y="1600200"/>
          <a:ext cx="7847012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/>
          </p:nvPr>
        </p:nvGraphicFramePr>
        <p:xfrm>
          <a:off x="762000" y="4267200"/>
          <a:ext cx="79248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85945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PHY Parameters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7913945" y="6475413"/>
            <a:ext cx="62998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Intel Corp</a:t>
            </a:r>
          </a:p>
        </p:txBody>
      </p:sp>
      <p:sp>
        <p:nvSpPr>
          <p:cNvPr id="6148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Slide </a:t>
            </a:r>
            <a:fld id="{79F763B2-AF1A-4143-ADB2-A2A4A39F5402}" type="slidenum">
              <a:rPr lang="en-US" altLang="ko-KR" smtClean="0">
                <a:ea typeface="굴림" pitchFamily="50" charset="-127"/>
              </a:rPr>
              <a:pPr/>
              <a:t>3</a:t>
            </a:fld>
            <a:endParaRPr lang="en-US" altLang="ko-KR" dirty="0" smtClean="0">
              <a:ea typeface="굴림" pitchFamily="50" charset="-127"/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ko-KR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447800"/>
            <a:ext cx="7381875" cy="48486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MAC Parameters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7913945" y="6475413"/>
            <a:ext cx="62998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Intel Corp</a:t>
            </a:r>
          </a:p>
        </p:txBody>
      </p:sp>
      <p:sp>
        <p:nvSpPr>
          <p:cNvPr id="7172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A2026584-524E-4C06-9E16-34728C1FB8EA}" type="slidenum">
              <a:rPr lang="en-US" altLang="ko-KR" smtClean="0">
                <a:ea typeface="굴림" pitchFamily="50" charset="-127"/>
              </a:rPr>
              <a:pPr/>
              <a:t>4</a:t>
            </a:fld>
            <a:endParaRPr lang="en-US" altLang="ko-KR" smtClean="0">
              <a:ea typeface="굴림" pitchFamily="50" charset="-127"/>
            </a:endParaRPr>
          </a:p>
        </p:txBody>
      </p:sp>
      <p:graphicFrame>
        <p:nvGraphicFramePr>
          <p:cNvPr id="8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679412"/>
              </p:ext>
            </p:extLst>
          </p:nvPr>
        </p:nvGraphicFramePr>
        <p:xfrm>
          <a:off x="457200" y="1600200"/>
          <a:ext cx="8305800" cy="3840480"/>
        </p:xfrm>
        <a:graphic>
          <a:graphicData uri="http://schemas.openxmlformats.org/drawingml/2006/table">
            <a:tbl>
              <a:tblPr/>
              <a:tblGrid>
                <a:gridCol w="2198688"/>
                <a:gridCol w="6107112"/>
              </a:tblGrid>
              <a:tr h="0">
                <a:tc gridSpan="2"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MAC parameters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Access protocol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[EDCA, 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AC_BE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with default parameters] 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CWmin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 = 15,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CWmax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= 1023,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AIFSn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=3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]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Queue length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 single queue for each traffic link is set inside AP/STA sized of 2000 packets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Traffic type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UDP CBR with rate 10^8bps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Random start time during a 10ms interval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MPDU size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1544 Bytes (1472 Data + 28 IP header + 8  LLC header + 30 MAC header + 4 delimiter + 2 padding)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33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Aggregation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[A-MPDU / max aggregation size / BA window size, No  A-MSDU, immediate BA without explicit request], Max aggregation: 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32 or 64 MPDUs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Max number of retries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Beacon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Disabled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RTS/CTS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OFF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Running time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20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0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 per drop, 30 drops per data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Output metric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-CDF or Histogram of per non-AP STA throughput (received bits/overall simulation time)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-PER of all AP/STA (1 - # of success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subframes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/ # of transmitted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subframes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11ac Scenario 6 – OBSS Enterprise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7913945" y="6475413"/>
            <a:ext cx="62998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Intel Corp</a:t>
            </a:r>
          </a:p>
        </p:txBody>
      </p:sp>
      <p:sp>
        <p:nvSpPr>
          <p:cNvPr id="8196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Slide </a:t>
            </a:r>
            <a:fld id="{EDE8CFC3-9E28-4D6D-ADE4-1AA9CB7F3967}" type="slidenum">
              <a:rPr lang="en-US" altLang="ko-KR" smtClean="0">
                <a:ea typeface="굴림" pitchFamily="50" charset="-127"/>
              </a:rPr>
              <a:pPr/>
              <a:t>5</a:t>
            </a:fld>
            <a:endParaRPr lang="en-US" altLang="ko-KR" dirty="0" smtClean="0">
              <a:ea typeface="굴림" pitchFamily="50" charset="-127"/>
            </a:endParaRPr>
          </a:p>
        </p:txBody>
      </p:sp>
      <p:pic>
        <p:nvPicPr>
          <p:cNvPr id="8197" name="图片 6"/>
          <p:cNvPicPr>
            <a:picLocks noChangeAspect="1" noChangeArrowheads="1"/>
          </p:cNvPicPr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533400" y="1828800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表格 7"/>
          <p:cNvGraphicFramePr>
            <a:graphicFrameLocks noGrp="1"/>
          </p:cNvGraphicFramePr>
          <p:nvPr/>
        </p:nvGraphicFramePr>
        <p:xfrm>
          <a:off x="838200" y="51054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8"/>
          <p:cNvGraphicFramePr>
            <a:graphicFrameLocks noGrp="1"/>
          </p:cNvGraphicFramePr>
          <p:nvPr/>
        </p:nvGraphicFramePr>
        <p:xfrm>
          <a:off x="2590800" y="5105400"/>
          <a:ext cx="1841500" cy="9525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9"/>
          <p:cNvGraphicFramePr>
            <a:graphicFrameLocks noGrp="1"/>
          </p:cNvGraphicFramePr>
          <p:nvPr/>
        </p:nvGraphicFramePr>
        <p:xfrm>
          <a:off x="4724400" y="5105400"/>
          <a:ext cx="1841500" cy="9525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表格 10"/>
          <p:cNvGraphicFramePr>
            <a:graphicFrameLocks noGrp="1"/>
          </p:cNvGraphicFramePr>
          <p:nvPr/>
        </p:nvGraphicFramePr>
        <p:xfrm>
          <a:off x="6781800" y="2209800"/>
          <a:ext cx="1371600" cy="38100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638800" y="1828800"/>
            <a:ext cx="2514600" cy="2762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altLang="zh-CN" b="1" dirty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ko-KR" dirty="0"/>
          </a:p>
        </p:txBody>
      </p:sp>
      <p:sp>
        <p:nvSpPr>
          <p:cNvPr id="8319" name="타원 13"/>
          <p:cNvSpPr>
            <a:spLocks noChangeArrowheads="1"/>
          </p:cNvSpPr>
          <p:nvPr/>
        </p:nvSpPr>
        <p:spPr bwMode="auto">
          <a:xfrm>
            <a:off x="4343400" y="1981200"/>
            <a:ext cx="1219200" cy="1219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latinLnBrk="0" hangingPunct="0"/>
            <a:endParaRPr kumimoji="0"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11ac SS6 Traffic Flow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511168"/>
          </a:xfrm>
        </p:spPr>
        <p:txBody>
          <a:bodyPr/>
          <a:lstStyle/>
          <a:p>
            <a:pPr lvl="0"/>
            <a:r>
              <a:rPr lang="en-US" altLang="zh-CN" b="0" dirty="0" smtClean="0"/>
              <a:t>DL/UL traffic assigned for each STA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914400" y="2214554"/>
          <a:ext cx="7391400" cy="35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1748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STA23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STA25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STA26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STA28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STA29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内容占位符 2"/>
          <p:cNvSpPr txBox="1">
            <a:spLocks/>
          </p:cNvSpPr>
          <p:nvPr/>
        </p:nvSpPr>
        <p:spPr bwMode="auto">
          <a:xfrm>
            <a:off x="857224" y="5989666"/>
            <a:ext cx="7558086" cy="368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altLang="zh-CN" sz="2400" kern="0" dirty="0" smtClean="0">
                <a:latin typeface="+mn-lt"/>
                <a:ea typeface="+mn-ea"/>
              </a:rPr>
              <a:t>“y” means having DL/UL traffic flow;  “no” means not having DL/UL traffic flow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274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제목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2400" cy="839787"/>
          </a:xfrm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Test Cases for</a:t>
            </a:r>
            <a:br>
              <a:rPr lang="en-US" altLang="ko-KR" dirty="0" smtClean="0">
                <a:ea typeface="굴림" pitchFamily="50" charset="-127"/>
              </a:rPr>
            </a:br>
            <a:r>
              <a:rPr lang="en-US" altLang="ko-KR" dirty="0" smtClean="0">
                <a:ea typeface="굴림" pitchFamily="50" charset="-127"/>
              </a:rPr>
              <a:t>Step-by-Step Calibration of 11ac SS6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9219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5715000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ko-KR" sz="2000" dirty="0" smtClean="0">
                <a:ea typeface="SimSun" pitchFamily="2" charset="-122"/>
              </a:rPr>
              <a:t>1 BSS (upper-right corner BSS B)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ea typeface="굴림" pitchFamily="50" charset="-127"/>
              </a:rPr>
              <a:t>DL only case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ea typeface="굴림" pitchFamily="50" charset="-127"/>
              </a:rPr>
              <a:t>UL only case</a:t>
            </a:r>
          </a:p>
          <a:p>
            <a:pPr lvl="2">
              <a:spcBef>
                <a:spcPts val="0"/>
              </a:spcBef>
            </a:pPr>
            <a:r>
              <a:rPr lang="en-US" altLang="zh-CN" sz="1600" dirty="0" smtClean="0">
                <a:ea typeface="굴림" pitchFamily="50" charset="-127"/>
              </a:rPr>
              <a:t>1 STA: each STA-AP</a:t>
            </a:r>
          </a:p>
          <a:p>
            <a:pPr lvl="2">
              <a:spcBef>
                <a:spcPts val="0"/>
              </a:spcBef>
            </a:pPr>
            <a:r>
              <a:rPr lang="en-US" altLang="ko-KR" sz="1600" dirty="0" smtClean="0">
                <a:ea typeface="굴림" pitchFamily="50" charset="-127"/>
              </a:rPr>
              <a:t>2 STAs: 3+9, 3+15, 3+27</a:t>
            </a:r>
          </a:p>
          <a:p>
            <a:pPr lvl="2">
              <a:spcBef>
                <a:spcPts val="0"/>
              </a:spcBef>
            </a:pPr>
            <a:r>
              <a:rPr lang="en-US" altLang="ko-KR" sz="1600" dirty="0" smtClean="0">
                <a:ea typeface="굴림" pitchFamily="50" charset="-127"/>
              </a:rPr>
              <a:t>3 STAs: 3+9+15, 3+9+27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ea typeface="굴림" pitchFamily="50" charset="-127"/>
              </a:rPr>
              <a:t>DL &amp; UL case</a:t>
            </a:r>
          </a:p>
          <a:p>
            <a:pPr lvl="0">
              <a:spcBef>
                <a:spcPts val="0"/>
              </a:spcBef>
            </a:pPr>
            <a:r>
              <a:rPr lang="en-US" altLang="ko-KR" sz="2000" dirty="0" smtClean="0">
                <a:solidFill>
                  <a:srgbClr val="000000"/>
                </a:solidFill>
                <a:ea typeface="SimSun" pitchFamily="2" charset="-122"/>
              </a:rPr>
              <a:t>2 BSS (</a:t>
            </a:r>
            <a:r>
              <a:rPr lang="en-US" altLang="ko-KR" sz="1800" dirty="0" smtClean="0">
                <a:solidFill>
                  <a:srgbClr val="000000"/>
                </a:solidFill>
                <a:ea typeface="SimSun" pitchFamily="2" charset="-122"/>
              </a:rPr>
              <a:t>A+B)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Both DL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Both UL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A DL and B UL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B UL and A DL</a:t>
            </a:r>
          </a:p>
          <a:p>
            <a:pPr lvl="0">
              <a:spcBef>
                <a:spcPts val="0"/>
              </a:spcBef>
            </a:pPr>
            <a:r>
              <a:rPr lang="en-US" altLang="ko-KR" sz="2000" dirty="0" smtClean="0">
                <a:solidFill>
                  <a:srgbClr val="000000"/>
                </a:solidFill>
                <a:ea typeface="SimSun" pitchFamily="2" charset="-122"/>
              </a:rPr>
              <a:t>3 BSS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latin typeface="+mn-lt"/>
              </a:rPr>
              <a:t>DL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latin typeface="+mn-lt"/>
              </a:rPr>
              <a:t>UL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latin typeface="+mn-lt"/>
              </a:rPr>
              <a:t>Mixed DL &amp; UL</a:t>
            </a:r>
          </a:p>
          <a:p>
            <a:pPr lvl="2">
              <a:spcBef>
                <a:spcPts val="0"/>
              </a:spcBef>
              <a:buNone/>
            </a:pPr>
            <a:endParaRPr lang="en-US" altLang="ko-KR" sz="1600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7913945" y="6475413"/>
            <a:ext cx="62998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Intel Corp</a:t>
            </a:r>
          </a:p>
        </p:txBody>
      </p:sp>
      <p:sp>
        <p:nvSpPr>
          <p:cNvPr id="9221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068426A7-6859-4722-9B2F-705798DE0E15}" type="slidenum">
              <a:rPr lang="en-US" altLang="ko-KR" smtClean="0">
                <a:ea typeface="굴림" pitchFamily="50" charset="-127"/>
              </a:rPr>
              <a:pPr/>
              <a:t>7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92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dirty="0" smtClean="0"/>
              <a:t>Single BSS Simulation Results</a:t>
            </a:r>
            <a:br>
              <a:rPr lang="en-US" altLang="zh-CN" dirty="0" smtClean="0"/>
            </a:br>
            <a:r>
              <a:rPr lang="en-US" altLang="zh-CN" sz="1800" dirty="0" smtClean="0"/>
              <a:t>(max 64 MPDU per A-MPDU)</a:t>
            </a:r>
            <a:endParaRPr lang="zh-CN" altLang="en-US" sz="1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7964010"/>
              </p:ext>
            </p:extLst>
          </p:nvPr>
        </p:nvGraphicFramePr>
        <p:xfrm>
          <a:off x="684215" y="1766126"/>
          <a:ext cx="8002584" cy="4025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882"/>
                <a:gridCol w="666882"/>
                <a:gridCol w="666882"/>
                <a:gridCol w="666882"/>
                <a:gridCol w="666882"/>
                <a:gridCol w="666882"/>
                <a:gridCol w="666882"/>
                <a:gridCol w="666882"/>
                <a:gridCol w="666882"/>
                <a:gridCol w="666882"/>
                <a:gridCol w="666882"/>
                <a:gridCol w="666882"/>
              </a:tblGrid>
              <a:tr h="232168">
                <a:tc rowSpan="2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STA#3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STA#9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STA#15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STA#21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STA#27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Sum</a:t>
                      </a: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200" dirty="0"/>
                    </a:p>
                  </a:txBody>
                  <a:tcPr/>
                </a:tc>
              </a:tr>
              <a:tr h="386947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 (Mbps)</a:t>
                      </a:r>
                      <a:endParaRPr lang="zh-CN" altLang="en-US" sz="12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2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2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2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2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2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2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2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2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8694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DL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41.12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42.03</a:t>
                      </a:r>
                      <a:endParaRPr lang="zh-CN" altLang="en-US" sz="1200" dirty="0" smtClean="0"/>
                    </a:p>
                    <a:p>
                      <a:pPr algn="ctr"/>
                      <a:endParaRPr lang="zh-CN" altLang="en-US" sz="12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41.16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42.05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42.03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208.39</a:t>
                      </a:r>
                      <a:endParaRPr lang="zh-CN" altLang="en-US" sz="1200" dirty="0"/>
                    </a:p>
                  </a:txBody>
                  <a:tcPr/>
                </a:tc>
              </a:tr>
              <a:tr h="232168">
                <a:tc rowSpan="5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UL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-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One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STA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Only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99.97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L w="12700" cmpd="sng">
                      <a:noFill/>
                    </a:lnL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99.97</a:t>
                      </a:r>
                      <a:endParaRPr lang="zh-CN" altLang="en-US" sz="1200" dirty="0"/>
                    </a:p>
                  </a:txBody>
                  <a:tcPr/>
                </a:tc>
              </a:tr>
              <a:tr h="232168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99.98</a:t>
                      </a:r>
                      <a:endParaRPr lang="zh-CN" altLang="en-US" sz="12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99.98</a:t>
                      </a:r>
                      <a:endParaRPr lang="zh-CN" altLang="en-US" sz="1200" dirty="0"/>
                    </a:p>
                  </a:txBody>
                  <a:tcPr/>
                </a:tc>
              </a:tr>
              <a:tr h="232168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99.78</a:t>
                      </a:r>
                      <a:endParaRPr lang="zh-CN" altLang="en-US" sz="1200" dirty="0"/>
                    </a:p>
                  </a:txBody>
                  <a:tcPr/>
                </a:tc>
              </a:tr>
              <a:tr h="232168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97.94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97.94</a:t>
                      </a:r>
                      <a:endParaRPr lang="zh-CN" altLang="en-US" sz="1200" dirty="0"/>
                    </a:p>
                  </a:txBody>
                  <a:tcPr/>
                </a:tc>
              </a:tr>
              <a:tr h="232168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99.78</a:t>
                      </a:r>
                      <a:endParaRPr lang="zh-CN" altLang="en-US" sz="1200" dirty="0"/>
                    </a:p>
                  </a:txBody>
                  <a:tcPr/>
                </a:tc>
              </a:tr>
              <a:tr h="232168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UL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-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Two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STA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98.64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97.38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</a:rPr>
                        <a:t>196.02</a:t>
                      </a:r>
                      <a:endParaRPr lang="zh-CN" altLang="en-US" sz="12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232168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98.75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97.65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196.40</a:t>
                      </a:r>
                      <a:endParaRPr lang="zh-CN" altLang="en-US" sz="1200" dirty="0"/>
                    </a:p>
                  </a:txBody>
                  <a:tcPr/>
                </a:tc>
              </a:tr>
              <a:tr h="232168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98.80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0.10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97.34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0.11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196.14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0897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UL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-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3 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60.00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0.17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60.63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0.17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60.19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0.17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180.82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0897">
                <a:tc vMerge="1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65.71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0.17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62.83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0.17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60.23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0.18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188.77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76081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/>
              <a:t>2 BSS (A+B) Simulation </a:t>
            </a:r>
            <a:r>
              <a:rPr lang="en-US" altLang="zh-CN" dirty="0" smtClean="0"/>
              <a:t>Results</a:t>
            </a:r>
            <a:br>
              <a:rPr lang="en-US" altLang="zh-CN" dirty="0" smtClean="0"/>
            </a:br>
            <a:r>
              <a:rPr lang="en-US" altLang="zh-CN" dirty="0"/>
              <a:t>DL-Only </a:t>
            </a:r>
            <a:r>
              <a:rPr lang="en-US" altLang="zh-CN" dirty="0" smtClean="0"/>
              <a:t>(Max.64 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9432668"/>
              </p:ext>
            </p:extLst>
          </p:nvPr>
        </p:nvGraphicFramePr>
        <p:xfrm>
          <a:off x="685800" y="2057400"/>
          <a:ext cx="739140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9797385"/>
              </p:ext>
            </p:extLst>
          </p:nvPr>
        </p:nvGraphicFramePr>
        <p:xfrm>
          <a:off x="649288" y="4038600"/>
          <a:ext cx="73914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129304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62533</TotalTime>
  <Words>1256</Words>
  <Application>Microsoft Office PowerPoint</Application>
  <PresentationFormat>On-screen Show (4:3)</PresentationFormat>
  <Paragraphs>550</Paragraphs>
  <Slides>26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굴림</vt:lpstr>
      <vt:lpstr>맑은 고딕</vt:lpstr>
      <vt:lpstr>SimSun</vt:lpstr>
      <vt:lpstr>Arial</vt:lpstr>
      <vt:lpstr>Times New Roman</vt:lpstr>
      <vt:lpstr>Wingdings</vt:lpstr>
      <vt:lpstr>802-11-Submission</vt:lpstr>
      <vt:lpstr>Document</vt:lpstr>
      <vt:lpstr>PowerPoint Presentation</vt:lpstr>
      <vt:lpstr>Abstract</vt:lpstr>
      <vt:lpstr>PHY Parameters</vt:lpstr>
      <vt:lpstr>MAC Parameters</vt:lpstr>
      <vt:lpstr>11ac Scenario 6 – OBSS Enterprise</vt:lpstr>
      <vt:lpstr>11ac SS6 Traffic Flow Model</vt:lpstr>
      <vt:lpstr>Test Cases for Step-by-Step Calibration of 11ac SS6</vt:lpstr>
      <vt:lpstr>Single BSS Simulation Results (max 64 MPDU per A-MPDU)</vt:lpstr>
      <vt:lpstr>2 BSS (A+B) Simulation Results DL-Only (Max.64 MPDU)</vt:lpstr>
      <vt:lpstr>2 BSS (A+B) Simulation Results UL-Only(Max.64 MPDU)</vt:lpstr>
      <vt:lpstr>2 BSS (A+B) Simulation Results A-DL / B – UL (Max.64 MPDU)</vt:lpstr>
      <vt:lpstr>2 BSS (A+B) Simulation Results A-UL / B - DL(Max.64 MPDU)</vt:lpstr>
      <vt:lpstr>3 BSS DL-Only Simulation Results (Max.64 MPDU)</vt:lpstr>
      <vt:lpstr>3 BSS UL-Only Simulation Results (Max.64 MPDU)</vt:lpstr>
      <vt:lpstr>Box5 Test Cases Results Comparison  Max.32 vs. Max.64 MPDU Aggregation </vt:lpstr>
      <vt:lpstr>Conclusion</vt:lpstr>
      <vt:lpstr>Reference</vt:lpstr>
      <vt:lpstr>Backup -  Intel Results of max 32 MPDU per A-MPDU</vt:lpstr>
      <vt:lpstr>Single BSS Simulation Results (max 32 MPDU per A-MPDU)</vt:lpstr>
      <vt:lpstr>Single BSS Simulation Results (cont.) (max 32 MPDU per A-MPDU)</vt:lpstr>
      <vt:lpstr>2 BSS (A+B) Simulation Results DL-Only (Max.32 MPDU)</vt:lpstr>
      <vt:lpstr>2 BSS (A+B) Simulation Results UL-Only(Max.32 MPDU)</vt:lpstr>
      <vt:lpstr>2 BSS (A+B) Simulation Results A-DL / B – UL (Max.32 MPDU)</vt:lpstr>
      <vt:lpstr>2 BSS (A+B) Simulation Results A-UL / B - DL(Max.32 MPDU)</vt:lpstr>
      <vt:lpstr>3 BSS DL-Only Simulation Results (Max.32 MPDU)</vt:lpstr>
      <vt:lpstr>3 BSS UL-Only Simulation Results (Max.32 MPDU)</vt:lpstr>
    </vt:vector>
  </TitlesOfParts>
  <Company>Intel Corp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Rongzhen Yang</dc:creator>
  <cp:lastModifiedBy>Yang, Rongzhen</cp:lastModifiedBy>
  <cp:revision>2238</cp:revision>
  <cp:lastPrinted>1998-02-10T13:28:06Z</cp:lastPrinted>
  <dcterms:created xsi:type="dcterms:W3CDTF">2007-05-21T21:00:37Z</dcterms:created>
  <dcterms:modified xsi:type="dcterms:W3CDTF">2015-07-13T08:28:55Z</dcterms:modified>
</cp:coreProperties>
</file>