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448" r:id="rId2"/>
    <p:sldId id="449" r:id="rId3"/>
    <p:sldId id="451" r:id="rId4"/>
    <p:sldId id="452" r:id="rId5"/>
    <p:sldId id="585" r:id="rId6"/>
    <p:sldId id="586" r:id="rId7"/>
    <p:sldId id="587" r:id="rId8"/>
    <p:sldId id="588" r:id="rId9"/>
    <p:sldId id="458" r:id="rId10"/>
    <p:sldId id="460" r:id="rId11"/>
    <p:sldId id="558" r:id="rId12"/>
    <p:sldId id="565" r:id="rId13"/>
    <p:sldId id="567" r:id="rId14"/>
    <p:sldId id="568" r:id="rId15"/>
    <p:sldId id="578" r:id="rId16"/>
    <p:sldId id="589" r:id="rId17"/>
    <p:sldId id="470" r:id="rId18"/>
    <p:sldId id="475" r:id="rId19"/>
  </p:sldIdLst>
  <p:sldSz cx="9144000" cy="6858000" type="screen4x3"/>
  <p:notesSz cx="6934200" cy="9280525"/>
  <p:custDataLst>
    <p:tags r:id="rId22"/>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82" d="100"/>
          <a:sy n="82" d="100"/>
        </p:scale>
        <p:origin x="-140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extLst>
      <p:ext uri="{BB962C8B-B14F-4D97-AF65-F5344CB8AC3E}">
        <p14:creationId xmlns=""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 xmlns:p14="http://schemas.microsoft.com/office/powerpoint/2010/main" val="190737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 xmlns:p14="http://schemas.microsoft.com/office/powerpoint/2010/main" val="3952039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85881" y="98425"/>
            <a:ext cx="2195858" cy="215444"/>
          </a:xfrm>
        </p:spPr>
        <p:txBody>
          <a:bodyPr/>
          <a:lstStyle/>
          <a:p>
            <a:pPr>
              <a:defRPr/>
            </a:pPr>
            <a:r>
              <a:rPr lang="en-US" smtClean="0"/>
              <a:t>doc.: IEEE 802.11-15/0746r1</a:t>
            </a:r>
            <a:endParaRPr lang="en-US"/>
          </a:p>
        </p:txBody>
      </p:sp>
      <p:sp>
        <p:nvSpPr>
          <p:cNvPr id="5" name="Date Placeholder 4"/>
          <p:cNvSpPr>
            <a:spLocks noGrp="1"/>
          </p:cNvSpPr>
          <p:nvPr>
            <p:ph type="dt" idx="11"/>
          </p:nvPr>
        </p:nvSpPr>
        <p:spPr>
          <a:xfrm>
            <a:off x="654050" y="98425"/>
            <a:ext cx="732573" cy="215444"/>
          </a:xfrm>
        </p:spPr>
        <p:txBody>
          <a:bodyPr/>
          <a:lstStyle/>
          <a:p>
            <a:pPr>
              <a:defRPr/>
            </a:pPr>
            <a:r>
              <a:rPr lang="en-US" smtClean="0"/>
              <a:t>July 2015</a:t>
            </a:r>
            <a:endParaRPr lang="en-US"/>
          </a:p>
        </p:txBody>
      </p:sp>
      <p:sp>
        <p:nvSpPr>
          <p:cNvPr id="6" name="Footer Placeholder 5"/>
          <p:cNvSpPr>
            <a:spLocks noGrp="1"/>
          </p:cNvSpPr>
          <p:nvPr>
            <p:ph type="ftr" sz="quarter" idx="12"/>
          </p:nvPr>
        </p:nvSpPr>
        <p:spPr>
          <a:xfrm>
            <a:off x="3396333" y="8985250"/>
            <a:ext cx="2885405" cy="184666"/>
          </a:xfrm>
        </p:spPr>
        <p:txBody>
          <a:bodyPr/>
          <a:lstStyle/>
          <a:p>
            <a:pPr lvl="4">
              <a:defRPr/>
            </a:pPr>
            <a:r>
              <a:rPr lang="en-US" smtClean="0"/>
              <a:t>Dorothy Stanley (HP-Aruba Networks)</a:t>
            </a:r>
            <a:endParaRPr lang="en-US"/>
          </a:p>
        </p:txBody>
      </p:sp>
      <p:sp>
        <p:nvSpPr>
          <p:cNvPr id="7" name="Slide Number Placeholder 6"/>
          <p:cNvSpPr>
            <a:spLocks noGrp="1"/>
          </p:cNvSpPr>
          <p:nvPr>
            <p:ph type="sldNum" sz="quarter" idx="13"/>
          </p:nvPr>
        </p:nvSpPr>
        <p:spPr>
          <a:xfrm>
            <a:off x="3315599" y="8985251"/>
            <a:ext cx="419790" cy="184351"/>
          </a:xfrm>
        </p:spPr>
        <p:txBody>
          <a:bodyPr/>
          <a:lstStyle/>
          <a:p>
            <a:pPr>
              <a:defRPr/>
            </a:pPr>
            <a:r>
              <a:rPr lang="en-US" smtClean="0"/>
              <a:t>Page </a:t>
            </a:r>
            <a:fld id="{F4F34E98-D62A-4186-8764-CE3AA6FA445F}" type="slidenum">
              <a:rPr lang="en-US" smtClean="0"/>
              <a:pPr>
                <a:defRPr/>
              </a:pPr>
              <a:t>7</a:t>
            </a:fld>
            <a:endParaRPr lang="en-US"/>
          </a:p>
        </p:txBody>
      </p:sp>
    </p:spTree>
    <p:extLst>
      <p:ext uri="{BB962C8B-B14F-4D97-AF65-F5344CB8AC3E}">
        <p14:creationId xmlns="" xmlns:p14="http://schemas.microsoft.com/office/powerpoint/2010/main" val="1678578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4085881" y="98425"/>
            <a:ext cx="2195858" cy="215444"/>
          </a:xfrm>
          <a:noFill/>
        </p:spPr>
        <p:txBody>
          <a:bodyPr/>
          <a:lstStyle/>
          <a:p>
            <a:r>
              <a:rPr lang="en-US" smtClean="0"/>
              <a:t>doc.: IEEE 802.11-15/0746r1</a:t>
            </a:r>
            <a:endParaRPr lang="en-US"/>
          </a:p>
        </p:txBody>
      </p:sp>
      <p:sp>
        <p:nvSpPr>
          <p:cNvPr id="13315" name="Rectangle 3"/>
          <p:cNvSpPr>
            <a:spLocks noGrp="1" noChangeArrowheads="1"/>
          </p:cNvSpPr>
          <p:nvPr>
            <p:ph type="dt" sz="quarter" idx="1"/>
          </p:nvPr>
        </p:nvSpPr>
        <p:spPr>
          <a:xfrm>
            <a:off x="654050" y="98425"/>
            <a:ext cx="732573" cy="215444"/>
          </a:xfrm>
          <a:noFill/>
        </p:spPr>
        <p:txBody>
          <a:bodyPr/>
          <a:lstStyle/>
          <a:p>
            <a:r>
              <a:rPr lang="en-US" smtClean="0"/>
              <a:t>July 2015</a:t>
            </a:r>
            <a:endParaRPr lang="en-US"/>
          </a:p>
        </p:txBody>
      </p:sp>
      <p:sp>
        <p:nvSpPr>
          <p:cNvPr id="13316" name="Rectangle 6"/>
          <p:cNvSpPr>
            <a:spLocks noGrp="1" noChangeArrowheads="1"/>
          </p:cNvSpPr>
          <p:nvPr>
            <p:ph type="ftr" sz="quarter" idx="4"/>
          </p:nvPr>
        </p:nvSpPr>
        <p:spPr>
          <a:xfrm>
            <a:off x="3396333" y="8985250"/>
            <a:ext cx="2885405" cy="184666"/>
          </a:xfrm>
          <a:noFill/>
        </p:spPr>
        <p:txBody>
          <a:bodyPr/>
          <a:lstStyle/>
          <a:p>
            <a:pPr lvl="4"/>
            <a:r>
              <a:rPr lang="en-US" smtClean="0"/>
              <a:t>Dorothy Stanley (HP-Aruba Networks)</a:t>
            </a:r>
            <a:endParaRPr lang="en-US"/>
          </a:p>
        </p:txBody>
      </p:sp>
      <p:sp>
        <p:nvSpPr>
          <p:cNvPr id="13317" name="Rectangle 7"/>
          <p:cNvSpPr>
            <a:spLocks noGrp="1" noChangeArrowheads="1"/>
          </p:cNvSpPr>
          <p:nvPr>
            <p:ph type="sldNum" sz="quarter" idx="5"/>
          </p:nvPr>
        </p:nvSpPr>
        <p:spPr>
          <a:xfrm>
            <a:off x="3315599" y="8985251"/>
            <a:ext cx="419790" cy="184351"/>
          </a:xfrm>
          <a:noFill/>
        </p:spPr>
        <p:txBody>
          <a:bodyPr/>
          <a:lstStyle/>
          <a:p>
            <a:r>
              <a:rPr lang="en-US"/>
              <a:t>Page </a:t>
            </a:r>
            <a:fld id="{A3D196C6-C4A5-4DEA-A136-C30BCA8401B0}" type="slidenum">
              <a:rPr lang="en-US"/>
              <a:pPr/>
              <a:t>8</a:t>
            </a:fld>
            <a:endParaRPr lang="en-US"/>
          </a:p>
        </p:txBody>
      </p:sp>
      <p:sp>
        <p:nvSpPr>
          <p:cNvPr id="13318" name="Rectangle 7"/>
          <p:cNvSpPr txBox="1">
            <a:spLocks noGrp="1" noChangeArrowheads="1"/>
          </p:cNvSpPr>
          <p:nvPr/>
        </p:nvSpPr>
        <p:spPr bwMode="auto">
          <a:xfrm>
            <a:off x="3929064" y="8815389"/>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4" y="4408489"/>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a:xfrm>
            <a:off x="1154113" y="701675"/>
            <a:ext cx="4625975" cy="3468688"/>
          </a:xfrm>
          <a:ln/>
        </p:spPr>
      </p:sp>
      <p:sp>
        <p:nvSpPr>
          <p:cNvPr id="43010"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algn="ctr" eaLnBrk="1" hangingPunct="1"/>
            <a:endParaRPr lang="zh-CN" altLang="en-US" smtClean="0"/>
          </a:p>
          <a:p>
            <a:pPr algn="ctr" eaLnBrk="1" hangingPunct="1"/>
            <a:r>
              <a:rPr lang="en-US" altLang="zh-CN" smtClean="0"/>
              <a:t>  </a:t>
            </a:r>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3014"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8FE2EEBA-B4E2-472B-8540-737DA187132A}" type="slidenum">
              <a:rPr lang="en-US" altLang="zh-CN"/>
              <a:pPr/>
              <a:t>11</a:t>
            </a:fld>
            <a:endParaRPr lang="en-US" altLang="zh-CN"/>
          </a:p>
        </p:txBody>
      </p:sp>
    </p:spTree>
    <p:extLst>
      <p:ext uri="{BB962C8B-B14F-4D97-AF65-F5344CB8AC3E}">
        <p14:creationId xmlns="" xmlns:p14="http://schemas.microsoft.com/office/powerpoint/2010/main" val="1542333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802.11-012/xxxxr0</a:t>
            </a:r>
            <a:endParaRPr lang="en-US"/>
          </a:p>
        </p:txBody>
      </p:sp>
      <p:sp>
        <p:nvSpPr>
          <p:cNvPr id="5" name="日期占位符 4"/>
          <p:cNvSpPr>
            <a:spLocks noGrp="1"/>
          </p:cNvSpPr>
          <p:nvPr>
            <p:ph type="dt" idx="11"/>
          </p:nvPr>
        </p:nvSpPr>
        <p:spPr/>
        <p:txBody>
          <a:bodyPr/>
          <a:lstStyle/>
          <a:p>
            <a:pPr>
              <a:defRPr/>
            </a:pPr>
            <a:r>
              <a:rPr lang="en-US" smtClean="0"/>
              <a:t>Sept 2012</a:t>
            </a:r>
            <a:endParaRPr lang="en-US"/>
          </a:p>
        </p:txBody>
      </p:sp>
      <p:sp>
        <p:nvSpPr>
          <p:cNvPr id="6" name="页脚占位符 5"/>
          <p:cNvSpPr>
            <a:spLocks noGrp="1"/>
          </p:cNvSpPr>
          <p:nvPr>
            <p:ph type="ftr" sz="quarter" idx="12"/>
          </p:nvPr>
        </p:nvSpPr>
        <p:spPr/>
        <p:txBody>
          <a:bodyPr/>
          <a:lstStyle/>
          <a:p>
            <a:pPr lvl="4">
              <a:defRPr/>
            </a:pPr>
            <a:r>
              <a:rPr lang="en-US" smtClean="0"/>
              <a:t>Xiaoming Peng / I2R</a:t>
            </a:r>
            <a:endParaRPr lang="en-US"/>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13</a:t>
            </a:fld>
            <a:endParaRPr lang="en-US" altLang="zh-CN"/>
          </a:p>
        </p:txBody>
      </p:sp>
    </p:spTree>
    <p:extLst>
      <p:ext uri="{BB962C8B-B14F-4D97-AF65-F5344CB8AC3E}">
        <p14:creationId xmlns="" xmlns:p14="http://schemas.microsoft.com/office/powerpoint/2010/main" val="220534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2015</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2015</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2015</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2015</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2015</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2015</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Xiaoming Peng (I2R)</a:t>
            </a:r>
            <a:endParaRPr lang="en-US" dirty="0"/>
          </a:p>
        </p:txBody>
      </p:sp>
    </p:spTree>
    <p:extLst>
      <p:ext uri="{BB962C8B-B14F-4D97-AF65-F5344CB8AC3E}">
        <p14:creationId xmlns=""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July 2015</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a:t>
            </a:r>
            <a:r>
              <a:rPr lang="en-US" altLang="zh-CN" dirty="0" err="1" smtClean="0"/>
              <a:t>iamin</a:t>
            </a:r>
            <a:r>
              <a:rPr lang="en-US" altLang="zh-CN" dirty="0" smtClean="0"/>
              <a:t> Chen  (</a:t>
            </a:r>
            <a:r>
              <a:rPr lang="en-US" altLang="zh-CN" dirty="0" err="1" smtClean="0"/>
              <a:t>Huawei</a:t>
            </a:r>
            <a:r>
              <a:rPr lang="en-US" altLang="zh-CN"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6"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802.11-15/0846r2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ect6-7.htm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2015-07-14</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July </a:t>
            </a:r>
            <a:r>
              <a:rPr lang="en-US" altLang="zh-CN" sz="3200" b="1" dirty="0">
                <a:solidFill>
                  <a:schemeClr val="tx2"/>
                </a:solidFill>
              </a:rPr>
              <a:t>2015 Report</a:t>
            </a:r>
          </a:p>
        </p:txBody>
      </p:sp>
      <p:graphicFrame>
        <p:nvGraphicFramePr>
          <p:cNvPr id="10" name="Object 11"/>
          <p:cNvGraphicFramePr>
            <a:graphicFrameLocks noChangeAspect="1"/>
          </p:cNvGraphicFramePr>
          <p:nvPr>
            <p:extLst>
              <p:ext uri="{D42A27DB-BD31-4B8C-83A1-F6EECF244321}">
                <p14:modId xmlns="" xmlns:p14="http://schemas.microsoft.com/office/powerpoint/2010/main" val="2396234224"/>
              </p:ext>
            </p:extLst>
          </p:nvPr>
        </p:nvGraphicFramePr>
        <p:xfrm>
          <a:off x="533400" y="2819400"/>
          <a:ext cx="7747000" cy="1487488"/>
        </p:xfrm>
        <a:graphic>
          <a:graphicData uri="http://schemas.openxmlformats.org/presentationml/2006/ole">
            <p:oleObj spid="_x0000_s28742" name="Document" r:id="rId4" imgW="8524124" imgH="2293240" progId="Word.Document.8">
              <p:embed/>
            </p:oleObj>
          </a:graphicData>
        </a:graphic>
      </p:graphicFrame>
      <p:sp>
        <p:nvSpPr>
          <p:cNvPr id="11"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mtClean="0"/>
              <a:t>Tentative IEEE 802.11aj Agenda for the Week</a:t>
            </a:r>
          </a:p>
        </p:txBody>
      </p:sp>
      <p:sp>
        <p:nvSpPr>
          <p:cNvPr id="39938" name="Content Placeholder 2"/>
          <p:cNvSpPr>
            <a:spLocks noGrp="1"/>
          </p:cNvSpPr>
          <p:nvPr>
            <p:ph sz="half" idx="1"/>
          </p:nvPr>
        </p:nvSpPr>
        <p:spPr>
          <a:xfrm>
            <a:off x="361952" y="1828800"/>
            <a:ext cx="4781552" cy="4572000"/>
          </a:xfrm>
        </p:spPr>
        <p:txBody>
          <a:bodyPr/>
          <a:lstStyle/>
          <a:p>
            <a:pPr>
              <a:lnSpc>
                <a:spcPct val="90000"/>
              </a:lnSpc>
            </a:pPr>
            <a:r>
              <a:rPr lang="en-US" altLang="zh-CN" sz="2000" dirty="0" smtClean="0"/>
              <a:t>Tuesday, July 14, 2015 08:00 – 10:00</a:t>
            </a:r>
            <a:endParaRPr lang="en-US" altLang="zh-CN" sz="2000" dirty="0" smtClean="0">
              <a:sym typeface="Wingdings" panose="05000000000000000000" pitchFamily="2" charset="2"/>
            </a:endParaRPr>
          </a:p>
          <a:p>
            <a:pPr lvl="1"/>
            <a:r>
              <a:rPr lang="en-US" altLang="zh-CN" sz="1800" dirty="0" smtClean="0"/>
              <a:t>Review IEEE 802 &amp; IEEE 802.11 Policies and Procedures</a:t>
            </a:r>
          </a:p>
          <a:p>
            <a:pPr lvl="1"/>
            <a:r>
              <a:rPr lang="en-US" altLang="zh-CN" sz="1800" dirty="0" smtClean="0"/>
              <a:t>Set agenda for the week</a:t>
            </a:r>
          </a:p>
          <a:p>
            <a:pPr lvl="1"/>
            <a:r>
              <a:rPr lang="en-US" altLang="zh-CN" sz="1800" dirty="0" smtClean="0"/>
              <a:t>Review from last meeting</a:t>
            </a:r>
          </a:p>
          <a:p>
            <a:pPr lvl="1"/>
            <a:r>
              <a:rPr lang="en-US" altLang="zh-CN" sz="1800" dirty="0" smtClean="0"/>
              <a:t>Approve the meeting minute in May meeting</a:t>
            </a:r>
          </a:p>
          <a:p>
            <a:pPr lvl="1"/>
            <a:r>
              <a:rPr lang="en-US" sz="1800" dirty="0" smtClean="0"/>
              <a:t>11-14/1091r5 – </a:t>
            </a:r>
            <a:r>
              <a:rPr lang="en-US" sz="1800" dirty="0" err="1" smtClean="0"/>
              <a:t>TGaj</a:t>
            </a:r>
            <a:r>
              <a:rPr lang="en-US" sz="1800" dirty="0" smtClean="0"/>
              <a:t> Editor Report for CC20</a:t>
            </a:r>
          </a:p>
          <a:p>
            <a:pPr lvl="1">
              <a:lnSpc>
                <a:spcPct val="90000"/>
              </a:lnSpc>
            </a:pPr>
            <a:r>
              <a:rPr lang="en-US" sz="1800" dirty="0" smtClean="0"/>
              <a:t>11-14/1706r3 – D0.5 comment database</a:t>
            </a:r>
          </a:p>
          <a:p>
            <a:pPr lvl="1">
              <a:lnSpc>
                <a:spcPct val="90000"/>
              </a:lnSpc>
            </a:pPr>
            <a:r>
              <a:rPr lang="en-US" sz="1800" dirty="0" smtClean="0"/>
              <a:t>11-15/0903r0 – complete proposal for IEEE 802.11aj (45GHz)</a:t>
            </a:r>
          </a:p>
        </p:txBody>
      </p:sp>
      <p:sp>
        <p:nvSpPr>
          <p:cNvPr id="39939" name="Content Placeholder 6"/>
          <p:cNvSpPr>
            <a:spLocks noGrp="1"/>
          </p:cNvSpPr>
          <p:nvPr>
            <p:ph sz="half" idx="2"/>
          </p:nvPr>
        </p:nvSpPr>
        <p:spPr>
          <a:xfrm>
            <a:off x="4738718" y="1857364"/>
            <a:ext cx="4191000" cy="4072742"/>
          </a:xfrm>
        </p:spPr>
        <p:txBody>
          <a:bodyPr/>
          <a:lstStyle/>
          <a:p>
            <a:pPr>
              <a:lnSpc>
                <a:spcPct val="90000"/>
              </a:lnSpc>
            </a:pPr>
            <a:r>
              <a:rPr lang="en-US" altLang="zh-CN" sz="2000" dirty="0" smtClean="0"/>
              <a:t>Tuesday, July 14, 2015 16:00 – 18:00</a:t>
            </a:r>
          </a:p>
          <a:p>
            <a:pPr lvl="1">
              <a:lnSpc>
                <a:spcPct val="90000"/>
              </a:lnSpc>
            </a:pPr>
            <a:r>
              <a:rPr lang="en-US" altLang="zh-CN" sz="1800" dirty="0" smtClean="0"/>
              <a:t>Open up a position of sub-editor for 45GHz and election</a:t>
            </a:r>
          </a:p>
          <a:p>
            <a:pPr lvl="1">
              <a:lnSpc>
                <a:spcPct val="90000"/>
              </a:lnSpc>
            </a:pPr>
            <a:r>
              <a:rPr lang="en-US" altLang="zh-CN" sz="1800" dirty="0" smtClean="0">
                <a:cs typeface="Arial" panose="020B0604020202020204" pitchFamily="34" charset="0"/>
              </a:rPr>
              <a:t>Motion</a:t>
            </a:r>
          </a:p>
          <a:p>
            <a:pPr lvl="1">
              <a:lnSpc>
                <a:spcPct val="90000"/>
              </a:lnSpc>
            </a:pPr>
            <a:r>
              <a:rPr lang="en-US" altLang="zh-CN" sz="1800" dirty="0" smtClean="0">
                <a:sym typeface="Wingdings" panose="05000000000000000000" pitchFamily="2" charset="2"/>
              </a:rPr>
              <a:t>Plan for September meeting</a:t>
            </a:r>
            <a:endParaRPr lang="en-US" altLang="zh-CN" sz="2000" dirty="0" smtClean="0"/>
          </a:p>
          <a:p>
            <a:pPr lvl="1">
              <a:lnSpc>
                <a:spcPct val="90000"/>
              </a:lnSpc>
            </a:pPr>
            <a:endParaRPr lang="en-US" sz="1800" dirty="0" smtClean="0"/>
          </a:p>
          <a:p>
            <a:pPr lvl="1">
              <a:lnSpc>
                <a:spcPct val="90000"/>
              </a:lnSpc>
            </a:pPr>
            <a:endParaRPr lang="en-US" altLang="zh-CN" sz="2000" dirty="0">
              <a:sym typeface="Wingdings" panose="05000000000000000000" pitchFamily="2" charset="2"/>
            </a:endParaRPr>
          </a:p>
          <a:p>
            <a:pPr lvl="1"/>
            <a:endParaRPr lang="en-US" sz="2000" dirty="0"/>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990600"/>
            <a:ext cx="7772400" cy="1066800"/>
          </a:xfrm>
        </p:spPr>
        <p:txBody>
          <a:bodyPr/>
          <a:lstStyle/>
          <a:p>
            <a:r>
              <a:rPr lang="en-US" altLang="zh-CN" dirty="0" smtClean="0"/>
              <a:t>Tentative IEEE 802.11aj Agenda for the Week</a:t>
            </a:r>
            <a:r>
              <a:rPr lang="en-US" altLang="zh-CN" dirty="0" smtClean="0">
                <a:solidFill>
                  <a:srgbClr val="000000"/>
                </a:solidFill>
                <a:latin typeface="Verdana" panose="020B0604030504040204" pitchFamily="34" charset="0"/>
              </a:rPr>
              <a:t>	</a:t>
            </a:r>
            <a:br>
              <a:rPr lang="en-US" altLang="zh-CN" dirty="0" smtClean="0">
                <a:solidFill>
                  <a:srgbClr val="000000"/>
                </a:solidFill>
                <a:latin typeface="Verdana" panose="020B0604030504040204" pitchFamily="34" charset="0"/>
              </a:rPr>
            </a:br>
            <a:endParaRPr lang="en-US" altLang="zh-CN" dirty="0" smtClean="0"/>
          </a:p>
        </p:txBody>
      </p:sp>
      <p:sp>
        <p:nvSpPr>
          <p:cNvPr id="41986" name="Content Placeholder 2"/>
          <p:cNvSpPr>
            <a:spLocks noGrp="1"/>
          </p:cNvSpPr>
          <p:nvPr>
            <p:ph sz="half" idx="1"/>
          </p:nvPr>
        </p:nvSpPr>
        <p:spPr>
          <a:xfrm>
            <a:off x="0" y="1981200"/>
            <a:ext cx="4495800" cy="4114800"/>
          </a:xfrm>
        </p:spPr>
        <p:txBody>
          <a:bodyPr/>
          <a:lstStyle/>
          <a:p>
            <a:pPr>
              <a:lnSpc>
                <a:spcPct val="90000"/>
              </a:lnSpc>
            </a:pPr>
            <a:r>
              <a:rPr lang="en-US" altLang="zh-CN" sz="2400" dirty="0" smtClean="0"/>
              <a:t>Wednesday, July 15, 2015 13:</a:t>
            </a:r>
            <a:r>
              <a:rPr lang="en-US" altLang="zh-CN" sz="2400" dirty="0"/>
              <a:t>3</a:t>
            </a:r>
            <a:r>
              <a:rPr lang="en-US" altLang="zh-CN" sz="2400" dirty="0" smtClean="0"/>
              <a:t>0 – 15:30</a:t>
            </a:r>
            <a:endParaRPr lang="en-US" sz="2000" dirty="0" smtClean="0"/>
          </a:p>
          <a:p>
            <a:pPr lvl="1"/>
            <a:r>
              <a:rPr lang="en-US" altLang="zh-CN" sz="2000" dirty="0" smtClean="0"/>
              <a:t>Canceled</a:t>
            </a:r>
            <a:endParaRPr lang="en-US" sz="2000" dirty="0" smtClean="0"/>
          </a:p>
          <a:p>
            <a:pPr lvl="1"/>
            <a:endParaRPr lang="en-US" altLang="zh-CN" sz="20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p:txBody>
      </p:sp>
      <p:sp>
        <p:nvSpPr>
          <p:cNvPr id="41987"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D95C942-54B1-4750-B6F8-2D1DF3972E7D}" type="slidenum">
              <a:rPr lang="en-US" altLang="zh-CN"/>
              <a:pPr/>
              <a:t>11</a:t>
            </a:fld>
            <a:endParaRPr lang="en-US" altLang="zh-CN"/>
          </a:p>
        </p:txBody>
      </p:sp>
      <p:sp>
        <p:nvSpPr>
          <p:cNvPr id="41989"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41990" name="Content Placeholder 2"/>
          <p:cNvSpPr>
            <a:spLocks noGrp="1"/>
          </p:cNvSpPr>
          <p:nvPr>
            <p:ph sz="half" idx="1"/>
          </p:nvPr>
        </p:nvSpPr>
        <p:spPr>
          <a:xfrm>
            <a:off x="4495800" y="1981200"/>
            <a:ext cx="4648200" cy="4048432"/>
          </a:xfrm>
        </p:spPr>
        <p:txBody>
          <a:bodyPr/>
          <a:lstStyle/>
          <a:p>
            <a:pPr>
              <a:lnSpc>
                <a:spcPct val="90000"/>
              </a:lnSpc>
            </a:pPr>
            <a:r>
              <a:rPr lang="en-US" altLang="zh-CN" sz="2400" dirty="0" smtClean="0"/>
              <a:t>Tuesday, July 16, </a:t>
            </a:r>
            <a:r>
              <a:rPr lang="en-US" altLang="zh-CN" sz="2400" dirty="0"/>
              <a:t>2015 </a:t>
            </a:r>
            <a:r>
              <a:rPr lang="en-US" altLang="zh-CN" sz="2400" dirty="0" smtClean="0"/>
              <a:t>13:30 </a:t>
            </a:r>
            <a:r>
              <a:rPr lang="en-US" altLang="zh-CN" sz="2400" dirty="0"/>
              <a:t>– </a:t>
            </a:r>
            <a:r>
              <a:rPr lang="en-US" altLang="zh-CN" sz="2400" dirty="0" smtClean="0"/>
              <a:t>15:30</a:t>
            </a:r>
            <a:endParaRPr lang="en-US" altLang="zh-CN" sz="2000" dirty="0"/>
          </a:p>
          <a:p>
            <a:pPr lvl="1"/>
            <a:r>
              <a:rPr lang="en-US" altLang="zh-CN" sz="2000" dirty="0" smtClean="0"/>
              <a:t>Canceled</a:t>
            </a:r>
            <a:endParaRPr lang="en-US" altLang="zh-CN" sz="2400" dirty="0" smtClean="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152400" y="609600"/>
            <a:ext cx="8991600" cy="1066800"/>
          </a:xfrm>
        </p:spPr>
        <p:txBody>
          <a:bodyPr/>
          <a:lstStyle/>
          <a:p>
            <a:pPr>
              <a:lnSpc>
                <a:spcPct val="90000"/>
              </a:lnSpc>
            </a:pPr>
            <a:r>
              <a:rPr lang="en-US" altLang="zh-CN" dirty="0" smtClean="0"/>
              <a:t>Work Completed  </a:t>
            </a:r>
            <a:endParaRPr lang="en-US" altLang="zh-CN" dirty="0" smtClean="0">
              <a:sym typeface="Wingdings" panose="05000000000000000000" pitchFamily="2" charset="2"/>
            </a:endParaRPr>
          </a:p>
        </p:txBody>
      </p:sp>
      <p:sp>
        <p:nvSpPr>
          <p:cNvPr id="45058" name="Content Placeholder 2"/>
          <p:cNvSpPr>
            <a:spLocks noGrp="1"/>
          </p:cNvSpPr>
          <p:nvPr>
            <p:ph idx="1"/>
          </p:nvPr>
        </p:nvSpPr>
        <p:spPr>
          <a:xfrm>
            <a:off x="533400" y="1328758"/>
            <a:ext cx="8305800" cy="5029200"/>
          </a:xfrm>
        </p:spPr>
        <p:txBody>
          <a:bodyPr/>
          <a:lstStyle/>
          <a:p>
            <a:pPr lvl="1" indent="-379413">
              <a:buFont typeface="Arial" panose="020B0604020202020204" pitchFamily="34" charset="0"/>
              <a:buChar char="•"/>
            </a:pPr>
            <a:r>
              <a:rPr lang="en-US" altLang="zh-CN" b="1" dirty="0" smtClean="0"/>
              <a:t>Comment resolution for 60GHz</a:t>
            </a:r>
            <a:endParaRPr lang="en-US" altLang="zh-CN" sz="1800" b="1" dirty="0" smtClean="0"/>
          </a:p>
          <a:p>
            <a:pPr marL="800100" lvl="2" indent="0">
              <a:spcBef>
                <a:spcPts val="0"/>
              </a:spcBef>
            </a:pPr>
            <a:r>
              <a:rPr lang="en-US" altLang="zh-CN" dirty="0" smtClean="0">
                <a:cs typeface="MS PGothic" panose="020B0600070205080204" pitchFamily="34" charset="-128"/>
              </a:rPr>
              <a:t>11-14/1091r4 – </a:t>
            </a:r>
            <a:r>
              <a:rPr lang="en-US" altLang="zh-CN" dirty="0" err="1" smtClean="0">
                <a:cs typeface="MS PGothic" panose="020B0600070205080204" pitchFamily="34" charset="-128"/>
              </a:rPr>
              <a:t>TGaj</a:t>
            </a:r>
            <a:r>
              <a:rPr lang="en-US" altLang="zh-CN" dirty="0" smtClean="0">
                <a:cs typeface="MS PGothic" panose="020B0600070205080204" pitchFamily="34" charset="-128"/>
              </a:rPr>
              <a:t> Editor Report for CC20</a:t>
            </a:r>
          </a:p>
          <a:p>
            <a:pPr marL="800100" lvl="2" indent="0">
              <a:spcBef>
                <a:spcPts val="0"/>
              </a:spcBef>
            </a:pPr>
            <a:r>
              <a:rPr lang="en-US" altLang="zh-CN" dirty="0" smtClean="0">
                <a:cs typeface="MS PGothic" panose="020B0600070205080204" pitchFamily="34" charset="-128"/>
              </a:rPr>
              <a:t>11-15/0703r1  Proposed Resolutions to CID 1, 3, 4, 7, 13, 52, 64, 74, 84, 85 and 88 on </a:t>
            </a:r>
            <a:r>
              <a:rPr lang="en-US" altLang="zh-CN" dirty="0" err="1" smtClean="0">
                <a:cs typeface="MS PGothic" panose="020B0600070205080204" pitchFamily="34" charset="-128"/>
              </a:rPr>
              <a:t>TGaj</a:t>
            </a:r>
            <a:r>
              <a:rPr lang="en-US" altLang="zh-CN" dirty="0" smtClean="0">
                <a:cs typeface="MS PGothic" panose="020B0600070205080204" pitchFamily="34" charset="-128"/>
              </a:rPr>
              <a:t> D0.5 in CC20</a:t>
            </a:r>
          </a:p>
          <a:p>
            <a:pPr marL="800100" lvl="2" indent="0">
              <a:spcBef>
                <a:spcPts val="0"/>
              </a:spcBef>
            </a:pPr>
            <a:r>
              <a:rPr lang="en-US" altLang="zh-CN" dirty="0" smtClean="0">
                <a:cs typeface="MS PGothic" panose="020B0600070205080204" pitchFamily="34" charset="-128"/>
              </a:rPr>
              <a:t>All CIDs in CC20 have been resolved</a:t>
            </a:r>
            <a:endParaRPr lang="en-US" altLang="zh-CN" sz="2400" dirty="0"/>
          </a:p>
          <a:p>
            <a:pPr lvl="1">
              <a:buFont typeface="Arial"/>
              <a:buChar char="•"/>
            </a:pPr>
            <a:r>
              <a:rPr lang="en-US" altLang="zh-CN" b="1" dirty="0" smtClean="0"/>
              <a:t>Presentations </a:t>
            </a:r>
            <a:r>
              <a:rPr lang="en-US" altLang="zh-CN" b="1" dirty="0"/>
              <a:t>for </a:t>
            </a:r>
            <a:r>
              <a:rPr lang="en-US" altLang="zh-CN" b="1" dirty="0" smtClean="0"/>
              <a:t>45GHz</a:t>
            </a:r>
            <a:endParaRPr lang="en-US" altLang="zh-CN" dirty="0" smtClean="0"/>
          </a:p>
          <a:p>
            <a:pPr marL="800100" lvl="2" indent="0"/>
            <a:r>
              <a:rPr lang="en-US" altLang="zh-CN" sz="1600" dirty="0" smtClean="0">
                <a:cs typeface="MS PGothic" panose="020B0600070205080204" pitchFamily="34" charset="-128"/>
              </a:rPr>
              <a:t>11-15/0558r0 – 45GHz channel access and BSS operation </a:t>
            </a:r>
          </a:p>
          <a:p>
            <a:pPr marL="800100" lvl="2" indent="0"/>
            <a:r>
              <a:rPr lang="en-US" altLang="zh-CN" sz="1600" dirty="0" smtClean="0">
                <a:cs typeface="MS PGothic" panose="020B0600070205080204" pitchFamily="34" charset="-128"/>
              </a:rPr>
              <a:t>11-14/0716r4 - PHY-SIG-frame-structure-for-ieee-802.11aj (45GHz)</a:t>
            </a:r>
          </a:p>
          <a:p>
            <a:pPr marL="800100" lvl="2" indent="0"/>
            <a:r>
              <a:rPr lang="en-US" altLang="zh-CN" sz="1600" dirty="0" smtClean="0">
                <a:cs typeface="MS PGothic" panose="020B0600070205080204" pitchFamily="34" charset="-128"/>
                <a:sym typeface="Wingdings" panose="05000000000000000000" pitchFamily="2" charset="2"/>
              </a:rPr>
              <a:t>11-14/1082r3 - </a:t>
            </a:r>
            <a:r>
              <a:rPr lang="en-US" altLang="zh-CN" sz="1600" dirty="0" smtClean="0">
                <a:cs typeface="MS PGothic" panose="020B0600070205080204" pitchFamily="34" charset="-128"/>
              </a:rPr>
              <a:t>PPDU-format-for-ieee-802.11aj (45GHz)</a:t>
            </a:r>
          </a:p>
          <a:p>
            <a:pPr marL="800100" lvl="2" indent="0"/>
            <a:r>
              <a:rPr lang="en-US" altLang="zh-CN" sz="1600" dirty="0" smtClean="0">
                <a:cs typeface="MS PGothic" panose="020B0600070205080204" pitchFamily="34" charset="-128"/>
              </a:rPr>
              <a:t>11-15/0705r1 - Control PHY Design for 40-50GHz Millimeter Wave Communication Systems</a:t>
            </a:r>
          </a:p>
          <a:p>
            <a:pPr marL="800100" lvl="2" indent="0"/>
            <a:r>
              <a:rPr lang="en-US" altLang="zh-CN" sz="1600" dirty="0" smtClean="0">
                <a:cs typeface="MS PGothic" panose="020B0600070205080204" pitchFamily="34" charset="-128"/>
              </a:rPr>
              <a:t>11-15/0706r1 - Bandwidth and Packet Type Detection Schemes for 40-50GHz Millimeter Wave Communication Systems</a:t>
            </a:r>
          </a:p>
          <a:p>
            <a:pPr marL="800100" lvl="2" indent="0"/>
            <a:r>
              <a:rPr lang="en-US" altLang="zh-CN" sz="1600" dirty="0" smtClean="0">
                <a:cs typeface="MS PGothic" panose="020B0600070205080204" pitchFamily="34" charset="-128"/>
              </a:rPr>
              <a:t>11-15/0701r1 - Physical Channel Encoding for 45GHz</a:t>
            </a:r>
          </a:p>
          <a:p>
            <a:pPr marL="800100" lvl="2" indent="0"/>
            <a:r>
              <a:rPr lang="en-US" altLang="zh-CN" sz="1600" dirty="0" smtClean="0">
                <a:cs typeface="MS PGothic" panose="020B0600070205080204" pitchFamily="34" charset="-128"/>
              </a:rPr>
              <a:t>11-15/0709r1 - Variable Length LDPC Codes for 45GHz</a:t>
            </a:r>
          </a:p>
          <a:p>
            <a:pPr marL="800100" lvl="2" indent="0"/>
            <a:r>
              <a:rPr lang="en-US" altLang="zh-CN" sz="1600" dirty="0" smtClean="0">
                <a:cs typeface="MS PGothic" panose="020B0600070205080204" pitchFamily="34" charset="-128"/>
              </a:rPr>
              <a:t>11-15/0710r1 - Variable Length Guard Interval for 45GHz</a:t>
            </a:r>
          </a:p>
          <a:p>
            <a:pPr marL="800100" lvl="2" indent="0"/>
            <a:r>
              <a:rPr lang="en-US" altLang="zh-CN" sz="1600" dirty="0" smtClean="0">
                <a:cs typeface="MS PGothic" panose="020B0600070205080204" pitchFamily="34" charset="-128"/>
              </a:rPr>
              <a:t>11-15/0707r1 Complete Proposal for IEEE 802.11aj (45 GHz)</a:t>
            </a:r>
            <a:endParaRPr lang="zh-CN" altLang="zh-CN" sz="1600" dirty="0">
              <a:cs typeface="MS PGothic" panose="020B0600070205080204" pitchFamily="34" charset="-128"/>
            </a:endParaRPr>
          </a:p>
        </p:txBody>
      </p:sp>
      <p:sp>
        <p:nvSpPr>
          <p:cNvPr id="4403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EB9BB79-BE3A-4255-965E-63DBC521DBF5}" type="slidenum">
              <a:rPr lang="en-US" altLang="zh-CN"/>
              <a:pPr/>
              <a:t>12</a:t>
            </a:fld>
            <a:endParaRPr lang="en-US" altLang="zh-CN"/>
          </a:p>
        </p:txBody>
      </p:sp>
      <p:sp>
        <p:nvSpPr>
          <p:cNvPr id="8" name="Date Placeholder 3"/>
          <p:cNvSpPr>
            <a:spLocks noGrp="1"/>
          </p:cNvSpPr>
          <p:nvPr>
            <p:ph type="dt" sz="quarter" idx="10"/>
          </p:nvPr>
        </p:nvSpPr>
        <p:spPr/>
        <p:txBody>
          <a:bodyPr/>
          <a:lstStyle/>
          <a:p>
            <a:r>
              <a:rPr lang="en-US" altLang="zh-CN" dirty="0"/>
              <a:t>July 2015</a:t>
            </a:r>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zh-CN" dirty="0" smtClean="0"/>
              <a:t>Approve the meeting minutes</a:t>
            </a:r>
          </a:p>
        </p:txBody>
      </p:sp>
      <p:sp>
        <p:nvSpPr>
          <p:cNvPr id="41986" name="Content Placeholder 2"/>
          <p:cNvSpPr>
            <a:spLocks noGrp="1"/>
          </p:cNvSpPr>
          <p:nvPr>
            <p:ph idx="1"/>
          </p:nvPr>
        </p:nvSpPr>
        <p:spPr/>
        <p:txBody>
          <a:bodyPr/>
          <a:lstStyle/>
          <a:p>
            <a:r>
              <a:rPr lang="en-US" altLang="zh-CN" dirty="0" smtClean="0"/>
              <a:t>IEEE 802.11aj May meeting minute</a:t>
            </a:r>
          </a:p>
          <a:p>
            <a:pPr lvl="1"/>
            <a:r>
              <a:rPr lang="nl-NL" dirty="0" smtClean="0"/>
              <a:t>11-15/0717r1 </a:t>
            </a:r>
            <a:r>
              <a:rPr lang="nl-NL" dirty="0"/>
              <a:t>802.11aj </a:t>
            </a:r>
            <a:r>
              <a:rPr lang="nl-NL" dirty="0" smtClean="0"/>
              <a:t>May meeting minute</a:t>
            </a:r>
          </a:p>
          <a:p>
            <a:pPr marL="342900" lvl="1" indent="-342900">
              <a:buChar char="•"/>
            </a:pPr>
            <a:r>
              <a:rPr lang="en-US" altLang="zh-CN" sz="2400" b="1" dirty="0" smtClean="0">
                <a:cs typeface="MS PGothic" panose="020B0600070205080204" pitchFamily="34" charset="-128"/>
              </a:rPr>
              <a:t>IEEE 802.11aj conference call minute</a:t>
            </a:r>
          </a:p>
          <a:p>
            <a:pPr lvl="1"/>
            <a:r>
              <a:rPr lang="en-US" altLang="zh-CN" dirty="0" smtClean="0"/>
              <a:t>11-15/0909r0  </a:t>
            </a:r>
            <a:r>
              <a:rPr lang="en-US" altLang="zh-CN" dirty="0" err="1" smtClean="0"/>
              <a:t>tgaj</a:t>
            </a:r>
            <a:r>
              <a:rPr lang="en-US" altLang="zh-CN" dirty="0" smtClean="0"/>
              <a:t> conference call minutes 5 June 2015</a:t>
            </a:r>
          </a:p>
          <a:p>
            <a:pPr lvl="1"/>
            <a:endParaRPr lang="nl-NL" dirty="0" smtClean="0"/>
          </a:p>
          <a:p>
            <a:pPr lvl="1"/>
            <a:endParaRPr lang="nl-NL" altLang="zh-CN" dirty="0"/>
          </a:p>
          <a:p>
            <a:endParaRPr lang="en-US" altLang="zh-CN" dirty="0" smtClean="0"/>
          </a:p>
          <a:p>
            <a:endParaRPr lang="en-US" altLang="zh-CN" dirty="0" smtClean="0"/>
          </a:p>
          <a:p>
            <a:endParaRPr lang="en-US" altLang="zh-CN" dirty="0" smtClean="0"/>
          </a:p>
        </p:txBody>
      </p:sp>
      <p:sp>
        <p:nvSpPr>
          <p:cNvPr id="41987"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a:t>Slide </a:t>
            </a:r>
            <a:fld id="{3F928F53-7DBE-4080-B884-51CDB3C14AD1}" type="slidenum">
              <a:rPr lang="en-US" altLang="zh-CN"/>
              <a:pPr/>
              <a:t>13</a:t>
            </a:fld>
            <a:endParaRPr lang="en-US" altLang="zh-CN"/>
          </a:p>
        </p:txBody>
      </p:sp>
      <p:sp>
        <p:nvSpPr>
          <p:cNvPr id="41989" name="Date Placeholder 3"/>
          <p:cNvSpPr>
            <a:spLocks noGrp="1"/>
          </p:cNvSpPr>
          <p:nvPr>
            <p:ph type="dt" sz="quarter" idx="10"/>
          </p:nvPr>
        </p:nvSpPr>
        <p:spPr>
          <a:xfrm>
            <a:off x="696913" y="332601"/>
            <a:ext cx="96807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1800" dirty="0" smtClean="0"/>
              <a:t>July 2015</a:t>
            </a:r>
            <a:endParaRPr lang="en-US" altLang="zh-CN" sz="1800"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extLst>
      <p:ext uri="{BB962C8B-B14F-4D97-AF65-F5344CB8AC3E}">
        <p14:creationId xmlns="" xmlns:p14="http://schemas.microsoft.com/office/powerpoint/2010/main" val="363427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July 14 08:00-10:00</a:t>
            </a:r>
            <a:endParaRPr lang="en-US" dirty="0"/>
          </a:p>
        </p:txBody>
      </p:sp>
      <p:sp>
        <p:nvSpPr>
          <p:cNvPr id="3" name="Content Placeholder 2"/>
          <p:cNvSpPr>
            <a:spLocks noGrp="1"/>
          </p:cNvSpPr>
          <p:nvPr>
            <p:ph idx="1"/>
          </p:nvPr>
        </p:nvSpPr>
        <p:spPr>
          <a:xfrm>
            <a:off x="609600" y="1676400"/>
            <a:ext cx="8077200" cy="4495800"/>
          </a:xfrm>
        </p:spPr>
        <p:txBody>
          <a:bodyPr/>
          <a:lstStyle/>
          <a:p>
            <a:pPr marL="0" indent="0">
              <a:buNone/>
            </a:pPr>
            <a:r>
              <a:rPr lang="en-US" dirty="0" smtClean="0"/>
              <a:t>Three proposals have been presented</a:t>
            </a:r>
          </a:p>
          <a:p>
            <a:r>
              <a:rPr lang="en-US" sz="2400" b="1" dirty="0" smtClean="0">
                <a:cs typeface="MS PGothic" panose="020B0600070205080204" pitchFamily="34" charset="-128"/>
              </a:rPr>
              <a:t>11-14/1091r5 – </a:t>
            </a:r>
            <a:r>
              <a:rPr lang="en-US" sz="2400" b="1" dirty="0" err="1" smtClean="0">
                <a:cs typeface="MS PGothic" panose="020B0600070205080204" pitchFamily="34" charset="-128"/>
              </a:rPr>
              <a:t>TGaj</a:t>
            </a:r>
            <a:r>
              <a:rPr lang="en-US" sz="2400" b="1" dirty="0" smtClean="0">
                <a:cs typeface="MS PGothic" panose="020B0600070205080204" pitchFamily="34" charset="-128"/>
              </a:rPr>
              <a:t> Editor Report for CC20</a:t>
            </a:r>
          </a:p>
          <a:p>
            <a:pPr marL="342900" lvl="1" indent="-342900">
              <a:lnSpc>
                <a:spcPct val="90000"/>
              </a:lnSpc>
              <a:buChar char="•"/>
            </a:pPr>
            <a:r>
              <a:rPr lang="en-US" sz="2400" b="1" dirty="0" smtClean="0">
                <a:cs typeface="MS PGothic" panose="020B0600070205080204" pitchFamily="34" charset="-128"/>
              </a:rPr>
              <a:t>11-14/1706r3 – D0.5 comment database</a:t>
            </a:r>
          </a:p>
          <a:p>
            <a:pPr lvl="1">
              <a:lnSpc>
                <a:spcPct val="90000"/>
              </a:lnSpc>
            </a:pPr>
            <a:r>
              <a:rPr lang="en-US" sz="1800" dirty="0" smtClean="0"/>
              <a:t>Update on comment resolution for CC20</a:t>
            </a:r>
          </a:p>
          <a:p>
            <a:pPr lvl="1">
              <a:lnSpc>
                <a:spcPct val="90000"/>
              </a:lnSpc>
            </a:pPr>
            <a:r>
              <a:rPr lang="en-US" sz="1800" dirty="0" smtClean="0"/>
              <a:t>All CIDs received in CC20 (60GHz) GHz were resolved</a:t>
            </a:r>
          </a:p>
          <a:p>
            <a:pPr marL="342900" lvl="1" indent="-342900">
              <a:lnSpc>
                <a:spcPct val="90000"/>
              </a:lnSpc>
              <a:buChar char="•"/>
            </a:pPr>
            <a:endParaRPr lang="en-US" sz="2400" b="1" dirty="0" smtClean="0">
              <a:cs typeface="MS PGothic" panose="020B0600070205080204" pitchFamily="34" charset="-128"/>
            </a:endParaRPr>
          </a:p>
          <a:p>
            <a:pPr marL="342900" lvl="1" indent="-342900">
              <a:lnSpc>
                <a:spcPct val="90000"/>
              </a:lnSpc>
              <a:buChar char="•"/>
            </a:pPr>
            <a:r>
              <a:rPr lang="en-US" sz="2400" b="1" dirty="0" smtClean="0">
                <a:cs typeface="MS PGothic" panose="020B0600070205080204" pitchFamily="34" charset="-128"/>
              </a:rPr>
              <a:t>11-15/0903r0 – complete proposal for IEEE 802.11aj (45GHz)</a:t>
            </a:r>
          </a:p>
          <a:p>
            <a:pPr lvl="1">
              <a:lnSpc>
                <a:spcPct val="90000"/>
              </a:lnSpc>
            </a:pPr>
            <a:r>
              <a:rPr lang="en-US" sz="1800" dirty="0" smtClean="0"/>
              <a:t>This document is the txt complete proposal in support of the complete proposal (45GHz) described in 802.11-15/0707r1 (slides).</a:t>
            </a:r>
          </a:p>
          <a:p>
            <a:pPr lvl="1">
              <a:lnSpc>
                <a:spcPct val="90000"/>
              </a:lnSpc>
            </a:pPr>
            <a:r>
              <a:rPr lang="en-US" sz="1800" dirty="0" err="1" smtClean="0"/>
              <a:t>TGaj</a:t>
            </a:r>
            <a:r>
              <a:rPr lang="en-US" sz="1800" dirty="0" smtClean="0"/>
              <a:t> plans to open a Comment Collection on this document after it is approved as the baseline draft for 45GHz</a:t>
            </a:r>
          </a:p>
          <a:p>
            <a:endParaRPr lang="en-US" dirty="0" smtClean="0"/>
          </a:p>
          <a:p>
            <a:endParaRPr lang="en-US" dirty="0"/>
          </a:p>
        </p:txBody>
      </p:sp>
      <p:sp>
        <p:nvSpPr>
          <p:cNvPr id="4" name="Date Placeholder 3"/>
          <p:cNvSpPr>
            <a:spLocks noGrp="1"/>
          </p:cNvSpPr>
          <p:nvPr>
            <p:ph type="dt" sz="half" idx="10"/>
          </p:nvPr>
        </p:nvSpPr>
        <p:spPr/>
        <p:txBody>
          <a:bodyPr/>
          <a:lstStyle/>
          <a:p>
            <a:r>
              <a:rPr lang="en-US" altLang="zh-CN" dirty="0"/>
              <a:t>July 2015</a:t>
            </a:r>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14</a:t>
            </a:fld>
            <a:endParaRPr lang="en-US" altLang="zh-CN"/>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extLst>
      <p:ext uri="{BB962C8B-B14F-4D97-AF65-F5344CB8AC3E}">
        <p14:creationId xmlns="" xmlns:p14="http://schemas.microsoft.com/office/powerpoint/2010/main" val="21269885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685800" y="457200"/>
            <a:ext cx="7772400" cy="1066800"/>
          </a:xfrm>
        </p:spPr>
        <p:txBody>
          <a:bodyPr/>
          <a:lstStyle/>
          <a:p>
            <a:pPr marL="342900" lvl="1" indent="-342900">
              <a:defRPr/>
            </a:pPr>
            <a:r>
              <a:rPr lang="en-US" altLang="zh-CN" sz="2400" dirty="0" smtClean="0">
                <a:cs typeface="MS PGothic" panose="020B0600070205080204" pitchFamily="34" charset="-128"/>
              </a:rPr>
              <a:t>Open up a position of sub-editor for 45GHz</a:t>
            </a:r>
          </a:p>
        </p:txBody>
      </p:sp>
      <p:sp>
        <p:nvSpPr>
          <p:cNvPr id="3" name="Content Placeholder 2"/>
          <p:cNvSpPr>
            <a:spLocks noGrp="1"/>
          </p:cNvSpPr>
          <p:nvPr>
            <p:ph idx="1"/>
          </p:nvPr>
        </p:nvSpPr>
        <p:spPr>
          <a:xfrm>
            <a:off x="609600" y="1676400"/>
            <a:ext cx="7772400" cy="4648200"/>
          </a:xfrm>
        </p:spPr>
        <p:txBody>
          <a:bodyPr/>
          <a:lstStyle/>
          <a:p>
            <a:pPr marL="342900" lvl="1" indent="-342900">
              <a:buChar char="•"/>
              <a:defRPr/>
            </a:pPr>
            <a:r>
              <a:rPr lang="en-US" altLang="zh-CN" sz="2400" b="1" dirty="0" smtClean="0">
                <a:cs typeface="MS PGothic" panose="020B0600070205080204" pitchFamily="34" charset="-128"/>
              </a:rPr>
              <a:t>Plans to elect a sub-editor in September meeting </a:t>
            </a:r>
          </a:p>
          <a:p>
            <a:pPr marL="342900" lvl="1" indent="-342900">
              <a:buChar char="•"/>
              <a:defRPr/>
            </a:pPr>
            <a:endParaRPr lang="en-US" altLang="zh-CN" sz="2400" b="1" dirty="0" smtClean="0">
              <a:cs typeface="MS PGothic" panose="020B0600070205080204" pitchFamily="34" charset="-128"/>
            </a:endParaRPr>
          </a:p>
          <a:p>
            <a:pPr marL="342900" lvl="1" indent="-342900">
              <a:buNone/>
              <a:defRPr/>
            </a:pPr>
            <a:endParaRPr lang="en-US" altLang="zh-CN" sz="2400" b="1" dirty="0" smtClean="0">
              <a:cs typeface="MS PGothic" panose="020B0600070205080204" pitchFamily="34" charset="-128"/>
            </a:endParaRPr>
          </a:p>
          <a:p>
            <a:pPr marL="0" lvl="1" indent="0">
              <a:buNone/>
              <a:defRPr/>
            </a:pPr>
            <a:endParaRPr lang="en-US" altLang="zh-CN" dirty="0" smtClean="0"/>
          </a:p>
          <a:p>
            <a:pPr marL="0" indent="0">
              <a:buFontTx/>
              <a:buNone/>
              <a:defRPr/>
            </a:pPr>
            <a:endParaRPr lang="en-US" b="0" dirty="0" smtClean="0"/>
          </a:p>
        </p:txBody>
      </p:sp>
      <p:sp>
        <p:nvSpPr>
          <p:cNvPr id="4" name="Date Placeholder 3"/>
          <p:cNvSpPr>
            <a:spLocks noGrp="1"/>
          </p:cNvSpPr>
          <p:nvPr>
            <p:ph type="dt" sz="quarter" idx="10"/>
          </p:nvPr>
        </p:nvSpPr>
        <p:spPr/>
        <p:txBody>
          <a:bodyPr/>
          <a:lstStyle/>
          <a:p>
            <a:r>
              <a:rPr lang="en-US" altLang="zh-CN" dirty="0"/>
              <a:t>July 2015</a:t>
            </a:r>
          </a:p>
        </p:txBody>
      </p:sp>
      <p:sp>
        <p:nvSpPr>
          <p:cNvPr id="48133"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t>Slide </a:t>
            </a:r>
            <a:fld id="{5CBFB4D4-019B-4E47-8CA1-7C1E51607A60}" type="slidenum">
              <a:rPr lang="en-US"/>
              <a:pPr/>
              <a:t>15</a:t>
            </a:fld>
            <a:endParaRPr lang="en-US"/>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extLst>
      <p:ext uri="{BB962C8B-B14F-4D97-AF65-F5344CB8AC3E}">
        <p14:creationId xmlns="" xmlns:p14="http://schemas.microsoft.com/office/powerpoint/2010/main" val="40332522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a:xfrm>
            <a:off x="685800" y="381000"/>
            <a:ext cx="7772400" cy="1066800"/>
          </a:xfrm>
        </p:spPr>
        <p:txBody>
          <a:bodyPr/>
          <a:lstStyle/>
          <a:p>
            <a:r>
              <a:rPr lang="en-US" altLang="zh-CN" dirty="0">
                <a:latin typeface="Times New Roman" charset="0"/>
                <a:ea typeface="MS PGothic" charset="0"/>
                <a:cs typeface="MS PGothic" charset="0"/>
              </a:rPr>
              <a:t>Motion </a:t>
            </a:r>
          </a:p>
        </p:txBody>
      </p:sp>
      <p:sp>
        <p:nvSpPr>
          <p:cNvPr id="54274" name="Content Placeholder 2"/>
          <p:cNvSpPr>
            <a:spLocks noGrp="1"/>
          </p:cNvSpPr>
          <p:nvPr>
            <p:ph idx="1"/>
          </p:nvPr>
        </p:nvSpPr>
        <p:spPr>
          <a:xfrm>
            <a:off x="381000" y="1295400"/>
            <a:ext cx="8534400" cy="5105400"/>
          </a:xfrm>
        </p:spPr>
        <p:txBody>
          <a:bodyPr/>
          <a:lstStyle/>
          <a:p>
            <a:r>
              <a:rPr lang="en-US" altLang="zh-CN" dirty="0">
                <a:latin typeface="Times New Roman" charset="0"/>
                <a:ea typeface="MS PGothic" charset="0"/>
                <a:cs typeface="MS PGothic" charset="0"/>
              </a:rPr>
              <a:t>To approve </a:t>
            </a:r>
            <a:r>
              <a:rPr lang="en-US" altLang="zh-CN" dirty="0" smtClean="0">
                <a:latin typeface="Times New Roman" charset="0"/>
                <a:ea typeface="MS PGothic" charset="0"/>
                <a:cs typeface="MS PGothic" charset="0"/>
              </a:rPr>
              <a:t>the complete proposal (</a:t>
            </a:r>
            <a:r>
              <a:rPr lang="en-US" dirty="0" smtClean="0"/>
              <a:t>11-15/0903r1) as baseline proposal for IEEE </a:t>
            </a:r>
            <a:r>
              <a:rPr lang="en-US" dirty="0"/>
              <a:t>802.11aj (45 GHz</a:t>
            </a:r>
            <a:r>
              <a:rPr lang="en-US" dirty="0" smtClean="0"/>
              <a:t>) draft specification</a:t>
            </a:r>
            <a:endParaRPr lang="en-US" dirty="0"/>
          </a:p>
          <a:p>
            <a:endParaRPr lang="en-US" altLang="zh-CN" sz="2000" dirty="0" smtClean="0">
              <a:latin typeface="Times New Roman" charset="0"/>
              <a:ea typeface="MS PGothic" charset="0"/>
              <a:cs typeface="MS PGothic" charset="0"/>
            </a:endParaRPr>
          </a:p>
          <a:p>
            <a:r>
              <a:rPr lang="en-US" altLang="zh-CN" sz="2000" dirty="0" smtClean="0">
                <a:latin typeface="Times New Roman" charset="0"/>
                <a:ea typeface="MS PGothic" charset="0"/>
                <a:cs typeface="MS PGothic" charset="0"/>
              </a:rPr>
              <a:t>Moved </a:t>
            </a:r>
            <a:r>
              <a:rPr lang="en-US" altLang="zh-CN" sz="2000" dirty="0">
                <a:latin typeface="Times New Roman" charset="0"/>
                <a:ea typeface="MS PGothic" charset="0"/>
                <a:cs typeface="MS PGothic" charset="0"/>
              </a:rPr>
              <a:t>by</a:t>
            </a:r>
            <a:r>
              <a:rPr lang="en-US" altLang="zh-CN" sz="2000" dirty="0" smtClean="0">
                <a:latin typeface="Times New Roman" charset="0"/>
                <a:ea typeface="MS PGothic" charset="0"/>
                <a:cs typeface="MS PGothic" charset="0"/>
              </a:rPr>
              <a:t>: </a:t>
            </a:r>
            <a:endParaRPr lang="en-US" altLang="zh-CN" dirty="0">
              <a:latin typeface="Times New Roman" charset="0"/>
              <a:ea typeface="MS PGothic" charset="0"/>
              <a:cs typeface="MS PGothic" charset="0"/>
            </a:endParaRPr>
          </a:p>
          <a:p>
            <a:r>
              <a:rPr lang="en-US" altLang="zh-CN" sz="2000" dirty="0">
                <a:latin typeface="Times New Roman" charset="0"/>
                <a:ea typeface="MS PGothic" charset="0"/>
                <a:cs typeface="MS PGothic" charset="0"/>
              </a:rPr>
              <a:t>Seconded by</a:t>
            </a:r>
            <a:r>
              <a:rPr lang="en-US" altLang="zh-CN" sz="2000" dirty="0" smtClean="0">
                <a:latin typeface="Times New Roman" charset="0"/>
                <a:ea typeface="MS PGothic" charset="0"/>
                <a:cs typeface="MS PGothic" charset="0"/>
              </a:rPr>
              <a:t>: </a:t>
            </a:r>
            <a:endParaRPr lang="en-US" altLang="zh-CN" sz="2000" dirty="0">
              <a:latin typeface="Times New Roman" charset="0"/>
              <a:ea typeface="MS PGothic" charset="0"/>
              <a:cs typeface="MS PGothic" charset="0"/>
            </a:endParaRPr>
          </a:p>
          <a:p>
            <a:r>
              <a:rPr lang="en-US" altLang="zh-CN" sz="2000" dirty="0">
                <a:latin typeface="Times New Roman" charset="0"/>
                <a:ea typeface="MS PGothic" charset="0"/>
                <a:cs typeface="MS PGothic" charset="0"/>
              </a:rPr>
              <a:t>Results: </a:t>
            </a:r>
            <a:r>
              <a:rPr lang="en-US" altLang="zh-CN" sz="2000" dirty="0" smtClean="0">
                <a:latin typeface="Times New Roman" charset="0"/>
                <a:ea typeface="MS PGothic" charset="0"/>
                <a:cs typeface="MS PGothic" charset="0"/>
              </a:rPr>
              <a:t>Y  N  A</a:t>
            </a:r>
          </a:p>
          <a:p>
            <a:endParaRPr lang="en-US" altLang="zh-CN" sz="2000" dirty="0">
              <a:latin typeface="Times New Roman" charset="0"/>
              <a:ea typeface="MS PGothic" charset="0"/>
              <a:cs typeface="MS PGothic" charset="0"/>
            </a:endParaRPr>
          </a:p>
        </p:txBody>
      </p:sp>
      <p:sp>
        <p:nvSpPr>
          <p:cNvPr id="5427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zh-CN">
                <a:ea typeface="MS PGothic" charset="0"/>
                <a:cs typeface="MS PGothic" charset="0"/>
              </a:rPr>
              <a:t>Slide </a:t>
            </a:r>
            <a:fld id="{B4376AD2-6429-2C4E-B461-EC756B223BFF}" type="slidenum">
              <a:rPr lang="en-US" altLang="zh-CN">
                <a:ea typeface="MS PGothic" charset="0"/>
                <a:cs typeface="MS PGothic" charset="0"/>
              </a:rPr>
              <a:pPr/>
              <a:t>16</a:t>
            </a:fld>
            <a:endParaRPr lang="en-US" altLang="zh-CN">
              <a:ea typeface="MS PGothic" charset="0"/>
              <a:cs typeface="MS PGothic" charset="0"/>
            </a:endParaRPr>
          </a:p>
        </p:txBody>
      </p:sp>
      <p:sp>
        <p:nvSpPr>
          <p:cNvPr id="7" name="Date Placeholder 2"/>
          <p:cNvSpPr>
            <a:spLocks noGrp="1"/>
          </p:cNvSpPr>
          <p:nvPr>
            <p:ph type="dt" sz="quarter" idx="10"/>
          </p:nvPr>
        </p:nvSpPr>
        <p:spPr>
          <a:xfrm>
            <a:off x="696913" y="332601"/>
            <a:ext cx="968076" cy="276999"/>
          </a:xfrm>
        </p:spPr>
        <p:txBody>
          <a:bodyPr/>
          <a:lstStyle/>
          <a:p>
            <a:pPr>
              <a:defRPr/>
            </a:pPr>
            <a:r>
              <a:rPr lang="en-US" altLang="zh-CN" dirty="0" smtClean="0"/>
              <a:t>May 2015</a:t>
            </a:r>
            <a:endParaRPr lang="en-US" altLang="zh-CN" dirty="0"/>
          </a:p>
        </p:txBody>
      </p:sp>
      <p:sp>
        <p:nvSpPr>
          <p:cNvPr id="8" name="Footer Placeholder 5"/>
          <p:cNvSpPr>
            <a:spLocks noGrp="1"/>
          </p:cNvSpPr>
          <p:nvPr>
            <p:ph type="ftr" sz="quarter" idx="3"/>
          </p:nvPr>
        </p:nvSpPr>
        <p:spPr>
          <a:xfrm>
            <a:off x="6934200" y="6477000"/>
            <a:ext cx="1600200" cy="184666"/>
          </a:xfrm>
        </p:spPr>
        <p:txBody>
          <a:bodyPr/>
          <a:lstStyle/>
          <a:p>
            <a:pPr>
              <a:defRPr/>
            </a:pPr>
            <a:r>
              <a:rPr lang="en-US" dirty="0" smtClean="0"/>
              <a:t>Xiaoming Peng (I2R)</a:t>
            </a:r>
            <a:endParaRPr lang="en-US" dirty="0"/>
          </a:p>
        </p:txBody>
      </p:sp>
    </p:spTree>
    <p:extLst>
      <p:ext uri="{BB962C8B-B14F-4D97-AF65-F5344CB8AC3E}">
        <p14:creationId xmlns="" xmlns:p14="http://schemas.microsoft.com/office/powerpoint/2010/main" val="35995826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zh-CN" dirty="0" smtClean="0"/>
              <a:t>Goals for September 2015 Meeting</a:t>
            </a:r>
          </a:p>
        </p:txBody>
      </p:sp>
      <p:sp>
        <p:nvSpPr>
          <p:cNvPr id="48130" name="Content Placeholder 2"/>
          <p:cNvSpPr>
            <a:spLocks noGrp="1"/>
          </p:cNvSpPr>
          <p:nvPr>
            <p:ph idx="1"/>
          </p:nvPr>
        </p:nvSpPr>
        <p:spPr/>
        <p:txBody>
          <a:bodyPr/>
          <a:lstStyle/>
          <a:p>
            <a:r>
              <a:rPr lang="en-US" altLang="zh-CN" dirty="0" smtClean="0"/>
              <a:t>Collecting comments for 45GHz after July meeting</a:t>
            </a:r>
          </a:p>
          <a:p>
            <a:r>
              <a:rPr lang="en-US" altLang="zh-CN" dirty="0" smtClean="0"/>
              <a:t>Resolving all comments received for 45Ghz  </a:t>
            </a:r>
          </a:p>
          <a:p>
            <a:r>
              <a:rPr lang="en-US" altLang="zh-CN" dirty="0" smtClean="0"/>
              <a:t>Election of sub-editor for 45GHz</a:t>
            </a:r>
          </a:p>
        </p:txBody>
      </p:sp>
      <p:sp>
        <p:nvSpPr>
          <p:cNvPr id="48131"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4C422E3-BE50-412B-9B4D-B3EF1F49596C}" type="slidenum">
              <a:rPr lang="en-US" altLang="zh-CN"/>
              <a:pPr/>
              <a:t>17</a:t>
            </a:fld>
            <a:endParaRPr lang="en-US" altLang="zh-CN"/>
          </a:p>
        </p:txBody>
      </p:sp>
      <p:sp>
        <p:nvSpPr>
          <p:cNvPr id="48133"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tLang="zh-CN" smtClean="0"/>
              <a:t>Conference call times</a:t>
            </a:r>
          </a:p>
        </p:txBody>
      </p:sp>
      <p:sp>
        <p:nvSpPr>
          <p:cNvPr id="49154" name="Content Placeholder 2"/>
          <p:cNvSpPr>
            <a:spLocks noGrp="1"/>
          </p:cNvSpPr>
          <p:nvPr>
            <p:ph idx="1"/>
          </p:nvPr>
        </p:nvSpPr>
        <p:spPr/>
        <p:txBody>
          <a:bodyPr/>
          <a:lstStyle/>
          <a:p>
            <a:pPr lvl="1"/>
            <a:r>
              <a:rPr lang="en-US" altLang="zh-CN" sz="2600" dirty="0" smtClean="0"/>
              <a:t>3</a:t>
            </a:r>
            <a:r>
              <a:rPr lang="en-US" altLang="zh-CN" sz="2600" baseline="30000" dirty="0" smtClean="0"/>
              <a:t>rd</a:t>
            </a:r>
            <a:r>
              <a:rPr lang="en-US" altLang="zh-CN" sz="2600" dirty="0" smtClean="0"/>
              <a:t> September 9pm ET</a:t>
            </a:r>
          </a:p>
          <a:p>
            <a:pPr marL="801688" lvl="1" indent="-176213">
              <a:buNone/>
            </a:pPr>
            <a:r>
              <a:rPr lang="en-US" altLang="zh-CN" sz="2400" dirty="0" smtClean="0"/>
              <a:t>   (4</a:t>
            </a:r>
            <a:r>
              <a:rPr lang="en-US" altLang="zh-CN" sz="2400" baseline="30000" dirty="0" smtClean="0"/>
              <a:t>th</a:t>
            </a:r>
            <a:r>
              <a:rPr lang="en-US" altLang="zh-CN" sz="2400" dirty="0" smtClean="0"/>
              <a:t> September 9am Beijing Time)</a:t>
            </a:r>
          </a:p>
        </p:txBody>
      </p:sp>
      <p:sp>
        <p:nvSpPr>
          <p:cNvPr id="49155"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163C0E4F-37BC-4B97-9E24-22C06F8A86E7}" type="slidenum">
              <a:rPr lang="en-US" altLang="zh-CN"/>
              <a:pPr/>
              <a:t>18</a:t>
            </a:fld>
            <a:endParaRPr lang="en-US" altLang="zh-CN"/>
          </a:p>
        </p:txBody>
      </p:sp>
      <p:sp>
        <p:nvSpPr>
          <p:cNvPr id="4915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Meeting Protocol</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3200" b="1" kern="0">
                <a:latin typeface="+mn-lt"/>
                <a:ea typeface="+mn-ea"/>
              </a:rPr>
              <a:t>Please announce your affiliation when you first address the group during a meeting slot</a:t>
            </a:r>
            <a:endParaRPr lang="en-US" sz="32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9F52B70B-9386-4875-A4DE-B4EFAF52E801}" type="slidenum">
              <a:rPr lang="en-US" altLang="zh-CN"/>
              <a:pPr/>
              <a:t>3</a:t>
            </a:fld>
            <a:endParaRPr lang="en-US" altLang="zh-CN"/>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eaLnBrk="0" hangingPunct="0">
              <a:defRPr/>
            </a:pPr>
            <a:r>
              <a:rPr lang="en-US" sz="3200" b="1" kern="0">
                <a:solidFill>
                  <a:schemeClr val="tx2"/>
                </a:solidFill>
                <a:latin typeface="+mj-lt"/>
                <a:ea typeface="+mj-ea"/>
                <a:cs typeface="+mj-cs"/>
              </a:rPr>
              <a:t>Attendance, Voting &amp; Document Status</a:t>
            </a:r>
          </a:p>
        </p:txBody>
      </p:sp>
      <p:sp>
        <p:nvSpPr>
          <p:cNvPr id="31747" name="Rectangle 3"/>
          <p:cNvSpPr txBox="1">
            <a:spLocks noChangeArrowheads="1"/>
          </p:cNvSpPr>
          <p:nvPr/>
        </p:nvSpPr>
        <p:spPr bwMode="auto">
          <a:xfrm>
            <a:off x="304800" y="1371600"/>
            <a:ext cx="86868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buFontTx/>
              <a:buChar char="•"/>
            </a:pPr>
            <a:r>
              <a:rPr lang="en-US" altLang="zh-CN" sz="2400" b="1" dirty="0"/>
              <a:t>Make sure your badges are correct </a:t>
            </a:r>
          </a:p>
          <a:p>
            <a:pPr>
              <a:spcBef>
                <a:spcPct val="20000"/>
              </a:spcBef>
              <a:buFontTx/>
              <a:buChar char="•"/>
            </a:pPr>
            <a:endParaRPr lang="en-US" altLang="zh-CN" sz="2400" b="1" dirty="0"/>
          </a:p>
          <a:p>
            <a:pPr>
              <a:spcBef>
                <a:spcPct val="20000"/>
              </a:spcBef>
              <a:buFontTx/>
              <a:buChar char="•"/>
            </a:pPr>
            <a:r>
              <a:rPr lang="en-US" altLang="zh-CN" sz="2400" b="1" dirty="0"/>
              <a:t>If you plan to make a submission be sure it does not contain company logos or advertising</a:t>
            </a:r>
          </a:p>
          <a:p>
            <a:pPr>
              <a:spcBef>
                <a:spcPct val="20000"/>
              </a:spcBef>
              <a:buFontTx/>
              <a:buChar char="•"/>
            </a:pPr>
            <a:endParaRPr lang="en-US" altLang="zh-CN" sz="2400" b="1" dirty="0"/>
          </a:p>
          <a:p>
            <a:pPr>
              <a:spcBef>
                <a:spcPct val="20000"/>
              </a:spcBef>
              <a:buFontTx/>
              <a:buChar char="•"/>
            </a:pPr>
            <a:r>
              <a:rPr lang="en-US" altLang="zh-CN" sz="2400" b="1" dirty="0"/>
              <a:t>Questions on Attendance, Voting status, Ballot pool, Access to Reflector, Documentation,  member</a:t>
            </a:r>
            <a:r>
              <a:rPr lang="ja-JP" altLang="en-US" sz="2400" b="1" dirty="0"/>
              <a:t>’</a:t>
            </a:r>
            <a:r>
              <a:rPr lang="en-US" altLang="ja-JP" sz="2400" b="1" dirty="0"/>
              <a:t>s </a:t>
            </a:r>
            <a:r>
              <a:rPr lang="en-US" altLang="ja-JP" sz="2400" b="1" dirty="0" smtClean="0"/>
              <a:t>area</a:t>
            </a:r>
            <a:r>
              <a:rPr lang="zh-CN" altLang="en-US" sz="2400" b="1" dirty="0" smtClean="0"/>
              <a:t>，</a:t>
            </a:r>
            <a:r>
              <a:rPr lang="en-US" altLang="zh-CN" sz="2400" b="1" dirty="0" smtClean="0"/>
              <a:t>see</a:t>
            </a:r>
            <a:endParaRPr lang="en-US" altLang="ja-JP" sz="2400" b="1" dirty="0"/>
          </a:p>
          <a:p>
            <a:pPr lvl="1">
              <a:spcBef>
                <a:spcPct val="20000"/>
              </a:spcBef>
              <a:buFontTx/>
              <a:buChar char="–"/>
            </a:pPr>
            <a:r>
              <a:rPr lang="en-US" altLang="zh-CN" sz="2400" dirty="0" smtClean="0"/>
              <a:t>Adrian Stephens –  adrian.p.stephens@intel.com  </a:t>
            </a:r>
          </a:p>
          <a:p>
            <a:pPr lvl="1">
              <a:spcBef>
                <a:spcPct val="20000"/>
              </a:spcBef>
              <a:buFontTx/>
              <a:buChar char="–"/>
            </a:pPr>
            <a:r>
              <a:rPr lang="en-US" altLang="zh-CN" sz="2400" dirty="0" smtClean="0"/>
              <a:t>Jon </a:t>
            </a:r>
            <a:r>
              <a:rPr lang="en-US" altLang="zh-CN" sz="2400" dirty="0" err="1" smtClean="0"/>
              <a:t>Rosdahl</a:t>
            </a:r>
            <a:r>
              <a:rPr lang="en-US" altLang="zh-CN" sz="2400" dirty="0" smtClean="0"/>
              <a:t> –  jrosdahl@ieee.org</a:t>
            </a:r>
          </a:p>
          <a:p>
            <a:pPr lvl="1">
              <a:spcBef>
                <a:spcPct val="20000"/>
              </a:spcBef>
              <a:buFontTx/>
              <a:buChar char="–"/>
            </a:pPr>
            <a:r>
              <a:rPr lang="en-US" altLang="zh-CN" sz="2400" dirty="0" smtClean="0"/>
              <a:t>Dorothy Stanly  –  </a:t>
            </a:r>
            <a:r>
              <a:rPr lang="en-US" sz="2400" dirty="0" smtClean="0"/>
              <a:t>DStanley@arubanetworks.com</a:t>
            </a:r>
            <a:endParaRPr lang="en-US" altLang="zh-CN" sz="2400" dirty="0"/>
          </a:p>
          <a:p>
            <a:pPr>
              <a:spcBef>
                <a:spcPct val="20000"/>
              </a:spcBef>
              <a:buFontTx/>
              <a:buChar char="•"/>
            </a:pPr>
            <a:r>
              <a:rPr lang="en-US" altLang="zh-CN" sz="2400" b="1" dirty="0"/>
              <a:t>Cell Phones Silent or Off</a:t>
            </a:r>
          </a:p>
          <a:p>
            <a:pPr lvl="1">
              <a:spcBef>
                <a:spcPct val="20000"/>
              </a:spcBef>
              <a:buFontTx/>
              <a:buChar char="–"/>
            </a:pPr>
            <a:endParaRPr lang="en-US" altLang="zh-CN" sz="2000"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31749" name="Date Placeholder 3"/>
          <p:cNvSpPr>
            <a:spLocks noGrp="1"/>
          </p:cNvSpPr>
          <p:nvPr>
            <p:ph type="dt" sz="quarter" idx="10"/>
          </p:nvPr>
        </p:nvSpPr>
        <p:spPr>
          <a:xfrm>
            <a:off x="696913" y="333375"/>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ADFA689-4CA0-4768-93F8-6CC09885F0CF}" type="slidenum">
              <a:rPr lang="en-US" altLang="zh-CN"/>
              <a:pPr/>
              <a:t>4</a:t>
            </a:fld>
            <a:endParaRPr lang="en-US" altLang="zh-CN"/>
          </a:p>
        </p:txBody>
      </p:sp>
      <p:sp>
        <p:nvSpPr>
          <p:cNvPr id="5" name="Rectangle 2"/>
          <p:cNvSpPr txBox="1">
            <a:spLocks noChangeArrowheads="1"/>
          </p:cNvSpPr>
          <p:nvPr/>
        </p:nvSpPr>
        <p:spPr>
          <a:xfrm>
            <a:off x="685800" y="685800"/>
            <a:ext cx="7772400" cy="1066800"/>
          </a:xfrm>
          <a:prstGeom prst="rect">
            <a:avLst/>
          </a:prstGeom>
        </p:spPr>
        <p:txBody>
          <a:bodyPr/>
          <a:lstStyle/>
          <a:p>
            <a:pPr algn="ctr" eaLnBrk="0" hangingPunct="0">
              <a:defRPr/>
            </a:pPr>
            <a:r>
              <a:rPr lang="en-US" sz="3200" b="1" kern="0">
                <a:solidFill>
                  <a:schemeClr val="tx2"/>
                </a:solidFill>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indent="-342900" eaLnBrk="0" hangingPunct="0">
              <a:spcBef>
                <a:spcPct val="20000"/>
              </a:spcBef>
              <a:buFontTx/>
              <a:buChar char="•"/>
              <a:defRPr/>
            </a:pPr>
            <a:r>
              <a:rPr lang="en-US" sz="2400" b="1" kern="0" dirty="0">
                <a:latin typeface="+mn-lt"/>
                <a:ea typeface="+mn-ea"/>
              </a:rPr>
              <a:t>Following </a:t>
            </a:r>
            <a:r>
              <a:rPr lang="en-US" sz="2400" b="1" kern="0" dirty="0" smtClean="0">
                <a:latin typeface="+mn-lt"/>
                <a:ea typeface="+mn-ea"/>
              </a:rPr>
              <a:t>4 slides</a:t>
            </a:r>
            <a:endParaRPr lang="en-US" sz="2400" b="1" kern="0" dirty="0">
              <a:latin typeface="+mn-lt"/>
              <a:ea typeface="+mn-ea"/>
            </a:endParaRPr>
          </a:p>
        </p:txBody>
      </p:sp>
      <p:sp>
        <p:nvSpPr>
          <p:cNvPr id="32773"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July 2015</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6"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5</a:t>
            </a:fld>
            <a:endParaRPr lang="en-US" altLang="zh-CN" dirty="0"/>
          </a:p>
        </p:txBody>
      </p:sp>
      <p:sp>
        <p:nvSpPr>
          <p:cNvPr id="8" name="矩形 7"/>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#1</a:t>
            </a:r>
            <a:endParaRPr lang="en-US" sz="2400" b="1" kern="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July 2015</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6</a:t>
            </a:fld>
            <a:endParaRPr lang="en-US" altLang="zh-CN"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9" name="矩形 8"/>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#2</a:t>
            </a:r>
            <a:endParaRPr lang="en-US" sz="2400" b="1" kern="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July 2015</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6"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7</a:t>
            </a:fld>
            <a:endParaRPr lang="en-US" altLang="zh-CN" dirty="0"/>
          </a:p>
        </p:txBody>
      </p:sp>
      <p:sp>
        <p:nvSpPr>
          <p:cNvPr id="7"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8" name="矩形 7"/>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#3</a:t>
            </a:r>
            <a:endParaRPr lang="en-US" sz="2400" b="1" kern="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July 2015</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7" name="Slide Number Placeholder 3"/>
          <p:cNvSpPr>
            <a:spLocks noGrp="1"/>
          </p:cNvSpPr>
          <p:nvPr>
            <p:ph type="sldNum" sz="quarter" idx="12"/>
          </p:nvPr>
        </p:nvSpPr>
        <p:spPr>
          <a:xfrm>
            <a:off x="4344988" y="6475413"/>
            <a:ext cx="530225" cy="18256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84597730-6AFF-4DE9-846A-4DA71F5B00FF}" type="slidenum">
              <a:rPr lang="en-US" altLang="zh-CN"/>
              <a:pPr/>
              <a:t>8</a:t>
            </a:fld>
            <a:endParaRPr lang="en-US" altLang="zh-CN" dirty="0"/>
          </a:p>
        </p:txBody>
      </p:sp>
      <p:sp>
        <p:nvSpPr>
          <p:cNvPr id="8"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
        <p:nvSpPr>
          <p:cNvPr id="10" name="矩形 9"/>
          <p:cNvSpPr/>
          <p:nvPr/>
        </p:nvSpPr>
        <p:spPr>
          <a:xfrm>
            <a:off x="357158" y="6000768"/>
            <a:ext cx="492443" cy="461665"/>
          </a:xfrm>
          <a:prstGeom prst="rect">
            <a:avLst/>
          </a:prstGeom>
        </p:spPr>
        <p:txBody>
          <a:bodyPr wrap="none">
            <a:spAutoFit/>
          </a:bodyPr>
          <a:lstStyle/>
          <a:p>
            <a:pPr marL="342900" indent="-342900" eaLnBrk="0" hangingPunct="0">
              <a:spcBef>
                <a:spcPct val="20000"/>
              </a:spcBef>
              <a:defRPr/>
            </a:pPr>
            <a:r>
              <a:rPr lang="en-US" sz="2400" b="1" kern="0" dirty="0" smtClean="0"/>
              <a:t>#4</a:t>
            </a:r>
            <a:endParaRPr lang="en-US" sz="2400" b="1" kern="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sz="2800" b="0" dirty="0" smtClean="0">
                <a:latin typeface="+mj-lt"/>
                <a:cs typeface="Arial" panose="020B0604020202020204" pitchFamily="34" charset="0"/>
              </a:rPr>
              <a:t>Set agenda for the week</a:t>
            </a:r>
          </a:p>
          <a:p>
            <a:r>
              <a:rPr lang="en-US" altLang="zh-CN" sz="2800" b="0" dirty="0" smtClean="0">
                <a:latin typeface="+mj-lt"/>
                <a:cs typeface="Arial" panose="020B0604020202020204" pitchFamily="34" charset="0"/>
              </a:rPr>
              <a:t>Review from May meeting</a:t>
            </a:r>
          </a:p>
          <a:p>
            <a:r>
              <a:rPr lang="en-US" altLang="zh-CN" sz="2800" b="0" dirty="0" smtClean="0">
                <a:latin typeface="+mj-lt"/>
                <a:cs typeface="Arial" panose="020B0604020202020204" pitchFamily="34" charset="0"/>
              </a:rPr>
              <a:t>Approve the meeting minutes for May</a:t>
            </a:r>
            <a:r>
              <a:rPr lang="en-US" altLang="zh-CN" sz="2800" b="0" dirty="0" smtClean="0">
                <a:cs typeface="Arial" panose="020B0604020202020204" pitchFamily="34" charset="0"/>
              </a:rPr>
              <a:t> </a:t>
            </a:r>
            <a:r>
              <a:rPr lang="en-US" altLang="zh-CN" sz="2800" b="0" dirty="0" smtClean="0">
                <a:latin typeface="+mj-lt"/>
                <a:cs typeface="Arial" panose="020B0604020202020204" pitchFamily="34" charset="0"/>
              </a:rPr>
              <a:t>meeting</a:t>
            </a:r>
          </a:p>
          <a:p>
            <a:r>
              <a:rPr lang="en-US" altLang="zh-CN" sz="2800" b="0" dirty="0" smtClean="0">
                <a:latin typeface="+mj-lt"/>
                <a:cs typeface="Arial" panose="020B0604020202020204" pitchFamily="34" charset="0"/>
              </a:rPr>
              <a:t>Update on Comment Resolution for CIDs in CC20 </a:t>
            </a:r>
          </a:p>
          <a:p>
            <a:r>
              <a:rPr lang="en-US" altLang="zh-CN" sz="2800" b="0" dirty="0" smtClean="0">
                <a:latin typeface="+mj-lt"/>
                <a:cs typeface="Arial" panose="020B0604020202020204" pitchFamily="34" charset="0"/>
              </a:rPr>
              <a:t>Presentation for 45 GHz </a:t>
            </a:r>
          </a:p>
          <a:p>
            <a:r>
              <a:rPr lang="en-US" altLang="zh-CN" sz="2800" b="0" dirty="0" smtClean="0">
                <a:latin typeface="+mj-lt"/>
                <a:cs typeface="Arial" panose="020B0604020202020204" pitchFamily="34" charset="0"/>
              </a:rPr>
              <a:t>Open up a position of sub-editor for 45GHz</a:t>
            </a:r>
          </a:p>
          <a:p>
            <a:r>
              <a:rPr lang="en-US" altLang="zh-CN" sz="2800" b="0" dirty="0" smtClean="0">
                <a:cs typeface="Arial" panose="020B0604020202020204" pitchFamily="34" charset="0"/>
              </a:rPr>
              <a:t>Motion</a:t>
            </a:r>
          </a:p>
          <a:p>
            <a:r>
              <a:rPr lang="en-US" altLang="zh-CN" sz="2800" b="0" dirty="0" smtClean="0">
                <a:latin typeface="+mj-lt"/>
                <a:cs typeface="Arial" panose="020B0604020202020204" pitchFamily="34" charset="0"/>
              </a:rPr>
              <a:t>Planning for September 2015 Meeting</a:t>
            </a:r>
          </a:p>
          <a:p>
            <a:endParaRPr lang="en-US" altLang="zh-CN" sz="2800" b="0" dirty="0" smtClean="0">
              <a:latin typeface="+mj-lt"/>
            </a:endParaRP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9</a:t>
            </a:fld>
            <a:endParaRPr lang="en-US" altLang="zh-CN"/>
          </a:p>
        </p:txBody>
      </p:sp>
      <p:sp>
        <p:nvSpPr>
          <p:cNvPr id="38917"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2015</a:t>
            </a:r>
            <a:endParaRPr lang="en-US" altLang="zh-CN" sz="1800" dirty="0"/>
          </a:p>
        </p:txBody>
      </p:sp>
      <p:sp>
        <p:nvSpPr>
          <p:cNvPr id="9" name="Footer Placeholder 4"/>
          <p:cNvSpPr>
            <a:spLocks noGrp="1"/>
          </p:cNvSpPr>
          <p:nvPr>
            <p:ph type="ftr" sz="quarter" idx="3"/>
          </p:nvPr>
        </p:nvSpPr>
        <p:spPr>
          <a:xfrm>
            <a:off x="4714876" y="6475413"/>
            <a:ext cx="3829049" cy="369332"/>
          </a:xfrm>
        </p:spPr>
        <p:txBody>
          <a:bodyPr/>
          <a:lstStyle/>
          <a:p>
            <a:pPr>
              <a:defRPr/>
            </a:pPr>
            <a:r>
              <a:rPr lang="en-US" altLang="zh-CN" dirty="0" err="1" smtClean="0"/>
              <a:t>J</a:t>
            </a:r>
            <a:r>
              <a:rPr lang="en-US" dirty="0" err="1" smtClean="0"/>
              <a:t>iamin</a:t>
            </a:r>
            <a:r>
              <a:rPr lang="en-US" dirty="0" smtClean="0"/>
              <a:t> Chen (</a:t>
            </a:r>
            <a:r>
              <a:rPr lang="en-US" dirty="0" err="1" smtClean="0"/>
              <a:t>Huawei</a:t>
            </a:r>
            <a:r>
              <a:rPr lang="en-US" dirty="0" smtClean="0"/>
              <a:t>/</a:t>
            </a:r>
            <a:r>
              <a:rPr lang="en-US" dirty="0" err="1" smtClean="0"/>
              <a:t>HiSilicon</a:t>
            </a:r>
            <a:r>
              <a:rPr lang="en-US" dirty="0" smtClean="0"/>
              <a:t>), </a:t>
            </a:r>
            <a:r>
              <a:rPr lang="en-US" dirty="0" err="1" smtClean="0"/>
              <a:t>Xiaoming</a:t>
            </a:r>
            <a:r>
              <a:rPr lang="en-US" dirty="0" smtClean="0"/>
              <a:t> </a:t>
            </a:r>
            <a:r>
              <a:rPr lang="en-US" dirty="0" err="1" smtClean="0"/>
              <a:t>Peng</a:t>
            </a:r>
            <a:r>
              <a:rPr lang="en-US" dirty="0" smtClean="0"/>
              <a:t> (I2R)</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113860</TotalTime>
  <Words>1282</Words>
  <Application>Microsoft Macintosh PowerPoint</Application>
  <PresentationFormat>全屏显示(4:3)</PresentationFormat>
  <Paragraphs>231</Paragraphs>
  <Slides>18</Slides>
  <Notes>8</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0" baseType="lpstr">
      <vt:lpstr>802-11-Submission</vt:lpstr>
      <vt:lpstr>Document</vt:lpstr>
      <vt:lpstr>幻灯片 1</vt:lpstr>
      <vt:lpstr>幻灯片 2</vt:lpstr>
      <vt:lpstr>幻灯片 3</vt:lpstr>
      <vt:lpstr>幻灯片 4</vt:lpstr>
      <vt:lpstr>Participants, Patents, and Duty to Inform</vt:lpstr>
      <vt:lpstr>Patent Related Links</vt:lpstr>
      <vt:lpstr>Call for Potentially Essential Patents</vt:lpstr>
      <vt:lpstr>Other Guidelines for IEEE WG Meetings</vt:lpstr>
      <vt:lpstr>Agenda Items for the Week</vt:lpstr>
      <vt:lpstr>Tentative IEEE 802.11aj Agenda for the Week</vt:lpstr>
      <vt:lpstr>Tentative IEEE 802.11aj Agenda for the Week  </vt:lpstr>
      <vt:lpstr>Work Completed  </vt:lpstr>
      <vt:lpstr>Approve the meeting minutes</vt:lpstr>
      <vt:lpstr>Notes for July 14 08:00-10:00</vt:lpstr>
      <vt:lpstr>Open up a position of sub-editor for 45GHz</vt:lpstr>
      <vt:lpstr>Motion </vt:lpstr>
      <vt:lpstr>Goals for September 2015 Meeting</vt:lpstr>
      <vt:lpstr>Conference call times</vt:lpstr>
    </vt:vector>
  </TitlesOfParts>
  <Company>I2R</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sks</cp:lastModifiedBy>
  <cp:revision>3374</cp:revision>
  <cp:lastPrinted>1998-02-10T13:28:06Z</cp:lastPrinted>
  <dcterms:created xsi:type="dcterms:W3CDTF">2007-04-17T18:10:23Z</dcterms:created>
  <dcterms:modified xsi:type="dcterms:W3CDTF">2015-07-15T01:30:08Z</dcterms:modified>
</cp:coreProperties>
</file>