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9"/>
  </p:notesMasterIdLst>
  <p:handoutMasterIdLst>
    <p:handoutMasterId r:id="rId10"/>
  </p:handoutMasterIdLst>
  <p:sldIdLst>
    <p:sldId id="269" r:id="rId3"/>
    <p:sldId id="270" r:id="rId4"/>
    <p:sldId id="271" r:id="rId5"/>
    <p:sldId id="272" r:id="rId6"/>
    <p:sldId id="273" r:id="rId7"/>
    <p:sldId id="274" r:id="rId8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00CC99"/>
    <a:srgbClr val="FF33CC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0" autoAdjust="0"/>
    <p:restoredTop sz="86420" autoAdjust="0"/>
  </p:normalViewPr>
  <p:slideViewPr>
    <p:cSldViewPr showGuides="1">
      <p:cViewPr varScale="1">
        <p:scale>
          <a:sx n="95" d="100"/>
          <a:sy n="95" d="100"/>
        </p:scale>
        <p:origin x="168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</a:t>
            </a:r>
            <a:r>
              <a:rPr lang="en-US" smtClean="0"/>
              <a:t>802.11-12/0038r6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Nov 2012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2B0F33A-F910-4018-8902-3E4985535C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3131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F8F8B60-9FD9-4F43-949B-E433F05D05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22695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doc.: IEEE 802.11-11/0051r2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May 2011</a:t>
            </a:r>
          </a:p>
        </p:txBody>
      </p:sp>
      <p:sp>
        <p:nvSpPr>
          <p:cNvPr id="317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en-US" smtClean="0"/>
              <a:t>Adrian Stephens, Intel Corporation</a:t>
            </a:r>
          </a:p>
        </p:txBody>
      </p:sp>
      <p:sp>
        <p:nvSpPr>
          <p:cNvPr id="317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Page </a:t>
            </a:r>
            <a:fld id="{00263584-1697-409B-9766-FF69CA425348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982940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58C65D-758F-49F4-B023-F25F8873C8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165659-ECDA-4283-BD97-86EFEF1183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2378BD-08DA-41EE-981C-FA045FC41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3638FCC-21E5-472B-8404-4A9522D319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13A26-388D-49E4-88F1-0DF65CFA3A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729DA-0FA1-4F50-BDA4-C8C055185F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E1E03-4EA5-4929-AECA-4CE7A17547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92CF6-53AD-4A1F-B8EE-B681CE9E48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9B387-2FC5-479F-8271-8CDC2A889D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159FD-7718-40F3-B4F5-FE2D5BB054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37F85-7789-4D1C-B199-7209776075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8C2ABE-7F74-4812-A10A-040AE1A20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7C319-5375-405E-852D-F74437F750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FCAFD-7E0F-4D6E-8901-F8A43A3F29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8EA51-E49F-4483-9FBD-22A939D588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B5736-E262-4841-97E6-A865E06578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59A9E-9140-45C4-8E47-EF79A1897B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7BDE2E0-100C-448C-8FAC-93332046AB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09DE19-8095-43B7-8F10-681B259BD8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8437B9E-9452-4EA1-A9AC-F93194DE31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655B6B-17CC-4D81-AB12-5CCAD5FBD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0209C0-F4B0-4E7F-986A-DBD82D1E81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CA2A39B-B0B8-4FEC-8053-F67BE12018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E57A525-2E52-4F3B-B617-A8E7B62C7C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/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784A31A6-5044-483C-9316-B272AF6875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802.11-15/836r0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25" r:id="rId1"/>
    <p:sldLayoutId id="2147486248" r:id="rId2"/>
    <p:sldLayoutId id="2147486226" r:id="rId3"/>
    <p:sldLayoutId id="2147486227" r:id="rId4"/>
    <p:sldLayoutId id="2147486228" r:id="rId5"/>
    <p:sldLayoutId id="2147486229" r:id="rId6"/>
    <p:sldLayoutId id="2147486230" r:id="rId7"/>
    <p:sldLayoutId id="2147486231" r:id="rId8"/>
    <p:sldLayoutId id="2147486232" r:id="rId9"/>
    <p:sldLayoutId id="2147486233" r:id="rId10"/>
    <p:sldLayoutId id="2147486234" r:id="rId11"/>
    <p:sldLayoutId id="2147486235" r:id="rId12"/>
    <p:sldLayoutId id="21474862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July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1AA9164-1D2A-4E34-BA33-EA72A6A554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37" r:id="rId1"/>
    <p:sldLayoutId id="2147486238" r:id="rId2"/>
    <p:sldLayoutId id="2147486239" r:id="rId3"/>
    <p:sldLayoutId id="2147486240" r:id="rId4"/>
    <p:sldLayoutId id="2147486241" r:id="rId5"/>
    <p:sldLayoutId id="2147486242" r:id="rId6"/>
    <p:sldLayoutId id="2147486243" r:id="rId7"/>
    <p:sldLayoutId id="2147486244" r:id="rId8"/>
    <p:sldLayoutId id="2147486245" r:id="rId9"/>
    <p:sldLayoutId id="2147486246" r:id="rId10"/>
    <p:sldLayoutId id="21474862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s://vimeo.com/133179742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July 2015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Adrian Stephens, Intel Corporation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Slide </a:t>
            </a:r>
            <a:fld id="{0105432E-E639-4006-9884-BB9B156DF8E6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IEEE 802.11’s 25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Anniversary Celebration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2015-07-12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7998296"/>
              </p:ext>
            </p:extLst>
          </p:nvPr>
        </p:nvGraphicFramePr>
        <p:xfrm>
          <a:off x="520700" y="2274888"/>
          <a:ext cx="7559675" cy="254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Document" r:id="rId4" imgW="8268548" imgH="2782867" progId="Word.Document.8">
                  <p:embed/>
                </p:oleObj>
              </mc:Choice>
              <mc:Fallback>
                <p:oleObj name="Document" r:id="rId4" imgW="8268548" imgH="278286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4888"/>
                        <a:ext cx="7559675" cy="254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Happy 25</a:t>
            </a:r>
            <a:r>
              <a:rPr lang="en-GB" baseline="30000" dirty="0" smtClean="0"/>
              <a:t>th</a:t>
            </a:r>
            <a:r>
              <a:rPr lang="en-GB" dirty="0" smtClean="0"/>
              <a:t> Anniversary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8C2ABE-7F74-4812-A10A-040AE1A2026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7772400" cy="1752600"/>
          </a:xfrm>
        </p:spPr>
        <p:txBody>
          <a:bodyPr/>
          <a:lstStyle/>
          <a:p>
            <a:r>
              <a:rPr lang="en-GB" dirty="0" smtClean="0"/>
              <a:t>Celebration</a:t>
            </a:r>
            <a:r>
              <a:rPr lang="en-GB" baseline="0" dirty="0" smtClean="0"/>
              <a:t> “Montage” video (recorded in Vancouver</a:t>
            </a:r>
            <a:r>
              <a:rPr lang="en-GB" baseline="0" dirty="0" smtClean="0"/>
              <a:t>)</a:t>
            </a:r>
          </a:p>
          <a:p>
            <a:r>
              <a:rPr lang="en-GB" u="sng" dirty="0">
                <a:hlinkClick r:id="rId2"/>
              </a:rPr>
              <a:t>https://vimeo.com/133179742</a:t>
            </a:r>
            <a:endParaRPr lang="en-GB" dirty="0"/>
          </a:p>
          <a:p>
            <a:endParaRPr lang="en-GB" baseline="0" dirty="0" smtClean="0"/>
          </a:p>
          <a:p>
            <a:r>
              <a:rPr lang="en-GB" dirty="0" smtClean="0"/>
              <a:t>This link will be valid during this session only.</a:t>
            </a:r>
            <a:endParaRPr lang="en-GB" baseline="0" dirty="0" smtClean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7150" y="848518"/>
            <a:ext cx="400050" cy="790575"/>
          </a:xfrm>
          <a:prstGeom prst="rect">
            <a:avLst/>
          </a:prstGeom>
        </p:spPr>
      </p:pic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719103"/>
            <a:ext cx="7772400" cy="1943100"/>
          </a:xfrm>
        </p:spPr>
      </p:pic>
    </p:spTree>
    <p:extLst>
      <p:ext uri="{BB962C8B-B14F-4D97-AF65-F5344CB8AC3E}">
        <p14:creationId xmlns:p14="http://schemas.microsoft.com/office/powerpoint/2010/main" val="64243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My</a:t>
            </a:r>
            <a:r>
              <a:rPr lang="en-GB" baseline="0" dirty="0" smtClean="0"/>
              <a:t> personal journey with 802.11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GB" dirty="0" smtClean="0"/>
              <a:t>(1994) Recruited to develop a reusable software stack for an 802.11 that was deployed to ~ 10 customers</a:t>
            </a:r>
          </a:p>
          <a:p>
            <a:pPr lvl="1"/>
            <a:r>
              <a:rPr lang="en-GB" sz="2400" b="1" i="1" dirty="0" smtClean="0"/>
              <a:t>“Do you know anything about WLAN” – “no”</a:t>
            </a:r>
          </a:p>
          <a:p>
            <a:pPr lvl="1"/>
            <a:r>
              <a:rPr lang="en-GB" sz="2400" b="1" i="1" dirty="0" smtClean="0"/>
              <a:t>“We want a </a:t>
            </a:r>
            <a:r>
              <a:rPr lang="en-GB" sz="2400" b="1" i="1" u="sng" dirty="0" smtClean="0"/>
              <a:t>quick and dirty </a:t>
            </a:r>
            <a:r>
              <a:rPr lang="en-GB" sz="2400" b="1" i="1" dirty="0" smtClean="0"/>
              <a:t>implementation,  because we are </a:t>
            </a:r>
            <a:r>
              <a:rPr lang="en-GB" sz="2400" b="1" i="1" u="sng" dirty="0" smtClean="0"/>
              <a:t>not sure of the market relevance </a:t>
            </a:r>
            <a:r>
              <a:rPr lang="en-GB" sz="2400" b="1" i="1" dirty="0" smtClean="0"/>
              <a:t>of this technology”</a:t>
            </a:r>
          </a:p>
          <a:p>
            <a:pPr marL="685800" lvl="2" indent="-342900"/>
            <a:r>
              <a:rPr lang="en-GB" dirty="0"/>
              <a:t>Based on P802.11 D3.2</a:t>
            </a:r>
          </a:p>
          <a:p>
            <a:r>
              <a:rPr lang="en-GB" dirty="0" smtClean="0"/>
              <a:t>(2000) Attended first </a:t>
            </a:r>
            <a:r>
              <a:rPr lang="en-GB" dirty="0" err="1" smtClean="0"/>
              <a:t>TGe</a:t>
            </a:r>
            <a:r>
              <a:rPr lang="en-GB" dirty="0" smtClean="0"/>
              <a:t> (</a:t>
            </a:r>
            <a:r>
              <a:rPr lang="en-GB" dirty="0" err="1" smtClean="0"/>
              <a:t>QoS</a:t>
            </a:r>
            <a:r>
              <a:rPr lang="en-GB" dirty="0" smtClean="0"/>
              <a:t>)</a:t>
            </a:r>
          </a:p>
          <a:p>
            <a:r>
              <a:rPr lang="en-GB" dirty="0" smtClean="0"/>
              <a:t>Got very involved in 802.11n proposals &amp; became its technical editor.</a:t>
            </a:r>
          </a:p>
          <a:p>
            <a:r>
              <a:rPr lang="en-GB" dirty="0" smtClean="0"/>
              <a:t>I am tremendously motivated when I see the results of our handiwork having a positive impact on our society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8C2ABE-7F74-4812-A10A-040AE1A2026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9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Current state of health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have these PHY projects:</a:t>
            </a:r>
            <a:r>
              <a:rPr lang="en-GB" baseline="0" dirty="0" smtClean="0"/>
              <a:t>  </a:t>
            </a:r>
            <a:r>
              <a:rPr lang="en-GB" baseline="0" dirty="0" err="1" smtClean="0"/>
              <a:t>TGah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TGaj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TGax</a:t>
            </a:r>
            <a:r>
              <a:rPr lang="en-GB" baseline="0" dirty="0" smtClean="0"/>
              <a:t>,  and </a:t>
            </a:r>
            <a:r>
              <a:rPr lang="en-GB" baseline="0" dirty="0" err="1" smtClean="0"/>
              <a:t>TGay</a:t>
            </a:r>
            <a:r>
              <a:rPr lang="en-GB" baseline="0" dirty="0" smtClean="0"/>
              <a:t> in</a:t>
            </a:r>
            <a:r>
              <a:rPr lang="en-GB" dirty="0" smtClean="0"/>
              <a:t> varying states of maturity</a:t>
            </a:r>
            <a:endParaRPr lang="en-GB" baseline="0" dirty="0" smtClean="0"/>
          </a:p>
          <a:p>
            <a:r>
              <a:rPr lang="en-GB" baseline="0" dirty="0" smtClean="0"/>
              <a:t>We are working towards extending</a:t>
            </a:r>
            <a:r>
              <a:rPr lang="en-GB" dirty="0" smtClean="0"/>
              <a:t> the capabilities of 802.11 in the following areas:</a:t>
            </a:r>
          </a:p>
          <a:p>
            <a:pPr lvl="1"/>
            <a:r>
              <a:rPr lang="en-GB" dirty="0" smtClean="0"/>
              <a:t>Location and Positioning (</a:t>
            </a:r>
            <a:r>
              <a:rPr lang="en-GB" dirty="0" err="1" smtClean="0"/>
              <a:t>REVmc</a:t>
            </a:r>
            <a:r>
              <a:rPr lang="en-GB" dirty="0" smtClean="0"/>
              <a:t> &amp; NGP SG)</a:t>
            </a:r>
          </a:p>
          <a:p>
            <a:pPr lvl="1"/>
            <a:r>
              <a:rPr lang="en-GB" dirty="0" smtClean="0"/>
              <a:t>Role of 802.11 as a general link (</a:t>
            </a:r>
            <a:r>
              <a:rPr lang="en-GB" dirty="0" err="1" smtClean="0"/>
              <a:t>TGak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Optimizing link setup (</a:t>
            </a:r>
            <a:r>
              <a:rPr lang="en-GB" dirty="0" err="1" smtClean="0"/>
              <a:t>TGai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Pre-association discovery (</a:t>
            </a:r>
            <a:r>
              <a:rPr lang="en-GB" dirty="0" err="1" smtClean="0"/>
              <a:t>TGaq</a:t>
            </a:r>
            <a:r>
              <a:rPr lang="en-GB" dirty="0" smtClean="0"/>
              <a:t>)</a:t>
            </a:r>
          </a:p>
          <a:p>
            <a:r>
              <a:rPr lang="en-GB" dirty="0"/>
              <a:t>Many of these projects will be in </a:t>
            </a:r>
            <a:r>
              <a:rPr lang="en-GB" dirty="0" smtClean="0"/>
              <a:t>products and receive </a:t>
            </a:r>
            <a:r>
              <a:rPr lang="en-GB" dirty="0" err="1" smtClean="0"/>
              <a:t>WiFi</a:t>
            </a:r>
            <a:r>
              <a:rPr lang="en-GB" dirty="0" smtClean="0"/>
              <a:t> Alliance certifications </a:t>
            </a:r>
            <a:r>
              <a:rPr lang="en-GB" dirty="0"/>
              <a:t>over the next few </a:t>
            </a:r>
            <a:r>
              <a:rPr lang="en-GB" dirty="0" smtClean="0"/>
              <a:t>years. We are as busy, productive and relevant.  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8C2ABE-7F74-4812-A10A-040AE1A2026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97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Challenges we face together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267200"/>
          </a:xfrm>
        </p:spPr>
        <p:txBody>
          <a:bodyPr/>
          <a:lstStyle/>
          <a:p>
            <a:r>
              <a:rPr lang="en-GB" dirty="0" smtClean="0"/>
              <a:t>It becomes increasingly harder to increase capacity – system complexity and coordination</a:t>
            </a:r>
          </a:p>
          <a:p>
            <a:r>
              <a:rPr lang="en-GB" dirty="0" smtClean="0"/>
              <a:t>Exploiting new spectrum (cost-)effectively (802.11y, TVWS,  Recent FCC 15-47 comments)</a:t>
            </a:r>
          </a:p>
          <a:p>
            <a:r>
              <a:rPr lang="en-GB" dirty="0" smtClean="0"/>
              <a:t>Competition for unlicensed spectrum (LTE-U, LTE-LAA)</a:t>
            </a:r>
          </a:p>
          <a:p>
            <a:r>
              <a:rPr lang="en-GB" dirty="0" smtClean="0"/>
              <a:t>External drivers </a:t>
            </a:r>
            <a:r>
              <a:rPr lang="en-GB" smtClean="0"/>
              <a:t>of change:</a:t>
            </a:r>
            <a:endParaRPr lang="en-GB" dirty="0" smtClean="0"/>
          </a:p>
          <a:p>
            <a:pPr lvl="1"/>
            <a:r>
              <a:rPr lang="en-GB" dirty="0" smtClean="0"/>
              <a:t>A future converged 5G network</a:t>
            </a:r>
          </a:p>
          <a:p>
            <a:pPr lvl="1"/>
            <a:r>
              <a:rPr lang="en-GB" dirty="0" smtClean="0"/>
              <a:t>Internet of Things</a:t>
            </a:r>
          </a:p>
          <a:p>
            <a:pPr lvl="1"/>
            <a:r>
              <a:rPr lang="en-GB" dirty="0" smtClean="0"/>
              <a:t>Low power devices</a:t>
            </a:r>
          </a:p>
          <a:p>
            <a:pPr lvl="1"/>
            <a:r>
              <a:rPr lang="en-GB" dirty="0" err="1" smtClean="0"/>
              <a:t>Wearables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8C2ABE-7F74-4812-A10A-040AE1A2026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048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1813"/>
          </a:xfrm>
        </p:spPr>
        <p:txBody>
          <a:bodyPr/>
          <a:lstStyle/>
          <a:p>
            <a:r>
              <a:rPr lang="en-GB" dirty="0" smtClean="0"/>
              <a:t>Thank you!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1217613"/>
            <a:ext cx="7772400" cy="5257799"/>
          </a:xfrm>
        </p:spPr>
        <p:txBody>
          <a:bodyPr/>
          <a:lstStyle/>
          <a:p>
            <a:r>
              <a:rPr lang="en-GB" sz="2000" dirty="0"/>
              <a:t>To the </a:t>
            </a:r>
            <a:r>
              <a:rPr lang="en-GB" sz="2000" dirty="0" err="1"/>
              <a:t>WiFi</a:t>
            </a:r>
            <a:r>
              <a:rPr lang="en-GB" sz="2000" dirty="0"/>
              <a:t> Alliance,  for our relationship of </a:t>
            </a:r>
            <a:r>
              <a:rPr lang="en-GB" sz="2000" dirty="0" smtClean="0"/>
              <a:t>successful mutual </a:t>
            </a:r>
            <a:r>
              <a:rPr lang="en-GB" sz="2000" dirty="0"/>
              <a:t>dependence</a:t>
            </a:r>
            <a:r>
              <a:rPr lang="en-GB" sz="2000" dirty="0" smtClean="0"/>
              <a:t>.</a:t>
            </a:r>
          </a:p>
          <a:p>
            <a:r>
              <a:rPr lang="en-GB" sz="2000" dirty="0" smtClean="0"/>
              <a:t>To our industry for investing $-billions sending us to these meetings and developing the technology</a:t>
            </a:r>
          </a:p>
          <a:p>
            <a:r>
              <a:rPr lang="en-GB" sz="2000" dirty="0" smtClean="0"/>
              <a:t>To IEEE-SA staff and our meeting planners for supporting our activities.  To all volunteer officers for their support.</a:t>
            </a:r>
            <a:endParaRPr lang="en-GB" sz="2000" dirty="0"/>
          </a:p>
          <a:p>
            <a:r>
              <a:rPr lang="en-GB" sz="2000" dirty="0" smtClean="0"/>
              <a:t>To those who attend endless </a:t>
            </a:r>
            <a:r>
              <a:rPr lang="en-GB" sz="2000" dirty="0" err="1" smtClean="0"/>
              <a:t>telecons</a:t>
            </a:r>
            <a:r>
              <a:rPr lang="en-GB" sz="2000" dirty="0" smtClean="0"/>
              <a:t> at all hours of</a:t>
            </a:r>
            <a:r>
              <a:rPr lang="en-GB" sz="2000" baseline="0" dirty="0" smtClean="0"/>
              <a:t> the day and night.</a:t>
            </a:r>
          </a:p>
          <a:p>
            <a:r>
              <a:rPr lang="en-GB" sz="2000" baseline="0" dirty="0" smtClean="0"/>
              <a:t>To those who travel the world to exotic locations in order to meet in darkened and over-refrigerated rooms.</a:t>
            </a:r>
          </a:p>
          <a:p>
            <a:r>
              <a:rPr lang="en-GB" sz="2000" baseline="0" dirty="0" smtClean="0"/>
              <a:t>To those who bend their creativity  into creating relevant</a:t>
            </a:r>
            <a:r>
              <a:rPr lang="en-GB" sz="2000" dirty="0" smtClean="0"/>
              <a:t> new standards.</a:t>
            </a:r>
            <a:endParaRPr lang="en-GB" sz="2000" baseline="0" dirty="0" smtClean="0"/>
          </a:p>
          <a:p>
            <a:r>
              <a:rPr lang="en-GB" sz="2000" baseline="0" dirty="0" smtClean="0"/>
              <a:t>To those who care about the </a:t>
            </a:r>
            <a:r>
              <a:rPr lang="en-GB" sz="2000" baseline="0" dirty="0" err="1" smtClean="0"/>
              <a:t>cOnsistency</a:t>
            </a:r>
            <a:r>
              <a:rPr lang="en-GB" sz="2000" dirty="0" smtClean="0"/>
              <a:t> </a:t>
            </a:r>
            <a:r>
              <a:rPr lang="en-GB" sz="2000" baseline="0" dirty="0" smtClean="0"/>
              <a:t>and </a:t>
            </a:r>
            <a:r>
              <a:rPr lang="en-GB" sz="2000" baseline="0" dirty="0" err="1" smtClean="0"/>
              <a:t>qualitY</a:t>
            </a:r>
            <a:r>
              <a:rPr lang="en-GB" sz="2000" baseline="0" dirty="0" smtClean="0"/>
              <a:t> of our work.</a:t>
            </a:r>
          </a:p>
          <a:p>
            <a:r>
              <a:rPr lang="en-GB" sz="2000" dirty="0" smtClean="0"/>
              <a:t>To those who have become firm friends as well as colleagues.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8C2ABE-7F74-4812-A10A-040AE1A2026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81080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84278</TotalTime>
  <Words>483</Words>
  <Application>Microsoft Office PowerPoint</Application>
  <PresentationFormat>On-screen Show (4:3)</PresentationFormat>
  <Paragraphs>64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Default Design</vt:lpstr>
      <vt:lpstr>Custom Design</vt:lpstr>
      <vt:lpstr>Document</vt:lpstr>
      <vt:lpstr>IEEE 802.11’s 25th Anniversary Celebration</vt:lpstr>
      <vt:lpstr>Happy 25th Anniversary</vt:lpstr>
      <vt:lpstr>My personal journey with 802.11</vt:lpstr>
      <vt:lpstr>Current state of health</vt:lpstr>
      <vt:lpstr>Challenges we face together</vt:lpstr>
      <vt:lpstr>Thank you!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Vice Chair's Report 2012</dc:title>
  <dc:creator>Adrian Stephens</dc:creator>
  <cp:lastModifiedBy>Stephens, Adrian P</cp:lastModifiedBy>
  <cp:revision>1579</cp:revision>
  <cp:lastPrinted>1998-02-10T13:28:06Z</cp:lastPrinted>
  <dcterms:created xsi:type="dcterms:W3CDTF">1998-02-10T13:07:52Z</dcterms:created>
  <dcterms:modified xsi:type="dcterms:W3CDTF">2015-07-14T03:26:12Z</dcterms:modified>
</cp:coreProperties>
</file>