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49" r:id="rId2"/>
    <p:sldId id="350" r:id="rId3"/>
    <p:sldId id="351" r:id="rId4"/>
    <p:sldId id="352" r:id="rId5"/>
    <p:sldId id="353" r:id="rId6"/>
    <p:sldId id="354" r:id="rId7"/>
    <p:sldId id="355" r:id="rId8"/>
    <p:sldId id="304" r:id="rId9"/>
    <p:sldId id="337" r:id="rId10"/>
    <p:sldId id="339" r:id="rId11"/>
    <p:sldId id="340" r:id="rId12"/>
    <p:sldId id="346" r:id="rId13"/>
    <p:sldId id="342" r:id="rId14"/>
    <p:sldId id="311" r:id="rId15"/>
    <p:sldId id="344" r:id="rId16"/>
    <p:sldId id="347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5" autoAdjust="0"/>
    <p:restoredTop sz="95501" autoAdjust="0"/>
  </p:normalViewPr>
  <p:slideViewPr>
    <p:cSldViewPr>
      <p:cViewPr>
        <p:scale>
          <a:sx n="75" d="100"/>
          <a:sy n="75" d="100"/>
        </p:scale>
        <p:origin x="-1170" y="102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0831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r2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295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July 2015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Relationship Id="rId9" Type="http://schemas.openxmlformats.org/officeDocument/2006/relationships/hyperlink" Target="mailto:hy0117.choi@lg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Word_Document1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Broadcast and </a:t>
            </a:r>
            <a:r>
              <a:rPr lang="en-US" dirty="0" err="1" smtClean="0"/>
              <a:t>Unicast</a:t>
            </a:r>
            <a:r>
              <a:rPr lang="en-US" dirty="0" smtClean="0"/>
              <a:t> (Trigger) in DL MU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2"/>
            <a:ext cx="989012" cy="3825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050" smtClean="0"/>
              <a:t>Slide </a:t>
            </a:r>
            <a:fld id="{C1789BC7-C074-42CC-ADF8-5107DF6BD1C1}" type="slidenum">
              <a:rPr lang="en-US" sz="1050" smtClean="0"/>
              <a:pPr>
                <a:defRPr/>
              </a:pPr>
              <a:t>1</a:t>
            </a:fld>
            <a:endParaRPr lang="en-US" sz="105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990600" y="19812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1160" y="6475413"/>
            <a:ext cx="171040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609600"/>
          </a:xfrm>
        </p:spPr>
        <p:txBody>
          <a:bodyPr/>
          <a:lstStyle/>
          <a:p>
            <a:r>
              <a:rPr lang="en-US" sz="2400" dirty="0" smtClean="0"/>
              <a:t>Possible DL/UL OFDMA Frame Exchange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1371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A TXOP may include DL OFDMA and UL OFDMA</a:t>
            </a:r>
          </a:p>
          <a:p>
            <a:pPr lvl="1"/>
            <a:r>
              <a:rPr lang="en-US" sz="1400" dirty="0" smtClean="0"/>
              <a:t>DL OFDMA and UL OFDMA may have different STAs.</a:t>
            </a:r>
          </a:p>
          <a:p>
            <a:pPr lvl="1"/>
            <a:r>
              <a:rPr lang="en-US" sz="1400" dirty="0" smtClean="0"/>
              <a:t>DL OFDMA may include UL resource allocation information.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</p:spPr>
        <p:txBody>
          <a:bodyPr/>
          <a:lstStyle/>
          <a:p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13" name="Rectangle 25"/>
          <p:cNvSpPr>
            <a:spLocks noChangeArrowheads="1"/>
          </p:cNvSpPr>
          <p:nvPr/>
        </p:nvSpPr>
        <p:spPr bwMode="auto">
          <a:xfrm>
            <a:off x="1337176" y="4326575"/>
            <a:ext cx="2244224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 dirty="0"/>
          </a:p>
        </p:txBody>
      </p:sp>
      <p:grpSp>
        <p:nvGrpSpPr>
          <p:cNvPr id="14" name="Group 24"/>
          <p:cNvGrpSpPr>
            <a:grpSpLocks/>
          </p:cNvGrpSpPr>
          <p:nvPr/>
        </p:nvGrpSpPr>
        <p:grpSpPr bwMode="auto">
          <a:xfrm>
            <a:off x="1282086" y="4630365"/>
            <a:ext cx="2298632" cy="304800"/>
            <a:chOff x="2859" y="1856"/>
            <a:chExt cx="761" cy="256"/>
          </a:xfrm>
        </p:grpSpPr>
        <p:sp>
          <p:nvSpPr>
            <p:cNvPr id="15" name="Rectangle 25"/>
            <p:cNvSpPr>
              <a:spLocks noChangeArrowheads="1"/>
            </p:cNvSpPr>
            <p:nvPr/>
          </p:nvSpPr>
          <p:spPr bwMode="auto">
            <a:xfrm>
              <a:off x="2880" y="1856"/>
              <a:ext cx="740" cy="2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 dirty="0"/>
            </a:p>
          </p:txBody>
        </p:sp>
        <p:sp>
          <p:nvSpPr>
            <p:cNvPr id="16" name="Rectangle 26"/>
            <p:cNvSpPr>
              <a:spLocks noChangeArrowheads="1"/>
            </p:cNvSpPr>
            <p:nvPr/>
          </p:nvSpPr>
          <p:spPr bwMode="auto">
            <a:xfrm>
              <a:off x="2859" y="1879"/>
              <a:ext cx="5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900" dirty="0" smtClean="0"/>
                <a:t>AP A-MPDU to STA2 </a:t>
              </a:r>
              <a:endParaRPr lang="en-US" sz="900" dirty="0"/>
            </a:p>
          </p:txBody>
        </p:sp>
      </p:grpSp>
      <p:sp>
        <p:nvSpPr>
          <p:cNvPr id="17" name="Rectangle 25"/>
          <p:cNvSpPr>
            <a:spLocks noChangeArrowheads="1"/>
          </p:cNvSpPr>
          <p:nvPr/>
        </p:nvSpPr>
        <p:spPr bwMode="auto">
          <a:xfrm>
            <a:off x="1346089" y="4943125"/>
            <a:ext cx="2235311" cy="58799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1143000" y="5545775"/>
            <a:ext cx="5867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6202875" y="4948050"/>
            <a:ext cx="609600" cy="59197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208599" y="4649379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208599" y="4344579"/>
            <a:ext cx="609600" cy="304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1981200" y="4081150"/>
            <a:ext cx="1371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DL OFDMA</a:t>
            </a:r>
            <a:endParaRPr lang="en-US" sz="900" b="0" i="1" dirty="0"/>
          </a:p>
        </p:txBody>
      </p:sp>
      <p:sp>
        <p:nvSpPr>
          <p:cNvPr id="26" name="Right Arrow 25"/>
          <p:cNvSpPr/>
          <p:nvPr/>
        </p:nvSpPr>
        <p:spPr bwMode="auto">
          <a:xfrm>
            <a:off x="1371600" y="5631875"/>
            <a:ext cx="5486400" cy="6630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27" name="Rectangle 25"/>
          <p:cNvSpPr>
            <a:spLocks noChangeArrowheads="1"/>
          </p:cNvSpPr>
          <p:nvPr/>
        </p:nvSpPr>
        <p:spPr bwMode="auto">
          <a:xfrm>
            <a:off x="3754588" y="4957783"/>
            <a:ext cx="2265212" cy="58799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28" name="Rectangle 26"/>
          <p:cNvSpPr>
            <a:spLocks noChangeArrowheads="1"/>
          </p:cNvSpPr>
          <p:nvPr/>
        </p:nvSpPr>
        <p:spPr bwMode="auto">
          <a:xfrm>
            <a:off x="3768225" y="5082382"/>
            <a:ext cx="16001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STA3 A-MPDU to AP</a:t>
            </a:r>
            <a:endParaRPr lang="en-US" sz="900" dirty="0"/>
          </a:p>
        </p:txBody>
      </p:sp>
      <p:grpSp>
        <p:nvGrpSpPr>
          <p:cNvPr id="29" name="Group 24"/>
          <p:cNvGrpSpPr>
            <a:grpSpLocks/>
          </p:cNvGrpSpPr>
          <p:nvPr/>
        </p:nvGrpSpPr>
        <p:grpSpPr bwMode="auto">
          <a:xfrm>
            <a:off x="3690584" y="4645023"/>
            <a:ext cx="2328837" cy="304800"/>
            <a:chOff x="2859" y="1856"/>
            <a:chExt cx="771" cy="256"/>
          </a:xfrm>
        </p:grpSpPr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2880" y="1856"/>
              <a:ext cx="750" cy="2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31" name="Rectangle 26"/>
            <p:cNvSpPr>
              <a:spLocks noChangeArrowheads="1"/>
            </p:cNvSpPr>
            <p:nvPr/>
          </p:nvSpPr>
          <p:spPr bwMode="auto">
            <a:xfrm>
              <a:off x="2859" y="1879"/>
              <a:ext cx="5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900" dirty="0" smtClean="0"/>
                <a:t>STA2 A-MPDU to AP</a:t>
              </a:r>
              <a:endParaRPr lang="en-US" sz="900" dirty="0"/>
            </a:p>
          </p:txBody>
        </p:sp>
      </p:grp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3745674" y="4341233"/>
            <a:ext cx="2274125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33" name="Rectangle 26"/>
          <p:cNvSpPr>
            <a:spLocks noChangeArrowheads="1"/>
          </p:cNvSpPr>
          <p:nvPr/>
        </p:nvSpPr>
        <p:spPr bwMode="auto">
          <a:xfrm>
            <a:off x="3780100" y="4389632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STA1 A-MPDU to AP</a:t>
            </a:r>
            <a:endParaRPr lang="en-US" sz="900" dirty="0"/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6019800" y="3962400"/>
            <a:ext cx="106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OFDMA </a:t>
            </a:r>
            <a:r>
              <a:rPr lang="en-US" sz="900" dirty="0" err="1" smtClean="0"/>
              <a:t>Ack</a:t>
            </a:r>
            <a:r>
              <a:rPr lang="en-US" sz="900" dirty="0" smtClean="0"/>
              <a:t>/BA or M-BA</a:t>
            </a:r>
            <a:endParaRPr lang="en-US" sz="900" b="0" i="1" dirty="0"/>
          </a:p>
        </p:txBody>
      </p:sp>
      <p:sp>
        <p:nvSpPr>
          <p:cNvPr id="35" name="Text Box 32"/>
          <p:cNvSpPr txBox="1">
            <a:spLocks noChangeArrowheads="1"/>
          </p:cNvSpPr>
          <p:nvPr/>
        </p:nvSpPr>
        <p:spPr bwMode="auto">
          <a:xfrm>
            <a:off x="3429000" y="5698175"/>
            <a:ext cx="2133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Example of OFDMA Frame Exchange</a:t>
            </a:r>
            <a:endParaRPr lang="en-US" sz="900" b="0" i="1" dirty="0"/>
          </a:p>
        </p:txBody>
      </p:sp>
      <p:sp>
        <p:nvSpPr>
          <p:cNvPr id="36" name="Rectangle 26"/>
          <p:cNvSpPr>
            <a:spLocks noChangeArrowheads="1"/>
          </p:cNvSpPr>
          <p:nvPr/>
        </p:nvSpPr>
        <p:spPr bwMode="auto">
          <a:xfrm>
            <a:off x="1359726" y="5067724"/>
            <a:ext cx="16001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 A-MPDU to STA3</a:t>
            </a:r>
            <a:endParaRPr lang="en-US" sz="900" dirty="0"/>
          </a:p>
        </p:txBody>
      </p:sp>
      <p:sp>
        <p:nvSpPr>
          <p:cNvPr id="37" name="Rectangle 26"/>
          <p:cNvSpPr>
            <a:spLocks noChangeArrowheads="1"/>
          </p:cNvSpPr>
          <p:nvPr/>
        </p:nvSpPr>
        <p:spPr bwMode="auto">
          <a:xfrm>
            <a:off x="1371601" y="4374974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 A-MPDU to STA1</a:t>
            </a:r>
            <a:endParaRPr lang="en-US" sz="900" dirty="0"/>
          </a:p>
        </p:txBody>
      </p:sp>
      <p:sp>
        <p:nvSpPr>
          <p:cNvPr id="38" name="Rectangle 37"/>
          <p:cNvSpPr/>
          <p:nvPr/>
        </p:nvSpPr>
        <p:spPr bwMode="auto">
          <a:xfrm>
            <a:off x="5427025" y="4959925"/>
            <a:ext cx="609600" cy="59197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5415924" y="4637504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5415924" y="4332704"/>
            <a:ext cx="609600" cy="304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1" name="Text Box 32"/>
          <p:cNvSpPr txBox="1">
            <a:spLocks noChangeArrowheads="1"/>
          </p:cNvSpPr>
          <p:nvPr/>
        </p:nvSpPr>
        <p:spPr bwMode="auto">
          <a:xfrm>
            <a:off x="4267200" y="4097975"/>
            <a:ext cx="1371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UL OFDMA</a:t>
            </a:r>
            <a:endParaRPr lang="en-US" sz="900" b="0" i="1" dirty="0"/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5"/>
          <p:cNvSpPr>
            <a:spLocks noChangeArrowheads="1"/>
          </p:cNvSpPr>
          <p:nvPr/>
        </p:nvSpPr>
        <p:spPr bwMode="auto">
          <a:xfrm>
            <a:off x="1565776" y="4631375"/>
            <a:ext cx="2244224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 dirty="0"/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510686" y="4935165"/>
            <a:ext cx="2298632" cy="304800"/>
            <a:chOff x="2859" y="1856"/>
            <a:chExt cx="761" cy="256"/>
          </a:xfrm>
        </p:grpSpPr>
        <p:sp>
          <p:nvSpPr>
            <p:cNvPr id="32" name="Rectangle 25"/>
            <p:cNvSpPr>
              <a:spLocks noChangeArrowheads="1"/>
            </p:cNvSpPr>
            <p:nvPr/>
          </p:nvSpPr>
          <p:spPr bwMode="auto">
            <a:xfrm>
              <a:off x="2880" y="1856"/>
              <a:ext cx="740" cy="2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 dirty="0"/>
            </a:p>
          </p:txBody>
        </p:sp>
        <p:sp>
          <p:nvSpPr>
            <p:cNvPr id="33" name="Rectangle 26"/>
            <p:cNvSpPr>
              <a:spLocks noChangeArrowheads="1"/>
            </p:cNvSpPr>
            <p:nvPr/>
          </p:nvSpPr>
          <p:spPr bwMode="auto">
            <a:xfrm>
              <a:off x="2859" y="1879"/>
              <a:ext cx="5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900" dirty="0" smtClean="0"/>
                <a:t>AP A-MPDU to STA2 </a:t>
              </a:r>
              <a:endParaRPr lang="en-US" sz="900" dirty="0"/>
            </a:p>
          </p:txBody>
        </p:sp>
      </p:grpSp>
      <p:sp>
        <p:nvSpPr>
          <p:cNvPr id="23" name="Rectangle 25"/>
          <p:cNvSpPr>
            <a:spLocks noChangeArrowheads="1"/>
          </p:cNvSpPr>
          <p:nvPr/>
        </p:nvSpPr>
        <p:spPr bwMode="auto">
          <a:xfrm>
            <a:off x="1574689" y="5247925"/>
            <a:ext cx="2235311" cy="58799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10600" cy="762000"/>
          </a:xfrm>
        </p:spPr>
        <p:txBody>
          <a:bodyPr/>
          <a:lstStyle/>
          <a:p>
            <a:r>
              <a:rPr lang="en-US" sz="2400" dirty="0" smtClean="0"/>
              <a:t>Possible DL/UL OFDMA Frame Exchange</a:t>
            </a:r>
            <a:endParaRPr lang="en-US" sz="24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76200" y="1143000"/>
            <a:ext cx="8991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A Trigger frame in A-MPDU which is transmitted to a single receiver can be used to trigger UL OFDMA/MU-MIMO frame exchange (UL data OFDMA PPDU + DL acknowledge) or UL OFDMA acknowledge from a STA.</a:t>
            </a:r>
          </a:p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TBD IFS after the end of PPDU which carries Trigger, STAs transmit UL OFDMA/MU-MIMO frames.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kern="0" dirty="0" smtClean="0">
                <a:latin typeface="+mn-lt"/>
              </a:rPr>
              <a:t>After receiving UL MU PPDU, the AP acknowledges the received frames by using broadcast acknowledge or OFDMA acknowledge. 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371600" y="5850575"/>
            <a:ext cx="5867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ectangle 5"/>
          <p:cNvSpPr/>
          <p:nvPr/>
        </p:nvSpPr>
        <p:spPr bwMode="auto">
          <a:xfrm>
            <a:off x="6431475" y="5252850"/>
            <a:ext cx="609600" cy="59197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437199" y="4954179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437199" y="4649379"/>
            <a:ext cx="609600" cy="304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Text Box 32"/>
          <p:cNvSpPr txBox="1">
            <a:spLocks noChangeArrowheads="1"/>
          </p:cNvSpPr>
          <p:nvPr/>
        </p:nvSpPr>
        <p:spPr bwMode="auto">
          <a:xfrm>
            <a:off x="2209800" y="4385950"/>
            <a:ext cx="1371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DL A-MPDU</a:t>
            </a:r>
            <a:endParaRPr lang="en-US" sz="900" b="0" i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200400" y="4953000"/>
            <a:ext cx="609600" cy="27472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200400" y="4631375"/>
            <a:ext cx="609600" cy="298477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188525" y="5240976"/>
            <a:ext cx="609600" cy="59862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19" name="Right Arrow 18"/>
          <p:cNvSpPr/>
          <p:nvPr/>
        </p:nvSpPr>
        <p:spPr bwMode="auto">
          <a:xfrm>
            <a:off x="1600200" y="5936675"/>
            <a:ext cx="5486400" cy="6630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3983188" y="5262583"/>
            <a:ext cx="2265212" cy="58799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>
            <a:off x="3996825" y="5387182"/>
            <a:ext cx="16001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STA3 A-MPDU to AP</a:t>
            </a:r>
            <a:endParaRPr lang="en-US" sz="900" dirty="0"/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3919184" y="4949823"/>
            <a:ext cx="2328837" cy="304800"/>
            <a:chOff x="2859" y="1856"/>
            <a:chExt cx="771" cy="256"/>
          </a:xfrm>
        </p:grpSpPr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80" y="1856"/>
              <a:ext cx="750" cy="2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2859" y="1879"/>
              <a:ext cx="5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900" dirty="0" smtClean="0"/>
                <a:t>STA2 A-MPDU to AP</a:t>
              </a:r>
              <a:endParaRPr lang="en-US" sz="900" dirty="0"/>
            </a:p>
          </p:txBody>
        </p:sp>
      </p:grpSp>
      <p:sp>
        <p:nvSpPr>
          <p:cNvPr id="30" name="Rectangle 25"/>
          <p:cNvSpPr>
            <a:spLocks noChangeArrowheads="1"/>
          </p:cNvSpPr>
          <p:nvPr/>
        </p:nvSpPr>
        <p:spPr bwMode="auto">
          <a:xfrm>
            <a:off x="3974274" y="4646033"/>
            <a:ext cx="2274125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31" name="Rectangle 26"/>
          <p:cNvSpPr>
            <a:spLocks noChangeArrowheads="1"/>
          </p:cNvSpPr>
          <p:nvPr/>
        </p:nvSpPr>
        <p:spPr bwMode="auto">
          <a:xfrm>
            <a:off x="4008700" y="4694432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STA1 A-MPDU to AP</a:t>
            </a:r>
            <a:endParaRPr lang="en-US" sz="900" dirty="0"/>
          </a:p>
        </p:txBody>
      </p:sp>
      <p:sp>
        <p:nvSpPr>
          <p:cNvPr id="52" name="Text Box 32"/>
          <p:cNvSpPr txBox="1">
            <a:spLocks noChangeArrowheads="1"/>
          </p:cNvSpPr>
          <p:nvPr/>
        </p:nvSpPr>
        <p:spPr bwMode="auto">
          <a:xfrm>
            <a:off x="6172200" y="4267200"/>
            <a:ext cx="137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OFDMA or broadcast acknowledge</a:t>
            </a:r>
            <a:endParaRPr lang="en-US" sz="900" b="0" i="1" dirty="0"/>
          </a:p>
        </p:txBody>
      </p:sp>
      <p:sp>
        <p:nvSpPr>
          <p:cNvPr id="53" name="Text Box 32"/>
          <p:cNvSpPr txBox="1">
            <a:spLocks noChangeArrowheads="1"/>
          </p:cNvSpPr>
          <p:nvPr/>
        </p:nvSpPr>
        <p:spPr bwMode="auto">
          <a:xfrm>
            <a:off x="3657600" y="6002975"/>
            <a:ext cx="2133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Example of OFDMA Frame Exchange</a:t>
            </a:r>
            <a:endParaRPr lang="en-US" sz="900" b="0" i="1" dirty="0"/>
          </a:p>
        </p:txBody>
      </p:sp>
      <p:sp>
        <p:nvSpPr>
          <p:cNvPr id="24" name="Rectangle 26"/>
          <p:cNvSpPr>
            <a:spLocks noChangeArrowheads="1"/>
          </p:cNvSpPr>
          <p:nvPr/>
        </p:nvSpPr>
        <p:spPr bwMode="auto">
          <a:xfrm>
            <a:off x="1588326" y="5372524"/>
            <a:ext cx="16001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 A-MPDU to STA3</a:t>
            </a:r>
            <a:endParaRPr lang="en-US" sz="900" dirty="0"/>
          </a:p>
        </p:txBody>
      </p:sp>
      <p:sp>
        <p:nvSpPr>
          <p:cNvPr id="35" name="Rectangle 26"/>
          <p:cNvSpPr>
            <a:spLocks noChangeArrowheads="1"/>
          </p:cNvSpPr>
          <p:nvPr/>
        </p:nvSpPr>
        <p:spPr bwMode="auto">
          <a:xfrm>
            <a:off x="1600201" y="4679774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 A-MPDU to STA1</a:t>
            </a:r>
            <a:endParaRPr lang="en-US" sz="900" dirty="0"/>
          </a:p>
        </p:txBody>
      </p:sp>
      <p:sp>
        <p:nvSpPr>
          <p:cNvPr id="39" name="Rectangle 38"/>
          <p:cNvSpPr/>
          <p:nvPr/>
        </p:nvSpPr>
        <p:spPr bwMode="auto">
          <a:xfrm>
            <a:off x="5655625" y="5264725"/>
            <a:ext cx="609600" cy="59197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5644524" y="4942304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5644524" y="4637504"/>
            <a:ext cx="609600" cy="304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2" name="Text Box 32"/>
          <p:cNvSpPr txBox="1">
            <a:spLocks noChangeArrowheads="1"/>
          </p:cNvSpPr>
          <p:nvPr/>
        </p:nvSpPr>
        <p:spPr bwMode="auto">
          <a:xfrm>
            <a:off x="4495800" y="4402775"/>
            <a:ext cx="1371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UL A-MPDU</a:t>
            </a:r>
            <a:endParaRPr lang="en-US" sz="9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Combined multicast and </a:t>
            </a:r>
            <a:r>
              <a:rPr lang="en-US" altLang="zh-CN" dirty="0" err="1" smtClean="0"/>
              <a:t>unicast</a:t>
            </a:r>
            <a:r>
              <a:rPr lang="en-US" altLang="zh-CN" dirty="0" smtClean="0"/>
              <a:t> transmissions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1148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zh-CN" sz="2000" dirty="0" smtClean="0">
                <a:latin typeface="Times" pitchFamily="18" charset="0"/>
              </a:rPr>
              <a:t>Multicast frames and </a:t>
            </a:r>
            <a:r>
              <a:rPr lang="en-US" altLang="zh-CN" sz="2000" dirty="0" err="1" smtClean="0">
                <a:latin typeface="Times" pitchFamily="18" charset="0"/>
              </a:rPr>
              <a:t>unicast</a:t>
            </a:r>
            <a:r>
              <a:rPr lang="en-US" altLang="zh-CN" sz="2000" dirty="0" smtClean="0">
                <a:latin typeface="Times" pitchFamily="18" charset="0"/>
              </a:rPr>
              <a:t> frames can be multiplexed together in OFDMA format: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zh-CN" sz="1600" dirty="0" smtClean="0">
                <a:latin typeface="Times" pitchFamily="18" charset="0"/>
              </a:rPr>
              <a:t>Provides high efficiency for both multicast and </a:t>
            </a:r>
            <a:r>
              <a:rPr lang="en-US" altLang="zh-CN" sz="1600" dirty="0" err="1" smtClean="0">
                <a:latin typeface="Times" pitchFamily="18" charset="0"/>
              </a:rPr>
              <a:t>unicast</a:t>
            </a:r>
            <a:r>
              <a:rPr lang="en-US" altLang="zh-CN" sz="1600" dirty="0" smtClean="0">
                <a:latin typeface="Times" pitchFamily="18" charset="0"/>
              </a:rPr>
              <a:t> transmissions.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zh-CN" sz="1600" dirty="0" smtClean="0">
                <a:latin typeface="Times" pitchFamily="18" charset="0"/>
              </a:rPr>
              <a:t>Reduce the delay of </a:t>
            </a:r>
            <a:r>
              <a:rPr lang="en-US" altLang="zh-CN" sz="1600" dirty="0" err="1" smtClean="0">
                <a:latin typeface="Times" pitchFamily="18" charset="0"/>
              </a:rPr>
              <a:t>unicast</a:t>
            </a:r>
            <a:r>
              <a:rPr lang="en-US" altLang="zh-CN" sz="1600" dirty="0" smtClean="0">
                <a:latin typeface="Times" pitchFamily="18" charset="0"/>
              </a:rPr>
              <a:t> transmission caused by multicast transmissions.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altLang="zh-CN" sz="1600" dirty="0" smtClean="0"/>
          </a:p>
        </p:txBody>
      </p:sp>
      <p:graphicFrame>
        <p:nvGraphicFramePr>
          <p:cNvPr id="64514" name="Object 2"/>
          <p:cNvGraphicFramePr>
            <a:graphicFrameLocks noChangeAspect="1"/>
          </p:cNvGraphicFramePr>
          <p:nvPr/>
        </p:nvGraphicFramePr>
        <p:xfrm>
          <a:off x="839788" y="3454400"/>
          <a:ext cx="7693025" cy="2870200"/>
        </p:xfrm>
        <a:graphic>
          <a:graphicData uri="http://schemas.openxmlformats.org/presentationml/2006/ole">
            <p:oleObj spid="_x0000_s1026" name="Visio" r:id="rId3" imgW="3424142" imgH="12781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10600" cy="762000"/>
          </a:xfrm>
        </p:spPr>
        <p:txBody>
          <a:bodyPr/>
          <a:lstStyle/>
          <a:p>
            <a:r>
              <a:rPr lang="en-US" sz="2400" dirty="0" smtClean="0"/>
              <a:t>Broadcast Trigger in DL OFDMA </a:t>
            </a:r>
            <a:endParaRPr lang="en-US" sz="24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dirty="0" smtClean="0"/>
              <a:t>When a </a:t>
            </a:r>
            <a:r>
              <a:rPr lang="en-US" sz="1400" dirty="0" err="1" smtClean="0"/>
              <a:t>subchannel</a:t>
            </a:r>
            <a:r>
              <a:rPr lang="en-US" sz="1400" dirty="0" smtClean="0"/>
              <a:t> in DL OFDMA PPDU is used to broadcast Trigger to multiple STAs, UL OFDMA PPDU and DL OFDMA PPDU can have different STAs as the transmitters/receivers</a:t>
            </a:r>
            <a:r>
              <a:rPr lang="en-US" sz="1400" kern="0" dirty="0" smtClean="0"/>
              <a:t>. </a:t>
            </a:r>
          </a:p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err="1" smtClean="0"/>
              <a:t>Unicast</a:t>
            </a:r>
            <a:r>
              <a:rPr lang="en-US" sz="1400" kern="0" dirty="0" smtClean="0"/>
              <a:t> Trigger in A-MPDU with data frames has the same receiver as the data frames.</a:t>
            </a:r>
          </a:p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/>
              <a:t>Broadcast Trigger only in a PPDU can be received by multiple STAs.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Times New Roman" pitchFamily="18" charset="0"/>
              <a:buChar char="‒"/>
              <a:defRPr/>
            </a:pPr>
            <a:r>
              <a:rPr lang="en-US" sz="1400" kern="0" dirty="0" smtClean="0"/>
              <a:t>The broadcast trigger </a:t>
            </a:r>
            <a:r>
              <a:rPr lang="en-US" sz="1400" dirty="0" smtClean="0"/>
              <a:t>includes the resource allocation information of the STAs which are not identified by the partial AIDs of the other </a:t>
            </a:r>
            <a:r>
              <a:rPr lang="en-US" sz="1400" dirty="0" err="1" smtClean="0"/>
              <a:t>subchannels</a:t>
            </a:r>
            <a:r>
              <a:rPr lang="en-US" sz="1400" dirty="0" smtClean="0"/>
              <a:t> of the DL OFDMA.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 typeface="Times New Roman" pitchFamily="18" charset="0"/>
              <a:buChar char="‒"/>
              <a:defRPr/>
            </a:pPr>
            <a:r>
              <a:rPr lang="en-US" sz="1400" kern="0" dirty="0" smtClean="0"/>
              <a:t>With this, a STA doesn’t need to decode two </a:t>
            </a:r>
            <a:r>
              <a:rPr lang="en-US" sz="1400" kern="0" dirty="0" err="1" smtClean="0"/>
              <a:t>subchanels</a:t>
            </a:r>
            <a:r>
              <a:rPr lang="en-US" sz="1400" kern="0" dirty="0" smtClean="0"/>
              <a:t> of DL OFDMA.</a:t>
            </a:r>
          </a:p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/>
              <a:t>TBD IFS after the end of PPDU which carries Trigger, STAs transmit UL OFDMA/MU-MIMO frames.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400" kern="0" dirty="0" smtClean="0"/>
              <a:t>After receiving UL MU PPDU, the AP acknowledges the received frames by using broadcast acknowledge or OFDMA acknowledge. </a:t>
            </a:r>
          </a:p>
        </p:txBody>
      </p:sp>
      <p:sp>
        <p:nvSpPr>
          <p:cNvPr id="7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85" name="Rectangle 25"/>
          <p:cNvSpPr>
            <a:spLocks noChangeArrowheads="1"/>
          </p:cNvSpPr>
          <p:nvPr/>
        </p:nvSpPr>
        <p:spPr bwMode="auto">
          <a:xfrm>
            <a:off x="1413376" y="4938068"/>
            <a:ext cx="2244224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358286" y="5241858"/>
            <a:ext cx="2298632" cy="304800"/>
            <a:chOff x="2859" y="1856"/>
            <a:chExt cx="761" cy="256"/>
          </a:xfrm>
        </p:grpSpPr>
        <p:sp>
          <p:nvSpPr>
            <p:cNvPr id="87" name="Rectangle 25"/>
            <p:cNvSpPr>
              <a:spLocks noChangeArrowheads="1"/>
            </p:cNvSpPr>
            <p:nvPr/>
          </p:nvSpPr>
          <p:spPr bwMode="auto">
            <a:xfrm>
              <a:off x="2880" y="1856"/>
              <a:ext cx="740" cy="2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88" name="Rectangle 26"/>
            <p:cNvSpPr>
              <a:spLocks noChangeArrowheads="1"/>
            </p:cNvSpPr>
            <p:nvPr/>
          </p:nvSpPr>
          <p:spPr bwMode="auto">
            <a:xfrm>
              <a:off x="2859" y="1879"/>
              <a:ext cx="5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900" dirty="0" smtClean="0"/>
                <a:t>AP A-MPDU to STA2</a:t>
              </a:r>
              <a:endParaRPr lang="en-US" sz="900" dirty="0"/>
            </a:p>
          </p:txBody>
        </p:sp>
      </p:grpSp>
      <p:sp>
        <p:nvSpPr>
          <p:cNvPr id="89" name="Rectangle 25"/>
          <p:cNvSpPr>
            <a:spLocks noChangeArrowheads="1"/>
          </p:cNvSpPr>
          <p:nvPr/>
        </p:nvSpPr>
        <p:spPr bwMode="auto">
          <a:xfrm>
            <a:off x="1422289" y="5554618"/>
            <a:ext cx="2235311" cy="58799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cxnSp>
        <p:nvCxnSpPr>
          <p:cNvPr id="90" name="Straight Connector 89"/>
          <p:cNvCxnSpPr/>
          <p:nvPr/>
        </p:nvCxnSpPr>
        <p:spPr bwMode="auto">
          <a:xfrm>
            <a:off x="1219200" y="6169968"/>
            <a:ext cx="5867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Rectangle 90"/>
          <p:cNvSpPr/>
          <p:nvPr/>
        </p:nvSpPr>
        <p:spPr bwMode="auto">
          <a:xfrm>
            <a:off x="6284799" y="5260872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6284799" y="4956072"/>
            <a:ext cx="609600" cy="304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3" name="Text Box 32"/>
          <p:cNvSpPr txBox="1">
            <a:spLocks noChangeArrowheads="1"/>
          </p:cNvSpPr>
          <p:nvPr/>
        </p:nvSpPr>
        <p:spPr bwMode="auto">
          <a:xfrm>
            <a:off x="1981200" y="4099868"/>
            <a:ext cx="1371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DL A-MPDU</a:t>
            </a:r>
            <a:endParaRPr lang="en-US" sz="900" b="0" i="1" dirty="0"/>
          </a:p>
        </p:txBody>
      </p:sp>
      <p:sp>
        <p:nvSpPr>
          <p:cNvPr id="94" name="Rectangle 93"/>
          <p:cNvSpPr/>
          <p:nvPr/>
        </p:nvSpPr>
        <p:spPr bwMode="auto">
          <a:xfrm>
            <a:off x="3048000" y="5245100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3048000" y="4938068"/>
            <a:ext cx="609600" cy="298477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3036125" y="5547669"/>
            <a:ext cx="609600" cy="59862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101" name="Right Arrow 100"/>
          <p:cNvSpPr/>
          <p:nvPr/>
        </p:nvSpPr>
        <p:spPr bwMode="auto">
          <a:xfrm>
            <a:off x="1447800" y="6230668"/>
            <a:ext cx="5486400" cy="6630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103" name="Rectangle 25"/>
          <p:cNvSpPr>
            <a:spLocks noChangeArrowheads="1"/>
          </p:cNvSpPr>
          <p:nvPr/>
        </p:nvSpPr>
        <p:spPr bwMode="auto">
          <a:xfrm>
            <a:off x="3813963" y="5852468"/>
            <a:ext cx="226521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08" name="Rectangle 26"/>
          <p:cNvSpPr>
            <a:spLocks noChangeArrowheads="1"/>
          </p:cNvSpPr>
          <p:nvPr/>
        </p:nvSpPr>
        <p:spPr bwMode="auto">
          <a:xfrm>
            <a:off x="3793175" y="5852468"/>
            <a:ext cx="16001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STA3 A-MPDU to AP</a:t>
            </a:r>
            <a:endParaRPr lang="en-US" sz="900" dirty="0"/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3749959" y="5256516"/>
            <a:ext cx="2328837" cy="304800"/>
            <a:chOff x="2859" y="1856"/>
            <a:chExt cx="771" cy="256"/>
          </a:xfrm>
        </p:grpSpPr>
        <p:sp>
          <p:nvSpPr>
            <p:cNvPr id="113" name="Rectangle 25"/>
            <p:cNvSpPr>
              <a:spLocks noChangeArrowheads="1"/>
            </p:cNvSpPr>
            <p:nvPr/>
          </p:nvSpPr>
          <p:spPr bwMode="auto">
            <a:xfrm>
              <a:off x="2880" y="1856"/>
              <a:ext cx="750" cy="2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114" name="Rectangle 26"/>
            <p:cNvSpPr>
              <a:spLocks noChangeArrowheads="1"/>
            </p:cNvSpPr>
            <p:nvPr/>
          </p:nvSpPr>
          <p:spPr bwMode="auto">
            <a:xfrm>
              <a:off x="2859" y="1879"/>
              <a:ext cx="5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900" dirty="0" smtClean="0"/>
                <a:t>STA2 A-MPDU to AP</a:t>
              </a:r>
              <a:endParaRPr lang="en-US" sz="900" dirty="0"/>
            </a:p>
          </p:txBody>
        </p:sp>
      </p:grpSp>
      <p:sp>
        <p:nvSpPr>
          <p:cNvPr id="115" name="Rectangle 25"/>
          <p:cNvSpPr>
            <a:spLocks noChangeArrowheads="1"/>
          </p:cNvSpPr>
          <p:nvPr/>
        </p:nvSpPr>
        <p:spPr bwMode="auto">
          <a:xfrm>
            <a:off x="3805049" y="4952726"/>
            <a:ext cx="2274125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16" name="Rectangle 26"/>
          <p:cNvSpPr>
            <a:spLocks noChangeArrowheads="1"/>
          </p:cNvSpPr>
          <p:nvPr/>
        </p:nvSpPr>
        <p:spPr bwMode="auto">
          <a:xfrm>
            <a:off x="3839475" y="5001125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STA1 A-MPDU to AP</a:t>
            </a:r>
            <a:endParaRPr lang="en-US" sz="900" dirty="0"/>
          </a:p>
        </p:txBody>
      </p:sp>
      <p:sp>
        <p:nvSpPr>
          <p:cNvPr id="117" name="Text Box 32"/>
          <p:cNvSpPr txBox="1">
            <a:spLocks noChangeArrowheads="1"/>
          </p:cNvSpPr>
          <p:nvPr/>
        </p:nvSpPr>
        <p:spPr bwMode="auto">
          <a:xfrm>
            <a:off x="6172200" y="3949700"/>
            <a:ext cx="137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OFDMA or broadcast acknowledge</a:t>
            </a:r>
            <a:endParaRPr lang="en-US" sz="900" b="0" i="1" dirty="0"/>
          </a:p>
        </p:txBody>
      </p:sp>
      <p:sp>
        <p:nvSpPr>
          <p:cNvPr id="118" name="Text Box 32"/>
          <p:cNvSpPr txBox="1">
            <a:spLocks noChangeArrowheads="1"/>
          </p:cNvSpPr>
          <p:nvPr/>
        </p:nvSpPr>
        <p:spPr bwMode="auto">
          <a:xfrm>
            <a:off x="3886200" y="6296968"/>
            <a:ext cx="15240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OFDMA Frame Exchange</a:t>
            </a:r>
            <a:endParaRPr lang="en-US" sz="900" b="0" i="1" dirty="0"/>
          </a:p>
        </p:txBody>
      </p:sp>
      <p:sp>
        <p:nvSpPr>
          <p:cNvPr id="119" name="Rectangle 26"/>
          <p:cNvSpPr>
            <a:spLocks noChangeArrowheads="1"/>
          </p:cNvSpPr>
          <p:nvPr/>
        </p:nvSpPr>
        <p:spPr bwMode="auto">
          <a:xfrm>
            <a:off x="1435926" y="5679217"/>
            <a:ext cx="16001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 AP A-MPDU to STA3</a:t>
            </a:r>
            <a:endParaRPr lang="en-US" sz="900" dirty="0"/>
          </a:p>
        </p:txBody>
      </p:sp>
      <p:sp>
        <p:nvSpPr>
          <p:cNvPr id="120" name="Rectangle 26"/>
          <p:cNvSpPr>
            <a:spLocks noChangeArrowheads="1"/>
          </p:cNvSpPr>
          <p:nvPr/>
        </p:nvSpPr>
        <p:spPr bwMode="auto">
          <a:xfrm>
            <a:off x="1447801" y="4986467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 A-MPDU to STA1</a:t>
            </a:r>
            <a:endParaRPr lang="en-US" sz="900" dirty="0"/>
          </a:p>
        </p:txBody>
      </p:sp>
      <p:sp>
        <p:nvSpPr>
          <p:cNvPr id="122" name="Rectangle 121"/>
          <p:cNvSpPr/>
          <p:nvPr/>
        </p:nvSpPr>
        <p:spPr bwMode="auto">
          <a:xfrm>
            <a:off x="5486400" y="5852468"/>
            <a:ext cx="609600" cy="31092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5475299" y="5248997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5475299" y="4944197"/>
            <a:ext cx="609600" cy="304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1" name="Text Box 32"/>
          <p:cNvSpPr txBox="1">
            <a:spLocks noChangeArrowheads="1"/>
          </p:cNvSpPr>
          <p:nvPr/>
        </p:nvSpPr>
        <p:spPr bwMode="auto">
          <a:xfrm>
            <a:off x="4267200" y="4099868"/>
            <a:ext cx="1371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UL A-MPDU</a:t>
            </a:r>
            <a:endParaRPr lang="en-US" sz="900" b="0" i="1" dirty="0"/>
          </a:p>
        </p:txBody>
      </p:sp>
      <p:sp>
        <p:nvSpPr>
          <p:cNvPr id="152" name="Rectangle 25"/>
          <p:cNvSpPr>
            <a:spLocks noChangeArrowheads="1"/>
          </p:cNvSpPr>
          <p:nvPr/>
        </p:nvSpPr>
        <p:spPr bwMode="auto">
          <a:xfrm>
            <a:off x="1417125" y="4319745"/>
            <a:ext cx="2244224" cy="3048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53" name="Text Box 32"/>
          <p:cNvSpPr txBox="1">
            <a:spLocks noChangeArrowheads="1"/>
          </p:cNvSpPr>
          <p:nvPr/>
        </p:nvSpPr>
        <p:spPr bwMode="auto">
          <a:xfrm>
            <a:off x="2057400" y="4328468"/>
            <a:ext cx="1371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Trigger</a:t>
            </a:r>
            <a:endParaRPr lang="en-US" sz="900" b="0" i="1" dirty="0"/>
          </a:p>
        </p:txBody>
      </p:sp>
      <p:sp>
        <p:nvSpPr>
          <p:cNvPr id="154" name="Rectangle 25"/>
          <p:cNvSpPr>
            <a:spLocks noChangeArrowheads="1"/>
          </p:cNvSpPr>
          <p:nvPr/>
        </p:nvSpPr>
        <p:spPr bwMode="auto">
          <a:xfrm>
            <a:off x="1412175" y="4633268"/>
            <a:ext cx="2244224" cy="3048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55" name="Rectangle 154"/>
          <p:cNvSpPr/>
          <p:nvPr/>
        </p:nvSpPr>
        <p:spPr bwMode="auto">
          <a:xfrm>
            <a:off x="3046799" y="4633268"/>
            <a:ext cx="609600" cy="29847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156" name="Rectangle 26"/>
          <p:cNvSpPr>
            <a:spLocks noChangeArrowheads="1"/>
          </p:cNvSpPr>
          <p:nvPr/>
        </p:nvSpPr>
        <p:spPr bwMode="auto">
          <a:xfrm>
            <a:off x="1446600" y="4681667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  A-MPDU to STA4</a:t>
            </a:r>
            <a:endParaRPr lang="en-US" sz="900" dirty="0"/>
          </a:p>
        </p:txBody>
      </p:sp>
      <p:sp>
        <p:nvSpPr>
          <p:cNvPr id="157" name="Rectangle 25"/>
          <p:cNvSpPr>
            <a:spLocks noChangeArrowheads="1"/>
          </p:cNvSpPr>
          <p:nvPr/>
        </p:nvSpPr>
        <p:spPr bwMode="auto">
          <a:xfrm>
            <a:off x="3813963" y="5558364"/>
            <a:ext cx="2265212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58" name="Rectangle 26"/>
          <p:cNvSpPr>
            <a:spLocks noChangeArrowheads="1"/>
          </p:cNvSpPr>
          <p:nvPr/>
        </p:nvSpPr>
        <p:spPr bwMode="auto">
          <a:xfrm>
            <a:off x="3793175" y="5558364"/>
            <a:ext cx="16001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STA5 A-MPDU to AP</a:t>
            </a:r>
            <a:endParaRPr lang="en-US" sz="900" dirty="0"/>
          </a:p>
        </p:txBody>
      </p:sp>
      <p:sp>
        <p:nvSpPr>
          <p:cNvPr id="159" name="Rectangle 25"/>
          <p:cNvSpPr>
            <a:spLocks noChangeArrowheads="1"/>
          </p:cNvSpPr>
          <p:nvPr/>
        </p:nvSpPr>
        <p:spPr bwMode="auto">
          <a:xfrm>
            <a:off x="3805050" y="4636847"/>
            <a:ext cx="2274125" cy="3048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60" name="Rectangle 26"/>
          <p:cNvSpPr>
            <a:spLocks noChangeArrowheads="1"/>
          </p:cNvSpPr>
          <p:nvPr/>
        </p:nvSpPr>
        <p:spPr bwMode="auto">
          <a:xfrm>
            <a:off x="3839476" y="4685246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STA4 A-MPDU to AP</a:t>
            </a:r>
            <a:endParaRPr lang="en-US" sz="900" dirty="0"/>
          </a:p>
        </p:txBody>
      </p:sp>
      <p:sp>
        <p:nvSpPr>
          <p:cNvPr id="161" name="Rectangle 160"/>
          <p:cNvSpPr/>
          <p:nvPr/>
        </p:nvSpPr>
        <p:spPr bwMode="auto">
          <a:xfrm>
            <a:off x="5475300" y="4628318"/>
            <a:ext cx="609600" cy="3048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2" name="Rectangle 25"/>
          <p:cNvSpPr>
            <a:spLocks noChangeArrowheads="1"/>
          </p:cNvSpPr>
          <p:nvPr/>
        </p:nvSpPr>
        <p:spPr bwMode="auto">
          <a:xfrm>
            <a:off x="3810000" y="4324695"/>
            <a:ext cx="2274125" cy="3048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63" name="Rectangle 26"/>
          <p:cNvSpPr>
            <a:spLocks noChangeArrowheads="1"/>
          </p:cNvSpPr>
          <p:nvPr/>
        </p:nvSpPr>
        <p:spPr bwMode="auto">
          <a:xfrm>
            <a:off x="3886201" y="4373094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STA6 A-MPDU to AP</a:t>
            </a:r>
            <a:endParaRPr lang="en-US" sz="900" dirty="0"/>
          </a:p>
        </p:txBody>
      </p:sp>
      <p:sp>
        <p:nvSpPr>
          <p:cNvPr id="164" name="Rectangle 163"/>
          <p:cNvSpPr/>
          <p:nvPr/>
        </p:nvSpPr>
        <p:spPr bwMode="auto">
          <a:xfrm>
            <a:off x="6288975" y="5869293"/>
            <a:ext cx="6096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5" name="Rectangle 164"/>
          <p:cNvSpPr/>
          <p:nvPr/>
        </p:nvSpPr>
        <p:spPr bwMode="auto">
          <a:xfrm>
            <a:off x="6288975" y="5564493"/>
            <a:ext cx="6096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6277100" y="4638218"/>
            <a:ext cx="609600" cy="3048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7" name="Rectangle 166"/>
          <p:cNvSpPr/>
          <p:nvPr/>
        </p:nvSpPr>
        <p:spPr bwMode="auto">
          <a:xfrm>
            <a:off x="6277100" y="4333418"/>
            <a:ext cx="609600" cy="3048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3505200"/>
          </a:xfrm>
        </p:spPr>
        <p:txBody>
          <a:bodyPr/>
          <a:lstStyle/>
          <a:p>
            <a:r>
              <a:rPr lang="en-US" sz="2000" dirty="0" smtClean="0"/>
              <a:t>[1] 802.11-15/0132-04-00ax-spec-framework</a:t>
            </a:r>
            <a:endParaRPr lang="pt-BR" sz="2000" dirty="0" smtClean="0"/>
          </a:p>
          <a:p>
            <a:pPr lvl="0"/>
            <a:r>
              <a:rPr lang="pt-BR" sz="2000" dirty="0" smtClean="0"/>
              <a:t>[2] </a:t>
            </a:r>
            <a:r>
              <a:rPr lang="en-GB" sz="2000" kern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lang="en-US" altLang="ja-JP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0877</a:t>
            </a:r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r0 </a:t>
            </a:r>
            <a:r>
              <a:rPr lang="en-US" sz="2000" dirty="0" smtClean="0"/>
              <a:t>Trigger Frame Format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5247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82" y="1528765"/>
            <a:ext cx="8272418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Do you agree to add the following to the SFD?</a:t>
            </a:r>
          </a:p>
          <a:p>
            <a:r>
              <a:rPr lang="en-US" sz="1800" dirty="0" err="1" smtClean="0"/>
              <a:t>Unicast</a:t>
            </a:r>
            <a:r>
              <a:rPr lang="en-US" sz="1800" dirty="0" smtClean="0"/>
              <a:t> trigger frame for a single user may be included within an AMPDU for that user within the DL MU PPDU that precedes the UL MU transmission by TBD IFS.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Liwen Chu,  Marvell, et al.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7630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82" y="1528765"/>
            <a:ext cx="8272418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Do you agree to add the following to the SFD: </a:t>
            </a:r>
          </a:p>
          <a:p>
            <a:r>
              <a:rPr lang="en-US" sz="1800" dirty="0" smtClean="0"/>
              <a:t>Broadcast trigger transmitted in a </a:t>
            </a:r>
            <a:r>
              <a:rPr lang="en-US" sz="1800" dirty="0" err="1" smtClean="0"/>
              <a:t>subchannel</a:t>
            </a:r>
            <a:r>
              <a:rPr lang="en-US" sz="1800" dirty="0" smtClean="0"/>
              <a:t> of DL OFDMA </a:t>
            </a:r>
            <a:r>
              <a:rPr lang="en-US" sz="1800" dirty="0" smtClean="0"/>
              <a:t>shall not include </a:t>
            </a:r>
            <a:r>
              <a:rPr lang="en-US" sz="1800" dirty="0" smtClean="0"/>
              <a:t>the resource allocation information of the </a:t>
            </a:r>
            <a:r>
              <a:rPr lang="en-US" sz="1800" dirty="0" smtClean="0"/>
              <a:t>STAs which </a:t>
            </a:r>
            <a:r>
              <a:rPr lang="en-US" sz="1800" dirty="0" smtClean="0"/>
              <a:t>are </a:t>
            </a:r>
            <a:r>
              <a:rPr lang="en-US" sz="1800" dirty="0" smtClean="0"/>
              <a:t>recipients of </a:t>
            </a:r>
            <a:r>
              <a:rPr lang="en-US" sz="1800" dirty="0" smtClean="0"/>
              <a:t>frames in </a:t>
            </a:r>
            <a:r>
              <a:rPr lang="en-US" sz="1800" dirty="0" smtClean="0"/>
              <a:t>the </a:t>
            </a:r>
            <a:r>
              <a:rPr lang="en-US" sz="1800" dirty="0" smtClean="0"/>
              <a:t>other </a:t>
            </a:r>
            <a:r>
              <a:rPr lang="en-US" sz="1800" dirty="0" err="1" smtClean="0"/>
              <a:t>subchannels</a:t>
            </a:r>
            <a:r>
              <a:rPr lang="en-US" sz="1800" dirty="0" smtClean="0"/>
              <a:t> of the DL OFDMA:  </a:t>
            </a:r>
          </a:p>
          <a:p>
            <a:pPr lvl="1"/>
            <a:r>
              <a:rPr lang="en-US" sz="1600" b="1" dirty="0" smtClean="0"/>
              <a:t>the </a:t>
            </a:r>
            <a:r>
              <a:rPr lang="en-US" sz="1600" b="1" dirty="0" err="1" smtClean="0"/>
              <a:t>subchannel</a:t>
            </a:r>
            <a:r>
              <a:rPr lang="en-US" sz="1600" b="1" dirty="0" smtClean="0"/>
              <a:t> of the broadcast trigger frame is identified by TBD signaling.</a:t>
            </a:r>
          </a:p>
          <a:p>
            <a:pPr lvl="1"/>
            <a:r>
              <a:rPr lang="en-US" sz="1600" b="1" dirty="0" smtClean="0"/>
              <a:t>the DL OFDMA precedes the UL OFDMA transmission by TBD IFS. 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Liwen Chu,  Marvell, et al.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7630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8288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1160" y="6475413"/>
            <a:ext cx="171040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219200"/>
          <a:ext cx="7772400" cy="51714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9050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1160" y="6475413"/>
            <a:ext cx="171040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3886200"/>
          <a:ext cx="7239000" cy="2018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Andrew Blanksby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Matthias Korb 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7526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1160" y="6475413"/>
            <a:ext cx="171040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4267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7526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1160" y="6475413"/>
            <a:ext cx="171040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8288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1160" y="6475413"/>
            <a:ext cx="171040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Hyeyoung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Choi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hy0117.choi@lge.com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9050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1160" y="6475413"/>
            <a:ext cx="171040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181600"/>
          </a:xfrm>
        </p:spPr>
        <p:txBody>
          <a:bodyPr/>
          <a:lstStyle/>
          <a:p>
            <a:r>
              <a:rPr lang="en-US" sz="1600" dirty="0" smtClean="0"/>
              <a:t>The following text was included in 11ax SFD [1]</a:t>
            </a:r>
          </a:p>
          <a:p>
            <a:pPr lvl="1"/>
            <a:r>
              <a:rPr lang="en-GB" sz="1400" dirty="0" smtClean="0"/>
              <a:t>An UL MU PPDU (MU-MIMO or OFDMA) is sent as an immediate response (IFS TBD) to a Trigger frame (format TBD) sent by the AP</a:t>
            </a:r>
          </a:p>
          <a:p>
            <a:pPr lvl="1"/>
            <a:r>
              <a:rPr lang="en-US" sz="1400" dirty="0" smtClean="0"/>
              <a:t>The amendment shall define a mechanism for multiplexing DL acknowledgments sent in response to UL MU Transmissions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pPr>
              <a:buNone/>
            </a:pPr>
            <a:endParaRPr lang="en-US" sz="1600" dirty="0"/>
          </a:p>
          <a:p>
            <a:r>
              <a:rPr lang="en-US" sz="1600" dirty="0" smtClean="0"/>
              <a:t>In [2], Trigger frame is defined as MAC frame which is separately transmitted.</a:t>
            </a:r>
          </a:p>
          <a:p>
            <a:r>
              <a:rPr lang="en-US" sz="1600" dirty="0" smtClean="0"/>
              <a:t>It is not clear whether broadcast/multicast frames are allowed in DL MU.</a:t>
            </a:r>
          </a:p>
          <a:p>
            <a:r>
              <a:rPr lang="en-US" sz="1600" dirty="0" smtClean="0"/>
              <a:t>In this presentation we defines </a:t>
            </a:r>
          </a:p>
          <a:p>
            <a:pPr lvl="1"/>
            <a:r>
              <a:rPr lang="en-US" sz="1200" dirty="0" smtClean="0"/>
              <a:t>trigger frame transmitted in DL MU.</a:t>
            </a:r>
          </a:p>
          <a:p>
            <a:pPr lvl="1"/>
            <a:r>
              <a:rPr lang="en-US" sz="1200" dirty="0" smtClean="0"/>
              <a:t>broadcast/multicast frames in DL MU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Liwen Chu,  Marvell, et al.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2514600"/>
            <a:ext cx="4530751" cy="159311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173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609600"/>
          </a:xfrm>
        </p:spPr>
        <p:txBody>
          <a:bodyPr/>
          <a:lstStyle/>
          <a:p>
            <a:r>
              <a:rPr lang="en-US" sz="2400" dirty="0" smtClean="0"/>
              <a:t>Trigger Frame Format in [2]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47244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Trigger information is carried in a control frame which carries the trigger  info: </a:t>
            </a:r>
          </a:p>
          <a:p>
            <a:pPr lvl="1"/>
            <a:r>
              <a:rPr lang="en-US" sz="1600" dirty="0" smtClean="0"/>
              <a:t>A new control/extension frame type</a:t>
            </a:r>
          </a:p>
          <a:p>
            <a:pPr marL="1143000" lvl="2" indent="-342900"/>
            <a:r>
              <a:rPr lang="en-US" sz="1400" dirty="0" smtClean="0"/>
              <a:t>Structure similar to exiting NDPA </a:t>
            </a:r>
          </a:p>
          <a:p>
            <a:pPr marL="800100" lvl="1" indent="-342900">
              <a:buFont typeface="+mj-lt"/>
              <a:buAutoNum type="arabicPeriod"/>
            </a:pPr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pPr marL="857250" lvl="2" indent="0">
              <a:buNone/>
            </a:pPr>
            <a:endParaRPr lang="en-US" sz="1400" dirty="0" smtClean="0"/>
          </a:p>
          <a:p>
            <a:pPr lvl="1"/>
            <a:r>
              <a:rPr lang="en-US" sz="1600" dirty="0" smtClean="0"/>
              <a:t>As for any MAC frame, it can be sent in any PHY mode (unless special restrictions are defined)</a:t>
            </a:r>
          </a:p>
          <a:p>
            <a:pPr lvl="2"/>
            <a:r>
              <a:rPr lang="en-US" sz="1400" dirty="0" smtClean="0"/>
              <a:t>11a for legacy compatibility/NAV, HE for outdoor, etc… </a:t>
            </a:r>
          </a:p>
          <a:p>
            <a:pPr lvl="1"/>
            <a:r>
              <a:rPr lang="en-US" sz="1600" dirty="0" smtClean="0"/>
              <a:t>TA = BSSID </a:t>
            </a:r>
          </a:p>
          <a:p>
            <a:pPr lvl="1"/>
            <a:r>
              <a:rPr lang="en-US" sz="1600" dirty="0" smtClean="0"/>
              <a:t>RA = Broadcast if more than one STA Info field is present</a:t>
            </a:r>
            <a:endParaRPr lang="en-US" sz="1600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</p:spPr>
        <p:txBody>
          <a:bodyPr/>
          <a:lstStyle/>
          <a:p>
            <a:r>
              <a:rPr lang="fr-FR" dirty="0" smtClean="0"/>
              <a:t>Liwen Chu,  Marvell, et al.</a:t>
            </a:r>
            <a:endParaRPr lang="en-US" dirty="0"/>
          </a:p>
        </p:txBody>
      </p:sp>
      <p:graphicFrame>
        <p:nvGraphicFramePr>
          <p:cNvPr id="7169" name="Object 1"/>
          <p:cNvGraphicFramePr>
            <a:graphicFrameLocks noChangeAspect="1"/>
          </p:cNvGraphicFramePr>
          <p:nvPr/>
        </p:nvGraphicFramePr>
        <p:xfrm>
          <a:off x="1676400" y="2514600"/>
          <a:ext cx="5473700" cy="825500"/>
        </p:xfrm>
        <a:graphic>
          <a:graphicData uri="http://schemas.openxmlformats.org/presentationml/2006/ole">
            <p:oleObj spid="_x0000_s7169" name="Document" r:id="rId4" imgW="5478811" imgH="900451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34465</TotalTime>
  <Words>1741</Words>
  <Application>Microsoft Office PowerPoint</Application>
  <PresentationFormat>On-screen Show (4:3)</PresentationFormat>
  <Paragraphs>576</Paragraphs>
  <Slides>16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ACcord Submission Template</vt:lpstr>
      <vt:lpstr>Document</vt:lpstr>
      <vt:lpstr>Visio</vt:lpstr>
      <vt:lpstr>Broadcast and Unicast (Trigger) in DL MU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Trigger Frame Format in [2]</vt:lpstr>
      <vt:lpstr>Possible DL/UL OFDMA Frame Exchange</vt:lpstr>
      <vt:lpstr>Possible DL/UL OFDMA Frame Exchange</vt:lpstr>
      <vt:lpstr>Combined multicast and unicast transmissions</vt:lpstr>
      <vt:lpstr>Broadcast Trigger in DL OFDMA </vt:lpstr>
      <vt:lpstr>References</vt:lpstr>
      <vt:lpstr>Straw Poll 1</vt:lpstr>
      <vt:lpstr>Straw Poll 2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liwenchu@marvell.com</dc:creator>
  <cp:lastModifiedBy>Windows User</cp:lastModifiedBy>
  <cp:revision>711</cp:revision>
  <cp:lastPrinted>1998-02-10T13:28:06Z</cp:lastPrinted>
  <dcterms:created xsi:type="dcterms:W3CDTF">2009-12-02T19:05:24Z</dcterms:created>
  <dcterms:modified xsi:type="dcterms:W3CDTF">2015-07-16T00:40:19Z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-477216848</vt:i4>
  </property>
  <property fmtid="{D5CDD505-2E9C-101B-9397-08002B2CF9AE}" pid="4" name="_EmailSubject">
    <vt:lpwstr>Review of F2F planned presentations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Asterjadhi, Alfred</vt:lpwstr>
  </property>
  <property fmtid="{D5CDD505-2E9C-101B-9397-08002B2CF9AE}" pid="7" name="_PreviousAdHocReviewCycleID">
    <vt:i4>-660028118</vt:i4>
  </property>
</Properties>
</file>