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349" r:id="rId2"/>
    <p:sldId id="350" r:id="rId3"/>
    <p:sldId id="351" r:id="rId4"/>
    <p:sldId id="352" r:id="rId5"/>
    <p:sldId id="353" r:id="rId6"/>
    <p:sldId id="354" r:id="rId7"/>
    <p:sldId id="355" r:id="rId8"/>
    <p:sldId id="304" r:id="rId9"/>
    <p:sldId id="337" r:id="rId10"/>
    <p:sldId id="339" r:id="rId11"/>
    <p:sldId id="340" r:id="rId12"/>
    <p:sldId id="346" r:id="rId13"/>
    <p:sldId id="342" r:id="rId14"/>
    <p:sldId id="311" r:id="rId15"/>
    <p:sldId id="344" r:id="rId16"/>
    <p:sldId id="348" r:id="rId17"/>
    <p:sldId id="347" r:id="rId1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448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35" autoAdjust="0"/>
    <p:restoredTop sz="95501" autoAdjust="0"/>
  </p:normalViewPr>
  <p:slideViewPr>
    <p:cSldViewPr>
      <p:cViewPr>
        <p:scale>
          <a:sx n="75" d="100"/>
          <a:sy n="75" d="100"/>
        </p:scale>
        <p:origin x="-1170" y="138"/>
      </p:cViewPr>
      <p:guideLst>
        <p:guide orient="horz" pos="244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352073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35207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fr-FR" dirty="0" smtClean="0"/>
              <a:t>Liwen Chu,  Marvell, et al.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Liwen Chu,  Marvell, et al.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Liwen Chu,  Marvell, et al.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43906"/>
            <a:ext cx="77724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fr-FR" dirty="0" smtClean="0"/>
              <a:t>Liwen Chu,  Marvell, et al.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fr-FR" dirty="0" smtClean="0"/>
              <a:t>Liwen Chu,  Marvell, et al.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Liwen Chu,  Marvell, et al.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Liwen Chu,  Marvell, et al.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Liwen Chu,  Marvell, et al.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Liwen Chu,  Marvell, et al.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Liwen Chu,  Marvell, et al.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Liwen Chu,  Marvell, et al.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fr-FR" dirty="0" smtClean="0"/>
              <a:t>Liwen Chu,  Marvell, et al.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 userDrawn="1"/>
        </p:nvSpPr>
        <p:spPr bwMode="auto">
          <a:xfrm>
            <a:off x="7620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3581401" y="303340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802.11-15/</a:t>
            </a:r>
            <a:r>
              <a:rPr kumimoji="0" lang="en-US" altLang="ja-JP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0831</a:t>
            </a: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381001" y="303340"/>
            <a:ext cx="12953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1" dirty="0" smtClean="0"/>
              <a:t>July 2015</a:t>
            </a:r>
            <a:endParaRPr lang="en-US" sz="14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Relationship Id="rId9" Type="http://schemas.openxmlformats.org/officeDocument/2006/relationships/hyperlink" Target="mailto:hy0117.choi@lge.com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package" Target="../embeddings/Microsoft_Office_Word_Document1.doc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dirty="0" smtClean="0"/>
              <a:t>Broadcast and </a:t>
            </a:r>
            <a:r>
              <a:rPr lang="en-US" dirty="0" err="1" smtClean="0"/>
              <a:t>Unicast</a:t>
            </a:r>
            <a:r>
              <a:rPr lang="en-US" dirty="0" smtClean="0"/>
              <a:t> (Trigger) in DL MU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2"/>
            <a:ext cx="989012" cy="3825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1050" smtClean="0"/>
              <a:t>Slide </a:t>
            </a:r>
            <a:fld id="{C1789BC7-C074-42CC-ADF8-5107DF6BD1C1}" type="slidenum">
              <a:rPr lang="en-US" sz="1050" smtClean="0"/>
              <a:pPr>
                <a:defRPr/>
              </a:pPr>
              <a:t>1</a:t>
            </a:fld>
            <a:endParaRPr lang="en-US" sz="1050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295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2015-07-12</a:t>
            </a:r>
            <a:endParaRPr lang="en-US" sz="2000" b="0" dirty="0" smtClean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524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990600" y="1981200"/>
          <a:ext cx="7239000" cy="384500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jiehuang@marvell.com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edwardau@marvell.com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1160" y="6475413"/>
            <a:ext cx="171040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</a:t>
            </a:r>
            <a:r>
              <a:rPr lang="en-US" altLang="ko-KR" dirty="0" smtClean="0"/>
              <a:t>. al.</a:t>
            </a:r>
            <a:endParaRPr lang="en-US" altLang="ko-KR" dirty="0"/>
          </a:p>
        </p:txBody>
      </p:sp>
    </p:spTree>
    <p:extLst>
      <p:ext uri="{BB962C8B-B14F-4D97-AF65-F5344CB8AC3E}">
        <p14:creationId xmlns=""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609600"/>
          </a:xfrm>
        </p:spPr>
        <p:txBody>
          <a:bodyPr/>
          <a:lstStyle/>
          <a:p>
            <a:r>
              <a:rPr lang="en-US" sz="2400" dirty="0" smtClean="0"/>
              <a:t>Possible DL/UL OFDMA Frame Exchange</a:t>
            </a:r>
            <a:endParaRPr lang="en-US" sz="24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1371600"/>
          </a:xfrm>
        </p:spPr>
        <p:txBody>
          <a:bodyPr>
            <a:normAutofit/>
          </a:bodyPr>
          <a:lstStyle/>
          <a:p>
            <a:r>
              <a:rPr lang="en-US" sz="1800" dirty="0" smtClean="0"/>
              <a:t>A TXOP may include DL OFDMA and UL OFDMA</a:t>
            </a:r>
          </a:p>
          <a:p>
            <a:pPr lvl="1"/>
            <a:r>
              <a:rPr lang="en-US" sz="1400" dirty="0" smtClean="0"/>
              <a:t>DL OFDMA and UL OFDMA may have different STAs.</a:t>
            </a:r>
          </a:p>
          <a:p>
            <a:pPr lvl="1"/>
            <a:r>
              <a:rPr lang="en-US" sz="1400" dirty="0" smtClean="0"/>
              <a:t>DL OFDMA may include UL resource allocation information.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791199" y="6475413"/>
            <a:ext cx="2752661" cy="184666"/>
          </a:xfrm>
        </p:spPr>
        <p:txBody>
          <a:bodyPr/>
          <a:lstStyle/>
          <a:p>
            <a:r>
              <a:rPr lang="fr-FR" dirty="0" smtClean="0"/>
              <a:t>Liwen Chu,  Marvell, et al.</a:t>
            </a:r>
            <a:endParaRPr lang="en-US" dirty="0"/>
          </a:p>
        </p:txBody>
      </p:sp>
      <p:sp>
        <p:nvSpPr>
          <p:cNvPr id="13" name="Rectangle 25"/>
          <p:cNvSpPr>
            <a:spLocks noChangeArrowheads="1"/>
          </p:cNvSpPr>
          <p:nvPr/>
        </p:nvSpPr>
        <p:spPr bwMode="auto">
          <a:xfrm>
            <a:off x="1337176" y="4326575"/>
            <a:ext cx="2244224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900" dirty="0"/>
          </a:p>
        </p:txBody>
      </p:sp>
      <p:grpSp>
        <p:nvGrpSpPr>
          <p:cNvPr id="14" name="Group 24"/>
          <p:cNvGrpSpPr>
            <a:grpSpLocks/>
          </p:cNvGrpSpPr>
          <p:nvPr/>
        </p:nvGrpSpPr>
        <p:grpSpPr bwMode="auto">
          <a:xfrm>
            <a:off x="1282086" y="4630365"/>
            <a:ext cx="2298632" cy="304800"/>
            <a:chOff x="2859" y="1856"/>
            <a:chExt cx="761" cy="256"/>
          </a:xfrm>
        </p:grpSpPr>
        <p:sp>
          <p:nvSpPr>
            <p:cNvPr id="15" name="Rectangle 25"/>
            <p:cNvSpPr>
              <a:spLocks noChangeArrowheads="1"/>
            </p:cNvSpPr>
            <p:nvPr/>
          </p:nvSpPr>
          <p:spPr bwMode="auto">
            <a:xfrm>
              <a:off x="2880" y="1856"/>
              <a:ext cx="740" cy="2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00" dirty="0"/>
            </a:p>
          </p:txBody>
        </p:sp>
        <p:sp>
          <p:nvSpPr>
            <p:cNvPr id="16" name="Rectangle 26"/>
            <p:cNvSpPr>
              <a:spLocks noChangeArrowheads="1"/>
            </p:cNvSpPr>
            <p:nvPr/>
          </p:nvSpPr>
          <p:spPr bwMode="auto">
            <a:xfrm>
              <a:off x="2859" y="1879"/>
              <a:ext cx="580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900" dirty="0" smtClean="0"/>
                <a:t>AP A-MPDU to STA2 </a:t>
              </a:r>
              <a:endParaRPr lang="en-US" sz="900" dirty="0"/>
            </a:p>
          </p:txBody>
        </p:sp>
      </p:grpSp>
      <p:sp>
        <p:nvSpPr>
          <p:cNvPr id="17" name="Rectangle 25"/>
          <p:cNvSpPr>
            <a:spLocks noChangeArrowheads="1"/>
          </p:cNvSpPr>
          <p:nvPr/>
        </p:nvSpPr>
        <p:spPr bwMode="auto">
          <a:xfrm>
            <a:off x="1346089" y="4943125"/>
            <a:ext cx="2235311" cy="58799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900" dirty="0"/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1143000" y="5545775"/>
            <a:ext cx="58674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Rectangle 18"/>
          <p:cNvSpPr/>
          <p:nvPr/>
        </p:nvSpPr>
        <p:spPr bwMode="auto">
          <a:xfrm>
            <a:off x="6202875" y="4948050"/>
            <a:ext cx="609600" cy="591979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BlkAck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6208599" y="4649379"/>
            <a:ext cx="609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BlkAck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6208599" y="4344579"/>
            <a:ext cx="609600" cy="3048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BlkAck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2" name="Text Box 32"/>
          <p:cNvSpPr txBox="1">
            <a:spLocks noChangeArrowheads="1"/>
          </p:cNvSpPr>
          <p:nvPr/>
        </p:nvSpPr>
        <p:spPr bwMode="auto">
          <a:xfrm>
            <a:off x="1981200" y="4081150"/>
            <a:ext cx="137160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DL OFDMA</a:t>
            </a:r>
            <a:endParaRPr lang="en-US" sz="900" b="0" i="1" dirty="0"/>
          </a:p>
        </p:txBody>
      </p:sp>
      <p:sp>
        <p:nvSpPr>
          <p:cNvPr id="26" name="Right Arrow 25"/>
          <p:cNvSpPr/>
          <p:nvPr/>
        </p:nvSpPr>
        <p:spPr bwMode="auto">
          <a:xfrm>
            <a:off x="1371600" y="5631875"/>
            <a:ext cx="5486400" cy="66300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Garamond" pitchFamily="18" charset="0"/>
            </a:endParaRPr>
          </a:p>
        </p:txBody>
      </p:sp>
      <p:sp>
        <p:nvSpPr>
          <p:cNvPr id="27" name="Rectangle 25"/>
          <p:cNvSpPr>
            <a:spLocks noChangeArrowheads="1"/>
          </p:cNvSpPr>
          <p:nvPr/>
        </p:nvSpPr>
        <p:spPr bwMode="auto">
          <a:xfrm>
            <a:off x="3754588" y="4957783"/>
            <a:ext cx="2265212" cy="58799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900"/>
          </a:p>
        </p:txBody>
      </p:sp>
      <p:sp>
        <p:nvSpPr>
          <p:cNvPr id="28" name="Rectangle 26"/>
          <p:cNvSpPr>
            <a:spLocks noChangeArrowheads="1"/>
          </p:cNvSpPr>
          <p:nvPr/>
        </p:nvSpPr>
        <p:spPr bwMode="auto">
          <a:xfrm>
            <a:off x="3768225" y="5082382"/>
            <a:ext cx="160019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STA3 A-MPDU to AP</a:t>
            </a:r>
            <a:endParaRPr lang="en-US" sz="900" dirty="0"/>
          </a:p>
        </p:txBody>
      </p:sp>
      <p:grpSp>
        <p:nvGrpSpPr>
          <p:cNvPr id="29" name="Group 24"/>
          <p:cNvGrpSpPr>
            <a:grpSpLocks/>
          </p:cNvGrpSpPr>
          <p:nvPr/>
        </p:nvGrpSpPr>
        <p:grpSpPr bwMode="auto">
          <a:xfrm>
            <a:off x="3690584" y="4645023"/>
            <a:ext cx="2328837" cy="304800"/>
            <a:chOff x="2859" y="1856"/>
            <a:chExt cx="771" cy="256"/>
          </a:xfrm>
        </p:grpSpPr>
        <p:sp>
          <p:nvSpPr>
            <p:cNvPr id="30" name="Rectangle 25"/>
            <p:cNvSpPr>
              <a:spLocks noChangeArrowheads="1"/>
            </p:cNvSpPr>
            <p:nvPr/>
          </p:nvSpPr>
          <p:spPr bwMode="auto">
            <a:xfrm>
              <a:off x="2880" y="1856"/>
              <a:ext cx="750" cy="2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00"/>
            </a:p>
          </p:txBody>
        </p:sp>
        <p:sp>
          <p:nvSpPr>
            <p:cNvPr id="31" name="Rectangle 26"/>
            <p:cNvSpPr>
              <a:spLocks noChangeArrowheads="1"/>
            </p:cNvSpPr>
            <p:nvPr/>
          </p:nvSpPr>
          <p:spPr bwMode="auto">
            <a:xfrm>
              <a:off x="2859" y="1879"/>
              <a:ext cx="580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900" dirty="0" smtClean="0"/>
                <a:t>STA2 A-MPDU to AP</a:t>
              </a:r>
              <a:endParaRPr lang="en-US" sz="900" dirty="0"/>
            </a:p>
          </p:txBody>
        </p:sp>
      </p:grpSp>
      <p:sp>
        <p:nvSpPr>
          <p:cNvPr id="32" name="Rectangle 25"/>
          <p:cNvSpPr>
            <a:spLocks noChangeArrowheads="1"/>
          </p:cNvSpPr>
          <p:nvPr/>
        </p:nvSpPr>
        <p:spPr bwMode="auto">
          <a:xfrm>
            <a:off x="3745674" y="4341233"/>
            <a:ext cx="2274125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900"/>
          </a:p>
        </p:txBody>
      </p:sp>
      <p:sp>
        <p:nvSpPr>
          <p:cNvPr id="33" name="Rectangle 26"/>
          <p:cNvSpPr>
            <a:spLocks noChangeArrowheads="1"/>
          </p:cNvSpPr>
          <p:nvPr/>
        </p:nvSpPr>
        <p:spPr bwMode="auto">
          <a:xfrm>
            <a:off x="3780100" y="4389632"/>
            <a:ext cx="167639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STA1 A-MPDU to AP</a:t>
            </a:r>
            <a:endParaRPr lang="en-US" sz="900" dirty="0"/>
          </a:p>
        </p:txBody>
      </p:sp>
      <p:sp>
        <p:nvSpPr>
          <p:cNvPr id="34" name="Text Box 32"/>
          <p:cNvSpPr txBox="1">
            <a:spLocks noChangeArrowheads="1"/>
          </p:cNvSpPr>
          <p:nvPr/>
        </p:nvSpPr>
        <p:spPr bwMode="auto">
          <a:xfrm>
            <a:off x="6019800" y="3962400"/>
            <a:ext cx="1066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OFDMA </a:t>
            </a:r>
            <a:r>
              <a:rPr lang="en-US" sz="900" dirty="0" err="1" smtClean="0"/>
              <a:t>Ack</a:t>
            </a:r>
            <a:r>
              <a:rPr lang="en-US" sz="900" dirty="0" smtClean="0"/>
              <a:t>/BA or M-BA</a:t>
            </a:r>
            <a:endParaRPr lang="en-US" sz="900" b="0" i="1" dirty="0"/>
          </a:p>
        </p:txBody>
      </p:sp>
      <p:sp>
        <p:nvSpPr>
          <p:cNvPr id="35" name="Text Box 32"/>
          <p:cNvSpPr txBox="1">
            <a:spLocks noChangeArrowheads="1"/>
          </p:cNvSpPr>
          <p:nvPr/>
        </p:nvSpPr>
        <p:spPr bwMode="auto">
          <a:xfrm>
            <a:off x="3429000" y="5698175"/>
            <a:ext cx="213360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Example of OFDMA Frame Exchange</a:t>
            </a:r>
            <a:endParaRPr lang="en-US" sz="900" b="0" i="1" dirty="0"/>
          </a:p>
        </p:txBody>
      </p:sp>
      <p:sp>
        <p:nvSpPr>
          <p:cNvPr id="36" name="Rectangle 26"/>
          <p:cNvSpPr>
            <a:spLocks noChangeArrowheads="1"/>
          </p:cNvSpPr>
          <p:nvPr/>
        </p:nvSpPr>
        <p:spPr bwMode="auto">
          <a:xfrm>
            <a:off x="1359726" y="5067724"/>
            <a:ext cx="160019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AP A-MPDU to STA3</a:t>
            </a:r>
            <a:endParaRPr lang="en-US" sz="900" dirty="0"/>
          </a:p>
        </p:txBody>
      </p:sp>
      <p:sp>
        <p:nvSpPr>
          <p:cNvPr id="37" name="Rectangle 26"/>
          <p:cNvSpPr>
            <a:spLocks noChangeArrowheads="1"/>
          </p:cNvSpPr>
          <p:nvPr/>
        </p:nvSpPr>
        <p:spPr bwMode="auto">
          <a:xfrm>
            <a:off x="1371601" y="4374974"/>
            <a:ext cx="167639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AP A-MPDU to STA1</a:t>
            </a:r>
            <a:endParaRPr lang="en-US" sz="900" dirty="0"/>
          </a:p>
        </p:txBody>
      </p:sp>
      <p:sp>
        <p:nvSpPr>
          <p:cNvPr id="38" name="Rectangle 37"/>
          <p:cNvSpPr/>
          <p:nvPr/>
        </p:nvSpPr>
        <p:spPr bwMode="auto">
          <a:xfrm>
            <a:off x="5427025" y="4959925"/>
            <a:ext cx="609600" cy="591979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BlkAck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5415924" y="4637504"/>
            <a:ext cx="609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BlkAck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5415924" y="4332704"/>
            <a:ext cx="609600" cy="3048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BlkAck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1" name="Text Box 32"/>
          <p:cNvSpPr txBox="1">
            <a:spLocks noChangeArrowheads="1"/>
          </p:cNvSpPr>
          <p:nvPr/>
        </p:nvSpPr>
        <p:spPr bwMode="auto">
          <a:xfrm>
            <a:off x="4267200" y="4097975"/>
            <a:ext cx="137160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UL OFDMA</a:t>
            </a:r>
            <a:endParaRPr lang="en-US" sz="900" b="0" i="1" dirty="0"/>
          </a:p>
        </p:txBody>
      </p:sp>
    </p:spTree>
    <p:extLst>
      <p:ext uri="{BB962C8B-B14F-4D97-AF65-F5344CB8AC3E}">
        <p14:creationId xmlns:p14="http://schemas.microsoft.com/office/powerpoint/2010/main" xmlns="" val="402039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25"/>
          <p:cNvSpPr>
            <a:spLocks noChangeArrowheads="1"/>
          </p:cNvSpPr>
          <p:nvPr/>
        </p:nvSpPr>
        <p:spPr bwMode="auto">
          <a:xfrm>
            <a:off x="1565776" y="4631375"/>
            <a:ext cx="2244224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900" dirty="0"/>
          </a:p>
        </p:txBody>
      </p:sp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1510686" y="4935165"/>
            <a:ext cx="2298632" cy="304800"/>
            <a:chOff x="2859" y="1856"/>
            <a:chExt cx="761" cy="256"/>
          </a:xfrm>
        </p:grpSpPr>
        <p:sp>
          <p:nvSpPr>
            <p:cNvPr id="32" name="Rectangle 25"/>
            <p:cNvSpPr>
              <a:spLocks noChangeArrowheads="1"/>
            </p:cNvSpPr>
            <p:nvPr/>
          </p:nvSpPr>
          <p:spPr bwMode="auto">
            <a:xfrm>
              <a:off x="2880" y="1856"/>
              <a:ext cx="740" cy="2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00" dirty="0"/>
            </a:p>
          </p:txBody>
        </p:sp>
        <p:sp>
          <p:nvSpPr>
            <p:cNvPr id="33" name="Rectangle 26"/>
            <p:cNvSpPr>
              <a:spLocks noChangeArrowheads="1"/>
            </p:cNvSpPr>
            <p:nvPr/>
          </p:nvSpPr>
          <p:spPr bwMode="auto">
            <a:xfrm>
              <a:off x="2859" y="1879"/>
              <a:ext cx="580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900" dirty="0" smtClean="0"/>
                <a:t>AP A-MPDU to STA2 </a:t>
              </a:r>
              <a:endParaRPr lang="en-US" sz="900" dirty="0"/>
            </a:p>
          </p:txBody>
        </p:sp>
      </p:grpSp>
      <p:sp>
        <p:nvSpPr>
          <p:cNvPr id="23" name="Rectangle 25"/>
          <p:cNvSpPr>
            <a:spLocks noChangeArrowheads="1"/>
          </p:cNvSpPr>
          <p:nvPr/>
        </p:nvSpPr>
        <p:spPr bwMode="auto">
          <a:xfrm>
            <a:off x="1574689" y="5247925"/>
            <a:ext cx="2235311" cy="58799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9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610600" cy="762000"/>
          </a:xfrm>
        </p:spPr>
        <p:txBody>
          <a:bodyPr/>
          <a:lstStyle/>
          <a:p>
            <a:r>
              <a:rPr lang="en-US" sz="2400" dirty="0" smtClean="0"/>
              <a:t>Possible DL/UL OFDMA Frame Exchange</a:t>
            </a:r>
            <a:endParaRPr lang="en-US" sz="2400" dirty="0"/>
          </a:p>
        </p:txBody>
      </p:sp>
      <p:sp>
        <p:nvSpPr>
          <p:cNvPr id="121" name="Content Placeholder 2"/>
          <p:cNvSpPr txBox="1">
            <a:spLocks/>
          </p:cNvSpPr>
          <p:nvPr/>
        </p:nvSpPr>
        <p:spPr bwMode="auto">
          <a:xfrm>
            <a:off x="76200" y="1143000"/>
            <a:ext cx="89916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600" kern="0" dirty="0" smtClean="0">
                <a:latin typeface="+mn-lt"/>
              </a:rPr>
              <a:t>A Trigger frame in A-MPDU which is transmitted to a single receiver can be used to trigger UL OFDMA/MU-MIMO frame exchange (UL data OFDMA PPDU + DL acknowledge) or UL OFDMA acknowledge from a STA.</a:t>
            </a:r>
          </a:p>
          <a:p>
            <a:pPr marL="342900" lvl="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600" kern="0" dirty="0" smtClean="0">
                <a:latin typeface="+mn-lt"/>
              </a:rPr>
              <a:t>TBD IFS after the end of PPDU which carries Trigger, STAs transmit UL OFDMA/MU-MIMO frames.</a:t>
            </a: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800" kern="0" dirty="0" smtClean="0">
                <a:latin typeface="+mn-lt"/>
              </a:rPr>
              <a:t>After receiving UL MU PPDU, the AP acknowledges the received frames by using broadcast acknowledge or OFDMA acknowledge. </a:t>
            </a:r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1371600" y="5850575"/>
            <a:ext cx="58674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" name="Rectangle 5"/>
          <p:cNvSpPr/>
          <p:nvPr/>
        </p:nvSpPr>
        <p:spPr bwMode="auto">
          <a:xfrm>
            <a:off x="6431475" y="5252850"/>
            <a:ext cx="609600" cy="591979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BlkAck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6437199" y="4954179"/>
            <a:ext cx="609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BlkAck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6437199" y="4649379"/>
            <a:ext cx="609600" cy="3048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BlkAck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0" name="Text Box 32"/>
          <p:cNvSpPr txBox="1">
            <a:spLocks noChangeArrowheads="1"/>
          </p:cNvSpPr>
          <p:nvPr/>
        </p:nvSpPr>
        <p:spPr bwMode="auto">
          <a:xfrm>
            <a:off x="2209800" y="4385950"/>
            <a:ext cx="137160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DL A-MPDU</a:t>
            </a:r>
            <a:endParaRPr lang="en-US" sz="900" b="0" i="1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3200400" y="4953000"/>
            <a:ext cx="609600" cy="274727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Trigger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3200400" y="4631375"/>
            <a:ext cx="609600" cy="298477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Trigger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3188525" y="5240976"/>
            <a:ext cx="609600" cy="598624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Trigger</a:t>
            </a:r>
          </a:p>
        </p:txBody>
      </p:sp>
      <p:sp>
        <p:nvSpPr>
          <p:cNvPr id="19" name="Right Arrow 18"/>
          <p:cNvSpPr/>
          <p:nvPr/>
        </p:nvSpPr>
        <p:spPr bwMode="auto">
          <a:xfrm>
            <a:off x="1600200" y="5936675"/>
            <a:ext cx="5486400" cy="66300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Garamond" pitchFamily="18" charset="0"/>
            </a:endParaRPr>
          </a:p>
        </p:txBody>
      </p:sp>
      <p:sp>
        <p:nvSpPr>
          <p:cNvPr id="25" name="Rectangle 25"/>
          <p:cNvSpPr>
            <a:spLocks noChangeArrowheads="1"/>
          </p:cNvSpPr>
          <p:nvPr/>
        </p:nvSpPr>
        <p:spPr bwMode="auto">
          <a:xfrm>
            <a:off x="3983188" y="5262583"/>
            <a:ext cx="2265212" cy="58799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900"/>
          </a:p>
        </p:txBody>
      </p:sp>
      <p:sp>
        <p:nvSpPr>
          <p:cNvPr id="26" name="Rectangle 26"/>
          <p:cNvSpPr>
            <a:spLocks noChangeArrowheads="1"/>
          </p:cNvSpPr>
          <p:nvPr/>
        </p:nvSpPr>
        <p:spPr bwMode="auto">
          <a:xfrm>
            <a:off x="3996825" y="5387182"/>
            <a:ext cx="160019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STA3 A-MPDU to AP</a:t>
            </a:r>
            <a:endParaRPr lang="en-US" sz="900" dirty="0"/>
          </a:p>
        </p:txBody>
      </p:sp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3919184" y="4949823"/>
            <a:ext cx="2328837" cy="304800"/>
            <a:chOff x="2859" y="1856"/>
            <a:chExt cx="771" cy="256"/>
          </a:xfrm>
        </p:grpSpPr>
        <p:sp>
          <p:nvSpPr>
            <p:cNvPr id="28" name="Rectangle 25"/>
            <p:cNvSpPr>
              <a:spLocks noChangeArrowheads="1"/>
            </p:cNvSpPr>
            <p:nvPr/>
          </p:nvSpPr>
          <p:spPr bwMode="auto">
            <a:xfrm>
              <a:off x="2880" y="1856"/>
              <a:ext cx="750" cy="2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00"/>
            </a:p>
          </p:txBody>
        </p:sp>
        <p:sp>
          <p:nvSpPr>
            <p:cNvPr id="29" name="Rectangle 26"/>
            <p:cNvSpPr>
              <a:spLocks noChangeArrowheads="1"/>
            </p:cNvSpPr>
            <p:nvPr/>
          </p:nvSpPr>
          <p:spPr bwMode="auto">
            <a:xfrm>
              <a:off x="2859" y="1879"/>
              <a:ext cx="580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900" dirty="0" smtClean="0"/>
                <a:t>STA2 A-MPDU to AP</a:t>
              </a:r>
              <a:endParaRPr lang="en-US" sz="900" dirty="0"/>
            </a:p>
          </p:txBody>
        </p:sp>
      </p:grpSp>
      <p:sp>
        <p:nvSpPr>
          <p:cNvPr id="30" name="Rectangle 25"/>
          <p:cNvSpPr>
            <a:spLocks noChangeArrowheads="1"/>
          </p:cNvSpPr>
          <p:nvPr/>
        </p:nvSpPr>
        <p:spPr bwMode="auto">
          <a:xfrm>
            <a:off x="3974274" y="4646033"/>
            <a:ext cx="2274125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900"/>
          </a:p>
        </p:txBody>
      </p:sp>
      <p:sp>
        <p:nvSpPr>
          <p:cNvPr id="31" name="Rectangle 26"/>
          <p:cNvSpPr>
            <a:spLocks noChangeArrowheads="1"/>
          </p:cNvSpPr>
          <p:nvPr/>
        </p:nvSpPr>
        <p:spPr bwMode="auto">
          <a:xfrm>
            <a:off x="4008700" y="4694432"/>
            <a:ext cx="167639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STA1 A-MPDU to AP</a:t>
            </a:r>
            <a:endParaRPr lang="en-US" sz="900" dirty="0"/>
          </a:p>
        </p:txBody>
      </p:sp>
      <p:sp>
        <p:nvSpPr>
          <p:cNvPr id="52" name="Text Box 32"/>
          <p:cNvSpPr txBox="1">
            <a:spLocks noChangeArrowheads="1"/>
          </p:cNvSpPr>
          <p:nvPr/>
        </p:nvSpPr>
        <p:spPr bwMode="auto">
          <a:xfrm>
            <a:off x="6172200" y="4267200"/>
            <a:ext cx="1371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OFDMA or broadcast acknowledge</a:t>
            </a:r>
            <a:endParaRPr lang="en-US" sz="900" b="0" i="1" dirty="0"/>
          </a:p>
        </p:txBody>
      </p:sp>
      <p:sp>
        <p:nvSpPr>
          <p:cNvPr id="53" name="Text Box 32"/>
          <p:cNvSpPr txBox="1">
            <a:spLocks noChangeArrowheads="1"/>
          </p:cNvSpPr>
          <p:nvPr/>
        </p:nvSpPr>
        <p:spPr bwMode="auto">
          <a:xfrm>
            <a:off x="3657600" y="6002975"/>
            <a:ext cx="213360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Example of OFDMA Frame Exchange</a:t>
            </a:r>
            <a:endParaRPr lang="en-US" sz="900" b="0" i="1" dirty="0"/>
          </a:p>
        </p:txBody>
      </p:sp>
      <p:sp>
        <p:nvSpPr>
          <p:cNvPr id="24" name="Rectangle 26"/>
          <p:cNvSpPr>
            <a:spLocks noChangeArrowheads="1"/>
          </p:cNvSpPr>
          <p:nvPr/>
        </p:nvSpPr>
        <p:spPr bwMode="auto">
          <a:xfrm>
            <a:off x="1588326" y="5372524"/>
            <a:ext cx="160019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AP A-MPDU to STA3</a:t>
            </a:r>
            <a:endParaRPr lang="en-US" sz="900" dirty="0"/>
          </a:p>
        </p:txBody>
      </p:sp>
      <p:sp>
        <p:nvSpPr>
          <p:cNvPr id="35" name="Rectangle 26"/>
          <p:cNvSpPr>
            <a:spLocks noChangeArrowheads="1"/>
          </p:cNvSpPr>
          <p:nvPr/>
        </p:nvSpPr>
        <p:spPr bwMode="auto">
          <a:xfrm>
            <a:off x="1600201" y="4679774"/>
            <a:ext cx="167639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AP A-MPDU to STA1</a:t>
            </a:r>
            <a:endParaRPr lang="en-US" sz="900" dirty="0"/>
          </a:p>
        </p:txBody>
      </p:sp>
      <p:sp>
        <p:nvSpPr>
          <p:cNvPr id="39" name="Rectangle 38"/>
          <p:cNvSpPr/>
          <p:nvPr/>
        </p:nvSpPr>
        <p:spPr bwMode="auto">
          <a:xfrm>
            <a:off x="5655625" y="5264725"/>
            <a:ext cx="609600" cy="591979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BlkAck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5644524" y="4942304"/>
            <a:ext cx="609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BlkAck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5644524" y="4637504"/>
            <a:ext cx="609600" cy="3048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BlkAck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2" name="Text Box 32"/>
          <p:cNvSpPr txBox="1">
            <a:spLocks noChangeArrowheads="1"/>
          </p:cNvSpPr>
          <p:nvPr/>
        </p:nvSpPr>
        <p:spPr bwMode="auto">
          <a:xfrm>
            <a:off x="4495800" y="4402775"/>
            <a:ext cx="137160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UL A-MPDU</a:t>
            </a:r>
            <a:endParaRPr lang="en-US" sz="900" b="0" i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Combined multicast and </a:t>
            </a:r>
            <a:r>
              <a:rPr lang="en-US" altLang="zh-CN" dirty="0" err="1" smtClean="0"/>
              <a:t>unicast</a:t>
            </a:r>
            <a:r>
              <a:rPr lang="en-US" altLang="zh-CN" dirty="0" smtClean="0"/>
              <a:t> transmissions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Huawei</a:t>
            </a:r>
            <a:endParaRPr lang="en-US" dirty="0"/>
          </a:p>
        </p:txBody>
      </p:sp>
      <p:sp>
        <p:nvSpPr>
          <p:cNvPr id="7" name="内容占位符 2"/>
          <p:cNvSpPr>
            <a:spLocks noGrp="1"/>
          </p:cNvSpPr>
          <p:nvPr>
            <p:ph idx="1"/>
          </p:nvPr>
        </p:nvSpPr>
        <p:spPr>
          <a:xfrm>
            <a:off x="533400" y="1828800"/>
            <a:ext cx="8229600" cy="411480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altLang="zh-CN" sz="2000" dirty="0" smtClean="0">
                <a:latin typeface="Times" pitchFamily="18" charset="0"/>
              </a:rPr>
              <a:t>Multicast frames and </a:t>
            </a:r>
            <a:r>
              <a:rPr lang="en-US" altLang="zh-CN" sz="2000" dirty="0" err="1" smtClean="0">
                <a:latin typeface="Times" pitchFamily="18" charset="0"/>
              </a:rPr>
              <a:t>unicast</a:t>
            </a:r>
            <a:r>
              <a:rPr lang="en-US" altLang="zh-CN" sz="2000" dirty="0" smtClean="0">
                <a:latin typeface="Times" pitchFamily="18" charset="0"/>
              </a:rPr>
              <a:t> frames can be multiplexed together in OFDMA format: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altLang="zh-CN" sz="1600" dirty="0" smtClean="0">
                <a:latin typeface="Times" pitchFamily="18" charset="0"/>
              </a:rPr>
              <a:t>Provides high efficiency for both multicast and </a:t>
            </a:r>
            <a:r>
              <a:rPr lang="en-US" altLang="zh-CN" sz="1600" dirty="0" err="1" smtClean="0">
                <a:latin typeface="Times" pitchFamily="18" charset="0"/>
              </a:rPr>
              <a:t>unicast</a:t>
            </a:r>
            <a:r>
              <a:rPr lang="en-US" altLang="zh-CN" sz="1600" dirty="0" smtClean="0">
                <a:latin typeface="Times" pitchFamily="18" charset="0"/>
              </a:rPr>
              <a:t> transmissions.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altLang="zh-CN" sz="1600" dirty="0" smtClean="0">
                <a:latin typeface="Times" pitchFamily="18" charset="0"/>
              </a:rPr>
              <a:t>Reduce the delay of </a:t>
            </a:r>
            <a:r>
              <a:rPr lang="en-US" altLang="zh-CN" sz="1600" dirty="0" err="1" smtClean="0">
                <a:latin typeface="Times" pitchFamily="18" charset="0"/>
              </a:rPr>
              <a:t>unicast</a:t>
            </a:r>
            <a:r>
              <a:rPr lang="en-US" altLang="zh-CN" sz="1600" dirty="0" smtClean="0">
                <a:latin typeface="Times" pitchFamily="18" charset="0"/>
              </a:rPr>
              <a:t> transmission caused by multicast transmissions.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endParaRPr lang="en-US" altLang="zh-CN" sz="1600" dirty="0" smtClean="0"/>
          </a:p>
        </p:txBody>
      </p:sp>
      <p:graphicFrame>
        <p:nvGraphicFramePr>
          <p:cNvPr id="64514" name="Object 2"/>
          <p:cNvGraphicFramePr>
            <a:graphicFrameLocks noChangeAspect="1"/>
          </p:cNvGraphicFramePr>
          <p:nvPr/>
        </p:nvGraphicFramePr>
        <p:xfrm>
          <a:off x="839788" y="3454400"/>
          <a:ext cx="7693025" cy="2870200"/>
        </p:xfrm>
        <a:graphic>
          <a:graphicData uri="http://schemas.openxmlformats.org/presentationml/2006/ole">
            <p:oleObj spid="_x0000_s1026" name="Visio" r:id="rId3" imgW="3424142" imgH="127816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10600" cy="762000"/>
          </a:xfrm>
        </p:spPr>
        <p:txBody>
          <a:bodyPr/>
          <a:lstStyle/>
          <a:p>
            <a:r>
              <a:rPr lang="en-US" sz="2400" dirty="0" smtClean="0"/>
              <a:t>Broadcast Trigger in DL OFDMA </a:t>
            </a:r>
            <a:endParaRPr lang="en-US" sz="2400" dirty="0"/>
          </a:p>
        </p:txBody>
      </p:sp>
      <p:sp>
        <p:nvSpPr>
          <p:cNvPr id="121" name="Content Placeholder 2"/>
          <p:cNvSpPr txBox="1">
            <a:spLocks/>
          </p:cNvSpPr>
          <p:nvPr/>
        </p:nvSpPr>
        <p:spPr bwMode="auto">
          <a:xfrm>
            <a:off x="0" y="990600"/>
            <a:ext cx="91440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400" dirty="0" smtClean="0"/>
              <a:t>When a </a:t>
            </a:r>
            <a:r>
              <a:rPr lang="en-US" sz="1400" dirty="0" err="1" smtClean="0"/>
              <a:t>subchannel</a:t>
            </a:r>
            <a:r>
              <a:rPr lang="en-US" sz="1400" dirty="0" smtClean="0"/>
              <a:t> in DL OFDMA PPDU is used to broadcast Trigger to multiple STAs, UL OFDMA PPDU and DL OFDMA PPDU can have different STAs as the transmitters/receivers</a:t>
            </a:r>
            <a:r>
              <a:rPr lang="en-US" sz="1400" kern="0" dirty="0" smtClean="0"/>
              <a:t>. </a:t>
            </a:r>
          </a:p>
          <a:p>
            <a:pPr marL="342900" lvl="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400" kern="0" dirty="0" err="1" smtClean="0"/>
              <a:t>Unicast</a:t>
            </a:r>
            <a:r>
              <a:rPr lang="en-US" sz="1400" kern="0" dirty="0" smtClean="0"/>
              <a:t> Trigger in A-MPDU with data frames has the same receiver as the data frames.</a:t>
            </a:r>
          </a:p>
          <a:p>
            <a:pPr marL="342900" lvl="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400" kern="0" dirty="0" smtClean="0"/>
              <a:t>Broadcast Trigger only in a PPDU can be received by multiple STAs. 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Times New Roman" pitchFamily="18" charset="0"/>
              <a:buChar char="‒"/>
              <a:defRPr/>
            </a:pPr>
            <a:r>
              <a:rPr lang="en-US" sz="1400" kern="0" dirty="0" smtClean="0"/>
              <a:t>Partial AID in HE SIG for Trigger that is received by multiple STAs is a special partial AID, e.g. all 0 partial AID. 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Times New Roman" pitchFamily="18" charset="0"/>
              <a:buChar char="‒"/>
              <a:defRPr/>
            </a:pPr>
            <a:r>
              <a:rPr lang="en-US" sz="1400" kern="0" dirty="0" smtClean="0"/>
              <a:t>The broadcast trigger </a:t>
            </a:r>
            <a:r>
              <a:rPr lang="en-US" sz="1400" dirty="0" smtClean="0"/>
              <a:t>includes the resource allocation information of the STAs which are not identified by the partial AIDs of the other </a:t>
            </a:r>
            <a:r>
              <a:rPr lang="en-US" sz="1400" dirty="0" err="1" smtClean="0"/>
              <a:t>subchannels</a:t>
            </a:r>
            <a:r>
              <a:rPr lang="en-US" sz="1400" dirty="0" smtClean="0"/>
              <a:t> of the DL OFDMA.</a:t>
            </a:r>
          </a:p>
          <a:p>
            <a:pPr marL="1257300" lvl="2" indent="-342900">
              <a:spcBef>
                <a:spcPct val="20000"/>
              </a:spcBef>
              <a:buClr>
                <a:srgbClr val="D7381B"/>
              </a:buClr>
              <a:buFont typeface="Times New Roman" pitchFamily="18" charset="0"/>
              <a:buChar char="‒"/>
              <a:defRPr/>
            </a:pPr>
            <a:r>
              <a:rPr lang="en-US" sz="1400" kern="0" dirty="0" smtClean="0"/>
              <a:t>With this, a STA doesn’t need to decode two </a:t>
            </a:r>
            <a:r>
              <a:rPr lang="en-US" sz="1400" kern="0" dirty="0" err="1" smtClean="0"/>
              <a:t>subchanels</a:t>
            </a:r>
            <a:r>
              <a:rPr lang="en-US" sz="1400" kern="0" dirty="0" smtClean="0"/>
              <a:t> of DL OFDMA.</a:t>
            </a:r>
          </a:p>
          <a:p>
            <a:pPr marL="342900" lvl="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400" kern="0" dirty="0" smtClean="0"/>
              <a:t>TBD IFS after the end of PPDU which carries Trigger, STAs transmit UL OFDMA/MU-MIMO frames.</a:t>
            </a: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400" kern="0" dirty="0" smtClean="0"/>
              <a:t>After receiving UL MU PPDU, the AP acknowledges the received frames by using broadcast acknowledge or OFDMA acknowledge. </a:t>
            </a:r>
          </a:p>
        </p:txBody>
      </p:sp>
      <p:sp>
        <p:nvSpPr>
          <p:cNvPr id="72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85" name="Rectangle 25"/>
          <p:cNvSpPr>
            <a:spLocks noChangeArrowheads="1"/>
          </p:cNvSpPr>
          <p:nvPr/>
        </p:nvSpPr>
        <p:spPr bwMode="auto">
          <a:xfrm>
            <a:off x="1413376" y="4938068"/>
            <a:ext cx="2244224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900"/>
          </a:p>
        </p:txBody>
      </p:sp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1358286" y="5241858"/>
            <a:ext cx="2298632" cy="304800"/>
            <a:chOff x="2859" y="1856"/>
            <a:chExt cx="761" cy="256"/>
          </a:xfrm>
        </p:grpSpPr>
        <p:sp>
          <p:nvSpPr>
            <p:cNvPr id="87" name="Rectangle 25"/>
            <p:cNvSpPr>
              <a:spLocks noChangeArrowheads="1"/>
            </p:cNvSpPr>
            <p:nvPr/>
          </p:nvSpPr>
          <p:spPr bwMode="auto">
            <a:xfrm>
              <a:off x="2880" y="1856"/>
              <a:ext cx="740" cy="2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00"/>
            </a:p>
          </p:txBody>
        </p:sp>
        <p:sp>
          <p:nvSpPr>
            <p:cNvPr id="88" name="Rectangle 26"/>
            <p:cNvSpPr>
              <a:spLocks noChangeArrowheads="1"/>
            </p:cNvSpPr>
            <p:nvPr/>
          </p:nvSpPr>
          <p:spPr bwMode="auto">
            <a:xfrm>
              <a:off x="2859" y="1879"/>
              <a:ext cx="580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900" dirty="0" smtClean="0"/>
                <a:t>AP A-MPDU to STA2</a:t>
              </a:r>
              <a:endParaRPr lang="en-US" sz="900" dirty="0"/>
            </a:p>
          </p:txBody>
        </p:sp>
      </p:grpSp>
      <p:sp>
        <p:nvSpPr>
          <p:cNvPr id="89" name="Rectangle 25"/>
          <p:cNvSpPr>
            <a:spLocks noChangeArrowheads="1"/>
          </p:cNvSpPr>
          <p:nvPr/>
        </p:nvSpPr>
        <p:spPr bwMode="auto">
          <a:xfrm>
            <a:off x="1422289" y="5554618"/>
            <a:ext cx="2235311" cy="58799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900"/>
          </a:p>
        </p:txBody>
      </p:sp>
      <p:cxnSp>
        <p:nvCxnSpPr>
          <p:cNvPr id="90" name="Straight Connector 89"/>
          <p:cNvCxnSpPr/>
          <p:nvPr/>
        </p:nvCxnSpPr>
        <p:spPr bwMode="auto">
          <a:xfrm>
            <a:off x="1219200" y="6169968"/>
            <a:ext cx="58674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1" name="Rectangle 90"/>
          <p:cNvSpPr/>
          <p:nvPr/>
        </p:nvSpPr>
        <p:spPr bwMode="auto">
          <a:xfrm>
            <a:off x="6284799" y="5260872"/>
            <a:ext cx="609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BlkAck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92" name="Rectangle 91"/>
          <p:cNvSpPr/>
          <p:nvPr/>
        </p:nvSpPr>
        <p:spPr bwMode="auto">
          <a:xfrm>
            <a:off x="6284799" y="4956072"/>
            <a:ext cx="609600" cy="3048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BlkAck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93" name="Text Box 32"/>
          <p:cNvSpPr txBox="1">
            <a:spLocks noChangeArrowheads="1"/>
          </p:cNvSpPr>
          <p:nvPr/>
        </p:nvSpPr>
        <p:spPr bwMode="auto">
          <a:xfrm>
            <a:off x="1981200" y="4099868"/>
            <a:ext cx="137160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DL A-MPDU</a:t>
            </a:r>
            <a:endParaRPr lang="en-US" sz="900" b="0" i="1" dirty="0"/>
          </a:p>
        </p:txBody>
      </p:sp>
      <p:sp>
        <p:nvSpPr>
          <p:cNvPr id="94" name="Rectangle 93"/>
          <p:cNvSpPr/>
          <p:nvPr/>
        </p:nvSpPr>
        <p:spPr bwMode="auto">
          <a:xfrm>
            <a:off x="3048000" y="5245100"/>
            <a:ext cx="609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Trigger</a:t>
            </a:r>
          </a:p>
        </p:txBody>
      </p:sp>
      <p:sp>
        <p:nvSpPr>
          <p:cNvPr id="95" name="Rectangle 94"/>
          <p:cNvSpPr/>
          <p:nvPr/>
        </p:nvSpPr>
        <p:spPr bwMode="auto">
          <a:xfrm>
            <a:off x="3048000" y="4938068"/>
            <a:ext cx="609600" cy="298477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Trigger</a:t>
            </a:r>
          </a:p>
        </p:txBody>
      </p:sp>
      <p:sp>
        <p:nvSpPr>
          <p:cNvPr id="98" name="Rectangle 97"/>
          <p:cNvSpPr/>
          <p:nvPr/>
        </p:nvSpPr>
        <p:spPr bwMode="auto">
          <a:xfrm>
            <a:off x="3036125" y="5547669"/>
            <a:ext cx="609600" cy="598624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Trigger</a:t>
            </a:r>
          </a:p>
        </p:txBody>
      </p:sp>
      <p:sp>
        <p:nvSpPr>
          <p:cNvPr id="101" name="Right Arrow 100"/>
          <p:cNvSpPr/>
          <p:nvPr/>
        </p:nvSpPr>
        <p:spPr bwMode="auto">
          <a:xfrm>
            <a:off x="1447800" y="6230668"/>
            <a:ext cx="5486400" cy="66300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Garamond" pitchFamily="18" charset="0"/>
            </a:endParaRPr>
          </a:p>
        </p:txBody>
      </p:sp>
      <p:sp>
        <p:nvSpPr>
          <p:cNvPr id="103" name="Rectangle 25"/>
          <p:cNvSpPr>
            <a:spLocks noChangeArrowheads="1"/>
          </p:cNvSpPr>
          <p:nvPr/>
        </p:nvSpPr>
        <p:spPr bwMode="auto">
          <a:xfrm>
            <a:off x="3813963" y="5852468"/>
            <a:ext cx="2265212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900"/>
          </a:p>
        </p:txBody>
      </p:sp>
      <p:sp>
        <p:nvSpPr>
          <p:cNvPr id="108" name="Rectangle 26"/>
          <p:cNvSpPr>
            <a:spLocks noChangeArrowheads="1"/>
          </p:cNvSpPr>
          <p:nvPr/>
        </p:nvSpPr>
        <p:spPr bwMode="auto">
          <a:xfrm>
            <a:off x="3793175" y="5852468"/>
            <a:ext cx="160019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STA3 A-MPDU to AP</a:t>
            </a:r>
            <a:endParaRPr lang="en-US" sz="900" dirty="0"/>
          </a:p>
        </p:txBody>
      </p:sp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3749959" y="5256516"/>
            <a:ext cx="2328837" cy="304800"/>
            <a:chOff x="2859" y="1856"/>
            <a:chExt cx="771" cy="256"/>
          </a:xfrm>
        </p:grpSpPr>
        <p:sp>
          <p:nvSpPr>
            <p:cNvPr id="113" name="Rectangle 25"/>
            <p:cNvSpPr>
              <a:spLocks noChangeArrowheads="1"/>
            </p:cNvSpPr>
            <p:nvPr/>
          </p:nvSpPr>
          <p:spPr bwMode="auto">
            <a:xfrm>
              <a:off x="2880" y="1856"/>
              <a:ext cx="750" cy="2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00"/>
            </a:p>
          </p:txBody>
        </p:sp>
        <p:sp>
          <p:nvSpPr>
            <p:cNvPr id="114" name="Rectangle 26"/>
            <p:cNvSpPr>
              <a:spLocks noChangeArrowheads="1"/>
            </p:cNvSpPr>
            <p:nvPr/>
          </p:nvSpPr>
          <p:spPr bwMode="auto">
            <a:xfrm>
              <a:off x="2859" y="1879"/>
              <a:ext cx="580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900" dirty="0" smtClean="0"/>
                <a:t>STA2 A-MPDU to AP</a:t>
              </a:r>
              <a:endParaRPr lang="en-US" sz="900" dirty="0"/>
            </a:p>
          </p:txBody>
        </p:sp>
      </p:grpSp>
      <p:sp>
        <p:nvSpPr>
          <p:cNvPr id="115" name="Rectangle 25"/>
          <p:cNvSpPr>
            <a:spLocks noChangeArrowheads="1"/>
          </p:cNvSpPr>
          <p:nvPr/>
        </p:nvSpPr>
        <p:spPr bwMode="auto">
          <a:xfrm>
            <a:off x="3805049" y="4952726"/>
            <a:ext cx="2274125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900"/>
          </a:p>
        </p:txBody>
      </p:sp>
      <p:sp>
        <p:nvSpPr>
          <p:cNvPr id="116" name="Rectangle 26"/>
          <p:cNvSpPr>
            <a:spLocks noChangeArrowheads="1"/>
          </p:cNvSpPr>
          <p:nvPr/>
        </p:nvSpPr>
        <p:spPr bwMode="auto">
          <a:xfrm>
            <a:off x="3839475" y="5001125"/>
            <a:ext cx="167639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STA1 A-MPDU to AP</a:t>
            </a:r>
            <a:endParaRPr lang="en-US" sz="900" dirty="0"/>
          </a:p>
        </p:txBody>
      </p:sp>
      <p:sp>
        <p:nvSpPr>
          <p:cNvPr id="117" name="Text Box 32"/>
          <p:cNvSpPr txBox="1">
            <a:spLocks noChangeArrowheads="1"/>
          </p:cNvSpPr>
          <p:nvPr/>
        </p:nvSpPr>
        <p:spPr bwMode="auto">
          <a:xfrm>
            <a:off x="6172200" y="3949700"/>
            <a:ext cx="1371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OFDMA or broadcast acknowledge</a:t>
            </a:r>
            <a:endParaRPr lang="en-US" sz="900" b="0" i="1" dirty="0"/>
          </a:p>
        </p:txBody>
      </p:sp>
      <p:sp>
        <p:nvSpPr>
          <p:cNvPr id="118" name="Text Box 32"/>
          <p:cNvSpPr txBox="1">
            <a:spLocks noChangeArrowheads="1"/>
          </p:cNvSpPr>
          <p:nvPr/>
        </p:nvSpPr>
        <p:spPr bwMode="auto">
          <a:xfrm>
            <a:off x="3886200" y="6296968"/>
            <a:ext cx="152400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OFDMA Frame Exchange</a:t>
            </a:r>
            <a:endParaRPr lang="en-US" sz="900" b="0" i="1" dirty="0"/>
          </a:p>
        </p:txBody>
      </p:sp>
      <p:sp>
        <p:nvSpPr>
          <p:cNvPr id="119" name="Rectangle 26"/>
          <p:cNvSpPr>
            <a:spLocks noChangeArrowheads="1"/>
          </p:cNvSpPr>
          <p:nvPr/>
        </p:nvSpPr>
        <p:spPr bwMode="auto">
          <a:xfrm>
            <a:off x="1435926" y="5679217"/>
            <a:ext cx="160019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 AP A-MPDU to STA3</a:t>
            </a:r>
            <a:endParaRPr lang="en-US" sz="900" dirty="0"/>
          </a:p>
        </p:txBody>
      </p:sp>
      <p:sp>
        <p:nvSpPr>
          <p:cNvPr id="120" name="Rectangle 26"/>
          <p:cNvSpPr>
            <a:spLocks noChangeArrowheads="1"/>
          </p:cNvSpPr>
          <p:nvPr/>
        </p:nvSpPr>
        <p:spPr bwMode="auto">
          <a:xfrm>
            <a:off x="1447801" y="4986467"/>
            <a:ext cx="167639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AP A-MPDU to STA1</a:t>
            </a:r>
            <a:endParaRPr lang="en-US" sz="900" dirty="0"/>
          </a:p>
        </p:txBody>
      </p:sp>
      <p:sp>
        <p:nvSpPr>
          <p:cNvPr id="122" name="Rectangle 121"/>
          <p:cNvSpPr/>
          <p:nvPr/>
        </p:nvSpPr>
        <p:spPr bwMode="auto">
          <a:xfrm>
            <a:off x="5486400" y="5852468"/>
            <a:ext cx="609600" cy="310929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BlkAck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24" name="Rectangle 123"/>
          <p:cNvSpPr/>
          <p:nvPr/>
        </p:nvSpPr>
        <p:spPr bwMode="auto">
          <a:xfrm>
            <a:off x="5475299" y="5248997"/>
            <a:ext cx="609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BlkAck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25" name="Rectangle 124"/>
          <p:cNvSpPr/>
          <p:nvPr/>
        </p:nvSpPr>
        <p:spPr bwMode="auto">
          <a:xfrm>
            <a:off x="5475299" y="4944197"/>
            <a:ext cx="609600" cy="3048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BlkAck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51" name="Text Box 32"/>
          <p:cNvSpPr txBox="1">
            <a:spLocks noChangeArrowheads="1"/>
          </p:cNvSpPr>
          <p:nvPr/>
        </p:nvSpPr>
        <p:spPr bwMode="auto">
          <a:xfrm>
            <a:off x="4267200" y="4099868"/>
            <a:ext cx="137160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UL A-MPDU</a:t>
            </a:r>
            <a:endParaRPr lang="en-US" sz="900" b="0" i="1" dirty="0"/>
          </a:p>
        </p:txBody>
      </p:sp>
      <p:sp>
        <p:nvSpPr>
          <p:cNvPr id="152" name="Rectangle 25"/>
          <p:cNvSpPr>
            <a:spLocks noChangeArrowheads="1"/>
          </p:cNvSpPr>
          <p:nvPr/>
        </p:nvSpPr>
        <p:spPr bwMode="auto">
          <a:xfrm>
            <a:off x="1417125" y="4319745"/>
            <a:ext cx="2244224" cy="304800"/>
          </a:xfrm>
          <a:prstGeom prst="rect">
            <a:avLst/>
          </a:prstGeom>
          <a:solidFill>
            <a:srgbClr val="007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900"/>
          </a:p>
        </p:txBody>
      </p:sp>
      <p:sp>
        <p:nvSpPr>
          <p:cNvPr id="153" name="Text Box 32"/>
          <p:cNvSpPr txBox="1">
            <a:spLocks noChangeArrowheads="1"/>
          </p:cNvSpPr>
          <p:nvPr/>
        </p:nvSpPr>
        <p:spPr bwMode="auto">
          <a:xfrm>
            <a:off x="2057400" y="4328468"/>
            <a:ext cx="137160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Trigger</a:t>
            </a:r>
            <a:endParaRPr lang="en-US" sz="900" b="0" i="1" dirty="0"/>
          </a:p>
        </p:txBody>
      </p:sp>
      <p:sp>
        <p:nvSpPr>
          <p:cNvPr id="154" name="Rectangle 25"/>
          <p:cNvSpPr>
            <a:spLocks noChangeArrowheads="1"/>
          </p:cNvSpPr>
          <p:nvPr/>
        </p:nvSpPr>
        <p:spPr bwMode="auto">
          <a:xfrm>
            <a:off x="1412175" y="4633268"/>
            <a:ext cx="2244224" cy="30480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900"/>
          </a:p>
        </p:txBody>
      </p:sp>
      <p:sp>
        <p:nvSpPr>
          <p:cNvPr id="155" name="Rectangle 154"/>
          <p:cNvSpPr/>
          <p:nvPr/>
        </p:nvSpPr>
        <p:spPr bwMode="auto">
          <a:xfrm>
            <a:off x="3046799" y="4633268"/>
            <a:ext cx="609600" cy="298477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Trigger</a:t>
            </a:r>
          </a:p>
        </p:txBody>
      </p:sp>
      <p:sp>
        <p:nvSpPr>
          <p:cNvPr id="156" name="Rectangle 26"/>
          <p:cNvSpPr>
            <a:spLocks noChangeArrowheads="1"/>
          </p:cNvSpPr>
          <p:nvPr/>
        </p:nvSpPr>
        <p:spPr bwMode="auto">
          <a:xfrm>
            <a:off x="1446600" y="4681667"/>
            <a:ext cx="167639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AP  A-MPDU to STA4</a:t>
            </a:r>
            <a:endParaRPr lang="en-US" sz="900" dirty="0"/>
          </a:p>
        </p:txBody>
      </p:sp>
      <p:sp>
        <p:nvSpPr>
          <p:cNvPr id="157" name="Rectangle 25"/>
          <p:cNvSpPr>
            <a:spLocks noChangeArrowheads="1"/>
          </p:cNvSpPr>
          <p:nvPr/>
        </p:nvSpPr>
        <p:spPr bwMode="auto">
          <a:xfrm>
            <a:off x="3813963" y="5558364"/>
            <a:ext cx="2265212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900"/>
          </a:p>
        </p:txBody>
      </p:sp>
      <p:sp>
        <p:nvSpPr>
          <p:cNvPr id="158" name="Rectangle 26"/>
          <p:cNvSpPr>
            <a:spLocks noChangeArrowheads="1"/>
          </p:cNvSpPr>
          <p:nvPr/>
        </p:nvSpPr>
        <p:spPr bwMode="auto">
          <a:xfrm>
            <a:off x="3793175" y="5558364"/>
            <a:ext cx="160019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STA5 A-MPDU to AP</a:t>
            </a:r>
            <a:endParaRPr lang="en-US" sz="900" dirty="0"/>
          </a:p>
        </p:txBody>
      </p:sp>
      <p:sp>
        <p:nvSpPr>
          <p:cNvPr id="159" name="Rectangle 25"/>
          <p:cNvSpPr>
            <a:spLocks noChangeArrowheads="1"/>
          </p:cNvSpPr>
          <p:nvPr/>
        </p:nvSpPr>
        <p:spPr bwMode="auto">
          <a:xfrm>
            <a:off x="3805050" y="4636847"/>
            <a:ext cx="2274125" cy="30480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900"/>
          </a:p>
        </p:txBody>
      </p:sp>
      <p:sp>
        <p:nvSpPr>
          <p:cNvPr id="160" name="Rectangle 26"/>
          <p:cNvSpPr>
            <a:spLocks noChangeArrowheads="1"/>
          </p:cNvSpPr>
          <p:nvPr/>
        </p:nvSpPr>
        <p:spPr bwMode="auto">
          <a:xfrm>
            <a:off x="3839476" y="4685246"/>
            <a:ext cx="167639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STA4 A-MPDU to AP</a:t>
            </a:r>
            <a:endParaRPr lang="en-US" sz="900" dirty="0"/>
          </a:p>
        </p:txBody>
      </p:sp>
      <p:sp>
        <p:nvSpPr>
          <p:cNvPr id="161" name="Rectangle 160"/>
          <p:cNvSpPr/>
          <p:nvPr/>
        </p:nvSpPr>
        <p:spPr bwMode="auto">
          <a:xfrm>
            <a:off x="5475300" y="4628318"/>
            <a:ext cx="609600" cy="3048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BlkAck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62" name="Rectangle 25"/>
          <p:cNvSpPr>
            <a:spLocks noChangeArrowheads="1"/>
          </p:cNvSpPr>
          <p:nvPr/>
        </p:nvSpPr>
        <p:spPr bwMode="auto">
          <a:xfrm>
            <a:off x="3810000" y="4324695"/>
            <a:ext cx="2274125" cy="304800"/>
          </a:xfrm>
          <a:prstGeom prst="rect">
            <a:avLst/>
          </a:prstGeom>
          <a:solidFill>
            <a:srgbClr val="007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900"/>
          </a:p>
        </p:txBody>
      </p:sp>
      <p:sp>
        <p:nvSpPr>
          <p:cNvPr id="163" name="Rectangle 26"/>
          <p:cNvSpPr>
            <a:spLocks noChangeArrowheads="1"/>
          </p:cNvSpPr>
          <p:nvPr/>
        </p:nvSpPr>
        <p:spPr bwMode="auto">
          <a:xfrm>
            <a:off x="3886201" y="4373094"/>
            <a:ext cx="167639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STA6 A-MPDU to AP</a:t>
            </a:r>
            <a:endParaRPr lang="en-US" sz="900" dirty="0"/>
          </a:p>
        </p:txBody>
      </p:sp>
      <p:sp>
        <p:nvSpPr>
          <p:cNvPr id="164" name="Rectangle 163"/>
          <p:cNvSpPr/>
          <p:nvPr/>
        </p:nvSpPr>
        <p:spPr bwMode="auto">
          <a:xfrm>
            <a:off x="6288975" y="5869293"/>
            <a:ext cx="609600" cy="3048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BlkAck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65" name="Rectangle 164"/>
          <p:cNvSpPr/>
          <p:nvPr/>
        </p:nvSpPr>
        <p:spPr bwMode="auto">
          <a:xfrm>
            <a:off x="6288975" y="5564493"/>
            <a:ext cx="609600" cy="3048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BlkAck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66" name="Rectangle 165"/>
          <p:cNvSpPr/>
          <p:nvPr/>
        </p:nvSpPr>
        <p:spPr bwMode="auto">
          <a:xfrm>
            <a:off x="6277100" y="4638218"/>
            <a:ext cx="609600" cy="3048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BlkAck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67" name="Rectangle 166"/>
          <p:cNvSpPr/>
          <p:nvPr/>
        </p:nvSpPr>
        <p:spPr bwMode="auto">
          <a:xfrm>
            <a:off x="6277100" y="4333418"/>
            <a:ext cx="609600" cy="304800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BlkAck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3505200"/>
          </a:xfrm>
        </p:spPr>
        <p:txBody>
          <a:bodyPr/>
          <a:lstStyle/>
          <a:p>
            <a:r>
              <a:rPr lang="en-US" sz="2000" dirty="0" smtClean="0"/>
              <a:t>[1] 802.11-15/0132-04-00ax-spec-framework</a:t>
            </a:r>
            <a:endParaRPr lang="pt-BR" sz="2000" dirty="0" smtClean="0"/>
          </a:p>
          <a:p>
            <a:pPr lvl="0"/>
            <a:r>
              <a:rPr lang="pt-BR" sz="2000" dirty="0" smtClean="0"/>
              <a:t>[2] </a:t>
            </a:r>
            <a:r>
              <a:rPr lang="en-GB" sz="2000" kern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802.11-15/</a:t>
            </a:r>
            <a:r>
              <a:rPr lang="en-US" altLang="ja-JP" sz="2000" kern="1200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00xx</a:t>
            </a:r>
            <a:r>
              <a:rPr lang="en-GB" sz="2000" kern="1200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r0 </a:t>
            </a:r>
            <a:r>
              <a:rPr lang="en-US" sz="2000" dirty="0" smtClean="0"/>
              <a:t>Trigger Frame Format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/>
              <a:t>Liwen Chu,  Marvell, et al.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52471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582" y="1528765"/>
            <a:ext cx="8272418" cy="411480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 smtClean="0"/>
              <a:t>Do you agree to add the following to the SFD?</a:t>
            </a:r>
          </a:p>
          <a:p>
            <a:r>
              <a:rPr lang="en-US" sz="1800" dirty="0" err="1" smtClean="0"/>
              <a:t>Unicast</a:t>
            </a:r>
            <a:r>
              <a:rPr lang="en-US" sz="1800" dirty="0" smtClean="0"/>
              <a:t> trigger frame for a single user may be included within an AMPDU for that user within the DL MU PPDU that precedes the UL MU transmission by TBD IFS.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dirty="0" smtClean="0"/>
              <a:t>Liwen Chu,  Marvell, et al.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763013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582" y="1528765"/>
            <a:ext cx="8272418" cy="411480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 smtClean="0"/>
              <a:t>Do you agree to add the following to the SFD? </a:t>
            </a:r>
          </a:p>
          <a:p>
            <a:r>
              <a:rPr lang="en-GB" sz="1800" dirty="0" smtClean="0"/>
              <a:t>The spec shall allow that multicast frames and </a:t>
            </a:r>
            <a:r>
              <a:rPr lang="en-GB" sz="1800" dirty="0" err="1" smtClean="0"/>
              <a:t>unicast</a:t>
            </a:r>
            <a:r>
              <a:rPr lang="en-GB" sz="1800" dirty="0" smtClean="0"/>
              <a:t> frames can be multiplexed together in a DL OFDMA PPDU</a:t>
            </a:r>
            <a:r>
              <a:rPr lang="en-US" sz="1600" b="1" dirty="0" smtClean="0"/>
              <a:t>. </a:t>
            </a:r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dirty="0" smtClean="0"/>
              <a:t>Liwen Chu,  Marvell, et al.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763013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582" y="1528765"/>
            <a:ext cx="8272418" cy="411480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 smtClean="0"/>
              <a:t>Do you agree to add the following to the SFD: </a:t>
            </a:r>
          </a:p>
          <a:p>
            <a:r>
              <a:rPr lang="en-US" sz="1800" dirty="0" smtClean="0"/>
              <a:t>Broadcast trigger transmitted in a </a:t>
            </a:r>
            <a:r>
              <a:rPr lang="en-US" sz="1800" dirty="0" err="1" smtClean="0"/>
              <a:t>subchannel</a:t>
            </a:r>
            <a:r>
              <a:rPr lang="en-US" sz="1800" dirty="0" smtClean="0"/>
              <a:t> of DL OFDMA includes the resource allocation information of the STAs which are not identified by the partial AIDs of the other </a:t>
            </a:r>
            <a:r>
              <a:rPr lang="en-US" sz="1800" dirty="0" err="1" smtClean="0"/>
              <a:t>subchannels</a:t>
            </a:r>
            <a:r>
              <a:rPr lang="en-US" sz="1800" dirty="0" smtClean="0"/>
              <a:t> of the DL OFDMA:  </a:t>
            </a:r>
          </a:p>
          <a:p>
            <a:pPr lvl="1"/>
            <a:r>
              <a:rPr lang="en-US" sz="1600" b="1" dirty="0" smtClean="0"/>
              <a:t>the </a:t>
            </a:r>
            <a:r>
              <a:rPr lang="en-US" sz="1600" b="1" dirty="0" err="1" smtClean="0"/>
              <a:t>subchannel</a:t>
            </a:r>
            <a:r>
              <a:rPr lang="en-US" sz="1600" b="1" dirty="0" smtClean="0"/>
              <a:t> of the broadcast trigger frame is identified by TBD signaling.</a:t>
            </a:r>
          </a:p>
          <a:p>
            <a:pPr lvl="1"/>
            <a:r>
              <a:rPr lang="en-US" sz="1600" b="1" dirty="0" smtClean="0"/>
              <a:t>the DL OFDMA precedes the UL OFDMA transmission by TBD IFS. </a:t>
            </a:r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dirty="0" smtClean="0"/>
              <a:t>Liwen Chu,  Marvell, et al.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76301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828825" cy="3349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1160" y="6475413"/>
            <a:ext cx="171040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</a:t>
            </a:r>
            <a:r>
              <a:rPr lang="en-US" altLang="ko-KR" dirty="0" smtClean="0"/>
              <a:t>. al.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219200"/>
          <a:ext cx="7772400" cy="51714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 66-S Breukelen, 3621 BR Netherlands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Arjun Bharadwaj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arjunb@qti.qualcomm.com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Vegt 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Yucek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905025" cy="3349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1160" y="6475413"/>
            <a:ext cx="171040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</a:t>
            </a:r>
            <a:r>
              <a:rPr lang="en-US" altLang="ko-KR" dirty="0" smtClean="0"/>
              <a:t>. al.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143000"/>
          <a:ext cx="7239000" cy="2743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 Perahia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eldad.perahia@intel.com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cariou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rongzhen.yang@intel.com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0" y="3886200"/>
          <a:ext cx="7239000" cy="201847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Matthew Fischer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Andrew Blanksby 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Matthias Korb 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Nguyen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752625" cy="3349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1160" y="6475413"/>
            <a:ext cx="171040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</a:t>
            </a:r>
            <a:r>
              <a:rPr lang="en-US" altLang="ko-KR" dirty="0" smtClean="0"/>
              <a:t>. al.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914400"/>
          <a:ext cx="7239000" cy="33787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Dusing 1</a:t>
                      </a:r>
                      <a:r>
                        <a:rPr lang="en-GB" sz="12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Hsinchu, Taiwan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762000" y="4267200"/>
          <a:ext cx="72390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752625" cy="3349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1160" y="6475413"/>
            <a:ext cx="171040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</a:t>
            </a:r>
            <a:r>
              <a:rPr lang="en-US" altLang="ko-KR" dirty="0" smtClean="0"/>
              <a:t>. al.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914400"/>
          <a:ext cx="7467600" cy="48372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/>
                <a:gridCol w="117909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Phillip Barber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The Lone Star State, TX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pbarber@broadbandmobiletech.com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Zhou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+86-18565826350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Lanzhou1@huawei.com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828825" cy="3349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1160" y="6475413"/>
            <a:ext cx="171040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</a:t>
            </a:r>
            <a:r>
              <a:rPr lang="en-US" altLang="ko-KR" dirty="0" smtClean="0"/>
              <a:t>. al.</a:t>
            </a:r>
            <a:endParaRPr lang="en-US" altLang="ko-KR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0" y="4387663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Pooya Monajemi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762000" y="1078644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Hyeyoung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Choi 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9"/>
                        </a:rPr>
                        <a:t>hy0117.choi@lge.com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Derham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905025" cy="3349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1160" y="6475413"/>
            <a:ext cx="171040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</a:t>
            </a:r>
            <a:r>
              <a:rPr lang="en-US" altLang="ko-KR" dirty="0" smtClean="0"/>
              <a:t>. al.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381000" y="1193248"/>
          <a:ext cx="8153400" cy="44760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kishida.akira@lab.ntt.co.jp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181600"/>
          </a:xfrm>
        </p:spPr>
        <p:txBody>
          <a:bodyPr/>
          <a:lstStyle/>
          <a:p>
            <a:r>
              <a:rPr lang="en-US" sz="1600" dirty="0" smtClean="0"/>
              <a:t>The following text was included in 11ax SFD [1]</a:t>
            </a:r>
          </a:p>
          <a:p>
            <a:pPr lvl="1"/>
            <a:r>
              <a:rPr lang="en-GB" sz="1400" dirty="0" smtClean="0"/>
              <a:t>An UL MU PPDU (MU-MIMO or OFDMA) is sent as an immediate response (IFS TBD) to a Trigger frame (format TBD) sent by the AP</a:t>
            </a:r>
          </a:p>
          <a:p>
            <a:pPr lvl="1"/>
            <a:r>
              <a:rPr lang="en-US" sz="1400" dirty="0" smtClean="0"/>
              <a:t>The amendment shall define a mechanism for multiplexing DL acknowledgments sent in response to UL MU Transmissions</a:t>
            </a:r>
          </a:p>
          <a:p>
            <a:pPr marL="457200" lvl="1" indent="0">
              <a:buNone/>
            </a:pPr>
            <a:endParaRPr lang="en-US" sz="1400" dirty="0" smtClean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pPr>
              <a:buNone/>
            </a:pPr>
            <a:endParaRPr lang="en-US" sz="1600" dirty="0"/>
          </a:p>
          <a:p>
            <a:r>
              <a:rPr lang="en-US" sz="1600" dirty="0" smtClean="0"/>
              <a:t>In [2], Trigger frame is defined as MAC frame which is separately transmitted.</a:t>
            </a:r>
          </a:p>
          <a:p>
            <a:r>
              <a:rPr lang="en-US" sz="1600" dirty="0" smtClean="0"/>
              <a:t>It is not clear whether broadcast/multicast frames are allowed in DL MU.</a:t>
            </a:r>
          </a:p>
          <a:p>
            <a:r>
              <a:rPr lang="en-US" sz="1600" dirty="0" smtClean="0"/>
              <a:t>In this presentation we defines </a:t>
            </a:r>
          </a:p>
          <a:p>
            <a:pPr lvl="1"/>
            <a:r>
              <a:rPr lang="en-US" sz="1200" dirty="0" smtClean="0"/>
              <a:t>trigger frame transmitted in DL MU.</a:t>
            </a:r>
          </a:p>
          <a:p>
            <a:pPr lvl="1"/>
            <a:r>
              <a:rPr lang="en-US" sz="1200" dirty="0" smtClean="0"/>
              <a:t>broadcast/multicast frames in DL MU</a:t>
            </a: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dirty="0" smtClean="0"/>
              <a:t>Liwen Chu,  Marvell, et al.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5000" y="2514600"/>
            <a:ext cx="4530751" cy="159311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81735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609600"/>
          </a:xfrm>
        </p:spPr>
        <p:txBody>
          <a:bodyPr/>
          <a:lstStyle/>
          <a:p>
            <a:r>
              <a:rPr lang="en-US" sz="2400" dirty="0" smtClean="0"/>
              <a:t>Trigger Frame Format in [2]</a:t>
            </a:r>
            <a:endParaRPr lang="en-US" sz="24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52400" y="1066800"/>
            <a:ext cx="8839200" cy="4724400"/>
          </a:xfrm>
        </p:spPr>
        <p:txBody>
          <a:bodyPr>
            <a:normAutofit/>
          </a:bodyPr>
          <a:lstStyle/>
          <a:p>
            <a:r>
              <a:rPr lang="en-US" sz="1800" dirty="0" smtClean="0"/>
              <a:t>Trigger information is carried in a control frame which carries the trigger  info: </a:t>
            </a:r>
          </a:p>
          <a:p>
            <a:pPr lvl="1"/>
            <a:r>
              <a:rPr lang="en-US" sz="1600" dirty="0" smtClean="0"/>
              <a:t>A new control/extension frame type</a:t>
            </a:r>
          </a:p>
          <a:p>
            <a:pPr marL="1143000" lvl="2" indent="-342900"/>
            <a:r>
              <a:rPr lang="en-US" sz="1400" dirty="0" smtClean="0"/>
              <a:t>Structure similar to exiting NDPA </a:t>
            </a:r>
          </a:p>
          <a:p>
            <a:pPr marL="800100" lvl="1" indent="-342900">
              <a:buFont typeface="+mj-lt"/>
              <a:buAutoNum type="arabicPeriod"/>
            </a:pPr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marL="457200" lvl="1" indent="0">
              <a:buNone/>
            </a:pPr>
            <a:endParaRPr lang="en-US" sz="1600" dirty="0" smtClean="0"/>
          </a:p>
          <a:p>
            <a:pPr marL="857250" lvl="2" indent="0">
              <a:buNone/>
            </a:pPr>
            <a:endParaRPr lang="en-US" sz="1400" dirty="0" smtClean="0"/>
          </a:p>
          <a:p>
            <a:pPr lvl="1"/>
            <a:r>
              <a:rPr lang="en-US" sz="1600" dirty="0" smtClean="0"/>
              <a:t>As for any MAC frame, it can be sent in any PHY mode (unless special restrictions are defined)</a:t>
            </a:r>
          </a:p>
          <a:p>
            <a:pPr lvl="2"/>
            <a:r>
              <a:rPr lang="en-US" sz="1400" dirty="0" smtClean="0"/>
              <a:t>11a for legacy compatibility/NAV, HE for outdoor, etc… </a:t>
            </a:r>
          </a:p>
          <a:p>
            <a:pPr lvl="1"/>
            <a:r>
              <a:rPr lang="en-US" sz="1600" dirty="0" smtClean="0"/>
              <a:t>TA = BSSID </a:t>
            </a:r>
          </a:p>
          <a:p>
            <a:pPr lvl="1"/>
            <a:r>
              <a:rPr lang="en-US" sz="1600" dirty="0" smtClean="0"/>
              <a:t>RA = Broadcast if more than one STA Info field is present</a:t>
            </a:r>
            <a:endParaRPr lang="en-US" sz="1600" b="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791199" y="6475413"/>
            <a:ext cx="2752661" cy="184666"/>
          </a:xfrm>
        </p:spPr>
        <p:txBody>
          <a:bodyPr/>
          <a:lstStyle/>
          <a:p>
            <a:r>
              <a:rPr lang="fr-FR" dirty="0" smtClean="0"/>
              <a:t>Liwen Chu,  Marvell, et al.</a:t>
            </a:r>
            <a:endParaRPr lang="en-US" dirty="0"/>
          </a:p>
        </p:txBody>
      </p:sp>
      <p:graphicFrame>
        <p:nvGraphicFramePr>
          <p:cNvPr id="7169" name="Object 1"/>
          <p:cNvGraphicFramePr>
            <a:graphicFrameLocks noChangeAspect="1"/>
          </p:cNvGraphicFramePr>
          <p:nvPr/>
        </p:nvGraphicFramePr>
        <p:xfrm>
          <a:off x="1676400" y="2514600"/>
          <a:ext cx="5473700" cy="825500"/>
        </p:xfrm>
        <a:graphic>
          <a:graphicData uri="http://schemas.openxmlformats.org/presentationml/2006/ole">
            <p:oleObj spid="_x0000_s7169" name="Document" r:id="rId4" imgW="5478811" imgH="900451" progId="Word.Document.12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402039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34285</TotalTime>
  <Words>1812</Words>
  <Application>Microsoft Office PowerPoint</Application>
  <PresentationFormat>On-screen Show (4:3)</PresentationFormat>
  <Paragraphs>582</Paragraphs>
  <Slides>17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ACcord Submission Template</vt:lpstr>
      <vt:lpstr>Document</vt:lpstr>
      <vt:lpstr>Visio</vt:lpstr>
      <vt:lpstr>Broadcast and Unicast (Trigger) in DL MU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Introduction</vt:lpstr>
      <vt:lpstr>Trigger Frame Format in [2]</vt:lpstr>
      <vt:lpstr>Possible DL/UL OFDMA Frame Exchange</vt:lpstr>
      <vt:lpstr>Possible DL/UL OFDMA Frame Exchange</vt:lpstr>
      <vt:lpstr>Combined multicast and unicast transmissions</vt:lpstr>
      <vt:lpstr>Broadcast Trigger in DL OFDMA </vt:lpstr>
      <vt:lpstr>References</vt:lpstr>
      <vt:lpstr>Straw Poll 1</vt:lpstr>
      <vt:lpstr>Straw Poll 2</vt:lpstr>
      <vt:lpstr>Straw Poll 3</vt:lpstr>
    </vt:vector>
  </TitlesOfParts>
  <Company>&lt;Company Name&gt;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liwenchu@marvell.com</dc:creator>
  <cp:lastModifiedBy>Windows User</cp:lastModifiedBy>
  <cp:revision>707</cp:revision>
  <cp:lastPrinted>1998-02-10T13:28:06Z</cp:lastPrinted>
  <dcterms:created xsi:type="dcterms:W3CDTF">2009-12-02T19:05:24Z</dcterms:created>
  <dcterms:modified xsi:type="dcterms:W3CDTF">2015-07-13T16:28:32Z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-477216848</vt:i4>
  </property>
  <property fmtid="{D5CDD505-2E9C-101B-9397-08002B2CF9AE}" pid="4" name="_EmailSubject">
    <vt:lpwstr>Review of F2F planned presentations</vt:lpwstr>
  </property>
  <property fmtid="{D5CDD505-2E9C-101B-9397-08002B2CF9AE}" pid="5" name="_AuthorEmail">
    <vt:lpwstr>aasterja@qti.qualcomm.com</vt:lpwstr>
  </property>
  <property fmtid="{D5CDD505-2E9C-101B-9397-08002B2CF9AE}" pid="6" name="_AuthorEmailDisplayName">
    <vt:lpwstr>Asterjadhi, Alfred</vt:lpwstr>
  </property>
  <property fmtid="{D5CDD505-2E9C-101B-9397-08002B2CF9AE}" pid="7" name="_PreviousAdHocReviewCycleID">
    <vt:i4>-660028118</vt:i4>
  </property>
</Properties>
</file>