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9" r:id="rId2"/>
    <p:sldId id="350" r:id="rId3"/>
    <p:sldId id="351" r:id="rId4"/>
    <p:sldId id="352" r:id="rId5"/>
    <p:sldId id="353" r:id="rId6"/>
    <p:sldId id="354" r:id="rId7"/>
    <p:sldId id="355" r:id="rId8"/>
    <p:sldId id="304" r:id="rId9"/>
    <p:sldId id="337" r:id="rId10"/>
    <p:sldId id="339" r:id="rId11"/>
    <p:sldId id="340" r:id="rId12"/>
    <p:sldId id="346" r:id="rId13"/>
    <p:sldId id="342" r:id="rId14"/>
    <p:sldId id="311" r:id="rId15"/>
    <p:sldId id="344" r:id="rId16"/>
    <p:sldId id="348" r:id="rId17"/>
    <p:sldId id="347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1170" y="138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0831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July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Broadcast and </a:t>
            </a:r>
            <a:r>
              <a:rPr lang="en-US" dirty="0" err="1" smtClean="0"/>
              <a:t>Unicast</a:t>
            </a:r>
            <a:r>
              <a:rPr lang="en-US" dirty="0" smtClean="0"/>
              <a:t> (Trigger) in DL 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2015-07-12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Possible DL/UL OFDMA Frame Exchange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37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TXOP may include DL OFDMA and UL OFDMA</a:t>
            </a:r>
          </a:p>
          <a:p>
            <a:pPr lvl="1"/>
            <a:r>
              <a:rPr lang="en-US" sz="1400" dirty="0" smtClean="0"/>
              <a:t>DL OFDMA and UL OFDMA may have different STAs.</a:t>
            </a:r>
          </a:p>
          <a:p>
            <a:pPr lvl="1"/>
            <a:r>
              <a:rPr lang="en-US" sz="1400" dirty="0" smtClean="0"/>
              <a:t>DL OFDMA may include UL resource allocation information.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337176" y="4326575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1282086" y="4630365"/>
            <a:ext cx="2298632" cy="304800"/>
            <a:chOff x="2859" y="1856"/>
            <a:chExt cx="761" cy="256"/>
          </a:xfrm>
        </p:grpSpPr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 dirty="0"/>
            </a:p>
          </p:txBody>
        </p:sp>
        <p:sp>
          <p:nvSpPr>
            <p:cNvPr id="16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 </a:t>
              </a:r>
              <a:endParaRPr lang="en-US" sz="900" dirty="0"/>
            </a:p>
          </p:txBody>
        </p:sp>
      </p:grp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1346089" y="4943125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143000" y="5545775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202875" y="4948050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208599" y="4649379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08599" y="4344579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1981200" y="4081150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DL OFDMA</a:t>
            </a:r>
            <a:endParaRPr lang="en-US" sz="900" b="0" i="1" dirty="0"/>
          </a:p>
        </p:txBody>
      </p:sp>
      <p:sp>
        <p:nvSpPr>
          <p:cNvPr id="26" name="Right Arrow 25"/>
          <p:cNvSpPr/>
          <p:nvPr/>
        </p:nvSpPr>
        <p:spPr bwMode="auto">
          <a:xfrm>
            <a:off x="1371600" y="5631875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3754588" y="4957783"/>
            <a:ext cx="2265212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3768225" y="5082382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3690584" y="4645023"/>
            <a:ext cx="2328837" cy="304800"/>
            <a:chOff x="2859" y="1856"/>
            <a:chExt cx="771" cy="256"/>
          </a:xfrm>
        </p:grpSpPr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3745674" y="4341233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3780100" y="438963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019800" y="39624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</a:t>
            </a:r>
            <a:r>
              <a:rPr lang="en-US" sz="900" dirty="0" err="1" smtClean="0"/>
              <a:t>Ack</a:t>
            </a:r>
            <a:r>
              <a:rPr lang="en-US" sz="900" dirty="0" smtClean="0"/>
              <a:t>/BA or M-BA</a:t>
            </a:r>
            <a:endParaRPr lang="en-US" sz="900" b="0" i="1" dirty="0"/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3429000" y="5698175"/>
            <a:ext cx="2133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Example of OFDMA Frame Exchange</a:t>
            </a:r>
            <a:endParaRPr lang="en-US" sz="900" b="0" i="1" dirty="0"/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1359726" y="506772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STA3</a:t>
            </a:r>
            <a:endParaRPr lang="en-US" sz="900" dirty="0"/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1371601" y="437497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427025" y="4959925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15924" y="4637504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415924" y="4332704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4267200" y="4097975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UL OFDMA</a:t>
            </a:r>
            <a:endParaRPr lang="en-US" sz="900" b="0" i="1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1565776" y="4631375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510686" y="4935165"/>
            <a:ext cx="2298632" cy="304800"/>
            <a:chOff x="2859" y="1856"/>
            <a:chExt cx="761" cy="256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 dirty="0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 </a:t>
              </a:r>
              <a:endParaRPr lang="en-US" sz="900" dirty="0"/>
            </a:p>
          </p:txBody>
        </p:sp>
      </p:grp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1574689" y="5247925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400" dirty="0" smtClean="0"/>
              <a:t>Possible DL/UL OFDMA Frame Exchange</a:t>
            </a:r>
            <a:endParaRPr lang="en-US" sz="24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76200" y="1143000"/>
            <a:ext cx="899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A Trigger frame in A-MPDU which is transmitted to a single receiver can be used to trigger UL OFDMA/MU-MIMO frame exchange (UL data OFDMA PPDU + DL acknowledge) or UL OFDMA acknowledge from a STA.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TBD IFS after the end of PPDU which carries Trigger, STAs transmit UL OFDMA/MU-MIMO frames.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After receiving UL MU PPDU, the AP acknowledges the received frames by using broadcast acknowledge or OFDMA acknowledge. 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71600" y="5850575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6431475" y="5252850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37199" y="4954179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37199" y="4649379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2209800" y="4385950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DL A-MPDU</a:t>
            </a:r>
            <a:endParaRPr lang="en-US" sz="900" b="0" i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200400" y="4953000"/>
            <a:ext cx="609600" cy="2747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200400" y="4631375"/>
            <a:ext cx="609600" cy="29847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188525" y="5240976"/>
            <a:ext cx="609600" cy="59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1600200" y="5936675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983188" y="5262583"/>
            <a:ext cx="2265212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996825" y="5387182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919184" y="4949823"/>
            <a:ext cx="2328837" cy="304800"/>
            <a:chOff x="2859" y="1856"/>
            <a:chExt cx="771" cy="256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3974274" y="4646033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4008700" y="469443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6172200" y="42672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or broadcast acknowledge</a:t>
            </a:r>
            <a:endParaRPr lang="en-US" sz="900" b="0" i="1" dirty="0"/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3657600" y="6002975"/>
            <a:ext cx="2133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Example of OFDMA Frame Exchange</a:t>
            </a:r>
            <a:endParaRPr lang="en-US" sz="900" b="0" i="1" dirty="0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588326" y="537252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STA3</a:t>
            </a:r>
            <a:endParaRPr lang="en-US" sz="900" dirty="0"/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1600201" y="467977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655625" y="5264725"/>
            <a:ext cx="609600" cy="59197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44524" y="4942304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644524" y="4637504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4495800" y="4402775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UL A-MPDU</a:t>
            </a:r>
            <a:endParaRPr lang="en-US" sz="900" b="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Combined multicast and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transmissions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zh-CN" sz="2000" dirty="0" smtClean="0">
                <a:latin typeface="Times" pitchFamily="18" charset="0"/>
              </a:rPr>
              <a:t>Multicast frames and </a:t>
            </a:r>
            <a:r>
              <a:rPr lang="en-US" altLang="zh-CN" sz="2000" dirty="0" err="1" smtClean="0">
                <a:latin typeface="Times" pitchFamily="18" charset="0"/>
              </a:rPr>
              <a:t>unicast</a:t>
            </a:r>
            <a:r>
              <a:rPr lang="en-US" altLang="zh-CN" sz="2000" dirty="0" smtClean="0">
                <a:latin typeface="Times" pitchFamily="18" charset="0"/>
              </a:rPr>
              <a:t> frames can be multiplexed together in OFDMA format: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>
                <a:latin typeface="Times" pitchFamily="18" charset="0"/>
              </a:rPr>
              <a:t>Provides high efficiency for both multicast and </a:t>
            </a:r>
            <a:r>
              <a:rPr lang="en-US" altLang="zh-CN" sz="1600" dirty="0" err="1" smtClean="0">
                <a:latin typeface="Times" pitchFamily="18" charset="0"/>
              </a:rPr>
              <a:t>unicast</a:t>
            </a:r>
            <a:r>
              <a:rPr lang="en-US" altLang="zh-CN" sz="1600" dirty="0" smtClean="0">
                <a:latin typeface="Times" pitchFamily="18" charset="0"/>
              </a:rPr>
              <a:t> transmissions.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 smtClean="0">
                <a:latin typeface="Times" pitchFamily="18" charset="0"/>
              </a:rPr>
              <a:t>Reduce the delay of </a:t>
            </a:r>
            <a:r>
              <a:rPr lang="en-US" altLang="zh-CN" sz="1600" dirty="0" err="1" smtClean="0">
                <a:latin typeface="Times" pitchFamily="18" charset="0"/>
              </a:rPr>
              <a:t>unicast</a:t>
            </a:r>
            <a:r>
              <a:rPr lang="en-US" altLang="zh-CN" sz="1600" dirty="0" smtClean="0">
                <a:latin typeface="Times" pitchFamily="18" charset="0"/>
              </a:rPr>
              <a:t> transmission caused by multicast transmissions.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altLang="zh-CN" sz="1600" dirty="0" smtClean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839788" y="3454400"/>
          <a:ext cx="7693025" cy="2870200"/>
        </p:xfrm>
        <a:graphic>
          <a:graphicData uri="http://schemas.openxmlformats.org/presentationml/2006/ole">
            <p:oleObj spid="_x0000_s1026" name="Visio" r:id="rId3" imgW="3424142" imgH="1278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762000"/>
          </a:xfrm>
        </p:spPr>
        <p:txBody>
          <a:bodyPr/>
          <a:lstStyle/>
          <a:p>
            <a:r>
              <a:rPr lang="en-US" sz="2400" dirty="0" smtClean="0"/>
              <a:t>Broadcast Trigger in DL OFDMA </a:t>
            </a:r>
            <a:endParaRPr lang="en-US" sz="24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dirty="0" smtClean="0"/>
              <a:t>When a </a:t>
            </a:r>
            <a:r>
              <a:rPr lang="en-US" sz="1400" dirty="0" err="1" smtClean="0"/>
              <a:t>subchannel</a:t>
            </a:r>
            <a:r>
              <a:rPr lang="en-US" sz="1400" dirty="0" smtClean="0"/>
              <a:t> in DL OFDMA PPDU is used to broadcast Trigger to multiple STAs, UL OFDMA PPDU and DL OFDMA PPDU can have different STAs as the transmitters/receivers</a:t>
            </a:r>
            <a:r>
              <a:rPr lang="en-US" sz="1400" kern="0" dirty="0" smtClean="0"/>
              <a:t>. 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err="1" smtClean="0"/>
              <a:t>Unicast</a:t>
            </a:r>
            <a:r>
              <a:rPr lang="en-US" sz="1400" kern="0" dirty="0" smtClean="0"/>
              <a:t> Trigger in A-MPDU with data frames has the same receiver as the data frames.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Broadcast Trigger only in a PPDU can be received by multiple STAs.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1400" kern="0" dirty="0" smtClean="0"/>
              <a:t>Partial AID in HE SIG for Trigger that is received by multiple STAs is a special partial AID, e.g. all 0 partial AID.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1400" kern="0" dirty="0" smtClean="0"/>
              <a:t>The broadcast trigger </a:t>
            </a:r>
            <a:r>
              <a:rPr lang="en-US" sz="1400" dirty="0" smtClean="0"/>
              <a:t>includes the resource allocation information of the STAs which are not identified by the partial AIDs of the other </a:t>
            </a:r>
            <a:r>
              <a:rPr lang="en-US" sz="1400" dirty="0" err="1" smtClean="0"/>
              <a:t>subchannels</a:t>
            </a:r>
            <a:r>
              <a:rPr lang="en-US" sz="1400" dirty="0" smtClean="0"/>
              <a:t> of the DL OFDMA.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 typeface="Times New Roman" pitchFamily="18" charset="0"/>
              <a:buChar char="‒"/>
              <a:defRPr/>
            </a:pPr>
            <a:r>
              <a:rPr lang="en-US" sz="1400" kern="0" dirty="0" smtClean="0"/>
              <a:t>With this, a STA doesn’t need to decode two </a:t>
            </a:r>
            <a:r>
              <a:rPr lang="en-US" sz="1400" kern="0" dirty="0" err="1" smtClean="0"/>
              <a:t>subchanels</a:t>
            </a:r>
            <a:r>
              <a:rPr lang="en-US" sz="1400" kern="0" dirty="0" smtClean="0"/>
              <a:t> of DL OFDMA.</a:t>
            </a:r>
          </a:p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TBD IFS after the end of PPDU which carries Trigger, STAs transmit UL OFDMA/MU-MIMO frames.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/>
              <a:t>After receiving UL MU PPDU, the AP acknowledges the received frames by using broadcast acknowledge or OFDMA acknowledge. </a:t>
            </a:r>
          </a:p>
        </p:txBody>
      </p:sp>
      <p:sp>
        <p:nvSpPr>
          <p:cNvPr id="7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85" name="Rectangle 25"/>
          <p:cNvSpPr>
            <a:spLocks noChangeArrowheads="1"/>
          </p:cNvSpPr>
          <p:nvPr/>
        </p:nvSpPr>
        <p:spPr bwMode="auto">
          <a:xfrm>
            <a:off x="1413376" y="4938068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358286" y="5241858"/>
            <a:ext cx="2298632" cy="304800"/>
            <a:chOff x="2859" y="1856"/>
            <a:chExt cx="761" cy="256"/>
          </a:xfrm>
        </p:grpSpPr>
        <p:sp>
          <p:nvSpPr>
            <p:cNvPr id="87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88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</a:t>
              </a:r>
              <a:endParaRPr lang="en-US" sz="900" dirty="0"/>
            </a:p>
          </p:txBody>
        </p:sp>
      </p:grpSp>
      <p:sp>
        <p:nvSpPr>
          <p:cNvPr id="89" name="Rectangle 25"/>
          <p:cNvSpPr>
            <a:spLocks noChangeArrowheads="1"/>
          </p:cNvSpPr>
          <p:nvPr/>
        </p:nvSpPr>
        <p:spPr bwMode="auto">
          <a:xfrm>
            <a:off x="1422289" y="5554618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1219200" y="6169968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tangle 90"/>
          <p:cNvSpPr/>
          <p:nvPr/>
        </p:nvSpPr>
        <p:spPr bwMode="auto">
          <a:xfrm>
            <a:off x="6284799" y="5260872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284799" y="4956072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3" name="Text Box 32"/>
          <p:cNvSpPr txBox="1">
            <a:spLocks noChangeArrowheads="1"/>
          </p:cNvSpPr>
          <p:nvPr/>
        </p:nvSpPr>
        <p:spPr bwMode="auto">
          <a:xfrm>
            <a:off x="1981200" y="40998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DL A-MPDU</a:t>
            </a:r>
            <a:endParaRPr lang="en-US" sz="900" b="0" i="1" dirty="0"/>
          </a:p>
        </p:txBody>
      </p:sp>
      <p:sp>
        <p:nvSpPr>
          <p:cNvPr id="94" name="Rectangle 93"/>
          <p:cNvSpPr/>
          <p:nvPr/>
        </p:nvSpPr>
        <p:spPr bwMode="auto">
          <a:xfrm>
            <a:off x="3048000" y="52451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3048000" y="4938068"/>
            <a:ext cx="609600" cy="29847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036125" y="5547669"/>
            <a:ext cx="609600" cy="59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01" name="Right Arrow 100"/>
          <p:cNvSpPr/>
          <p:nvPr/>
        </p:nvSpPr>
        <p:spPr bwMode="auto">
          <a:xfrm>
            <a:off x="1447800" y="6230668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103" name="Rectangle 25"/>
          <p:cNvSpPr>
            <a:spLocks noChangeArrowheads="1"/>
          </p:cNvSpPr>
          <p:nvPr/>
        </p:nvSpPr>
        <p:spPr bwMode="auto">
          <a:xfrm>
            <a:off x="3813963" y="5852468"/>
            <a:ext cx="226521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08" name="Rectangle 26"/>
          <p:cNvSpPr>
            <a:spLocks noChangeArrowheads="1"/>
          </p:cNvSpPr>
          <p:nvPr/>
        </p:nvSpPr>
        <p:spPr bwMode="auto">
          <a:xfrm>
            <a:off x="3793175" y="5852468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749959" y="5256516"/>
            <a:ext cx="2328837" cy="304800"/>
            <a:chOff x="2859" y="1856"/>
            <a:chExt cx="771" cy="256"/>
          </a:xfrm>
        </p:grpSpPr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115" name="Rectangle 25"/>
          <p:cNvSpPr>
            <a:spLocks noChangeArrowheads="1"/>
          </p:cNvSpPr>
          <p:nvPr/>
        </p:nvSpPr>
        <p:spPr bwMode="auto">
          <a:xfrm>
            <a:off x="3805049" y="4952726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6" name="Rectangle 26"/>
          <p:cNvSpPr>
            <a:spLocks noChangeArrowheads="1"/>
          </p:cNvSpPr>
          <p:nvPr/>
        </p:nvSpPr>
        <p:spPr bwMode="auto">
          <a:xfrm>
            <a:off x="3839475" y="5001125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6172200" y="39497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or broadcast acknowledge</a:t>
            </a:r>
            <a:endParaRPr lang="en-US" sz="900" b="0" i="1" dirty="0"/>
          </a:p>
        </p:txBody>
      </p:sp>
      <p:sp>
        <p:nvSpPr>
          <p:cNvPr id="118" name="Text Box 32"/>
          <p:cNvSpPr txBox="1">
            <a:spLocks noChangeArrowheads="1"/>
          </p:cNvSpPr>
          <p:nvPr/>
        </p:nvSpPr>
        <p:spPr bwMode="auto">
          <a:xfrm>
            <a:off x="3886200" y="6296968"/>
            <a:ext cx="152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Frame Exchange</a:t>
            </a:r>
            <a:endParaRPr lang="en-US" sz="900" b="0" i="1" dirty="0"/>
          </a:p>
        </p:txBody>
      </p:sp>
      <p:sp>
        <p:nvSpPr>
          <p:cNvPr id="119" name="Rectangle 26"/>
          <p:cNvSpPr>
            <a:spLocks noChangeArrowheads="1"/>
          </p:cNvSpPr>
          <p:nvPr/>
        </p:nvSpPr>
        <p:spPr bwMode="auto">
          <a:xfrm>
            <a:off x="1435926" y="5679217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 AP A-MPDU to STA3</a:t>
            </a:r>
            <a:endParaRPr lang="en-US" sz="900" dirty="0"/>
          </a:p>
        </p:txBody>
      </p:sp>
      <p:sp>
        <p:nvSpPr>
          <p:cNvPr id="120" name="Rectangle 26"/>
          <p:cNvSpPr>
            <a:spLocks noChangeArrowheads="1"/>
          </p:cNvSpPr>
          <p:nvPr/>
        </p:nvSpPr>
        <p:spPr bwMode="auto">
          <a:xfrm>
            <a:off x="1447801" y="4986467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122" name="Rectangle 121"/>
          <p:cNvSpPr/>
          <p:nvPr/>
        </p:nvSpPr>
        <p:spPr bwMode="auto">
          <a:xfrm>
            <a:off x="5486400" y="5852468"/>
            <a:ext cx="609600" cy="31092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5475299" y="5248997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5475299" y="4944197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1" name="Text Box 32"/>
          <p:cNvSpPr txBox="1">
            <a:spLocks noChangeArrowheads="1"/>
          </p:cNvSpPr>
          <p:nvPr/>
        </p:nvSpPr>
        <p:spPr bwMode="auto">
          <a:xfrm>
            <a:off x="4267200" y="40998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UL A-MPDU</a:t>
            </a:r>
            <a:endParaRPr lang="en-US" sz="900" b="0" i="1" dirty="0"/>
          </a:p>
        </p:txBody>
      </p:sp>
      <p:sp>
        <p:nvSpPr>
          <p:cNvPr id="152" name="Rectangle 25"/>
          <p:cNvSpPr>
            <a:spLocks noChangeArrowheads="1"/>
          </p:cNvSpPr>
          <p:nvPr/>
        </p:nvSpPr>
        <p:spPr bwMode="auto">
          <a:xfrm>
            <a:off x="1417125" y="4319745"/>
            <a:ext cx="2244224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3" name="Text Box 32"/>
          <p:cNvSpPr txBox="1">
            <a:spLocks noChangeArrowheads="1"/>
          </p:cNvSpPr>
          <p:nvPr/>
        </p:nvSpPr>
        <p:spPr bwMode="auto">
          <a:xfrm>
            <a:off x="2057400" y="43284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Trigger</a:t>
            </a:r>
            <a:endParaRPr lang="en-US" sz="900" b="0" i="1" dirty="0"/>
          </a:p>
        </p:txBody>
      </p:sp>
      <p:sp>
        <p:nvSpPr>
          <p:cNvPr id="154" name="Rectangle 25"/>
          <p:cNvSpPr>
            <a:spLocks noChangeArrowheads="1"/>
          </p:cNvSpPr>
          <p:nvPr/>
        </p:nvSpPr>
        <p:spPr bwMode="auto">
          <a:xfrm>
            <a:off x="1412175" y="4633268"/>
            <a:ext cx="2244224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5" name="Rectangle 154"/>
          <p:cNvSpPr/>
          <p:nvPr/>
        </p:nvSpPr>
        <p:spPr bwMode="auto">
          <a:xfrm>
            <a:off x="3046799" y="4633268"/>
            <a:ext cx="609600" cy="29847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156" name="Rectangle 26"/>
          <p:cNvSpPr>
            <a:spLocks noChangeArrowheads="1"/>
          </p:cNvSpPr>
          <p:nvPr/>
        </p:nvSpPr>
        <p:spPr bwMode="auto">
          <a:xfrm>
            <a:off x="1446600" y="4681667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 A-MPDU to STA4</a:t>
            </a:r>
            <a:endParaRPr lang="en-US" sz="900" dirty="0"/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813963" y="5558364"/>
            <a:ext cx="2265212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3793175" y="555836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STA5 A-MPDU to AP</a:t>
            </a:r>
            <a:endParaRPr lang="en-US" sz="900" dirty="0"/>
          </a:p>
        </p:txBody>
      </p:sp>
      <p:sp>
        <p:nvSpPr>
          <p:cNvPr id="159" name="Rectangle 25"/>
          <p:cNvSpPr>
            <a:spLocks noChangeArrowheads="1"/>
          </p:cNvSpPr>
          <p:nvPr/>
        </p:nvSpPr>
        <p:spPr bwMode="auto">
          <a:xfrm>
            <a:off x="3805050" y="4636847"/>
            <a:ext cx="2274125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60" name="Rectangle 26"/>
          <p:cNvSpPr>
            <a:spLocks noChangeArrowheads="1"/>
          </p:cNvSpPr>
          <p:nvPr/>
        </p:nvSpPr>
        <p:spPr bwMode="auto">
          <a:xfrm>
            <a:off x="3839476" y="4685246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STA4 A-MPDU to AP</a:t>
            </a:r>
            <a:endParaRPr lang="en-US" sz="900" dirty="0"/>
          </a:p>
        </p:txBody>
      </p:sp>
      <p:sp>
        <p:nvSpPr>
          <p:cNvPr id="161" name="Rectangle 160"/>
          <p:cNvSpPr/>
          <p:nvPr/>
        </p:nvSpPr>
        <p:spPr bwMode="auto">
          <a:xfrm>
            <a:off x="5475300" y="4628318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2" name="Rectangle 25"/>
          <p:cNvSpPr>
            <a:spLocks noChangeArrowheads="1"/>
          </p:cNvSpPr>
          <p:nvPr/>
        </p:nvSpPr>
        <p:spPr bwMode="auto">
          <a:xfrm>
            <a:off x="3810000" y="4324695"/>
            <a:ext cx="2274125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63" name="Rectangle 26"/>
          <p:cNvSpPr>
            <a:spLocks noChangeArrowheads="1"/>
          </p:cNvSpPr>
          <p:nvPr/>
        </p:nvSpPr>
        <p:spPr bwMode="auto">
          <a:xfrm>
            <a:off x="3886201" y="437309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STA6 A-MPDU to AP</a:t>
            </a:r>
            <a:endParaRPr lang="en-US" sz="900" dirty="0"/>
          </a:p>
        </p:txBody>
      </p:sp>
      <p:sp>
        <p:nvSpPr>
          <p:cNvPr id="164" name="Rectangle 163"/>
          <p:cNvSpPr/>
          <p:nvPr/>
        </p:nvSpPr>
        <p:spPr bwMode="auto">
          <a:xfrm>
            <a:off x="6288975" y="5869293"/>
            <a:ext cx="609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288975" y="5564493"/>
            <a:ext cx="609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277100" y="4638218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277100" y="4333418"/>
            <a:ext cx="609600" cy="304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802.11-15/0132-04-00ax-spec-framework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00xx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r0 </a:t>
            </a:r>
            <a:r>
              <a:rPr lang="en-US" sz="2000" dirty="0" smtClean="0"/>
              <a:t>Trigger Frame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</a:t>
            </a:r>
          </a:p>
          <a:p>
            <a:r>
              <a:rPr lang="en-US" sz="1800" dirty="0" err="1" smtClean="0"/>
              <a:t>Unicast</a:t>
            </a:r>
            <a:r>
              <a:rPr lang="en-US" sz="1800" dirty="0" smtClean="0"/>
              <a:t> trigger frame for a single user may be included within an AMPDU for that user within the DL MU PPDU that precedes the UL MU transmission by TBD IFS.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 </a:t>
            </a:r>
          </a:p>
          <a:p>
            <a:r>
              <a:rPr lang="en-GB" sz="1800" dirty="0" smtClean="0"/>
              <a:t>The spec shall allow that multicast frames and </a:t>
            </a:r>
            <a:r>
              <a:rPr lang="en-GB" sz="1800" dirty="0" err="1" smtClean="0"/>
              <a:t>unicast</a:t>
            </a:r>
            <a:r>
              <a:rPr lang="en-GB" sz="1800" dirty="0" smtClean="0"/>
              <a:t> frames can be multiplexed together in a DL OFDMA PPDU</a:t>
            </a:r>
            <a:r>
              <a:rPr lang="en-US" sz="1600" b="1" dirty="0" smtClean="0"/>
              <a:t>.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Broadcast trigger transmitted in a </a:t>
            </a:r>
            <a:r>
              <a:rPr lang="en-US" sz="1800" dirty="0" err="1" smtClean="0"/>
              <a:t>subchannel</a:t>
            </a:r>
            <a:r>
              <a:rPr lang="en-US" sz="1800" dirty="0" smtClean="0"/>
              <a:t> of DL OFDMA includes the resource allocation information of the STAs which are not identified by the partial AIDs of the other </a:t>
            </a:r>
            <a:r>
              <a:rPr lang="en-US" sz="1800" dirty="0" err="1" smtClean="0"/>
              <a:t>subchannels</a:t>
            </a:r>
            <a:r>
              <a:rPr lang="en-US" sz="1800" dirty="0" smtClean="0"/>
              <a:t> of the DL OFDMA:  </a:t>
            </a:r>
          </a:p>
          <a:p>
            <a:pPr lvl="1"/>
            <a:r>
              <a:rPr lang="en-US" sz="1600" b="1" dirty="0" smtClean="0"/>
              <a:t>the </a:t>
            </a:r>
            <a:r>
              <a:rPr lang="en-US" sz="1600" b="1" dirty="0" err="1" smtClean="0"/>
              <a:t>subchannel</a:t>
            </a:r>
            <a:r>
              <a:rPr lang="en-US" sz="1600" b="1" dirty="0" smtClean="0"/>
              <a:t> of the broadcast trigger frame is identified by TBD signaling.</a:t>
            </a:r>
          </a:p>
          <a:p>
            <a:pPr lvl="1"/>
            <a:r>
              <a:rPr lang="en-US" sz="1600" b="1" dirty="0" smtClean="0"/>
              <a:t>the DL OFDMA precedes the UL OFDMA transmission by TBD IFS.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9050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9050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r>
              <a:rPr lang="en-US" sz="1600" dirty="0" smtClean="0"/>
              <a:t>The following text was included in 11ax SFD [1]</a:t>
            </a:r>
          </a:p>
          <a:p>
            <a:pPr lvl="1"/>
            <a:r>
              <a:rPr lang="en-GB" sz="1400" dirty="0" smtClean="0"/>
              <a:t>An UL MU PPDU (MU-MIMO or OFDMA) is sent as an immediate response (IFS TBD) to a Trigger frame (format TBD) sent by the AP</a:t>
            </a:r>
          </a:p>
          <a:p>
            <a:pPr lvl="1"/>
            <a:r>
              <a:rPr lang="en-US" sz="1400" dirty="0" smtClean="0"/>
              <a:t>The amendment shall define a mechanism for multiplexing DL acknowledgments sent in response to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>
              <a:buNone/>
            </a:pPr>
            <a:endParaRPr lang="en-US" sz="1600" dirty="0"/>
          </a:p>
          <a:p>
            <a:r>
              <a:rPr lang="en-US" sz="1600" dirty="0" smtClean="0"/>
              <a:t>In [2], Trigger frame is defined as MAC frame which is separately transmitted.</a:t>
            </a:r>
          </a:p>
          <a:p>
            <a:r>
              <a:rPr lang="en-US" sz="1600" dirty="0" smtClean="0"/>
              <a:t>It is not clear whether broadcast/multicast frames are allowed in DL MU.</a:t>
            </a:r>
          </a:p>
          <a:p>
            <a:r>
              <a:rPr lang="en-US" sz="1600" dirty="0" smtClean="0"/>
              <a:t>In this presentation we defines </a:t>
            </a:r>
          </a:p>
          <a:p>
            <a:pPr lvl="1"/>
            <a:r>
              <a:rPr lang="en-US" sz="1200" dirty="0" smtClean="0"/>
              <a:t>trigger frame transmitted in DL MU.</a:t>
            </a:r>
          </a:p>
          <a:p>
            <a:pPr lvl="1"/>
            <a:r>
              <a:rPr lang="en-US" sz="1200" dirty="0" smtClean="0"/>
              <a:t>broadcast/multicast frames in DL MU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5146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Trigger Frame Format in [2]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724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Trigger information is carried in a control frame which carries the trigger  info: </a:t>
            </a:r>
          </a:p>
          <a:p>
            <a:pPr lvl="1"/>
            <a:r>
              <a:rPr lang="en-US" sz="1600" dirty="0" smtClean="0"/>
              <a:t>A new control/extension frame type</a:t>
            </a:r>
          </a:p>
          <a:p>
            <a:pPr marL="1143000" lvl="2" indent="-342900"/>
            <a:r>
              <a:rPr lang="en-US" sz="1400" dirty="0" smtClean="0"/>
              <a:t>Structure similar to exiting NDPA 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857250" lvl="2" indent="0">
              <a:buNone/>
            </a:pPr>
            <a:endParaRPr lang="en-US" sz="1400" dirty="0" smtClean="0"/>
          </a:p>
          <a:p>
            <a:pPr lvl="1"/>
            <a:r>
              <a:rPr lang="en-US" sz="1600" dirty="0" smtClean="0"/>
              <a:t>As for any MAC frame, it can be sent in any PHY mode (unless special restrictions are defined)</a:t>
            </a:r>
          </a:p>
          <a:p>
            <a:pPr lvl="2"/>
            <a:r>
              <a:rPr lang="en-US" sz="1400" dirty="0" smtClean="0"/>
              <a:t>11a for legacy compatibility/NAV, HE for outdoor, etc… </a:t>
            </a:r>
          </a:p>
          <a:p>
            <a:pPr lvl="1"/>
            <a:r>
              <a:rPr lang="en-US" sz="1600" dirty="0" smtClean="0"/>
              <a:t>TA = BSSID </a:t>
            </a:r>
          </a:p>
          <a:p>
            <a:pPr lvl="1"/>
            <a:r>
              <a:rPr lang="en-US" sz="1600" dirty="0" smtClean="0"/>
              <a:t>RA = Broadcast if more than one STA Info field is present</a:t>
            </a:r>
            <a:endParaRPr lang="en-US" sz="16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1676400" y="2514600"/>
          <a:ext cx="5473700" cy="825500"/>
        </p:xfrm>
        <a:graphic>
          <a:graphicData uri="http://schemas.openxmlformats.org/presentationml/2006/ole">
            <p:oleObj spid="_x0000_s7169" name="Document" r:id="rId4" imgW="5478811" imgH="90045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34285</TotalTime>
  <Words>1812</Words>
  <Application>Microsoft Office PowerPoint</Application>
  <PresentationFormat>On-screen Show (4:3)</PresentationFormat>
  <Paragraphs>582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ACcord Submission Template</vt:lpstr>
      <vt:lpstr>Document</vt:lpstr>
      <vt:lpstr>Visio</vt:lpstr>
      <vt:lpstr>Broadcast and Unicast (Trigger) in DL MU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Trigger Frame Format in [2]</vt:lpstr>
      <vt:lpstr>Possible DL/UL OFDMA Frame Exchange</vt:lpstr>
      <vt:lpstr>Possible DL/UL OFDMA Frame Exchange</vt:lpstr>
      <vt:lpstr>Combined multicast and unicast transmissions</vt:lpstr>
      <vt:lpstr>Broadcast Trigger in DL OFDMA </vt:lpstr>
      <vt:lpstr>References</vt:lpstr>
      <vt:lpstr>Straw Poll 1</vt:lpstr>
      <vt:lpstr>Straw Poll 2</vt:lpstr>
      <vt:lpstr>Straw Poll 3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707</cp:revision>
  <cp:lastPrinted>1998-02-10T13:28:06Z</cp:lastPrinted>
  <dcterms:created xsi:type="dcterms:W3CDTF">2009-12-02T19:05:24Z</dcterms:created>
  <dcterms:modified xsi:type="dcterms:W3CDTF">2015-07-13T16:28:32Z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