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1" r:id="rId3"/>
    <p:sldId id="303" r:id="rId4"/>
    <p:sldId id="304" r:id="rId5"/>
    <p:sldId id="320" r:id="rId6"/>
    <p:sldId id="321" r:id="rId7"/>
    <p:sldId id="322" r:id="rId8"/>
    <p:sldId id="306" r:id="rId9"/>
    <p:sldId id="312" r:id="rId10"/>
    <p:sldId id="325" r:id="rId11"/>
    <p:sldId id="323" r:id="rId12"/>
    <p:sldId id="317" r:id="rId13"/>
    <p:sldId id="314" r:id="rId14"/>
    <p:sldId id="318" r:id="rId15"/>
    <p:sldId id="319" r:id="rId16"/>
    <p:sldId id="309" r:id="rId17"/>
    <p:sldId id="326" r:id="rId18"/>
    <p:sldId id="329" r:id="rId19"/>
    <p:sldId id="331" r:id="rId20"/>
    <p:sldId id="332" r:id="rId21"/>
    <p:sldId id="324" r:id="rId2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9966FF"/>
    <a:srgbClr val="FF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06" autoAdjust="0"/>
    <p:restoredTop sz="99548" autoAdjust="0"/>
  </p:normalViewPr>
  <p:slideViewPr>
    <p:cSldViewPr>
      <p:cViewPr varScale="1">
        <p:scale>
          <a:sx n="89" d="100"/>
          <a:sy n="89" d="100"/>
        </p:scale>
        <p:origin x="172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3228"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695621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045223" cy="276999"/>
          </a:xfrm>
          <a:ln/>
        </p:spPr>
        <p:txBody>
          <a:bodyPr/>
          <a:lstStyle>
            <a:lvl1pPr>
              <a:defRPr/>
            </a:lvl1pPr>
          </a:lstStyle>
          <a:p>
            <a:pPr>
              <a:defRPr/>
            </a:pPr>
            <a:r>
              <a:rPr lang="en-US" dirty="0" smtClean="0"/>
              <a:t>July, 2015 </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045223" cy="276999"/>
          </a:xfrm>
          <a:ln/>
        </p:spPr>
        <p:txBody>
          <a:bodyPr/>
          <a:lstStyle>
            <a:lvl1pPr>
              <a:defRPr/>
            </a:lvl1pPr>
          </a:lstStyle>
          <a:p>
            <a:pPr>
              <a:defRPr/>
            </a:pPr>
            <a:r>
              <a:rPr lang="en-US" dirty="0" smtClean="0"/>
              <a:t>July, 2015 </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December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
        <p:nvSpPr>
          <p:cNvPr id="1030" name="Rectangle 6"/>
          <p:cNvSpPr>
            <a:spLocks noGrp="1" noChangeArrowheads="1"/>
          </p:cNvSpPr>
          <p:nvPr>
            <p:ph type="sldNum" sz="quarter" idx="4"/>
          </p:nvPr>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baseline="0">
                <a:latin typeface="Calibri" panose="020F0502020204030204" pitchFamily="34" charset="0"/>
                <a:cs typeface="Arial" pitchFamily="34" charset="0"/>
              </a:defRPr>
            </a:lvl1pPr>
          </a:lstStyle>
          <a:p>
            <a:pPr>
              <a:defRPr/>
            </a:pPr>
            <a:r>
              <a:rPr lang="en-US" dirty="0" smtClean="0"/>
              <a:t>Slide </a:t>
            </a:r>
            <a:fld id="{7614916F-BBEF-4684-B6F5-1E636F42BA02}" type="slidenum">
              <a:rPr lang="en-US" smtClean="0"/>
              <a:pPr>
                <a:defRPr/>
              </a:pPr>
              <a:t>‹#›</a:t>
            </a:fld>
            <a:endParaRPr lang="en-US" dirty="0"/>
          </a:p>
        </p:txBody>
      </p:sp>
      <p:sp>
        <p:nvSpPr>
          <p:cNvPr id="1031" name="Rectangle 7"/>
          <p:cNvSpPr>
            <a:spLocks noChangeArrowheads="1"/>
          </p:cNvSpPr>
          <p:nvPr userDrawn="1"/>
        </p:nvSpPr>
        <p:spPr bwMode="auto">
          <a:xfrm>
            <a:off x="7926127" y="332601"/>
            <a:ext cx="51937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smtClean="0">
                <a:cs typeface="+mn-cs"/>
              </a:rPr>
              <a:t> </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 name="Rectangle 9"/>
          <p:cNvSpPr>
            <a:spLocks noChangeArrowheads="1"/>
          </p:cNvSpPr>
          <p:nvPr userDrawn="1"/>
        </p:nvSpPr>
        <p:spPr bwMode="auto">
          <a:xfrm>
            <a:off x="6934200" y="6475413"/>
            <a:ext cx="1590885" cy="184666"/>
          </a:xfrm>
          <a:prstGeom prst="rect">
            <a:avLst/>
          </a:prstGeom>
          <a:noFill/>
          <a:ln w="9525">
            <a:noFill/>
            <a:miter lim="800000"/>
            <a:headEnd/>
            <a:tailEnd/>
          </a:ln>
          <a:effectLst/>
        </p:spPr>
        <p:txBody>
          <a:bodyPr wrap="none" lIns="0" tIns="0" rIns="0" bIns="0">
            <a:spAutoFit/>
          </a:bodyPr>
          <a:lstStyle/>
          <a:p>
            <a:pPr eaLnBrk="0" hangingPunct="0">
              <a:defRPr/>
            </a:pPr>
            <a:r>
              <a:rPr lang="en-US" baseline="0" dirty="0" smtClean="0">
                <a:latin typeface="Calibri" panose="020F0502020204030204" pitchFamily="34" charset="0"/>
                <a:cs typeface="+mn-cs"/>
              </a:rPr>
              <a:t>Reza Hedayat, </a:t>
            </a:r>
            <a:r>
              <a:rPr lang="en-US" baseline="0" dirty="0" err="1" smtClean="0">
                <a:latin typeface="Calibri" panose="020F0502020204030204" pitchFamily="34" charset="0"/>
                <a:cs typeface="+mn-cs"/>
              </a:rPr>
              <a:t>Newracom</a:t>
            </a:r>
            <a:endParaRPr lang="en-US" baseline="0" dirty="0">
              <a:latin typeface="Calibri" panose="020F0502020204030204" pitchFamily="34" charset="0"/>
              <a:cs typeface="+mn-cs"/>
            </a:endParaRPr>
          </a:p>
        </p:txBody>
      </p:sp>
      <p:sp>
        <p:nvSpPr>
          <p:cNvPr id="11" name="Rectangle 7"/>
          <p:cNvSpPr>
            <a:spLocks noChangeArrowheads="1"/>
          </p:cNvSpPr>
          <p:nvPr userDrawn="1"/>
        </p:nvSpPr>
        <p:spPr bwMode="auto">
          <a:xfrm>
            <a:off x="5412618" y="332601"/>
            <a:ext cx="3032882"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latin typeface="+mj-lt"/>
              </a:rPr>
              <a:t>doc.: IEEE </a:t>
            </a:r>
            <a:r>
              <a:rPr lang="en-US" sz="1800" b="1" dirty="0" smtClean="0">
                <a:latin typeface="+mj-lt"/>
              </a:rPr>
              <a:t>802.11-15/</a:t>
            </a:r>
            <a:r>
              <a:rPr lang="en-US" altLang="ja-JP" sz="1800" b="1" dirty="0" smtClean="0">
                <a:latin typeface="+mj-lt"/>
              </a:rPr>
              <a:t>829</a:t>
            </a:r>
            <a:r>
              <a:rPr lang="en-US" sz="1800" b="1" dirty="0" smtClean="0">
                <a:latin typeface="+mj-lt"/>
              </a:rPr>
              <a:t>r3</a:t>
            </a:r>
            <a:endParaRPr lang="en-US" sz="1800" b="1" dirty="0">
              <a:latin typeface="+mj-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pPr>
              <a:defRPr/>
            </a:pPr>
            <a:r>
              <a:rPr lang="en-US" altLang="ko-KR" dirty="0" smtClean="0">
                <a:latin typeface="Calibri" panose="020F0502020204030204" pitchFamily="34" charset="0"/>
                <a:ea typeface="굴림" pitchFamily="50" charset="-127"/>
              </a:rPr>
              <a:t>Uplink ACK and BA Multiplexing</a:t>
            </a:r>
            <a:endParaRPr lang="en-US" altLang="ko-KR" dirty="0">
              <a:latin typeface="Calibri" panose="020F0502020204030204" pitchFamily="34" charset="0"/>
              <a:ea typeface="굴림" pitchFamily="50" charset="-127"/>
            </a:endParaRP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latin typeface="Calibri" panose="020F0502020204030204" pitchFamily="34" charset="0"/>
              </a:rPr>
              <a:t>Authors:</a:t>
            </a:r>
            <a:endParaRPr lang="en-US" sz="2000" dirty="0">
              <a:latin typeface="Calibri" panose="020F0502020204030204" pitchFamily="34" charset="0"/>
            </a:endParaRPr>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953283927"/>
              </p:ext>
            </p:extLst>
          </p:nvPr>
        </p:nvGraphicFramePr>
        <p:xfrm>
          <a:off x="609600" y="2590800"/>
          <a:ext cx="8048625" cy="1926261"/>
        </p:xfrm>
        <a:graphic>
          <a:graphicData uri="http://schemas.openxmlformats.org/drawingml/2006/table">
            <a:tbl>
              <a:tblPr/>
              <a:tblGrid>
                <a:gridCol w="1371600"/>
                <a:gridCol w="1143000"/>
                <a:gridCol w="1600200"/>
                <a:gridCol w="1371600"/>
                <a:gridCol w="2562225"/>
              </a:tblGrid>
              <a:tr h="371475">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 Hedayat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 Hoon Kwon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 Seok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 Ferdowsi</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9008 Research Drive, Irvine, CA 92618</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reza.hedayat</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younghoon.kwon</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yongho.seok</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vida.ferdowsi</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Options for ACK/BA Sub-band Assignment</a:t>
            </a:r>
            <a:br>
              <a:rPr lang="en-US" altLang="ko-KR" sz="2800" b="0" dirty="0">
                <a:latin typeface="Calibri" panose="020F0502020204030204" pitchFamily="34" charset="0"/>
                <a:ea typeface="굴림" panose="020B0600000101010101" pitchFamily="34" charset="-127"/>
                <a:cs typeface="Arial" panose="020B0604020202020204" pitchFamily="34" charset="0"/>
              </a:rPr>
            </a:br>
            <a:r>
              <a:rPr lang="en-US" altLang="ko-KR" sz="2400" b="0" dirty="0">
                <a:solidFill>
                  <a:schemeClr val="accent2"/>
                </a:solidFill>
                <a:latin typeface="Calibri" panose="020F0502020204030204" pitchFamily="34" charset="0"/>
                <a:ea typeface="굴림" panose="020B0600000101010101" pitchFamily="34" charset="-127"/>
                <a:cs typeface="Arial" panose="020B0604020202020204" pitchFamily="34" charset="0"/>
              </a:rPr>
              <a:t>Using same sub-band as DL payload</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10</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799"/>
            <a:ext cx="8077200" cy="3020200"/>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Using 2MHz and 4MHz sub-bands for ACK/BA frames requires:</a:t>
            </a:r>
          </a:p>
          <a:p>
            <a:pPr lvl="2"/>
            <a:r>
              <a:rPr lang="en-US" altLang="ko-KR" sz="1100" dirty="0" smtClean="0">
                <a:latin typeface="Calibri" panose="020F0502020204030204" pitchFamily="34" charset="0"/>
                <a:ea typeface="굴림" panose="020B0600000101010101" pitchFamily="34" charset="-127"/>
                <a:cs typeface="Arial" panose="020B0604020202020204" pitchFamily="34" charset="0"/>
              </a:rPr>
              <a:t>For 2 MHz sub-band, ACK </a:t>
            </a:r>
            <a:r>
              <a:rPr lang="en-US" altLang="ko-KR" sz="1100" dirty="0">
                <a:latin typeface="Calibri" panose="020F0502020204030204" pitchFamily="34" charset="0"/>
                <a:ea typeface="굴림" panose="020B0600000101010101" pitchFamily="34" charset="-127"/>
                <a:cs typeface="Arial" panose="020B0604020202020204" pitchFamily="34" charset="0"/>
              </a:rPr>
              <a:t>payload </a:t>
            </a:r>
            <a:r>
              <a:rPr lang="en-US" altLang="ko-KR" sz="1100" dirty="0" smtClean="0">
                <a:latin typeface="Calibri" panose="020F0502020204030204" pitchFamily="34" charset="0"/>
                <a:ea typeface="굴림" panose="020B0600000101010101" pitchFamily="34" charset="-127"/>
                <a:cs typeface="Arial" panose="020B0604020202020204" pitchFamily="34" charset="0"/>
              </a:rPr>
              <a:t>size is 10/5/4/3/2/… </a:t>
            </a:r>
            <a:r>
              <a:rPr lang="en-US" altLang="ko-KR" sz="1100" dirty="0">
                <a:latin typeface="Calibri" panose="020F0502020204030204" pitchFamily="34" charset="0"/>
                <a:ea typeface="굴림" panose="020B0600000101010101" pitchFamily="34" charset="-127"/>
                <a:cs typeface="Arial" panose="020B0604020202020204" pitchFamily="34" charset="0"/>
              </a:rPr>
              <a:t>symbols for </a:t>
            </a:r>
            <a:r>
              <a:rPr lang="en-US" altLang="ko-KR" sz="1100" dirty="0" smtClean="0">
                <a:latin typeface="Calibri" panose="020F0502020204030204" pitchFamily="34" charset="0"/>
                <a:ea typeface="굴림" panose="020B0600000101010101" pitchFamily="34" charset="-127"/>
                <a:cs typeface="Arial" panose="020B0604020202020204" pitchFamily="34" charset="0"/>
              </a:rPr>
              <a:t>MCS0-9</a:t>
            </a:r>
            <a:endParaRPr lang="en-US" altLang="ko-KR" sz="1100" dirty="0">
              <a:latin typeface="Calibri" panose="020F0502020204030204" pitchFamily="34" charset="0"/>
              <a:ea typeface="굴림" panose="020B0600000101010101" pitchFamily="34" charset="-127"/>
              <a:cs typeface="Arial" panose="020B0604020202020204" pitchFamily="34" charset="0"/>
            </a:endParaRPr>
          </a:p>
          <a:p>
            <a:pPr lvl="2"/>
            <a:r>
              <a:rPr lang="en-US" altLang="ko-KR" sz="1100" dirty="0">
                <a:latin typeface="Calibri" panose="020F0502020204030204" pitchFamily="34" charset="0"/>
                <a:ea typeface="굴림" panose="020B0600000101010101" pitchFamily="34" charset="-127"/>
                <a:cs typeface="Arial" panose="020B0604020202020204" pitchFamily="34" charset="0"/>
              </a:rPr>
              <a:t>For 4 MHz </a:t>
            </a:r>
            <a:r>
              <a:rPr lang="en-US" altLang="ko-KR" sz="1100" dirty="0" smtClean="0">
                <a:latin typeface="Calibri" panose="020F0502020204030204" pitchFamily="34" charset="0"/>
                <a:ea typeface="굴림" panose="020B0600000101010101" pitchFamily="34" charset="-127"/>
                <a:cs typeface="Arial" panose="020B0604020202020204" pitchFamily="34" charset="0"/>
              </a:rPr>
              <a:t>sub-band, ACK </a:t>
            </a:r>
            <a:r>
              <a:rPr lang="en-US" altLang="ko-KR" sz="1100" dirty="0">
                <a:latin typeface="Calibri" panose="020F0502020204030204" pitchFamily="34" charset="0"/>
                <a:ea typeface="굴림" panose="020B0600000101010101" pitchFamily="34" charset="-127"/>
                <a:cs typeface="Arial" panose="020B0604020202020204" pitchFamily="34" charset="0"/>
              </a:rPr>
              <a:t>payload </a:t>
            </a:r>
            <a:r>
              <a:rPr lang="en-US" altLang="ko-KR" sz="1100" dirty="0" smtClean="0">
                <a:latin typeface="Calibri" panose="020F0502020204030204" pitchFamily="34" charset="0"/>
                <a:ea typeface="굴림" panose="020B0600000101010101" pitchFamily="34" charset="-127"/>
                <a:cs typeface="Arial" panose="020B0604020202020204" pitchFamily="34" charset="0"/>
              </a:rPr>
              <a:t>is 5/3/2/2/1/… </a:t>
            </a:r>
            <a:r>
              <a:rPr lang="en-US" altLang="ko-KR" sz="1100" dirty="0">
                <a:latin typeface="Calibri" panose="020F0502020204030204" pitchFamily="34" charset="0"/>
                <a:ea typeface="굴림" panose="020B0600000101010101" pitchFamily="34" charset="-127"/>
                <a:cs typeface="Arial" panose="020B0604020202020204" pitchFamily="34" charset="0"/>
              </a:rPr>
              <a:t>symbols for </a:t>
            </a:r>
            <a:r>
              <a:rPr lang="en-US" altLang="ko-KR" sz="1100" dirty="0" smtClean="0">
                <a:latin typeface="Calibri" panose="020F0502020204030204" pitchFamily="34" charset="0"/>
                <a:ea typeface="굴림" panose="020B0600000101010101" pitchFamily="34" charset="-127"/>
                <a:cs typeface="Arial" panose="020B0604020202020204" pitchFamily="34" charset="0"/>
              </a:rPr>
              <a:t>MCS0-9</a:t>
            </a:r>
            <a:endParaRPr lang="en-US" altLang="ko-KR" sz="1100" dirty="0">
              <a:latin typeface="Calibri" panose="020F0502020204030204" pitchFamily="34" charset="0"/>
              <a:ea typeface="굴림" panose="020B0600000101010101" pitchFamily="34" charset="-127"/>
              <a:cs typeface="Arial" panose="020B0604020202020204" pitchFamily="34" charset="0"/>
            </a:endParaRPr>
          </a:p>
          <a:p>
            <a:pPr lvl="2"/>
            <a:r>
              <a:rPr lang="en-US" altLang="ko-KR" sz="1100" dirty="0" smtClean="0">
                <a:latin typeface="Calibri" panose="020F0502020204030204" pitchFamily="34" charset="0"/>
                <a:ea typeface="굴림" panose="020B0600000101010101" pitchFamily="34" charset="-127"/>
                <a:cs typeface="Arial" panose="020B0604020202020204" pitchFamily="34" charset="0"/>
              </a:rPr>
              <a:t>For </a:t>
            </a:r>
            <a:r>
              <a:rPr lang="en-US" altLang="ko-KR" sz="1100" dirty="0">
                <a:latin typeface="Calibri" panose="020F0502020204030204" pitchFamily="34" charset="0"/>
                <a:ea typeface="굴림" panose="020B0600000101010101" pitchFamily="34" charset="-127"/>
                <a:cs typeface="Arial" panose="020B0604020202020204" pitchFamily="34" charset="0"/>
              </a:rPr>
              <a:t>2 MHz </a:t>
            </a:r>
            <a:r>
              <a:rPr lang="en-US" altLang="ko-KR" sz="1100" dirty="0" smtClean="0">
                <a:latin typeface="Calibri" panose="020F0502020204030204" pitchFamily="34" charset="0"/>
                <a:ea typeface="굴림" panose="020B0600000101010101" pitchFamily="34" charset="-127"/>
                <a:cs typeface="Arial" panose="020B0604020202020204" pitchFamily="34" charset="0"/>
              </a:rPr>
              <a:t>sub-band, BA </a:t>
            </a:r>
            <a:r>
              <a:rPr lang="en-US" altLang="ko-KR" sz="1100" dirty="0">
                <a:latin typeface="Calibri" panose="020F0502020204030204" pitchFamily="34" charset="0"/>
                <a:ea typeface="굴림" panose="020B0600000101010101" pitchFamily="34" charset="-127"/>
                <a:cs typeface="Arial" panose="020B0604020202020204" pitchFamily="34" charset="0"/>
              </a:rPr>
              <a:t>payload </a:t>
            </a:r>
            <a:r>
              <a:rPr lang="en-US" altLang="ko-KR" sz="1100" dirty="0" smtClean="0">
                <a:latin typeface="Calibri" panose="020F0502020204030204" pitchFamily="34" charset="0"/>
                <a:ea typeface="굴림" panose="020B0600000101010101" pitchFamily="34" charset="-127"/>
                <a:cs typeface="Arial" panose="020B0604020202020204" pitchFamily="34" charset="0"/>
              </a:rPr>
              <a:t>size is 22/11/8/6/4/3/3/3… </a:t>
            </a:r>
            <a:r>
              <a:rPr lang="en-US" altLang="ko-KR" sz="1100" dirty="0">
                <a:latin typeface="Calibri" panose="020F0502020204030204" pitchFamily="34" charset="0"/>
                <a:ea typeface="굴림" panose="020B0600000101010101" pitchFamily="34" charset="-127"/>
                <a:cs typeface="Arial" panose="020B0604020202020204" pitchFamily="34" charset="0"/>
              </a:rPr>
              <a:t>symbols for </a:t>
            </a:r>
            <a:r>
              <a:rPr lang="en-US" altLang="ko-KR" sz="1100" dirty="0" smtClean="0">
                <a:latin typeface="Calibri" panose="020F0502020204030204" pitchFamily="34" charset="0"/>
                <a:ea typeface="굴림" panose="020B0600000101010101" pitchFamily="34" charset="-127"/>
                <a:cs typeface="Arial" panose="020B0604020202020204" pitchFamily="34" charset="0"/>
              </a:rPr>
              <a:t>MCS0-9</a:t>
            </a:r>
            <a:endParaRPr lang="en-US" altLang="ko-KR" sz="1100" dirty="0">
              <a:latin typeface="Calibri" panose="020F0502020204030204" pitchFamily="34" charset="0"/>
              <a:ea typeface="굴림" panose="020B0600000101010101" pitchFamily="34" charset="-127"/>
              <a:cs typeface="Arial" panose="020B0604020202020204" pitchFamily="34" charset="0"/>
            </a:endParaRPr>
          </a:p>
          <a:p>
            <a:pPr lvl="2"/>
            <a:r>
              <a:rPr lang="en-US" altLang="ko-KR" sz="1100" dirty="0">
                <a:latin typeface="Calibri" panose="020F0502020204030204" pitchFamily="34" charset="0"/>
                <a:ea typeface="굴림" panose="020B0600000101010101" pitchFamily="34" charset="-127"/>
                <a:cs typeface="Arial" panose="020B0604020202020204" pitchFamily="34" charset="0"/>
              </a:rPr>
              <a:t>For 4 MHz </a:t>
            </a:r>
            <a:r>
              <a:rPr lang="en-US" altLang="ko-KR" sz="1100" dirty="0" smtClean="0">
                <a:latin typeface="Calibri" panose="020F0502020204030204" pitchFamily="34" charset="0"/>
                <a:ea typeface="굴림" panose="020B0600000101010101" pitchFamily="34" charset="-127"/>
                <a:cs typeface="Arial" panose="020B0604020202020204" pitchFamily="34" charset="0"/>
              </a:rPr>
              <a:t>sub-band, BA </a:t>
            </a:r>
            <a:r>
              <a:rPr lang="en-US" altLang="ko-KR" sz="1100" dirty="0">
                <a:latin typeface="Calibri" panose="020F0502020204030204" pitchFamily="34" charset="0"/>
                <a:ea typeface="굴림" panose="020B0600000101010101" pitchFamily="34" charset="-127"/>
                <a:cs typeface="Arial" panose="020B0604020202020204" pitchFamily="34" charset="0"/>
              </a:rPr>
              <a:t>payload size </a:t>
            </a:r>
            <a:r>
              <a:rPr lang="en-US" altLang="ko-KR" sz="1100" dirty="0" smtClean="0">
                <a:latin typeface="Calibri" panose="020F0502020204030204" pitchFamily="34" charset="0"/>
                <a:ea typeface="굴림" panose="020B0600000101010101" pitchFamily="34" charset="-127"/>
                <a:cs typeface="Arial" panose="020B0604020202020204" pitchFamily="34" charset="0"/>
              </a:rPr>
              <a:t>is 11/6/4/3/2/2/2… </a:t>
            </a:r>
            <a:r>
              <a:rPr lang="en-US" altLang="ko-KR" sz="1100" dirty="0">
                <a:latin typeface="Calibri" panose="020F0502020204030204" pitchFamily="34" charset="0"/>
                <a:ea typeface="굴림" panose="020B0600000101010101" pitchFamily="34" charset="-127"/>
                <a:cs typeface="Arial" panose="020B0604020202020204" pitchFamily="34" charset="0"/>
              </a:rPr>
              <a:t>symbols for </a:t>
            </a:r>
            <a:r>
              <a:rPr lang="en-US" altLang="ko-KR" sz="1100" dirty="0" smtClean="0">
                <a:latin typeface="Calibri" panose="020F0502020204030204" pitchFamily="34" charset="0"/>
                <a:ea typeface="굴림" panose="020B0600000101010101" pitchFamily="34" charset="-127"/>
                <a:cs typeface="Arial" panose="020B0604020202020204" pitchFamily="34" charset="0"/>
              </a:rPr>
              <a:t>MCS0-9</a:t>
            </a:r>
            <a:endParaRPr lang="en-US" altLang="ko-KR" sz="16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Using </a:t>
            </a:r>
            <a:r>
              <a:rPr lang="en-US" altLang="ko-KR" sz="1800" b="0" dirty="0">
                <a:latin typeface="Calibri" panose="020F0502020204030204" pitchFamily="34" charset="0"/>
                <a:ea typeface="굴림" panose="020B0600000101010101" pitchFamily="34" charset="-127"/>
                <a:cs typeface="Arial" panose="020B0604020202020204" pitchFamily="34" charset="0"/>
              </a:rPr>
              <a:t>same sub-bands as in the DL OFDMA frame </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could cause some ACK/BA frames to takes several symbols while other ACK/BA frames to pad excessively</a:t>
            </a:r>
          </a:p>
        </p:txBody>
      </p:sp>
      <p:grpSp>
        <p:nvGrpSpPr>
          <p:cNvPr id="2" name="Group 1"/>
          <p:cNvGrpSpPr/>
          <p:nvPr/>
        </p:nvGrpSpPr>
        <p:grpSpPr>
          <a:xfrm>
            <a:off x="304800" y="4876730"/>
            <a:ext cx="6705599" cy="1524070"/>
            <a:chOff x="1066802" y="4461232"/>
            <a:chExt cx="6705599" cy="1524070"/>
          </a:xfrm>
        </p:grpSpPr>
        <p:sp>
          <p:nvSpPr>
            <p:cNvPr id="7" name="Rectangle 7"/>
            <p:cNvSpPr>
              <a:spLocks noChangeArrowheads="1"/>
            </p:cNvSpPr>
            <p:nvPr/>
          </p:nvSpPr>
          <p:spPr bwMode="auto">
            <a:xfrm>
              <a:off x="5835158" y="4461302"/>
              <a:ext cx="1937242" cy="194031"/>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8" name="TextBox 7"/>
            <p:cNvSpPr txBox="1"/>
            <p:nvPr/>
          </p:nvSpPr>
          <p:spPr bwMode="auto">
            <a:xfrm>
              <a:off x="5835158" y="4461302"/>
              <a:ext cx="1327641" cy="253916"/>
            </a:xfrm>
            <a:prstGeom prst="rect">
              <a:avLst/>
            </a:prstGeom>
            <a:noFill/>
          </p:spPr>
          <p:txBody>
            <a:bodyPr wrap="square">
              <a:spAutoFit/>
            </a:bodyPr>
            <a:lstStyle/>
            <a:p>
              <a:pPr>
                <a:defRPr/>
              </a:pPr>
              <a:r>
                <a:rPr lang="en-US" sz="1050" b="1" dirty="0" smtClean="0">
                  <a:latin typeface="Calibri" panose="020F0502020204030204" pitchFamily="34" charset="0"/>
                </a:rPr>
                <a:t>STA1 ACK/BA</a:t>
              </a:r>
              <a:endParaRPr lang="en-US" sz="1050" b="1" dirty="0">
                <a:latin typeface="Calibri" panose="020F0502020204030204" pitchFamily="34" charset="0"/>
              </a:endParaRPr>
            </a:p>
          </p:txBody>
        </p:sp>
        <p:sp>
          <p:nvSpPr>
            <p:cNvPr id="9" name="Rectangle 2"/>
            <p:cNvSpPr>
              <a:spLocks noChangeArrowheads="1"/>
            </p:cNvSpPr>
            <p:nvPr/>
          </p:nvSpPr>
          <p:spPr bwMode="auto">
            <a:xfrm>
              <a:off x="5377959" y="4461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10" name="TextBox 6"/>
            <p:cNvSpPr txBox="1">
              <a:spLocks noChangeArrowheads="1"/>
            </p:cNvSpPr>
            <p:nvPr/>
          </p:nvSpPr>
          <p:spPr bwMode="auto">
            <a:xfrm rot="16200000">
              <a:off x="4852776" y="5083196"/>
              <a:ext cx="15123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宋体" panose="02010600030101010101" pitchFamily="2" charset="-122"/>
                </a:rPr>
                <a:t>L-STF/LTF/SIG, HE SIG</a:t>
              </a:r>
              <a:endParaRPr lang="en-US" altLang="en-US" sz="1200" b="0" dirty="0">
                <a:ea typeface="宋体" panose="02010600030101010101" pitchFamily="2" charset="-122"/>
              </a:endParaRPr>
            </a:p>
          </p:txBody>
        </p:sp>
        <p:sp>
          <p:nvSpPr>
            <p:cNvPr id="11" name="Rectangle 7"/>
            <p:cNvSpPr>
              <a:spLocks noChangeArrowheads="1"/>
            </p:cNvSpPr>
            <p:nvPr/>
          </p:nvSpPr>
          <p:spPr bwMode="auto">
            <a:xfrm>
              <a:off x="5835160" y="4655404"/>
              <a:ext cx="1150594" cy="37379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2" name="TextBox 11"/>
            <p:cNvSpPr txBox="1"/>
            <p:nvPr/>
          </p:nvSpPr>
          <p:spPr bwMode="auto">
            <a:xfrm>
              <a:off x="5835159" y="4648200"/>
              <a:ext cx="1022839" cy="253916"/>
            </a:xfrm>
            <a:prstGeom prst="rect">
              <a:avLst/>
            </a:prstGeom>
            <a:noFill/>
          </p:spPr>
          <p:txBody>
            <a:bodyPr wrap="square">
              <a:spAutoFit/>
            </a:bodyPr>
            <a:lstStyle/>
            <a:p>
              <a:pPr>
                <a:defRPr/>
              </a:pPr>
              <a:r>
                <a:rPr lang="en-US" sz="1050" b="1" dirty="0" smtClean="0">
                  <a:latin typeface="Calibri" panose="020F0502020204030204" pitchFamily="34" charset="0"/>
                </a:rPr>
                <a:t>STA2 ACK/BA</a:t>
              </a:r>
              <a:endParaRPr lang="en-US" sz="1050" b="1" dirty="0">
                <a:latin typeface="Calibri" panose="020F0502020204030204" pitchFamily="34" charset="0"/>
              </a:endParaRPr>
            </a:p>
          </p:txBody>
        </p:sp>
        <p:sp>
          <p:nvSpPr>
            <p:cNvPr id="13" name="Rectangle 7"/>
            <p:cNvSpPr>
              <a:spLocks noChangeArrowheads="1"/>
            </p:cNvSpPr>
            <p:nvPr/>
          </p:nvSpPr>
          <p:spPr bwMode="auto">
            <a:xfrm>
              <a:off x="5835160" y="5029200"/>
              <a:ext cx="1937241" cy="21941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4" name="TextBox 13"/>
            <p:cNvSpPr txBox="1"/>
            <p:nvPr/>
          </p:nvSpPr>
          <p:spPr bwMode="auto">
            <a:xfrm>
              <a:off x="5835160" y="4994702"/>
              <a:ext cx="1022839" cy="253916"/>
            </a:xfrm>
            <a:prstGeom prst="rect">
              <a:avLst/>
            </a:prstGeom>
            <a:noFill/>
          </p:spPr>
          <p:txBody>
            <a:bodyPr wrap="square">
              <a:spAutoFit/>
            </a:bodyPr>
            <a:lstStyle/>
            <a:p>
              <a:pPr>
                <a:defRPr/>
              </a:pPr>
              <a:r>
                <a:rPr lang="en-US" sz="1050" b="1" dirty="0" smtClean="0">
                  <a:latin typeface="Calibri" panose="020F0502020204030204" pitchFamily="34" charset="0"/>
                </a:rPr>
                <a:t>STA3 ACK/BA</a:t>
              </a:r>
              <a:endParaRPr lang="en-US" sz="1050" b="1" dirty="0">
                <a:latin typeface="Calibri" panose="020F0502020204030204" pitchFamily="34" charset="0"/>
              </a:endParaRPr>
            </a:p>
          </p:txBody>
        </p:sp>
        <p:sp>
          <p:nvSpPr>
            <p:cNvPr id="15" name="Rectangle 7"/>
            <p:cNvSpPr>
              <a:spLocks noChangeArrowheads="1"/>
            </p:cNvSpPr>
            <p:nvPr/>
          </p:nvSpPr>
          <p:spPr bwMode="auto">
            <a:xfrm>
              <a:off x="5835162" y="5248618"/>
              <a:ext cx="750278" cy="7366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6" name="TextBox 15"/>
            <p:cNvSpPr txBox="1"/>
            <p:nvPr/>
          </p:nvSpPr>
          <p:spPr bwMode="auto">
            <a:xfrm>
              <a:off x="5835162" y="5299502"/>
              <a:ext cx="695532" cy="415498"/>
            </a:xfrm>
            <a:prstGeom prst="rect">
              <a:avLst/>
            </a:prstGeom>
            <a:noFill/>
          </p:spPr>
          <p:txBody>
            <a:bodyPr wrap="square">
              <a:spAutoFit/>
            </a:bodyPr>
            <a:lstStyle/>
            <a:p>
              <a:pPr>
                <a:defRPr/>
              </a:pPr>
              <a:r>
                <a:rPr lang="en-US" sz="1050" b="1" dirty="0" smtClean="0">
                  <a:latin typeface="Calibri" panose="020F0502020204030204" pitchFamily="34" charset="0"/>
                </a:rPr>
                <a:t>STA4 ACK/BA</a:t>
              </a:r>
              <a:endParaRPr lang="en-US" sz="1050" b="1" dirty="0">
                <a:latin typeface="Calibri" panose="020F0502020204030204" pitchFamily="34" charset="0"/>
              </a:endParaRPr>
            </a:p>
          </p:txBody>
        </p:sp>
        <p:sp>
          <p:nvSpPr>
            <p:cNvPr id="18" name="Rectangle 7"/>
            <p:cNvSpPr>
              <a:spLocks noChangeArrowheads="1"/>
            </p:cNvSpPr>
            <p:nvPr/>
          </p:nvSpPr>
          <p:spPr bwMode="auto">
            <a:xfrm>
              <a:off x="2438399" y="4461302"/>
              <a:ext cx="2546839" cy="194102"/>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9" name="TextBox 18"/>
            <p:cNvSpPr txBox="1"/>
            <p:nvPr/>
          </p:nvSpPr>
          <p:spPr bwMode="auto">
            <a:xfrm>
              <a:off x="2438400" y="4461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STA1</a:t>
              </a:r>
              <a:endParaRPr lang="en-US" sz="1050" b="1" dirty="0">
                <a:latin typeface="Calibri" panose="020F0502020204030204" pitchFamily="34" charset="0"/>
              </a:endParaRPr>
            </a:p>
          </p:txBody>
        </p:sp>
        <p:sp>
          <p:nvSpPr>
            <p:cNvPr id="21" name="Rectangle 2"/>
            <p:cNvSpPr>
              <a:spLocks noChangeArrowheads="1"/>
            </p:cNvSpPr>
            <p:nvPr/>
          </p:nvSpPr>
          <p:spPr bwMode="auto">
            <a:xfrm>
              <a:off x="1981200" y="4461303"/>
              <a:ext cx="457200" cy="1523999"/>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2" name="TextBox 6"/>
            <p:cNvSpPr txBox="1">
              <a:spLocks noChangeArrowheads="1"/>
            </p:cNvSpPr>
            <p:nvPr/>
          </p:nvSpPr>
          <p:spPr bwMode="auto">
            <a:xfrm rot="16200000">
              <a:off x="1782194" y="5094521"/>
              <a:ext cx="8599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STF/LTF</a:t>
              </a:r>
              <a:endParaRPr lang="en-US" altLang="en-US" sz="1200" b="0" dirty="0">
                <a:ea typeface="宋体" panose="02010600030101010101" pitchFamily="2" charset="-122"/>
              </a:endParaRPr>
            </a:p>
          </p:txBody>
        </p:sp>
        <p:sp>
          <p:nvSpPr>
            <p:cNvPr id="23" name="Rectangle 2"/>
            <p:cNvSpPr>
              <a:spLocks noChangeArrowheads="1"/>
            </p:cNvSpPr>
            <p:nvPr/>
          </p:nvSpPr>
          <p:spPr bwMode="auto">
            <a:xfrm>
              <a:off x="1524001" y="4461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4" name="TextBox 6"/>
            <p:cNvSpPr txBox="1">
              <a:spLocks noChangeArrowheads="1"/>
            </p:cNvSpPr>
            <p:nvPr/>
          </p:nvSpPr>
          <p:spPr bwMode="auto">
            <a:xfrm rot="16200000">
              <a:off x="1390943" y="5021930"/>
              <a:ext cx="7280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SIG-B</a:t>
              </a:r>
              <a:endParaRPr lang="en-US" altLang="en-US" sz="1200" b="0" dirty="0">
                <a:ea typeface="宋体" panose="02010600030101010101" pitchFamily="2" charset="-122"/>
              </a:endParaRPr>
            </a:p>
          </p:txBody>
        </p:sp>
        <p:sp>
          <p:nvSpPr>
            <p:cNvPr id="25" name="Rectangle 2"/>
            <p:cNvSpPr>
              <a:spLocks noChangeArrowheads="1"/>
            </p:cNvSpPr>
            <p:nvPr/>
          </p:nvSpPr>
          <p:spPr bwMode="auto">
            <a:xfrm>
              <a:off x="1066802" y="4461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6" name="TextBox 6"/>
            <p:cNvSpPr txBox="1">
              <a:spLocks noChangeArrowheads="1"/>
            </p:cNvSpPr>
            <p:nvPr/>
          </p:nvSpPr>
          <p:spPr bwMode="auto">
            <a:xfrm rot="16200000">
              <a:off x="576883" y="5083196"/>
              <a:ext cx="14418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SIG-A</a:t>
              </a:r>
            </a:p>
          </p:txBody>
        </p:sp>
        <p:sp>
          <p:nvSpPr>
            <p:cNvPr id="27" name="Rectangle 7"/>
            <p:cNvSpPr>
              <a:spLocks noChangeArrowheads="1"/>
            </p:cNvSpPr>
            <p:nvPr/>
          </p:nvSpPr>
          <p:spPr bwMode="auto">
            <a:xfrm>
              <a:off x="2438400" y="4655404"/>
              <a:ext cx="2546839" cy="37379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28" name="TextBox 27"/>
            <p:cNvSpPr txBox="1"/>
            <p:nvPr/>
          </p:nvSpPr>
          <p:spPr bwMode="auto">
            <a:xfrm>
              <a:off x="2438401" y="4655404"/>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STA2</a:t>
              </a:r>
              <a:endParaRPr lang="en-US" sz="1050" b="1" dirty="0">
                <a:latin typeface="Calibri" panose="020F0502020204030204" pitchFamily="34" charset="0"/>
              </a:endParaRPr>
            </a:p>
          </p:txBody>
        </p:sp>
        <p:sp>
          <p:nvSpPr>
            <p:cNvPr id="29" name="Rectangle 7"/>
            <p:cNvSpPr>
              <a:spLocks noChangeArrowheads="1"/>
            </p:cNvSpPr>
            <p:nvPr/>
          </p:nvSpPr>
          <p:spPr bwMode="auto">
            <a:xfrm>
              <a:off x="2438401" y="5029200"/>
              <a:ext cx="2546839" cy="21941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0" name="TextBox 29"/>
            <p:cNvSpPr txBox="1"/>
            <p:nvPr/>
          </p:nvSpPr>
          <p:spPr bwMode="auto">
            <a:xfrm>
              <a:off x="2438402" y="5003884"/>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STA3</a:t>
              </a:r>
              <a:endParaRPr lang="en-US" sz="1050" b="1" dirty="0">
                <a:latin typeface="Calibri" panose="020F0502020204030204" pitchFamily="34" charset="0"/>
              </a:endParaRPr>
            </a:p>
          </p:txBody>
        </p:sp>
        <p:sp>
          <p:nvSpPr>
            <p:cNvPr id="31" name="Rectangle 7"/>
            <p:cNvSpPr>
              <a:spLocks noChangeArrowheads="1"/>
            </p:cNvSpPr>
            <p:nvPr/>
          </p:nvSpPr>
          <p:spPr bwMode="auto">
            <a:xfrm>
              <a:off x="2438402" y="5248618"/>
              <a:ext cx="2546839" cy="7366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2" name="TextBox 31"/>
            <p:cNvSpPr txBox="1"/>
            <p:nvPr/>
          </p:nvSpPr>
          <p:spPr bwMode="auto">
            <a:xfrm>
              <a:off x="2438403" y="5257800"/>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STA4</a:t>
              </a:r>
              <a:endParaRPr lang="en-US" sz="1050" b="1" dirty="0">
                <a:latin typeface="Calibri" panose="020F0502020204030204" pitchFamily="34" charset="0"/>
              </a:endParaRPr>
            </a:p>
          </p:txBody>
        </p:sp>
        <p:sp>
          <p:nvSpPr>
            <p:cNvPr id="33" name="TextBox 32"/>
            <p:cNvSpPr txBox="1"/>
            <p:nvPr/>
          </p:nvSpPr>
          <p:spPr>
            <a:xfrm>
              <a:off x="4953000" y="5070902"/>
              <a:ext cx="362022" cy="276999"/>
            </a:xfrm>
            <a:prstGeom prst="rect">
              <a:avLst/>
            </a:prstGeom>
            <a:noFill/>
          </p:spPr>
          <p:txBody>
            <a:bodyPr wrap="none" rtlCol="0">
              <a:spAutoFit/>
            </a:bodyPr>
            <a:lstStyle/>
            <a:p>
              <a:r>
                <a:rPr lang="en-US" dirty="0" smtClean="0">
                  <a:latin typeface="Calibri" panose="020F0502020204030204" pitchFamily="34" charset="0"/>
                </a:rPr>
                <a:t>IFS</a:t>
              </a:r>
              <a:endParaRPr lang="en-US" dirty="0">
                <a:latin typeface="Calibri" panose="020F0502020204030204" pitchFamily="34" charset="0"/>
              </a:endParaRPr>
            </a:p>
          </p:txBody>
        </p:sp>
        <p:sp>
          <p:nvSpPr>
            <p:cNvPr id="34" name="Rectangle 7"/>
            <p:cNvSpPr>
              <a:spLocks noChangeArrowheads="1"/>
            </p:cNvSpPr>
            <p:nvPr/>
          </p:nvSpPr>
          <p:spPr bwMode="auto">
            <a:xfrm>
              <a:off x="5835158" y="4461232"/>
              <a:ext cx="1937242" cy="1523999"/>
            </a:xfrm>
            <a:prstGeom prst="rect">
              <a:avLst/>
            </a:prstGeom>
            <a:noFill/>
            <a:ln w="12700" algn="ctr">
              <a:solidFill>
                <a:schemeClr val="tx1"/>
              </a:solidFill>
              <a:prstDash val="dash"/>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grpSp>
      <p:sp>
        <p:nvSpPr>
          <p:cNvPr id="35"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42938524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Options for ACK/BA Sub-band </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Assignment</a:t>
            </a:r>
            <a:br>
              <a:rPr lang="en-US" altLang="ko-KR" sz="2800" b="0" dirty="0" smtClean="0">
                <a:latin typeface="Calibri" panose="020F0502020204030204" pitchFamily="34" charset="0"/>
                <a:ea typeface="굴림" panose="020B0600000101010101" pitchFamily="34" charset="-127"/>
                <a:cs typeface="Arial" panose="020B0604020202020204" pitchFamily="34" charset="0"/>
              </a:rPr>
            </a:br>
            <a:r>
              <a:rPr lang="en-US" altLang="ko-KR" sz="2400" b="0" dirty="0">
                <a:solidFill>
                  <a:schemeClr val="accent2"/>
                </a:solidFill>
                <a:latin typeface="Calibri" panose="020F0502020204030204" pitchFamily="34" charset="0"/>
                <a:ea typeface="굴림" panose="020B0600000101010101" pitchFamily="34" charset="-127"/>
                <a:cs typeface="Arial" panose="020B0604020202020204" pitchFamily="34" charset="0"/>
              </a:rPr>
              <a:t>Implicit </a:t>
            </a:r>
            <a:r>
              <a:rPr lang="en-US" altLang="ko-KR" sz="24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indication</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11</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799"/>
            <a:ext cx="8077200" cy="2466147"/>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Sub-bands of 2MHz, 4MHz, or 8MHz are chosen by the AP for ACK and BA frames and indicates the unit BW of ACK/BA sub-bands in SIG-B of the DL PPDU</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Sub-bands are assigned to STAs implicitly; each STA picks the sub-band that has the same order as its assignment in DL OFDMA</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Pros </a:t>
            </a:r>
            <a:r>
              <a:rPr lang="en-US" altLang="ko-KR" sz="1800" b="0" dirty="0">
                <a:latin typeface="Calibri" panose="020F0502020204030204" pitchFamily="34" charset="0"/>
                <a:ea typeface="굴림" panose="020B0600000101010101" pitchFamily="34" charset="-127"/>
                <a:cs typeface="Arial" panose="020B0604020202020204" pitchFamily="34" charset="0"/>
              </a:rPr>
              <a:t>and cons:</a:t>
            </a:r>
          </a:p>
          <a:p>
            <a:pPr lvl="1"/>
            <a:r>
              <a:rPr lang="en-US" altLang="ko-KR" sz="1400" dirty="0">
                <a:latin typeface="Calibri" panose="020F0502020204030204" pitchFamily="34" charset="0"/>
                <a:ea typeface="굴림" panose="020B0600000101010101" pitchFamily="34" charset="-127"/>
                <a:cs typeface="Arial" panose="020B0604020202020204" pitchFamily="34" charset="0"/>
              </a:rPr>
              <a:t>As long as DL PPDU/SIG-B is received correctly the UL sub-band assignment is known to the STAs</a:t>
            </a:r>
          </a:p>
          <a:p>
            <a:pPr lvl="1"/>
            <a:r>
              <a:rPr lang="en-US" altLang="ko-KR" sz="1400" dirty="0">
                <a:latin typeface="Calibri" panose="020F0502020204030204" pitchFamily="34" charset="0"/>
                <a:ea typeface="굴림" panose="020B0600000101010101" pitchFamily="34" charset="-127"/>
                <a:cs typeface="Arial" panose="020B0604020202020204" pitchFamily="34" charset="0"/>
              </a:rPr>
              <a:t>AP has limited role in UL sub-band assignment hence more likelihood of lengthier multiplexed ACK/BA </a:t>
            </a:r>
            <a:r>
              <a:rPr lang="en-US" altLang="ko-KR" sz="1400" dirty="0" smtClean="0">
                <a:latin typeface="Calibri" panose="020F0502020204030204" pitchFamily="34" charset="0"/>
                <a:ea typeface="굴림" panose="020B0600000101010101" pitchFamily="34" charset="-127"/>
                <a:cs typeface="Arial" panose="020B0604020202020204" pitchFamily="34" charset="0"/>
              </a:rPr>
              <a:t>response</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Some STAs might have their sub-band for ACK/BA frame in deep fade </a:t>
            </a:r>
            <a:endParaRPr lang="en-US" altLang="ko-KR" sz="1800" dirty="0">
              <a:latin typeface="Calibri" panose="020F0502020204030204" pitchFamily="34" charset="0"/>
              <a:ea typeface="굴림" panose="020B0600000101010101" pitchFamily="34" charset="-127"/>
              <a:cs typeface="Arial" panose="020B0604020202020204" pitchFamily="34" charset="0"/>
            </a:endParaRPr>
          </a:p>
        </p:txBody>
      </p:sp>
      <p:grpSp>
        <p:nvGrpSpPr>
          <p:cNvPr id="4" name="Group 3"/>
          <p:cNvGrpSpPr/>
          <p:nvPr/>
        </p:nvGrpSpPr>
        <p:grpSpPr>
          <a:xfrm>
            <a:off x="228600" y="4419600"/>
            <a:ext cx="8088651" cy="1946702"/>
            <a:chOff x="228600" y="4419600"/>
            <a:chExt cx="8088651" cy="1946702"/>
          </a:xfrm>
        </p:grpSpPr>
        <p:grpSp>
          <p:nvGrpSpPr>
            <p:cNvPr id="3" name="Group 2"/>
            <p:cNvGrpSpPr/>
            <p:nvPr/>
          </p:nvGrpSpPr>
          <p:grpSpPr>
            <a:xfrm>
              <a:off x="5029200" y="4813756"/>
              <a:ext cx="1965914" cy="370276"/>
              <a:chOff x="5029200" y="4813756"/>
              <a:chExt cx="1965914" cy="370276"/>
            </a:xfrm>
          </p:grpSpPr>
          <p:sp>
            <p:nvSpPr>
              <p:cNvPr id="7" name="Rectangle 7"/>
              <p:cNvSpPr>
                <a:spLocks noChangeArrowheads="1"/>
              </p:cNvSpPr>
              <p:nvPr/>
            </p:nvSpPr>
            <p:spPr bwMode="auto">
              <a:xfrm>
                <a:off x="5057872" y="4842302"/>
                <a:ext cx="1937242" cy="341730"/>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8" name="TextBox 7"/>
              <p:cNvSpPr txBox="1"/>
              <p:nvPr/>
            </p:nvSpPr>
            <p:spPr bwMode="auto">
              <a:xfrm>
                <a:off x="5029200" y="4813756"/>
                <a:ext cx="1075437" cy="246221"/>
              </a:xfrm>
              <a:prstGeom prst="rect">
                <a:avLst/>
              </a:prstGeom>
              <a:noFill/>
            </p:spPr>
            <p:txBody>
              <a:bodyPr wrap="square">
                <a:spAutoFit/>
              </a:bodyPr>
              <a:lstStyle/>
              <a:p>
                <a:pPr>
                  <a:defRPr/>
                </a:pPr>
                <a:r>
                  <a:rPr lang="en-US" sz="1000" b="1" dirty="0" smtClean="0">
                    <a:latin typeface="Calibri" panose="020F0502020204030204" pitchFamily="34" charset="0"/>
                  </a:rPr>
                  <a:t>STA1 ACK/BA</a:t>
                </a:r>
                <a:endParaRPr lang="en-US" sz="1000" b="1" dirty="0">
                  <a:latin typeface="Calibri" panose="020F0502020204030204" pitchFamily="34" charset="0"/>
                </a:endParaRPr>
              </a:p>
            </p:txBody>
          </p:sp>
        </p:grpSp>
        <p:sp>
          <p:nvSpPr>
            <p:cNvPr id="9" name="Rectangle 2"/>
            <p:cNvSpPr>
              <a:spLocks noChangeArrowheads="1"/>
            </p:cNvSpPr>
            <p:nvPr/>
          </p:nvSpPr>
          <p:spPr bwMode="auto">
            <a:xfrm>
              <a:off x="4600673"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10" name="TextBox 6"/>
            <p:cNvSpPr txBox="1">
              <a:spLocks noChangeArrowheads="1"/>
            </p:cNvSpPr>
            <p:nvPr/>
          </p:nvSpPr>
          <p:spPr bwMode="auto">
            <a:xfrm rot="16200000">
              <a:off x="4075488" y="5464196"/>
              <a:ext cx="15123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HE SIG</a:t>
              </a:r>
            </a:p>
          </p:txBody>
        </p:sp>
        <p:sp>
          <p:nvSpPr>
            <p:cNvPr id="18" name="Rectangle 7"/>
            <p:cNvSpPr>
              <a:spLocks noChangeArrowheads="1"/>
            </p:cNvSpPr>
            <p:nvPr/>
          </p:nvSpPr>
          <p:spPr bwMode="auto">
            <a:xfrm>
              <a:off x="1661113" y="4842302"/>
              <a:ext cx="2546839" cy="194102"/>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9" name="TextBox 18"/>
            <p:cNvSpPr txBox="1"/>
            <p:nvPr/>
          </p:nvSpPr>
          <p:spPr bwMode="auto">
            <a:xfrm>
              <a:off x="1661114" y="4842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STA1</a:t>
              </a:r>
              <a:endParaRPr lang="en-US" sz="1050" b="1" dirty="0">
                <a:latin typeface="Calibri" panose="020F0502020204030204" pitchFamily="34" charset="0"/>
              </a:endParaRPr>
            </a:p>
          </p:txBody>
        </p:sp>
        <p:sp>
          <p:nvSpPr>
            <p:cNvPr id="21" name="Rectangle 2"/>
            <p:cNvSpPr>
              <a:spLocks noChangeArrowheads="1"/>
            </p:cNvSpPr>
            <p:nvPr/>
          </p:nvSpPr>
          <p:spPr bwMode="auto">
            <a:xfrm>
              <a:off x="1203914" y="4842303"/>
              <a:ext cx="457200" cy="1523999"/>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2" name="TextBox 6"/>
            <p:cNvSpPr txBox="1">
              <a:spLocks noChangeArrowheads="1"/>
            </p:cNvSpPr>
            <p:nvPr/>
          </p:nvSpPr>
          <p:spPr bwMode="auto">
            <a:xfrm rot="16200000">
              <a:off x="1004908" y="5475521"/>
              <a:ext cx="8599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STF/LTF</a:t>
              </a:r>
              <a:endParaRPr lang="en-US" altLang="en-US" sz="1200" b="0" dirty="0">
                <a:ea typeface="宋体" panose="02010600030101010101" pitchFamily="2" charset="-122"/>
              </a:endParaRPr>
            </a:p>
          </p:txBody>
        </p:sp>
        <p:sp>
          <p:nvSpPr>
            <p:cNvPr id="23" name="Rectangle 2"/>
            <p:cNvSpPr>
              <a:spLocks noChangeArrowheads="1"/>
            </p:cNvSpPr>
            <p:nvPr/>
          </p:nvSpPr>
          <p:spPr bwMode="auto">
            <a:xfrm>
              <a:off x="746715" y="4842303"/>
              <a:ext cx="457200" cy="1523928"/>
            </a:xfrm>
            <a:prstGeom prst="rect">
              <a:avLst/>
            </a:prstGeom>
            <a:solidFill>
              <a:schemeClr val="bg1">
                <a:lumMod val="85000"/>
              </a:schemeClr>
            </a:solidFill>
            <a:ln w="12700" algn="ctr">
              <a:solidFill>
                <a:schemeClr val="tx1"/>
              </a:solidFill>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4" name="TextBox 6"/>
            <p:cNvSpPr txBox="1">
              <a:spLocks noChangeArrowheads="1"/>
            </p:cNvSpPr>
            <p:nvPr/>
          </p:nvSpPr>
          <p:spPr bwMode="auto">
            <a:xfrm rot="16200000">
              <a:off x="613657" y="5402930"/>
              <a:ext cx="7280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宋体" panose="02010600030101010101" pitchFamily="2" charset="-122"/>
                </a:rPr>
                <a:t>HE SIG-B</a:t>
              </a:r>
              <a:endParaRPr lang="en-US" altLang="en-US" sz="1200" b="0" dirty="0">
                <a:ea typeface="宋体" panose="02010600030101010101" pitchFamily="2" charset="-122"/>
              </a:endParaRPr>
            </a:p>
          </p:txBody>
        </p:sp>
        <p:sp>
          <p:nvSpPr>
            <p:cNvPr id="25" name="Rectangle 2"/>
            <p:cNvSpPr>
              <a:spLocks noChangeArrowheads="1"/>
            </p:cNvSpPr>
            <p:nvPr/>
          </p:nvSpPr>
          <p:spPr bwMode="auto">
            <a:xfrm>
              <a:off x="289516"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6" name="TextBox 6"/>
            <p:cNvSpPr txBox="1">
              <a:spLocks noChangeArrowheads="1"/>
            </p:cNvSpPr>
            <p:nvPr/>
          </p:nvSpPr>
          <p:spPr bwMode="auto">
            <a:xfrm rot="16200000">
              <a:off x="-200403" y="5464196"/>
              <a:ext cx="14418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宋体" panose="02010600030101010101" pitchFamily="2" charset="-122"/>
                </a:rPr>
                <a:t>L-STF/LTF/SIG, SIG-A</a:t>
              </a:r>
              <a:endParaRPr lang="en-US" altLang="en-US" sz="1200" b="0" dirty="0">
                <a:ea typeface="宋体" panose="02010600030101010101" pitchFamily="2" charset="-122"/>
              </a:endParaRPr>
            </a:p>
          </p:txBody>
        </p:sp>
        <p:sp>
          <p:nvSpPr>
            <p:cNvPr id="27" name="Rectangle 7"/>
            <p:cNvSpPr>
              <a:spLocks noChangeArrowheads="1"/>
            </p:cNvSpPr>
            <p:nvPr/>
          </p:nvSpPr>
          <p:spPr bwMode="auto">
            <a:xfrm>
              <a:off x="1661114" y="5036404"/>
              <a:ext cx="2546839" cy="5678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28" name="TextBox 27"/>
            <p:cNvSpPr txBox="1"/>
            <p:nvPr/>
          </p:nvSpPr>
          <p:spPr bwMode="auto">
            <a:xfrm>
              <a:off x="1661115" y="5036404"/>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STA2</a:t>
              </a:r>
              <a:endParaRPr lang="en-US" sz="1050" b="1" dirty="0">
                <a:latin typeface="Calibri" panose="020F0502020204030204" pitchFamily="34" charset="0"/>
              </a:endParaRPr>
            </a:p>
          </p:txBody>
        </p:sp>
        <p:sp>
          <p:nvSpPr>
            <p:cNvPr id="29" name="Rectangle 7"/>
            <p:cNvSpPr>
              <a:spLocks noChangeArrowheads="1"/>
            </p:cNvSpPr>
            <p:nvPr/>
          </p:nvSpPr>
          <p:spPr bwMode="auto">
            <a:xfrm>
              <a:off x="1661115" y="5604302"/>
              <a:ext cx="2546839"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0" name="TextBox 29"/>
            <p:cNvSpPr txBox="1"/>
            <p:nvPr/>
          </p:nvSpPr>
          <p:spPr bwMode="auto">
            <a:xfrm>
              <a:off x="1661116" y="5604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STA3</a:t>
              </a:r>
              <a:endParaRPr lang="en-US" sz="1050" b="1" dirty="0">
                <a:latin typeface="Calibri" panose="020F0502020204030204" pitchFamily="34" charset="0"/>
              </a:endParaRPr>
            </a:p>
          </p:txBody>
        </p:sp>
        <p:sp>
          <p:nvSpPr>
            <p:cNvPr id="31" name="Rectangle 7"/>
            <p:cNvSpPr>
              <a:spLocks noChangeArrowheads="1"/>
            </p:cNvSpPr>
            <p:nvPr/>
          </p:nvSpPr>
          <p:spPr bwMode="auto">
            <a:xfrm>
              <a:off x="1661116" y="5858218"/>
              <a:ext cx="2546839"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2" name="TextBox 31"/>
            <p:cNvSpPr txBox="1"/>
            <p:nvPr/>
          </p:nvSpPr>
          <p:spPr bwMode="auto">
            <a:xfrm>
              <a:off x="1661117" y="5985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STA4</a:t>
              </a:r>
              <a:endParaRPr lang="en-US" sz="1050" b="1" dirty="0">
                <a:latin typeface="Calibri" panose="020F0502020204030204" pitchFamily="34" charset="0"/>
              </a:endParaRPr>
            </a:p>
          </p:txBody>
        </p:sp>
        <p:sp>
          <p:nvSpPr>
            <p:cNvPr id="33" name="TextBox 32"/>
            <p:cNvSpPr txBox="1"/>
            <p:nvPr/>
          </p:nvSpPr>
          <p:spPr>
            <a:xfrm>
              <a:off x="4175714" y="5451902"/>
              <a:ext cx="362022" cy="276999"/>
            </a:xfrm>
            <a:prstGeom prst="rect">
              <a:avLst/>
            </a:prstGeom>
            <a:noFill/>
          </p:spPr>
          <p:txBody>
            <a:bodyPr wrap="none" rtlCol="0">
              <a:spAutoFit/>
            </a:bodyPr>
            <a:lstStyle/>
            <a:p>
              <a:r>
                <a:rPr lang="en-US" dirty="0" smtClean="0">
                  <a:latin typeface="Calibri" panose="020F0502020204030204" pitchFamily="34" charset="0"/>
                </a:rPr>
                <a:t>IFS</a:t>
              </a:r>
              <a:endParaRPr lang="en-US" dirty="0">
                <a:latin typeface="Calibri" panose="020F0502020204030204" pitchFamily="34" charset="0"/>
              </a:endParaRPr>
            </a:p>
          </p:txBody>
        </p:sp>
        <p:sp>
          <p:nvSpPr>
            <p:cNvPr id="34" name="TextBox 33"/>
            <p:cNvSpPr txBox="1"/>
            <p:nvPr/>
          </p:nvSpPr>
          <p:spPr>
            <a:xfrm>
              <a:off x="6983231" y="4835702"/>
              <a:ext cx="1334020" cy="600164"/>
            </a:xfrm>
            <a:prstGeom prst="rect">
              <a:avLst/>
            </a:prstGeom>
            <a:noFill/>
          </p:spPr>
          <p:txBody>
            <a:bodyPr wrap="none" rtlCol="0">
              <a:spAutoFit/>
            </a:bodyPr>
            <a:lstStyle/>
            <a:p>
              <a:r>
                <a:rPr lang="en-US" sz="1100" dirty="0" smtClean="0">
                  <a:latin typeface="Calibri" panose="020F0502020204030204" pitchFamily="34" charset="0"/>
                </a:rPr>
                <a:t>Example: </a:t>
              </a:r>
            </a:p>
            <a:p>
              <a:r>
                <a:rPr lang="en-US" sz="1100" dirty="0" smtClean="0">
                  <a:latin typeface="Calibri" panose="020F0502020204030204" pitchFamily="34" charset="0"/>
                </a:rPr>
                <a:t>PPDU BW = 20MHz</a:t>
              </a:r>
            </a:p>
            <a:p>
              <a:r>
                <a:rPr lang="en-US" sz="1100" dirty="0" smtClean="0">
                  <a:latin typeface="Calibri" panose="020F0502020204030204" pitchFamily="34" charset="0"/>
                </a:rPr>
                <a:t>ACK/BA BW = 4MHz</a:t>
              </a:r>
            </a:p>
          </p:txBody>
        </p:sp>
        <p:sp>
          <p:nvSpPr>
            <p:cNvPr id="35" name="TextBox 34"/>
            <p:cNvSpPr txBox="1"/>
            <p:nvPr/>
          </p:nvSpPr>
          <p:spPr>
            <a:xfrm>
              <a:off x="228600" y="4419600"/>
              <a:ext cx="4158962" cy="430887"/>
            </a:xfrm>
            <a:prstGeom prst="rect">
              <a:avLst/>
            </a:prstGeom>
            <a:noFill/>
          </p:spPr>
          <p:txBody>
            <a:bodyPr wrap="square" rtlCol="0">
              <a:spAutoFit/>
            </a:bodyPr>
            <a:lstStyle/>
            <a:p>
              <a:r>
                <a:rPr lang="en-US" sz="1100" dirty="0" smtClean="0">
                  <a:latin typeface="Calibri" panose="020F0502020204030204" pitchFamily="34" charset="0"/>
                </a:rPr>
                <a:t>SIG-B shows the DL assignments in this order:STA1, STA2, STA3, STA4</a:t>
              </a:r>
            </a:p>
            <a:p>
              <a:r>
                <a:rPr lang="en-US" sz="1100" dirty="0" smtClean="0">
                  <a:latin typeface="Calibri" panose="020F0502020204030204" pitchFamily="34" charset="0"/>
                </a:rPr>
                <a:t>Unit BW of ACK/BA frames indicated in SIG-B </a:t>
              </a:r>
              <a:endParaRPr lang="en-US" sz="1100" dirty="0">
                <a:latin typeface="Calibri" panose="020F0502020204030204" pitchFamily="34" charset="0"/>
              </a:endParaRPr>
            </a:p>
          </p:txBody>
        </p:sp>
        <p:sp>
          <p:nvSpPr>
            <p:cNvPr id="36" name="TextBox 35"/>
            <p:cNvSpPr txBox="1"/>
            <p:nvPr/>
          </p:nvSpPr>
          <p:spPr>
            <a:xfrm>
              <a:off x="4495800" y="4419600"/>
              <a:ext cx="2866927" cy="430887"/>
            </a:xfrm>
            <a:prstGeom prst="rect">
              <a:avLst/>
            </a:prstGeom>
            <a:noFill/>
          </p:spPr>
          <p:txBody>
            <a:bodyPr wrap="square" rtlCol="0">
              <a:spAutoFit/>
            </a:bodyPr>
            <a:lstStyle/>
            <a:p>
              <a:r>
                <a:rPr lang="en-US" sz="1100" dirty="0" smtClean="0">
                  <a:latin typeface="Calibri" panose="020F0502020204030204" pitchFamily="34" charset="0"/>
                </a:rPr>
                <a:t>Each STA picks the sub-band with the indicated BW and same order as its DL assignment </a:t>
              </a:r>
              <a:endParaRPr lang="en-US" sz="1100" dirty="0">
                <a:latin typeface="Calibri" panose="020F0502020204030204" pitchFamily="34" charset="0"/>
              </a:endParaRPr>
            </a:p>
          </p:txBody>
        </p:sp>
        <p:grpSp>
          <p:nvGrpSpPr>
            <p:cNvPr id="117" name="Group 116"/>
            <p:cNvGrpSpPr/>
            <p:nvPr/>
          </p:nvGrpSpPr>
          <p:grpSpPr>
            <a:xfrm>
              <a:off x="5029200" y="5153324"/>
              <a:ext cx="1965914" cy="372437"/>
              <a:chOff x="5029200" y="4813756"/>
              <a:chExt cx="1965914" cy="372437"/>
            </a:xfrm>
          </p:grpSpPr>
          <p:sp>
            <p:nvSpPr>
              <p:cNvPr id="118" name="Rectangle 7"/>
              <p:cNvSpPr>
                <a:spLocks noChangeArrowheads="1"/>
              </p:cNvSpPr>
              <p:nvPr/>
            </p:nvSpPr>
            <p:spPr bwMode="auto">
              <a:xfrm>
                <a:off x="5057872" y="4844463"/>
                <a:ext cx="1937242" cy="341730"/>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19" name="TextBox 118"/>
              <p:cNvSpPr txBox="1"/>
              <p:nvPr/>
            </p:nvSpPr>
            <p:spPr bwMode="auto">
              <a:xfrm>
                <a:off x="5029200" y="4813756"/>
                <a:ext cx="1075437" cy="246221"/>
              </a:xfrm>
              <a:prstGeom prst="rect">
                <a:avLst/>
              </a:prstGeom>
              <a:noFill/>
            </p:spPr>
            <p:txBody>
              <a:bodyPr wrap="square">
                <a:spAutoFit/>
              </a:bodyPr>
              <a:lstStyle/>
              <a:p>
                <a:pPr>
                  <a:defRPr/>
                </a:pPr>
                <a:r>
                  <a:rPr lang="en-US" sz="1000" b="1" dirty="0" smtClean="0">
                    <a:latin typeface="Calibri" panose="020F0502020204030204" pitchFamily="34" charset="0"/>
                  </a:rPr>
                  <a:t>STA2 ACK/BA</a:t>
                </a:r>
                <a:endParaRPr lang="en-US" sz="1000" b="1" dirty="0">
                  <a:latin typeface="Calibri" panose="020F0502020204030204" pitchFamily="34" charset="0"/>
                </a:endParaRPr>
              </a:p>
            </p:txBody>
          </p:sp>
        </p:grpSp>
        <p:grpSp>
          <p:nvGrpSpPr>
            <p:cNvPr id="120" name="Group 119"/>
            <p:cNvGrpSpPr/>
            <p:nvPr/>
          </p:nvGrpSpPr>
          <p:grpSpPr>
            <a:xfrm>
              <a:off x="5033758" y="5655676"/>
              <a:ext cx="1963613" cy="367157"/>
              <a:chOff x="5029200" y="4813756"/>
              <a:chExt cx="1963613" cy="367157"/>
            </a:xfrm>
          </p:grpSpPr>
          <p:sp>
            <p:nvSpPr>
              <p:cNvPr id="121" name="Rectangle 7"/>
              <p:cNvSpPr>
                <a:spLocks noChangeArrowheads="1"/>
              </p:cNvSpPr>
              <p:nvPr/>
            </p:nvSpPr>
            <p:spPr bwMode="auto">
              <a:xfrm>
                <a:off x="5055571" y="4839183"/>
                <a:ext cx="1937242" cy="341730"/>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22" name="TextBox 121"/>
              <p:cNvSpPr txBox="1"/>
              <p:nvPr/>
            </p:nvSpPr>
            <p:spPr bwMode="auto">
              <a:xfrm>
                <a:off x="5029200" y="4813756"/>
                <a:ext cx="1075437" cy="246221"/>
              </a:xfrm>
              <a:prstGeom prst="rect">
                <a:avLst/>
              </a:prstGeom>
              <a:noFill/>
            </p:spPr>
            <p:txBody>
              <a:bodyPr wrap="square">
                <a:spAutoFit/>
              </a:bodyPr>
              <a:lstStyle/>
              <a:p>
                <a:pPr>
                  <a:defRPr/>
                </a:pPr>
                <a:r>
                  <a:rPr lang="en-US" sz="1000" b="1" dirty="0" smtClean="0">
                    <a:latin typeface="Calibri" panose="020F0502020204030204" pitchFamily="34" charset="0"/>
                  </a:rPr>
                  <a:t>STA3 ACK/BA</a:t>
                </a:r>
                <a:endParaRPr lang="en-US" sz="1000" b="1" dirty="0">
                  <a:latin typeface="Calibri" panose="020F0502020204030204" pitchFamily="34" charset="0"/>
                </a:endParaRPr>
              </a:p>
            </p:txBody>
          </p:sp>
        </p:grpSp>
        <p:grpSp>
          <p:nvGrpSpPr>
            <p:cNvPr id="123" name="Group 122"/>
            <p:cNvGrpSpPr/>
            <p:nvPr/>
          </p:nvGrpSpPr>
          <p:grpSpPr>
            <a:xfrm>
              <a:off x="5033758" y="5995244"/>
              <a:ext cx="1963613" cy="370172"/>
              <a:chOff x="5029200" y="4813756"/>
              <a:chExt cx="1963613" cy="370172"/>
            </a:xfrm>
          </p:grpSpPr>
          <p:sp>
            <p:nvSpPr>
              <p:cNvPr id="124" name="Rectangle 7"/>
              <p:cNvSpPr>
                <a:spLocks noChangeArrowheads="1"/>
              </p:cNvSpPr>
              <p:nvPr/>
            </p:nvSpPr>
            <p:spPr bwMode="auto">
              <a:xfrm>
                <a:off x="5055571" y="4842198"/>
                <a:ext cx="1937242" cy="341730"/>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25" name="TextBox 124"/>
              <p:cNvSpPr txBox="1"/>
              <p:nvPr/>
            </p:nvSpPr>
            <p:spPr bwMode="auto">
              <a:xfrm>
                <a:off x="5029200" y="4813756"/>
                <a:ext cx="1075437" cy="246221"/>
              </a:xfrm>
              <a:prstGeom prst="rect">
                <a:avLst/>
              </a:prstGeom>
              <a:noFill/>
            </p:spPr>
            <p:txBody>
              <a:bodyPr wrap="square">
                <a:spAutoFit/>
              </a:bodyPr>
              <a:lstStyle/>
              <a:p>
                <a:pPr>
                  <a:defRPr/>
                </a:pPr>
                <a:r>
                  <a:rPr lang="en-US" sz="1000" b="1" dirty="0" smtClean="0">
                    <a:latin typeface="Calibri" panose="020F0502020204030204" pitchFamily="34" charset="0"/>
                  </a:rPr>
                  <a:t>STA4 ACK/BA</a:t>
                </a:r>
                <a:endParaRPr lang="en-US" sz="1000" b="1" dirty="0">
                  <a:latin typeface="Calibri" panose="020F0502020204030204" pitchFamily="34" charset="0"/>
                </a:endParaRPr>
              </a:p>
            </p:txBody>
          </p:sp>
        </p:grpSp>
      </p:grpSp>
      <p:sp>
        <p:nvSpPr>
          <p:cNvPr id="38"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16954131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Options for ACK/BA Sub-band </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Assignment</a:t>
            </a:r>
            <a:br>
              <a:rPr lang="en-US" altLang="ko-KR" sz="2800" b="0" dirty="0" smtClean="0">
                <a:latin typeface="Calibri" panose="020F0502020204030204" pitchFamily="34" charset="0"/>
                <a:ea typeface="굴림" panose="020B0600000101010101" pitchFamily="34" charset="-127"/>
                <a:cs typeface="Arial" panose="020B0604020202020204" pitchFamily="34" charset="0"/>
              </a:rPr>
            </a:br>
            <a:r>
              <a:rPr lang="en-US" altLang="ko-KR" sz="2400" b="0" dirty="0">
                <a:solidFill>
                  <a:schemeClr val="accent2"/>
                </a:solidFill>
                <a:latin typeface="Calibri" panose="020F0502020204030204" pitchFamily="34" charset="0"/>
                <a:ea typeface="굴림" panose="020B0600000101010101" pitchFamily="34" charset="-127"/>
                <a:cs typeface="Arial" panose="020B0604020202020204" pitchFamily="34" charset="0"/>
              </a:rPr>
              <a:t>Explicit </a:t>
            </a:r>
            <a:r>
              <a:rPr lang="en-US" altLang="ko-KR" sz="24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indication in SIG-B</a:t>
            </a:r>
            <a:endParaRPr lang="en-US" altLang="ko-KR" sz="2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12</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799"/>
            <a:ext cx="8077200" cy="2799077"/>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AP indicates the index of each ACK/BA sub-band in SIG-B of the DL PPDU</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Unlike implicit assignment, AP can assign sub-bands with possibly varying bandwidth to ACK and BA depending on what it expects</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Pros and cons:</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As </a:t>
            </a:r>
            <a:r>
              <a:rPr lang="en-US" altLang="ko-KR" sz="1400" dirty="0">
                <a:latin typeface="Calibri" panose="020F0502020204030204" pitchFamily="34" charset="0"/>
                <a:ea typeface="굴림" panose="020B0600000101010101" pitchFamily="34" charset="-127"/>
                <a:cs typeface="Arial" panose="020B0604020202020204" pitchFamily="34" charset="0"/>
              </a:rPr>
              <a:t>long as DL </a:t>
            </a:r>
            <a:r>
              <a:rPr lang="en-US" altLang="ko-KR" sz="1400" dirty="0" smtClean="0">
                <a:latin typeface="Calibri" panose="020F0502020204030204" pitchFamily="34" charset="0"/>
                <a:ea typeface="굴림" panose="020B0600000101010101" pitchFamily="34" charset="-127"/>
                <a:cs typeface="Arial" panose="020B0604020202020204" pitchFamily="34" charset="0"/>
              </a:rPr>
              <a:t>PPDU/SIG-B </a:t>
            </a:r>
            <a:r>
              <a:rPr lang="en-US" altLang="ko-KR" sz="1400" dirty="0">
                <a:latin typeface="Calibri" panose="020F0502020204030204" pitchFamily="34" charset="0"/>
                <a:ea typeface="굴림" panose="020B0600000101010101" pitchFamily="34" charset="-127"/>
                <a:cs typeface="Arial" panose="020B0604020202020204" pitchFamily="34" charset="0"/>
              </a:rPr>
              <a:t>is received correctly the UL assignment is </a:t>
            </a:r>
            <a:r>
              <a:rPr lang="en-US" altLang="ko-KR" sz="1400" dirty="0" smtClean="0">
                <a:latin typeface="Calibri" panose="020F0502020204030204" pitchFamily="34" charset="0"/>
                <a:ea typeface="굴림" panose="020B0600000101010101" pitchFamily="34" charset="-127"/>
                <a:cs typeface="Arial" panose="020B0604020202020204" pitchFamily="34" charset="0"/>
              </a:rPr>
              <a:t>known </a:t>
            </a:r>
            <a:r>
              <a:rPr lang="en-US" altLang="ko-KR" sz="1400" dirty="0">
                <a:latin typeface="Calibri" panose="020F0502020204030204" pitchFamily="34" charset="0"/>
                <a:ea typeface="굴림" panose="020B0600000101010101" pitchFamily="34" charset="-127"/>
                <a:cs typeface="Arial" panose="020B0604020202020204" pitchFamily="34" charset="0"/>
              </a:rPr>
              <a:t>to the STAs</a:t>
            </a:r>
            <a:r>
              <a:rPr lang="en-US" altLang="ko-KR" sz="1400" dirty="0" smtClean="0">
                <a:latin typeface="Calibri" panose="020F0502020204030204" pitchFamily="34" charset="0"/>
                <a:ea typeface="굴림" panose="020B0600000101010101" pitchFamily="34" charset="-127"/>
                <a:cs typeface="Arial" panose="020B0604020202020204" pitchFamily="34" charset="0"/>
              </a:rPr>
              <a:t> </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It requires multiple exchanges within MAC and PHY entities: AP-MAC indicates the assigned sub-bands to AP-PHY, then STA-PHY passes the parameter to STA-MAC, and finally STA-MAC let the STA-PHY know what sub-band to use for placing the ACK/BA.</a:t>
            </a:r>
            <a:endParaRPr lang="en-US" altLang="ko-KR" sz="1200" b="0" dirty="0" smtClean="0">
              <a:latin typeface="Calibri" panose="020F0502020204030204" pitchFamily="34" charset="0"/>
              <a:ea typeface="굴림" panose="020B0600000101010101" pitchFamily="34" charset="-127"/>
              <a:cs typeface="Arial" panose="020B0604020202020204" pitchFamily="34" charset="0"/>
            </a:endParaRPr>
          </a:p>
        </p:txBody>
      </p:sp>
      <p:grpSp>
        <p:nvGrpSpPr>
          <p:cNvPr id="2" name="Group 1"/>
          <p:cNvGrpSpPr/>
          <p:nvPr/>
        </p:nvGrpSpPr>
        <p:grpSpPr>
          <a:xfrm>
            <a:off x="228600" y="4572000"/>
            <a:ext cx="6781800" cy="1828800"/>
            <a:chOff x="228600" y="4572000"/>
            <a:chExt cx="6781800" cy="1828800"/>
          </a:xfrm>
        </p:grpSpPr>
        <p:sp>
          <p:nvSpPr>
            <p:cNvPr id="7" name="Rectangle 7"/>
            <p:cNvSpPr>
              <a:spLocks noChangeArrowheads="1"/>
            </p:cNvSpPr>
            <p:nvPr/>
          </p:nvSpPr>
          <p:spPr bwMode="auto">
            <a:xfrm>
              <a:off x="5057872" y="4842302"/>
              <a:ext cx="1937242"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8" name="TextBox 7"/>
            <p:cNvSpPr txBox="1"/>
            <p:nvPr/>
          </p:nvSpPr>
          <p:spPr bwMode="auto">
            <a:xfrm>
              <a:off x="5057872" y="4842302"/>
              <a:ext cx="1114327" cy="253916"/>
            </a:xfrm>
            <a:prstGeom prst="rect">
              <a:avLst/>
            </a:prstGeom>
            <a:noFill/>
          </p:spPr>
          <p:txBody>
            <a:bodyPr wrap="square">
              <a:spAutoFit/>
            </a:bodyPr>
            <a:lstStyle/>
            <a:p>
              <a:pPr>
                <a:defRPr/>
              </a:pPr>
              <a:r>
                <a:rPr lang="en-US" sz="1050" b="1" dirty="0" smtClean="0">
                  <a:latin typeface="Calibri" panose="020F0502020204030204" pitchFamily="34" charset="0"/>
                </a:rPr>
                <a:t>STA4 ACK</a:t>
              </a:r>
              <a:endParaRPr lang="en-US" sz="1050" b="1" dirty="0">
                <a:latin typeface="Calibri" panose="020F0502020204030204" pitchFamily="34" charset="0"/>
              </a:endParaRPr>
            </a:p>
          </p:txBody>
        </p:sp>
        <p:sp>
          <p:nvSpPr>
            <p:cNvPr id="9" name="Rectangle 2"/>
            <p:cNvSpPr>
              <a:spLocks noChangeArrowheads="1"/>
            </p:cNvSpPr>
            <p:nvPr/>
          </p:nvSpPr>
          <p:spPr bwMode="auto">
            <a:xfrm>
              <a:off x="4600673"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10" name="TextBox 6"/>
            <p:cNvSpPr txBox="1">
              <a:spLocks noChangeArrowheads="1"/>
            </p:cNvSpPr>
            <p:nvPr/>
          </p:nvSpPr>
          <p:spPr bwMode="auto">
            <a:xfrm rot="16200000">
              <a:off x="4075488" y="5464196"/>
              <a:ext cx="15123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HE SIG</a:t>
              </a:r>
            </a:p>
          </p:txBody>
        </p:sp>
        <p:sp>
          <p:nvSpPr>
            <p:cNvPr id="11" name="Rectangle 7"/>
            <p:cNvSpPr>
              <a:spLocks noChangeArrowheads="1"/>
            </p:cNvSpPr>
            <p:nvPr/>
          </p:nvSpPr>
          <p:spPr bwMode="auto">
            <a:xfrm>
              <a:off x="5057873" y="5096218"/>
              <a:ext cx="1937241"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2" name="TextBox 11"/>
            <p:cNvSpPr txBox="1"/>
            <p:nvPr/>
          </p:nvSpPr>
          <p:spPr bwMode="auto">
            <a:xfrm>
              <a:off x="5057874" y="5105400"/>
              <a:ext cx="695532" cy="253916"/>
            </a:xfrm>
            <a:prstGeom prst="rect">
              <a:avLst/>
            </a:prstGeom>
            <a:noFill/>
          </p:spPr>
          <p:txBody>
            <a:bodyPr wrap="square">
              <a:spAutoFit/>
            </a:bodyPr>
            <a:lstStyle/>
            <a:p>
              <a:pPr>
                <a:defRPr/>
              </a:pPr>
              <a:r>
                <a:rPr lang="en-US" sz="1050" b="1" dirty="0" smtClean="0">
                  <a:latin typeface="Calibri" panose="020F0502020204030204" pitchFamily="34" charset="0"/>
                </a:rPr>
                <a:t>STA2 BA</a:t>
              </a:r>
              <a:endParaRPr lang="en-US" sz="1050" b="1" dirty="0">
                <a:latin typeface="Calibri" panose="020F0502020204030204" pitchFamily="34" charset="0"/>
              </a:endParaRPr>
            </a:p>
          </p:txBody>
        </p:sp>
        <p:sp>
          <p:nvSpPr>
            <p:cNvPr id="13" name="Rectangle 7"/>
            <p:cNvSpPr>
              <a:spLocks noChangeArrowheads="1"/>
            </p:cNvSpPr>
            <p:nvPr/>
          </p:nvSpPr>
          <p:spPr bwMode="auto">
            <a:xfrm>
              <a:off x="5057874" y="5604302"/>
              <a:ext cx="1937241" cy="5599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4" name="TextBox 13"/>
            <p:cNvSpPr txBox="1"/>
            <p:nvPr/>
          </p:nvSpPr>
          <p:spPr bwMode="auto">
            <a:xfrm>
              <a:off x="5057875" y="5604302"/>
              <a:ext cx="695532" cy="253916"/>
            </a:xfrm>
            <a:prstGeom prst="rect">
              <a:avLst/>
            </a:prstGeom>
            <a:noFill/>
          </p:spPr>
          <p:txBody>
            <a:bodyPr wrap="square">
              <a:spAutoFit/>
            </a:bodyPr>
            <a:lstStyle/>
            <a:p>
              <a:pPr>
                <a:defRPr/>
              </a:pPr>
              <a:r>
                <a:rPr lang="en-US" sz="1050" b="1" dirty="0" smtClean="0">
                  <a:latin typeface="Calibri" panose="020F0502020204030204" pitchFamily="34" charset="0"/>
                </a:rPr>
                <a:t>STA1 BA</a:t>
              </a:r>
              <a:endParaRPr lang="en-US" sz="1050" b="1" dirty="0">
                <a:latin typeface="Calibri" panose="020F0502020204030204" pitchFamily="34" charset="0"/>
              </a:endParaRPr>
            </a:p>
          </p:txBody>
        </p:sp>
        <p:sp>
          <p:nvSpPr>
            <p:cNvPr id="15" name="Rectangle 7"/>
            <p:cNvSpPr>
              <a:spLocks noChangeArrowheads="1"/>
            </p:cNvSpPr>
            <p:nvPr/>
          </p:nvSpPr>
          <p:spPr bwMode="auto">
            <a:xfrm>
              <a:off x="5057875" y="6164356"/>
              <a:ext cx="1937241" cy="201945"/>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6" name="TextBox 15"/>
            <p:cNvSpPr txBox="1"/>
            <p:nvPr/>
          </p:nvSpPr>
          <p:spPr bwMode="auto">
            <a:xfrm>
              <a:off x="5057876" y="6146884"/>
              <a:ext cx="961924" cy="253916"/>
            </a:xfrm>
            <a:prstGeom prst="rect">
              <a:avLst/>
            </a:prstGeom>
            <a:noFill/>
          </p:spPr>
          <p:txBody>
            <a:bodyPr wrap="square">
              <a:spAutoFit/>
            </a:bodyPr>
            <a:lstStyle/>
            <a:p>
              <a:pPr>
                <a:defRPr/>
              </a:pPr>
              <a:r>
                <a:rPr lang="en-US" sz="1050" b="1" dirty="0" smtClean="0">
                  <a:latin typeface="Calibri" panose="020F0502020204030204" pitchFamily="34" charset="0"/>
                </a:rPr>
                <a:t>STA3 ACK</a:t>
              </a:r>
              <a:endParaRPr lang="en-US" sz="1050" b="1" dirty="0">
                <a:latin typeface="Calibri" panose="020F0502020204030204" pitchFamily="34" charset="0"/>
              </a:endParaRPr>
            </a:p>
          </p:txBody>
        </p:sp>
        <p:sp>
          <p:nvSpPr>
            <p:cNvPr id="18" name="Rectangle 7"/>
            <p:cNvSpPr>
              <a:spLocks noChangeArrowheads="1"/>
            </p:cNvSpPr>
            <p:nvPr/>
          </p:nvSpPr>
          <p:spPr bwMode="auto">
            <a:xfrm>
              <a:off x="1661113" y="4842302"/>
              <a:ext cx="2546839" cy="194102"/>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9" name="TextBox 18"/>
            <p:cNvSpPr txBox="1"/>
            <p:nvPr/>
          </p:nvSpPr>
          <p:spPr bwMode="auto">
            <a:xfrm>
              <a:off x="1661114" y="4842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STA1</a:t>
              </a:r>
              <a:endParaRPr lang="en-US" sz="1050" b="1" dirty="0">
                <a:latin typeface="Calibri" panose="020F0502020204030204" pitchFamily="34" charset="0"/>
              </a:endParaRPr>
            </a:p>
          </p:txBody>
        </p:sp>
        <p:sp>
          <p:nvSpPr>
            <p:cNvPr id="21" name="Rectangle 2"/>
            <p:cNvSpPr>
              <a:spLocks noChangeArrowheads="1"/>
            </p:cNvSpPr>
            <p:nvPr/>
          </p:nvSpPr>
          <p:spPr bwMode="auto">
            <a:xfrm>
              <a:off x="1203914" y="4842303"/>
              <a:ext cx="457200" cy="1523999"/>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2" name="TextBox 6"/>
            <p:cNvSpPr txBox="1">
              <a:spLocks noChangeArrowheads="1"/>
            </p:cNvSpPr>
            <p:nvPr/>
          </p:nvSpPr>
          <p:spPr bwMode="auto">
            <a:xfrm rot="16200000">
              <a:off x="1004908" y="5475521"/>
              <a:ext cx="8599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STF/LTF</a:t>
              </a:r>
              <a:endParaRPr lang="en-US" altLang="en-US" sz="1200" b="0" dirty="0">
                <a:ea typeface="宋体" panose="02010600030101010101" pitchFamily="2" charset="-122"/>
              </a:endParaRPr>
            </a:p>
          </p:txBody>
        </p:sp>
        <p:sp>
          <p:nvSpPr>
            <p:cNvPr id="23" name="Rectangle 2"/>
            <p:cNvSpPr>
              <a:spLocks noChangeArrowheads="1"/>
            </p:cNvSpPr>
            <p:nvPr/>
          </p:nvSpPr>
          <p:spPr bwMode="auto">
            <a:xfrm>
              <a:off x="746715" y="4842303"/>
              <a:ext cx="457200" cy="1523928"/>
            </a:xfrm>
            <a:prstGeom prst="rect">
              <a:avLst/>
            </a:prstGeom>
            <a:solidFill>
              <a:schemeClr val="bg1">
                <a:lumMod val="75000"/>
              </a:schemeClr>
            </a:solidFill>
            <a:ln w="12700" algn="ctr">
              <a:solidFill>
                <a:schemeClr val="tx1"/>
              </a:solidFill>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4" name="TextBox 6"/>
            <p:cNvSpPr txBox="1">
              <a:spLocks noChangeArrowheads="1"/>
            </p:cNvSpPr>
            <p:nvPr/>
          </p:nvSpPr>
          <p:spPr bwMode="auto">
            <a:xfrm rot="16200000">
              <a:off x="613657" y="5402930"/>
              <a:ext cx="7280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宋体" panose="02010600030101010101" pitchFamily="2" charset="-122"/>
                </a:rPr>
                <a:t>HE SIG-B</a:t>
              </a:r>
              <a:endParaRPr lang="en-US" altLang="en-US" sz="1200" b="0" dirty="0">
                <a:ea typeface="宋体" panose="02010600030101010101" pitchFamily="2" charset="-122"/>
              </a:endParaRPr>
            </a:p>
          </p:txBody>
        </p:sp>
        <p:sp>
          <p:nvSpPr>
            <p:cNvPr id="25" name="Rectangle 2"/>
            <p:cNvSpPr>
              <a:spLocks noChangeArrowheads="1"/>
            </p:cNvSpPr>
            <p:nvPr/>
          </p:nvSpPr>
          <p:spPr bwMode="auto">
            <a:xfrm>
              <a:off x="289516"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6" name="TextBox 6"/>
            <p:cNvSpPr txBox="1">
              <a:spLocks noChangeArrowheads="1"/>
            </p:cNvSpPr>
            <p:nvPr/>
          </p:nvSpPr>
          <p:spPr bwMode="auto">
            <a:xfrm rot="16200000">
              <a:off x="-200402" y="5464196"/>
              <a:ext cx="14418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宋体" panose="02010600030101010101" pitchFamily="2" charset="-122"/>
                </a:rPr>
                <a:t>L-STF/LTF/SIG, SIG-A</a:t>
              </a:r>
              <a:endParaRPr lang="en-US" altLang="en-US" sz="1200" b="0" dirty="0">
                <a:ea typeface="宋体" panose="02010600030101010101" pitchFamily="2" charset="-122"/>
              </a:endParaRPr>
            </a:p>
          </p:txBody>
        </p:sp>
        <p:sp>
          <p:nvSpPr>
            <p:cNvPr id="27" name="Rectangle 7"/>
            <p:cNvSpPr>
              <a:spLocks noChangeArrowheads="1"/>
            </p:cNvSpPr>
            <p:nvPr/>
          </p:nvSpPr>
          <p:spPr bwMode="auto">
            <a:xfrm>
              <a:off x="1661114" y="5036404"/>
              <a:ext cx="2546839" cy="5678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28" name="TextBox 27"/>
            <p:cNvSpPr txBox="1"/>
            <p:nvPr/>
          </p:nvSpPr>
          <p:spPr bwMode="auto">
            <a:xfrm>
              <a:off x="1661115" y="5036404"/>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STA2</a:t>
              </a:r>
              <a:endParaRPr lang="en-US" sz="1050" b="1" dirty="0">
                <a:latin typeface="Calibri" panose="020F0502020204030204" pitchFamily="34" charset="0"/>
              </a:endParaRPr>
            </a:p>
          </p:txBody>
        </p:sp>
        <p:sp>
          <p:nvSpPr>
            <p:cNvPr id="29" name="Rectangle 7"/>
            <p:cNvSpPr>
              <a:spLocks noChangeArrowheads="1"/>
            </p:cNvSpPr>
            <p:nvPr/>
          </p:nvSpPr>
          <p:spPr bwMode="auto">
            <a:xfrm>
              <a:off x="1661115" y="5604302"/>
              <a:ext cx="2546839"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0" name="TextBox 29"/>
            <p:cNvSpPr txBox="1"/>
            <p:nvPr/>
          </p:nvSpPr>
          <p:spPr bwMode="auto">
            <a:xfrm>
              <a:off x="1661116" y="5604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STA3</a:t>
              </a:r>
              <a:endParaRPr lang="en-US" sz="1050" b="1" dirty="0">
                <a:latin typeface="Calibri" panose="020F0502020204030204" pitchFamily="34" charset="0"/>
              </a:endParaRPr>
            </a:p>
          </p:txBody>
        </p:sp>
        <p:sp>
          <p:nvSpPr>
            <p:cNvPr id="31" name="Rectangle 7"/>
            <p:cNvSpPr>
              <a:spLocks noChangeArrowheads="1"/>
            </p:cNvSpPr>
            <p:nvPr/>
          </p:nvSpPr>
          <p:spPr bwMode="auto">
            <a:xfrm>
              <a:off x="1661116" y="5858218"/>
              <a:ext cx="2546839"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2" name="TextBox 31"/>
            <p:cNvSpPr txBox="1"/>
            <p:nvPr/>
          </p:nvSpPr>
          <p:spPr bwMode="auto">
            <a:xfrm>
              <a:off x="1661117" y="5985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STA4</a:t>
              </a:r>
              <a:endParaRPr lang="en-US" sz="1050" b="1" dirty="0">
                <a:latin typeface="Calibri" panose="020F0502020204030204" pitchFamily="34" charset="0"/>
              </a:endParaRPr>
            </a:p>
          </p:txBody>
        </p:sp>
        <p:sp>
          <p:nvSpPr>
            <p:cNvPr id="33" name="TextBox 32"/>
            <p:cNvSpPr txBox="1"/>
            <p:nvPr/>
          </p:nvSpPr>
          <p:spPr>
            <a:xfrm>
              <a:off x="4175714" y="5451902"/>
              <a:ext cx="362022" cy="276999"/>
            </a:xfrm>
            <a:prstGeom prst="rect">
              <a:avLst/>
            </a:prstGeom>
            <a:noFill/>
          </p:spPr>
          <p:txBody>
            <a:bodyPr wrap="none" rtlCol="0">
              <a:spAutoFit/>
            </a:bodyPr>
            <a:lstStyle/>
            <a:p>
              <a:r>
                <a:rPr lang="en-US" dirty="0" smtClean="0">
                  <a:latin typeface="Calibri" panose="020F0502020204030204" pitchFamily="34" charset="0"/>
                </a:rPr>
                <a:t>IFS</a:t>
              </a:r>
              <a:endParaRPr lang="en-US" dirty="0">
                <a:latin typeface="Calibri" panose="020F0502020204030204" pitchFamily="34" charset="0"/>
              </a:endParaRPr>
            </a:p>
          </p:txBody>
        </p:sp>
        <p:sp>
          <p:nvSpPr>
            <p:cNvPr id="35" name="TextBox 34"/>
            <p:cNvSpPr txBox="1"/>
            <p:nvPr/>
          </p:nvSpPr>
          <p:spPr>
            <a:xfrm>
              <a:off x="228600" y="4572000"/>
              <a:ext cx="4158962" cy="261610"/>
            </a:xfrm>
            <a:prstGeom prst="rect">
              <a:avLst/>
            </a:prstGeom>
            <a:noFill/>
          </p:spPr>
          <p:txBody>
            <a:bodyPr wrap="square" rtlCol="0">
              <a:spAutoFit/>
            </a:bodyPr>
            <a:lstStyle/>
            <a:p>
              <a:r>
                <a:rPr lang="en-US" sz="1100" dirty="0" smtClean="0">
                  <a:latin typeface="Calibri" panose="020F0502020204030204" pitchFamily="34" charset="0"/>
                </a:rPr>
                <a:t>In SIG-B, each DL assignment has a sub-band assignment for ACK/BA</a:t>
              </a:r>
              <a:endParaRPr lang="en-US" sz="1100" dirty="0">
                <a:latin typeface="Calibri" panose="020F0502020204030204" pitchFamily="34" charset="0"/>
              </a:endParaRPr>
            </a:p>
          </p:txBody>
        </p:sp>
        <p:sp>
          <p:nvSpPr>
            <p:cNvPr id="36" name="TextBox 35"/>
            <p:cNvSpPr txBox="1"/>
            <p:nvPr/>
          </p:nvSpPr>
          <p:spPr>
            <a:xfrm>
              <a:off x="4600673" y="4572000"/>
              <a:ext cx="2409727" cy="261610"/>
            </a:xfrm>
            <a:prstGeom prst="rect">
              <a:avLst/>
            </a:prstGeom>
            <a:noFill/>
          </p:spPr>
          <p:txBody>
            <a:bodyPr wrap="square" rtlCol="0">
              <a:spAutoFit/>
            </a:bodyPr>
            <a:lstStyle/>
            <a:p>
              <a:r>
                <a:rPr lang="en-US" sz="1100" dirty="0" smtClean="0">
                  <a:latin typeface="Calibri" panose="020F0502020204030204" pitchFamily="34" charset="0"/>
                </a:rPr>
                <a:t>Each STA picks the assigned sub-band</a:t>
              </a:r>
              <a:endParaRPr lang="en-US" sz="1100" dirty="0">
                <a:latin typeface="Calibri" panose="020F0502020204030204" pitchFamily="34" charset="0"/>
              </a:endParaRPr>
            </a:p>
          </p:txBody>
        </p:sp>
      </p:grpSp>
      <p:sp>
        <p:nvSpPr>
          <p:cNvPr id="34"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13468318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Options for ACK/BA Sub-band </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Assignment</a:t>
            </a:r>
            <a:br>
              <a:rPr lang="en-US" altLang="ko-KR" sz="2800" b="0" dirty="0" smtClean="0">
                <a:latin typeface="Calibri" panose="020F0502020204030204" pitchFamily="34" charset="0"/>
                <a:ea typeface="굴림" panose="020B0600000101010101" pitchFamily="34" charset="-127"/>
                <a:cs typeface="Arial" panose="020B0604020202020204" pitchFamily="34" charset="0"/>
              </a:rPr>
            </a:br>
            <a:r>
              <a:rPr lang="en-US" altLang="ko-KR" sz="2400" b="0" dirty="0">
                <a:solidFill>
                  <a:schemeClr val="accent2"/>
                </a:solidFill>
                <a:latin typeface="Calibri" panose="020F0502020204030204" pitchFamily="34" charset="0"/>
                <a:ea typeface="굴림" panose="020B0600000101010101" pitchFamily="34" charset="-127"/>
                <a:cs typeface="Arial" panose="020B0604020202020204" pitchFamily="34" charset="0"/>
              </a:rPr>
              <a:t>Explicit </a:t>
            </a:r>
            <a:r>
              <a:rPr lang="en-US" altLang="ko-KR" sz="24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indication in MAC Header</a:t>
            </a:r>
            <a:endParaRPr lang="en-US" altLang="ko-KR" sz="2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13</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799"/>
            <a:ext cx="8077200" cy="2466147"/>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AP indicates the index of each ACK/BA sub-band in the MAC header of the MPDUs in DL OFDMA assignment, as long as the ACK policy is set to Normal ACK or Implicit BAR</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Pros and cons:</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As </a:t>
            </a:r>
            <a:r>
              <a:rPr lang="en-US" altLang="ko-KR" sz="1400" dirty="0">
                <a:latin typeface="Calibri" panose="020F0502020204030204" pitchFamily="34" charset="0"/>
                <a:ea typeface="굴림" panose="020B0600000101010101" pitchFamily="34" charset="-127"/>
                <a:cs typeface="Arial" panose="020B0604020202020204" pitchFamily="34" charset="0"/>
              </a:rPr>
              <a:t>long as </a:t>
            </a:r>
            <a:r>
              <a:rPr lang="en-US" altLang="ko-KR" sz="1400" dirty="0" smtClean="0">
                <a:latin typeface="Calibri" panose="020F0502020204030204" pitchFamily="34" charset="0"/>
                <a:ea typeface="굴림" panose="020B0600000101010101" pitchFamily="34" charset="-127"/>
                <a:cs typeface="Arial" panose="020B0604020202020204" pitchFamily="34" charset="0"/>
              </a:rPr>
              <a:t>one MPDU is </a:t>
            </a:r>
            <a:r>
              <a:rPr lang="en-US" altLang="ko-KR" sz="1400" dirty="0">
                <a:latin typeface="Calibri" panose="020F0502020204030204" pitchFamily="34" charset="0"/>
                <a:ea typeface="굴림" panose="020B0600000101010101" pitchFamily="34" charset="-127"/>
                <a:cs typeface="Arial" panose="020B0604020202020204" pitchFamily="34" charset="0"/>
              </a:rPr>
              <a:t>received correctly the UL assignment is </a:t>
            </a:r>
            <a:r>
              <a:rPr lang="en-US" altLang="ko-KR" sz="1400" dirty="0" smtClean="0">
                <a:latin typeface="Calibri" panose="020F0502020204030204" pitchFamily="34" charset="0"/>
                <a:ea typeface="굴림" panose="020B0600000101010101" pitchFamily="34" charset="-127"/>
                <a:cs typeface="Arial" panose="020B0604020202020204" pitchFamily="34" charset="0"/>
              </a:rPr>
              <a:t>known to the STA </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The added field in MAC header appears in all MPDUs and could be high overhead in large AMPDUs</a:t>
            </a:r>
          </a:p>
          <a:p>
            <a:pPr lvl="1"/>
            <a:endParaRPr lang="en-US" altLang="ko-KR" sz="1400" b="0" dirty="0" smtClean="0">
              <a:latin typeface="Calibri" panose="020F0502020204030204" pitchFamily="34" charset="0"/>
              <a:ea typeface="굴림" panose="020B0600000101010101" pitchFamily="34" charset="-127"/>
              <a:cs typeface="Arial" panose="020B0604020202020204" pitchFamily="34" charset="0"/>
            </a:endParaRPr>
          </a:p>
        </p:txBody>
      </p:sp>
      <p:grpSp>
        <p:nvGrpSpPr>
          <p:cNvPr id="4" name="Group 3"/>
          <p:cNvGrpSpPr/>
          <p:nvPr/>
        </p:nvGrpSpPr>
        <p:grpSpPr>
          <a:xfrm>
            <a:off x="228600" y="4572000"/>
            <a:ext cx="6781800" cy="1828800"/>
            <a:chOff x="228600" y="4572000"/>
            <a:chExt cx="6781800" cy="1828800"/>
          </a:xfrm>
        </p:grpSpPr>
        <p:sp>
          <p:nvSpPr>
            <p:cNvPr id="57" name="Rectangle 7"/>
            <p:cNvSpPr>
              <a:spLocks noChangeArrowheads="1"/>
            </p:cNvSpPr>
            <p:nvPr/>
          </p:nvSpPr>
          <p:spPr bwMode="auto">
            <a:xfrm>
              <a:off x="2888813" y="4842135"/>
              <a:ext cx="45719" cy="189672"/>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56" name="Rectangle 7"/>
            <p:cNvSpPr>
              <a:spLocks noChangeArrowheads="1"/>
            </p:cNvSpPr>
            <p:nvPr/>
          </p:nvSpPr>
          <p:spPr bwMode="auto">
            <a:xfrm>
              <a:off x="1667314" y="4847415"/>
              <a:ext cx="45719" cy="186821"/>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50" name="Rectangle 7"/>
            <p:cNvSpPr>
              <a:spLocks noChangeArrowheads="1"/>
            </p:cNvSpPr>
            <p:nvPr/>
          </p:nvSpPr>
          <p:spPr bwMode="auto">
            <a:xfrm>
              <a:off x="2362200" y="5856050"/>
              <a:ext cx="51343" cy="506134"/>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51" name="Rectangle 7"/>
            <p:cNvSpPr>
              <a:spLocks noChangeArrowheads="1"/>
            </p:cNvSpPr>
            <p:nvPr/>
          </p:nvSpPr>
          <p:spPr bwMode="auto">
            <a:xfrm>
              <a:off x="3048000" y="5856050"/>
              <a:ext cx="60732" cy="506134"/>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52" name="Rectangle 7"/>
            <p:cNvSpPr>
              <a:spLocks noChangeArrowheads="1"/>
            </p:cNvSpPr>
            <p:nvPr/>
          </p:nvSpPr>
          <p:spPr bwMode="auto">
            <a:xfrm>
              <a:off x="2768573" y="5605895"/>
              <a:ext cx="50827" cy="258736"/>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53" name="Rectangle 7"/>
            <p:cNvSpPr>
              <a:spLocks noChangeArrowheads="1"/>
            </p:cNvSpPr>
            <p:nvPr/>
          </p:nvSpPr>
          <p:spPr bwMode="auto">
            <a:xfrm>
              <a:off x="3940550" y="5856050"/>
              <a:ext cx="71899" cy="506134"/>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54" name="Rectangle 7"/>
            <p:cNvSpPr>
              <a:spLocks noChangeArrowheads="1"/>
            </p:cNvSpPr>
            <p:nvPr/>
          </p:nvSpPr>
          <p:spPr bwMode="auto">
            <a:xfrm>
              <a:off x="1667918" y="5606470"/>
              <a:ext cx="45719" cy="258736"/>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55" name="Rectangle 7"/>
            <p:cNvSpPr>
              <a:spLocks noChangeArrowheads="1"/>
            </p:cNvSpPr>
            <p:nvPr/>
          </p:nvSpPr>
          <p:spPr bwMode="auto">
            <a:xfrm>
              <a:off x="1665535" y="5864631"/>
              <a:ext cx="51343" cy="506134"/>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46" name="Rectangle 7"/>
            <p:cNvSpPr>
              <a:spLocks noChangeArrowheads="1"/>
            </p:cNvSpPr>
            <p:nvPr/>
          </p:nvSpPr>
          <p:spPr bwMode="auto">
            <a:xfrm>
              <a:off x="2580543" y="5030226"/>
              <a:ext cx="49191" cy="571098"/>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47" name="Rectangle 7"/>
            <p:cNvSpPr>
              <a:spLocks noChangeArrowheads="1"/>
            </p:cNvSpPr>
            <p:nvPr/>
          </p:nvSpPr>
          <p:spPr bwMode="auto">
            <a:xfrm>
              <a:off x="3034596" y="5030226"/>
              <a:ext cx="58186" cy="571098"/>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48" name="Rectangle 7"/>
            <p:cNvSpPr>
              <a:spLocks noChangeArrowheads="1"/>
            </p:cNvSpPr>
            <p:nvPr/>
          </p:nvSpPr>
          <p:spPr bwMode="auto">
            <a:xfrm>
              <a:off x="3488649" y="5030226"/>
              <a:ext cx="65740" cy="571098"/>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49" name="Rectangle 7"/>
            <p:cNvSpPr>
              <a:spLocks noChangeArrowheads="1"/>
            </p:cNvSpPr>
            <p:nvPr/>
          </p:nvSpPr>
          <p:spPr bwMode="auto">
            <a:xfrm>
              <a:off x="3942702" y="5030226"/>
              <a:ext cx="68885" cy="571098"/>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45" name="Rectangle 7"/>
            <p:cNvSpPr>
              <a:spLocks noChangeArrowheads="1"/>
            </p:cNvSpPr>
            <p:nvPr/>
          </p:nvSpPr>
          <p:spPr bwMode="auto">
            <a:xfrm>
              <a:off x="2120464" y="5030801"/>
              <a:ext cx="49191" cy="571098"/>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42" name="Rectangle 7"/>
            <p:cNvSpPr>
              <a:spLocks noChangeArrowheads="1"/>
            </p:cNvSpPr>
            <p:nvPr/>
          </p:nvSpPr>
          <p:spPr bwMode="auto">
            <a:xfrm>
              <a:off x="1667687" y="5038807"/>
              <a:ext cx="49191" cy="571098"/>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7" name="Rectangle 7"/>
            <p:cNvSpPr>
              <a:spLocks noChangeArrowheads="1"/>
            </p:cNvSpPr>
            <p:nvPr/>
          </p:nvSpPr>
          <p:spPr bwMode="auto">
            <a:xfrm>
              <a:off x="5057872" y="4842302"/>
              <a:ext cx="1937242"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8" name="TextBox 7"/>
            <p:cNvSpPr txBox="1"/>
            <p:nvPr/>
          </p:nvSpPr>
          <p:spPr bwMode="auto">
            <a:xfrm>
              <a:off x="5057873" y="4842302"/>
              <a:ext cx="762204" cy="253916"/>
            </a:xfrm>
            <a:prstGeom prst="rect">
              <a:avLst/>
            </a:prstGeom>
            <a:noFill/>
          </p:spPr>
          <p:txBody>
            <a:bodyPr wrap="square">
              <a:spAutoFit/>
            </a:bodyPr>
            <a:lstStyle/>
            <a:p>
              <a:pPr>
                <a:defRPr/>
              </a:pPr>
              <a:r>
                <a:rPr lang="en-US" sz="1050" b="1" dirty="0" smtClean="0">
                  <a:latin typeface="Calibri" panose="020F0502020204030204" pitchFamily="34" charset="0"/>
                </a:rPr>
                <a:t>STA4 ACK</a:t>
              </a:r>
              <a:endParaRPr lang="en-US" sz="1050" b="1" dirty="0">
                <a:latin typeface="Calibri" panose="020F0502020204030204" pitchFamily="34" charset="0"/>
              </a:endParaRPr>
            </a:p>
          </p:txBody>
        </p:sp>
        <p:sp>
          <p:nvSpPr>
            <p:cNvPr id="9" name="Rectangle 2"/>
            <p:cNvSpPr>
              <a:spLocks noChangeArrowheads="1"/>
            </p:cNvSpPr>
            <p:nvPr/>
          </p:nvSpPr>
          <p:spPr bwMode="auto">
            <a:xfrm>
              <a:off x="4600673"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10" name="TextBox 6"/>
            <p:cNvSpPr txBox="1">
              <a:spLocks noChangeArrowheads="1"/>
            </p:cNvSpPr>
            <p:nvPr/>
          </p:nvSpPr>
          <p:spPr bwMode="auto">
            <a:xfrm rot="16200000">
              <a:off x="4075488" y="5464196"/>
              <a:ext cx="15123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HE SIG</a:t>
              </a:r>
            </a:p>
          </p:txBody>
        </p:sp>
        <p:sp>
          <p:nvSpPr>
            <p:cNvPr id="11" name="Rectangle 7"/>
            <p:cNvSpPr>
              <a:spLocks noChangeArrowheads="1"/>
            </p:cNvSpPr>
            <p:nvPr/>
          </p:nvSpPr>
          <p:spPr bwMode="auto">
            <a:xfrm>
              <a:off x="5057873" y="5096218"/>
              <a:ext cx="1937241"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2" name="TextBox 11"/>
            <p:cNvSpPr txBox="1"/>
            <p:nvPr/>
          </p:nvSpPr>
          <p:spPr bwMode="auto">
            <a:xfrm>
              <a:off x="5057874" y="5105400"/>
              <a:ext cx="695532" cy="253916"/>
            </a:xfrm>
            <a:prstGeom prst="rect">
              <a:avLst/>
            </a:prstGeom>
            <a:noFill/>
          </p:spPr>
          <p:txBody>
            <a:bodyPr wrap="square">
              <a:spAutoFit/>
            </a:bodyPr>
            <a:lstStyle/>
            <a:p>
              <a:pPr>
                <a:defRPr/>
              </a:pPr>
              <a:r>
                <a:rPr lang="en-US" sz="1050" b="1" dirty="0" smtClean="0">
                  <a:latin typeface="Calibri" panose="020F0502020204030204" pitchFamily="34" charset="0"/>
                </a:rPr>
                <a:t>STA2 BA</a:t>
              </a:r>
              <a:endParaRPr lang="en-US" sz="1050" b="1" dirty="0">
                <a:latin typeface="Calibri" panose="020F0502020204030204" pitchFamily="34" charset="0"/>
              </a:endParaRPr>
            </a:p>
          </p:txBody>
        </p:sp>
        <p:sp>
          <p:nvSpPr>
            <p:cNvPr id="13" name="Rectangle 7"/>
            <p:cNvSpPr>
              <a:spLocks noChangeArrowheads="1"/>
            </p:cNvSpPr>
            <p:nvPr/>
          </p:nvSpPr>
          <p:spPr bwMode="auto">
            <a:xfrm>
              <a:off x="5057874" y="5604302"/>
              <a:ext cx="1937241" cy="5599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4" name="TextBox 13"/>
            <p:cNvSpPr txBox="1"/>
            <p:nvPr/>
          </p:nvSpPr>
          <p:spPr bwMode="auto">
            <a:xfrm>
              <a:off x="5057875" y="5604302"/>
              <a:ext cx="695532" cy="253916"/>
            </a:xfrm>
            <a:prstGeom prst="rect">
              <a:avLst/>
            </a:prstGeom>
            <a:noFill/>
          </p:spPr>
          <p:txBody>
            <a:bodyPr wrap="square">
              <a:spAutoFit/>
            </a:bodyPr>
            <a:lstStyle/>
            <a:p>
              <a:pPr>
                <a:defRPr/>
              </a:pPr>
              <a:r>
                <a:rPr lang="en-US" sz="1050" b="1" dirty="0" smtClean="0">
                  <a:latin typeface="Calibri" panose="020F0502020204030204" pitchFamily="34" charset="0"/>
                </a:rPr>
                <a:t>STA1 BA</a:t>
              </a:r>
              <a:endParaRPr lang="en-US" sz="1050" b="1" dirty="0">
                <a:latin typeface="Calibri" panose="020F0502020204030204" pitchFamily="34" charset="0"/>
              </a:endParaRPr>
            </a:p>
          </p:txBody>
        </p:sp>
        <p:sp>
          <p:nvSpPr>
            <p:cNvPr id="15" name="Rectangle 7"/>
            <p:cNvSpPr>
              <a:spLocks noChangeArrowheads="1"/>
            </p:cNvSpPr>
            <p:nvPr/>
          </p:nvSpPr>
          <p:spPr bwMode="auto">
            <a:xfrm>
              <a:off x="5057875" y="6164356"/>
              <a:ext cx="1937241" cy="201945"/>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6" name="TextBox 15"/>
            <p:cNvSpPr txBox="1"/>
            <p:nvPr/>
          </p:nvSpPr>
          <p:spPr bwMode="auto">
            <a:xfrm>
              <a:off x="5057876" y="6146884"/>
              <a:ext cx="961924" cy="253916"/>
            </a:xfrm>
            <a:prstGeom prst="rect">
              <a:avLst/>
            </a:prstGeom>
            <a:noFill/>
          </p:spPr>
          <p:txBody>
            <a:bodyPr wrap="square">
              <a:spAutoFit/>
            </a:bodyPr>
            <a:lstStyle/>
            <a:p>
              <a:pPr>
                <a:defRPr/>
              </a:pPr>
              <a:r>
                <a:rPr lang="en-US" sz="1050" b="1" dirty="0" smtClean="0">
                  <a:latin typeface="Calibri" panose="020F0502020204030204" pitchFamily="34" charset="0"/>
                </a:rPr>
                <a:t>STA3 ACK</a:t>
              </a:r>
              <a:endParaRPr lang="en-US" sz="1050" b="1" dirty="0">
                <a:latin typeface="Calibri" panose="020F0502020204030204" pitchFamily="34" charset="0"/>
              </a:endParaRPr>
            </a:p>
          </p:txBody>
        </p:sp>
        <p:sp>
          <p:nvSpPr>
            <p:cNvPr id="18" name="Rectangle 7"/>
            <p:cNvSpPr>
              <a:spLocks noChangeArrowheads="1"/>
            </p:cNvSpPr>
            <p:nvPr/>
          </p:nvSpPr>
          <p:spPr bwMode="auto">
            <a:xfrm>
              <a:off x="1661113" y="4842302"/>
              <a:ext cx="2546839" cy="194102"/>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9" name="TextBox 18"/>
            <p:cNvSpPr txBox="1"/>
            <p:nvPr/>
          </p:nvSpPr>
          <p:spPr bwMode="auto">
            <a:xfrm>
              <a:off x="1661114" y="4842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STA1</a:t>
              </a:r>
              <a:endParaRPr lang="en-US" sz="1050" b="1" dirty="0">
                <a:latin typeface="Calibri" panose="020F0502020204030204" pitchFamily="34" charset="0"/>
              </a:endParaRPr>
            </a:p>
          </p:txBody>
        </p:sp>
        <p:sp>
          <p:nvSpPr>
            <p:cNvPr id="21" name="Rectangle 2"/>
            <p:cNvSpPr>
              <a:spLocks noChangeArrowheads="1"/>
            </p:cNvSpPr>
            <p:nvPr/>
          </p:nvSpPr>
          <p:spPr bwMode="auto">
            <a:xfrm>
              <a:off x="1203914" y="4842303"/>
              <a:ext cx="457200" cy="1523999"/>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2" name="TextBox 6"/>
            <p:cNvSpPr txBox="1">
              <a:spLocks noChangeArrowheads="1"/>
            </p:cNvSpPr>
            <p:nvPr/>
          </p:nvSpPr>
          <p:spPr bwMode="auto">
            <a:xfrm rot="16200000">
              <a:off x="1004908" y="5475521"/>
              <a:ext cx="8599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STF/LTF</a:t>
              </a:r>
              <a:endParaRPr lang="en-US" altLang="en-US" sz="1200" b="0" dirty="0">
                <a:ea typeface="宋体" panose="02010600030101010101" pitchFamily="2" charset="-122"/>
              </a:endParaRPr>
            </a:p>
          </p:txBody>
        </p:sp>
        <p:sp>
          <p:nvSpPr>
            <p:cNvPr id="23" name="Rectangle 2"/>
            <p:cNvSpPr>
              <a:spLocks noChangeArrowheads="1"/>
            </p:cNvSpPr>
            <p:nvPr/>
          </p:nvSpPr>
          <p:spPr bwMode="auto">
            <a:xfrm>
              <a:off x="746715"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4" name="TextBox 6"/>
            <p:cNvSpPr txBox="1">
              <a:spLocks noChangeArrowheads="1"/>
            </p:cNvSpPr>
            <p:nvPr/>
          </p:nvSpPr>
          <p:spPr bwMode="auto">
            <a:xfrm rot="16200000">
              <a:off x="613657" y="5402930"/>
              <a:ext cx="7280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宋体" panose="02010600030101010101" pitchFamily="2" charset="-122"/>
                </a:rPr>
                <a:t>HE SIG-B</a:t>
              </a:r>
              <a:endParaRPr lang="en-US" altLang="en-US" sz="1200" b="0" dirty="0">
                <a:ea typeface="宋体" panose="02010600030101010101" pitchFamily="2" charset="-122"/>
              </a:endParaRPr>
            </a:p>
          </p:txBody>
        </p:sp>
        <p:sp>
          <p:nvSpPr>
            <p:cNvPr id="25" name="Rectangle 2"/>
            <p:cNvSpPr>
              <a:spLocks noChangeArrowheads="1"/>
            </p:cNvSpPr>
            <p:nvPr/>
          </p:nvSpPr>
          <p:spPr bwMode="auto">
            <a:xfrm>
              <a:off x="289516"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6" name="TextBox 6"/>
            <p:cNvSpPr txBox="1">
              <a:spLocks noChangeArrowheads="1"/>
            </p:cNvSpPr>
            <p:nvPr/>
          </p:nvSpPr>
          <p:spPr bwMode="auto">
            <a:xfrm rot="16200000">
              <a:off x="-200403" y="5464196"/>
              <a:ext cx="14418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SIG-A</a:t>
              </a:r>
            </a:p>
          </p:txBody>
        </p:sp>
        <p:sp>
          <p:nvSpPr>
            <p:cNvPr id="27" name="Rectangle 7"/>
            <p:cNvSpPr>
              <a:spLocks noChangeArrowheads="1"/>
            </p:cNvSpPr>
            <p:nvPr/>
          </p:nvSpPr>
          <p:spPr bwMode="auto">
            <a:xfrm>
              <a:off x="1661115" y="5036404"/>
              <a:ext cx="457198" cy="5678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28" name="TextBox 27"/>
            <p:cNvSpPr txBox="1"/>
            <p:nvPr/>
          </p:nvSpPr>
          <p:spPr bwMode="auto">
            <a:xfrm>
              <a:off x="1661115" y="5036404"/>
              <a:ext cx="521679" cy="253916"/>
            </a:xfrm>
            <a:prstGeom prst="rect">
              <a:avLst/>
            </a:prstGeom>
            <a:noFill/>
          </p:spPr>
          <p:txBody>
            <a:bodyPr wrap="square">
              <a:spAutoFit/>
            </a:bodyPr>
            <a:lstStyle/>
            <a:p>
              <a:pPr>
                <a:defRPr/>
              </a:pPr>
              <a:r>
                <a:rPr lang="en-US" sz="1050" b="1" dirty="0" smtClean="0">
                  <a:latin typeface="Calibri" panose="020F0502020204030204" pitchFamily="34" charset="0"/>
                </a:rPr>
                <a:t>STA2</a:t>
              </a:r>
              <a:endParaRPr lang="en-US" sz="1050" b="1" dirty="0">
                <a:latin typeface="Calibri" panose="020F0502020204030204" pitchFamily="34" charset="0"/>
              </a:endParaRPr>
            </a:p>
          </p:txBody>
        </p:sp>
        <p:sp>
          <p:nvSpPr>
            <p:cNvPr id="29" name="Rectangle 7"/>
            <p:cNvSpPr>
              <a:spLocks noChangeArrowheads="1"/>
            </p:cNvSpPr>
            <p:nvPr/>
          </p:nvSpPr>
          <p:spPr bwMode="auto">
            <a:xfrm>
              <a:off x="1661115" y="5604302"/>
              <a:ext cx="2546839"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0" name="TextBox 29"/>
            <p:cNvSpPr txBox="1"/>
            <p:nvPr/>
          </p:nvSpPr>
          <p:spPr bwMode="auto">
            <a:xfrm>
              <a:off x="1676400" y="5604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STA3</a:t>
              </a:r>
              <a:endParaRPr lang="en-US" sz="1050" b="1" dirty="0">
                <a:latin typeface="Calibri" panose="020F0502020204030204" pitchFamily="34" charset="0"/>
              </a:endParaRPr>
            </a:p>
          </p:txBody>
        </p:sp>
        <p:sp>
          <p:nvSpPr>
            <p:cNvPr id="31" name="Rectangle 7"/>
            <p:cNvSpPr>
              <a:spLocks noChangeArrowheads="1"/>
            </p:cNvSpPr>
            <p:nvPr/>
          </p:nvSpPr>
          <p:spPr bwMode="auto">
            <a:xfrm>
              <a:off x="1661116" y="5858218"/>
              <a:ext cx="2546839"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2" name="TextBox 31"/>
            <p:cNvSpPr txBox="1"/>
            <p:nvPr/>
          </p:nvSpPr>
          <p:spPr bwMode="auto">
            <a:xfrm>
              <a:off x="1661117" y="5985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STA4</a:t>
              </a:r>
              <a:endParaRPr lang="en-US" sz="1050" b="1" dirty="0">
                <a:latin typeface="Calibri" panose="020F0502020204030204" pitchFamily="34" charset="0"/>
              </a:endParaRPr>
            </a:p>
          </p:txBody>
        </p:sp>
        <p:sp>
          <p:nvSpPr>
            <p:cNvPr id="33" name="TextBox 32"/>
            <p:cNvSpPr txBox="1"/>
            <p:nvPr/>
          </p:nvSpPr>
          <p:spPr>
            <a:xfrm>
              <a:off x="4175714" y="5451902"/>
              <a:ext cx="362022" cy="276999"/>
            </a:xfrm>
            <a:prstGeom prst="rect">
              <a:avLst/>
            </a:prstGeom>
            <a:noFill/>
          </p:spPr>
          <p:txBody>
            <a:bodyPr wrap="none" rtlCol="0">
              <a:spAutoFit/>
            </a:bodyPr>
            <a:lstStyle/>
            <a:p>
              <a:r>
                <a:rPr lang="en-US" dirty="0" smtClean="0">
                  <a:latin typeface="Calibri" panose="020F0502020204030204" pitchFamily="34" charset="0"/>
                </a:rPr>
                <a:t>IFS</a:t>
              </a:r>
              <a:endParaRPr lang="en-US" dirty="0">
                <a:latin typeface="Calibri" panose="020F0502020204030204" pitchFamily="34" charset="0"/>
              </a:endParaRPr>
            </a:p>
          </p:txBody>
        </p:sp>
        <p:sp>
          <p:nvSpPr>
            <p:cNvPr id="35" name="TextBox 34"/>
            <p:cNvSpPr txBox="1"/>
            <p:nvPr/>
          </p:nvSpPr>
          <p:spPr>
            <a:xfrm>
              <a:off x="228600" y="4572000"/>
              <a:ext cx="4372070" cy="261610"/>
            </a:xfrm>
            <a:prstGeom prst="rect">
              <a:avLst/>
            </a:prstGeom>
            <a:noFill/>
          </p:spPr>
          <p:txBody>
            <a:bodyPr wrap="square" rtlCol="0">
              <a:spAutoFit/>
            </a:bodyPr>
            <a:lstStyle/>
            <a:p>
              <a:r>
                <a:rPr lang="en-US" sz="1100" dirty="0" smtClean="0">
                  <a:latin typeface="Calibri" panose="020F0502020204030204" pitchFamily="34" charset="0"/>
                </a:rPr>
                <a:t>In MAC header, sub-band assignment for ACK/BA frames are indicated</a:t>
              </a:r>
              <a:endParaRPr lang="en-US" sz="1100" dirty="0">
                <a:latin typeface="Calibri" panose="020F0502020204030204" pitchFamily="34" charset="0"/>
              </a:endParaRPr>
            </a:p>
          </p:txBody>
        </p:sp>
        <p:sp>
          <p:nvSpPr>
            <p:cNvPr id="36" name="TextBox 35"/>
            <p:cNvSpPr txBox="1"/>
            <p:nvPr/>
          </p:nvSpPr>
          <p:spPr>
            <a:xfrm>
              <a:off x="4600673" y="4572000"/>
              <a:ext cx="2409727" cy="261610"/>
            </a:xfrm>
            <a:prstGeom prst="rect">
              <a:avLst/>
            </a:prstGeom>
            <a:noFill/>
          </p:spPr>
          <p:txBody>
            <a:bodyPr wrap="square" rtlCol="0">
              <a:spAutoFit/>
            </a:bodyPr>
            <a:lstStyle/>
            <a:p>
              <a:r>
                <a:rPr lang="en-US" sz="1100" dirty="0" smtClean="0">
                  <a:latin typeface="Calibri" panose="020F0502020204030204" pitchFamily="34" charset="0"/>
                </a:rPr>
                <a:t>Each STA picks the assigned sub-band</a:t>
              </a:r>
              <a:endParaRPr lang="en-US" sz="1100" dirty="0">
                <a:latin typeface="Calibri" panose="020F0502020204030204" pitchFamily="34" charset="0"/>
              </a:endParaRPr>
            </a:p>
          </p:txBody>
        </p:sp>
        <p:sp>
          <p:nvSpPr>
            <p:cNvPr id="37" name="Rectangle 7"/>
            <p:cNvSpPr>
              <a:spLocks noChangeArrowheads="1"/>
            </p:cNvSpPr>
            <p:nvPr/>
          </p:nvSpPr>
          <p:spPr bwMode="auto">
            <a:xfrm>
              <a:off x="2118312" y="5034797"/>
              <a:ext cx="457198" cy="568930"/>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8" name="Rectangle 7"/>
            <p:cNvSpPr>
              <a:spLocks noChangeArrowheads="1"/>
            </p:cNvSpPr>
            <p:nvPr/>
          </p:nvSpPr>
          <p:spPr bwMode="auto">
            <a:xfrm>
              <a:off x="2575516" y="5033302"/>
              <a:ext cx="457198" cy="5710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9" name="Rectangle 7"/>
            <p:cNvSpPr>
              <a:spLocks noChangeArrowheads="1"/>
            </p:cNvSpPr>
            <p:nvPr/>
          </p:nvSpPr>
          <p:spPr bwMode="auto">
            <a:xfrm>
              <a:off x="3032714" y="5033302"/>
              <a:ext cx="457198" cy="5710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40" name="Rectangle 7"/>
            <p:cNvSpPr>
              <a:spLocks noChangeArrowheads="1"/>
            </p:cNvSpPr>
            <p:nvPr/>
          </p:nvSpPr>
          <p:spPr bwMode="auto">
            <a:xfrm>
              <a:off x="3489912" y="5033302"/>
              <a:ext cx="457198" cy="5710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41" name="Rectangle 7"/>
            <p:cNvSpPr>
              <a:spLocks noChangeArrowheads="1"/>
            </p:cNvSpPr>
            <p:nvPr/>
          </p:nvSpPr>
          <p:spPr bwMode="auto">
            <a:xfrm>
              <a:off x="3947110" y="5033302"/>
              <a:ext cx="260842" cy="5710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grpSp>
      <p:sp>
        <p:nvSpPr>
          <p:cNvPr id="58"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7582958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Options for ACK/BA Sub-band </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Assignment</a:t>
            </a:r>
            <a:br>
              <a:rPr lang="en-US" altLang="ko-KR" sz="2800" b="0" dirty="0" smtClean="0">
                <a:latin typeface="Calibri" panose="020F0502020204030204" pitchFamily="34" charset="0"/>
                <a:ea typeface="굴림" panose="020B0600000101010101" pitchFamily="34" charset="-127"/>
                <a:cs typeface="Arial" panose="020B0604020202020204" pitchFamily="34" charset="0"/>
              </a:rPr>
            </a:br>
            <a:r>
              <a:rPr lang="en-US" altLang="ko-KR" sz="2400" b="0" dirty="0">
                <a:solidFill>
                  <a:schemeClr val="accent2"/>
                </a:solidFill>
                <a:latin typeface="Calibri" panose="020F0502020204030204" pitchFamily="34" charset="0"/>
                <a:ea typeface="굴림" panose="020B0600000101010101" pitchFamily="34" charset="-127"/>
                <a:cs typeface="Arial" panose="020B0604020202020204" pitchFamily="34" charset="0"/>
              </a:rPr>
              <a:t>Explicit </a:t>
            </a:r>
            <a:r>
              <a:rPr lang="en-US" altLang="ko-KR" sz="24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indication in a Trigger </a:t>
            </a:r>
            <a:r>
              <a:rPr lang="en-US" altLang="ko-KR" sz="24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Frame </a:t>
            </a:r>
            <a:endParaRPr lang="en-US" altLang="ko-KR" sz="2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14</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799"/>
            <a:ext cx="8077200" cy="2466147"/>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AP adds a Trigger </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frame to </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each DL assignment, preferably as the first </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MPDU</a:t>
            </a:r>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The Trigger MPDU indicates the index of the </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sub-band and other necessary </a:t>
            </a:r>
            <a:r>
              <a:rPr lang="en-US" altLang="ko-KR" sz="1800" b="0" dirty="0">
                <a:latin typeface="Calibri" panose="020F0502020204030204" pitchFamily="34" charset="0"/>
                <a:ea typeface="굴림" panose="020B0600000101010101" pitchFamily="34" charset="-127"/>
                <a:cs typeface="Arial" panose="020B0604020202020204" pitchFamily="34" charset="0"/>
              </a:rPr>
              <a:t>information </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for the expected ACK/BA</a:t>
            </a:r>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Pros and cons:</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More aligned with </a:t>
            </a:r>
            <a:r>
              <a:rPr lang="en-US" altLang="ko-KR" sz="1400" dirty="0" smtClean="0">
                <a:latin typeface="Calibri" panose="020F0502020204030204" pitchFamily="34" charset="0"/>
                <a:ea typeface="굴림" panose="020B0600000101010101" pitchFamily="34" charset="-127"/>
                <a:cs typeface="Arial" panose="020B0604020202020204" pitchFamily="34" charset="0"/>
              </a:rPr>
              <a:t>the role of Trigger frame</a:t>
            </a:r>
            <a:endParaRPr lang="en-US" altLang="ko-KR" sz="1400" dirty="0" smtClean="0">
              <a:latin typeface="Calibri" panose="020F0502020204030204" pitchFamily="34" charset="0"/>
              <a:ea typeface="굴림" panose="020B0600000101010101" pitchFamily="34" charset="-127"/>
              <a:cs typeface="Arial" panose="020B0604020202020204" pitchFamily="34" charset="0"/>
            </a:endParaRP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If </a:t>
            </a:r>
            <a:r>
              <a:rPr lang="en-US" altLang="ko-KR" sz="1400" dirty="0" smtClean="0">
                <a:latin typeface="Calibri" panose="020F0502020204030204" pitchFamily="34" charset="0"/>
                <a:ea typeface="굴림" panose="020B0600000101010101" pitchFamily="34" charset="-127"/>
                <a:cs typeface="Arial" panose="020B0604020202020204" pitchFamily="34" charset="0"/>
              </a:rPr>
              <a:t>the Trigger frame is </a:t>
            </a:r>
            <a:r>
              <a:rPr lang="en-US" altLang="ko-KR" sz="1400" dirty="0" smtClean="0">
                <a:latin typeface="Calibri" panose="020F0502020204030204" pitchFamily="34" charset="0"/>
                <a:ea typeface="굴림" panose="020B0600000101010101" pitchFamily="34" charset="-127"/>
                <a:cs typeface="Arial" panose="020B0604020202020204" pitchFamily="34" charset="0"/>
              </a:rPr>
              <a:t>lost </a:t>
            </a:r>
            <a:r>
              <a:rPr lang="en-US" altLang="ko-KR" sz="1400" dirty="0" smtClean="0">
                <a:latin typeface="Calibri" panose="020F0502020204030204" pitchFamily="34" charset="0"/>
                <a:ea typeface="굴림" panose="020B0600000101010101" pitchFamily="34" charset="-127"/>
                <a:cs typeface="Arial" panose="020B0604020202020204" pitchFamily="34" charset="0"/>
              </a:rPr>
              <a:t>the </a:t>
            </a:r>
            <a:r>
              <a:rPr lang="en-US" altLang="ko-KR" sz="1400" dirty="0" smtClean="0">
                <a:latin typeface="Calibri" panose="020F0502020204030204" pitchFamily="34" charset="0"/>
                <a:ea typeface="굴림" panose="020B0600000101010101" pitchFamily="34" charset="-127"/>
                <a:cs typeface="Arial" panose="020B0604020202020204" pitchFamily="34" charset="0"/>
              </a:rPr>
              <a:t>opportunity to send ACK/BA is lost, hence the DL payload has to be </a:t>
            </a:r>
            <a:r>
              <a:rPr lang="en-US" altLang="ko-KR" sz="1400" dirty="0" smtClean="0">
                <a:latin typeface="Calibri" panose="020F0502020204030204" pitchFamily="34" charset="0"/>
                <a:ea typeface="굴림" panose="020B0600000101010101" pitchFamily="34" charset="-127"/>
                <a:cs typeface="Arial" panose="020B0604020202020204" pitchFamily="34" charset="0"/>
              </a:rPr>
              <a:t>retransmitted</a:t>
            </a:r>
            <a:endParaRPr lang="en-US" altLang="ko-KR" sz="1400" dirty="0" smtClean="0">
              <a:latin typeface="Calibri" panose="020F0502020204030204" pitchFamily="34" charset="0"/>
              <a:ea typeface="굴림" panose="020B0600000101010101" pitchFamily="34" charset="-127"/>
              <a:cs typeface="Arial" panose="020B0604020202020204" pitchFamily="34" charset="0"/>
            </a:endParaRPr>
          </a:p>
          <a:p>
            <a:pPr lvl="1"/>
            <a:endParaRPr lang="en-US" altLang="ko-KR" sz="1400" b="0" dirty="0" smtClean="0">
              <a:latin typeface="Calibri" panose="020F0502020204030204" pitchFamily="34" charset="0"/>
              <a:ea typeface="굴림" panose="020B0600000101010101" pitchFamily="34" charset="-127"/>
              <a:cs typeface="Arial" panose="020B0604020202020204" pitchFamily="34" charset="0"/>
            </a:endParaRPr>
          </a:p>
        </p:txBody>
      </p:sp>
      <p:grpSp>
        <p:nvGrpSpPr>
          <p:cNvPr id="2" name="Group 1"/>
          <p:cNvGrpSpPr/>
          <p:nvPr/>
        </p:nvGrpSpPr>
        <p:grpSpPr>
          <a:xfrm>
            <a:off x="289516" y="4578106"/>
            <a:ext cx="7772393" cy="1822694"/>
            <a:chOff x="289516" y="4578106"/>
            <a:chExt cx="7772393" cy="1822694"/>
          </a:xfrm>
        </p:grpSpPr>
        <p:sp>
          <p:nvSpPr>
            <p:cNvPr id="35" name="TextBox 34"/>
            <p:cNvSpPr txBox="1"/>
            <p:nvPr/>
          </p:nvSpPr>
          <p:spPr>
            <a:xfrm rot="16200000">
              <a:off x="1702459" y="4816242"/>
              <a:ext cx="194103" cy="246221"/>
            </a:xfrm>
            <a:prstGeom prst="rect">
              <a:avLst/>
            </a:prstGeom>
            <a:solidFill>
              <a:schemeClr val="bg1">
                <a:lumMod val="75000"/>
              </a:schemeClr>
            </a:solidFill>
          </p:spPr>
          <p:txBody>
            <a:bodyPr wrap="square" rtlCol="0">
              <a:spAutoFit/>
            </a:bodyPr>
            <a:lstStyle/>
            <a:p>
              <a:endParaRPr lang="en-US" sz="1000" dirty="0">
                <a:latin typeface="Calibri" panose="020F0502020204030204" pitchFamily="34" charset="0"/>
              </a:endParaRPr>
            </a:p>
          </p:txBody>
        </p:sp>
        <p:sp>
          <p:nvSpPr>
            <p:cNvPr id="37" name="TextBox 36"/>
            <p:cNvSpPr txBox="1"/>
            <p:nvPr/>
          </p:nvSpPr>
          <p:spPr>
            <a:xfrm rot="16200000">
              <a:off x="1491390" y="5227385"/>
              <a:ext cx="554253" cy="184233"/>
            </a:xfrm>
            <a:prstGeom prst="rect">
              <a:avLst/>
            </a:prstGeom>
            <a:solidFill>
              <a:schemeClr val="bg1">
                <a:lumMod val="75000"/>
              </a:schemeClr>
            </a:solidFill>
          </p:spPr>
          <p:txBody>
            <a:bodyPr wrap="square" rtlCol="0">
              <a:spAutoFit/>
            </a:bodyPr>
            <a:lstStyle/>
            <a:p>
              <a:endParaRPr lang="en-US" sz="1000" dirty="0">
                <a:latin typeface="Calibri" panose="020F0502020204030204" pitchFamily="34" charset="0"/>
              </a:endParaRPr>
            </a:p>
          </p:txBody>
        </p:sp>
        <p:sp>
          <p:nvSpPr>
            <p:cNvPr id="38" name="TextBox 37"/>
            <p:cNvSpPr txBox="1"/>
            <p:nvPr/>
          </p:nvSpPr>
          <p:spPr>
            <a:xfrm rot="16200000">
              <a:off x="1675961" y="5610710"/>
              <a:ext cx="243481" cy="242603"/>
            </a:xfrm>
            <a:prstGeom prst="rect">
              <a:avLst/>
            </a:prstGeom>
            <a:solidFill>
              <a:schemeClr val="bg1">
                <a:lumMod val="75000"/>
              </a:schemeClr>
            </a:solidFill>
          </p:spPr>
          <p:txBody>
            <a:bodyPr wrap="square" rtlCol="0">
              <a:spAutoFit/>
            </a:bodyPr>
            <a:lstStyle/>
            <a:p>
              <a:endParaRPr lang="en-US" sz="1000" dirty="0">
                <a:latin typeface="Calibri" panose="020F0502020204030204" pitchFamily="34" charset="0"/>
              </a:endParaRPr>
            </a:p>
          </p:txBody>
        </p:sp>
        <p:sp>
          <p:nvSpPr>
            <p:cNvPr id="39" name="TextBox 38"/>
            <p:cNvSpPr txBox="1"/>
            <p:nvPr/>
          </p:nvSpPr>
          <p:spPr>
            <a:xfrm rot="16200000">
              <a:off x="1508732" y="6025885"/>
              <a:ext cx="519570" cy="184233"/>
            </a:xfrm>
            <a:prstGeom prst="rect">
              <a:avLst/>
            </a:prstGeom>
            <a:solidFill>
              <a:schemeClr val="bg1">
                <a:lumMod val="75000"/>
              </a:schemeClr>
            </a:solidFill>
          </p:spPr>
          <p:txBody>
            <a:bodyPr wrap="square" rtlCol="0">
              <a:spAutoFit/>
            </a:bodyPr>
            <a:lstStyle/>
            <a:p>
              <a:endParaRPr lang="en-US" sz="1000" dirty="0">
                <a:latin typeface="Calibri" panose="020F0502020204030204" pitchFamily="34" charset="0"/>
              </a:endParaRPr>
            </a:p>
          </p:txBody>
        </p:sp>
        <p:sp>
          <p:nvSpPr>
            <p:cNvPr id="7" name="Rectangle 7"/>
            <p:cNvSpPr>
              <a:spLocks noChangeArrowheads="1"/>
            </p:cNvSpPr>
            <p:nvPr/>
          </p:nvSpPr>
          <p:spPr bwMode="auto">
            <a:xfrm>
              <a:off x="5057872" y="4842302"/>
              <a:ext cx="1937242"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8" name="TextBox 7"/>
            <p:cNvSpPr txBox="1"/>
            <p:nvPr/>
          </p:nvSpPr>
          <p:spPr bwMode="auto">
            <a:xfrm>
              <a:off x="5057872" y="4842302"/>
              <a:ext cx="1114327" cy="253916"/>
            </a:xfrm>
            <a:prstGeom prst="rect">
              <a:avLst/>
            </a:prstGeom>
            <a:noFill/>
          </p:spPr>
          <p:txBody>
            <a:bodyPr wrap="square">
              <a:spAutoFit/>
            </a:bodyPr>
            <a:lstStyle/>
            <a:p>
              <a:pPr>
                <a:defRPr/>
              </a:pPr>
              <a:r>
                <a:rPr lang="en-US" sz="1050" b="1" dirty="0" smtClean="0">
                  <a:latin typeface="Calibri" panose="020F0502020204030204" pitchFamily="34" charset="0"/>
                </a:rPr>
                <a:t>STA4 ACK</a:t>
              </a:r>
              <a:endParaRPr lang="en-US" sz="1050" b="1" dirty="0">
                <a:latin typeface="Calibri" panose="020F0502020204030204" pitchFamily="34" charset="0"/>
              </a:endParaRPr>
            </a:p>
          </p:txBody>
        </p:sp>
        <p:sp>
          <p:nvSpPr>
            <p:cNvPr id="9" name="Rectangle 2"/>
            <p:cNvSpPr>
              <a:spLocks noChangeArrowheads="1"/>
            </p:cNvSpPr>
            <p:nvPr/>
          </p:nvSpPr>
          <p:spPr bwMode="auto">
            <a:xfrm>
              <a:off x="4600673"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10" name="TextBox 6"/>
            <p:cNvSpPr txBox="1">
              <a:spLocks noChangeArrowheads="1"/>
            </p:cNvSpPr>
            <p:nvPr/>
          </p:nvSpPr>
          <p:spPr bwMode="auto">
            <a:xfrm rot="16200000">
              <a:off x="4075488" y="5464196"/>
              <a:ext cx="15123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HE SIG</a:t>
              </a:r>
            </a:p>
          </p:txBody>
        </p:sp>
        <p:sp>
          <p:nvSpPr>
            <p:cNvPr id="11" name="Rectangle 7"/>
            <p:cNvSpPr>
              <a:spLocks noChangeArrowheads="1"/>
            </p:cNvSpPr>
            <p:nvPr/>
          </p:nvSpPr>
          <p:spPr bwMode="auto">
            <a:xfrm>
              <a:off x="5057873" y="5096218"/>
              <a:ext cx="1937241"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2" name="TextBox 11"/>
            <p:cNvSpPr txBox="1"/>
            <p:nvPr/>
          </p:nvSpPr>
          <p:spPr bwMode="auto">
            <a:xfrm>
              <a:off x="5057874" y="5105400"/>
              <a:ext cx="695532" cy="253916"/>
            </a:xfrm>
            <a:prstGeom prst="rect">
              <a:avLst/>
            </a:prstGeom>
            <a:noFill/>
          </p:spPr>
          <p:txBody>
            <a:bodyPr wrap="square">
              <a:spAutoFit/>
            </a:bodyPr>
            <a:lstStyle/>
            <a:p>
              <a:pPr>
                <a:defRPr/>
              </a:pPr>
              <a:r>
                <a:rPr lang="en-US" sz="1050" b="1" dirty="0" smtClean="0">
                  <a:latin typeface="Calibri" panose="020F0502020204030204" pitchFamily="34" charset="0"/>
                </a:rPr>
                <a:t>STA2 BA</a:t>
              </a:r>
              <a:endParaRPr lang="en-US" sz="1050" b="1" dirty="0">
                <a:latin typeface="Calibri" panose="020F0502020204030204" pitchFamily="34" charset="0"/>
              </a:endParaRPr>
            </a:p>
          </p:txBody>
        </p:sp>
        <p:sp>
          <p:nvSpPr>
            <p:cNvPr id="13" name="Rectangle 7"/>
            <p:cNvSpPr>
              <a:spLocks noChangeArrowheads="1"/>
            </p:cNvSpPr>
            <p:nvPr/>
          </p:nvSpPr>
          <p:spPr bwMode="auto">
            <a:xfrm>
              <a:off x="5057874" y="5604302"/>
              <a:ext cx="1937241" cy="5599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4" name="TextBox 13"/>
            <p:cNvSpPr txBox="1"/>
            <p:nvPr/>
          </p:nvSpPr>
          <p:spPr bwMode="auto">
            <a:xfrm>
              <a:off x="5057875" y="5604302"/>
              <a:ext cx="695532" cy="253916"/>
            </a:xfrm>
            <a:prstGeom prst="rect">
              <a:avLst/>
            </a:prstGeom>
            <a:noFill/>
          </p:spPr>
          <p:txBody>
            <a:bodyPr wrap="square">
              <a:spAutoFit/>
            </a:bodyPr>
            <a:lstStyle/>
            <a:p>
              <a:pPr>
                <a:defRPr/>
              </a:pPr>
              <a:r>
                <a:rPr lang="en-US" sz="1050" b="1" dirty="0" smtClean="0">
                  <a:latin typeface="Calibri" panose="020F0502020204030204" pitchFamily="34" charset="0"/>
                </a:rPr>
                <a:t>STA1 BA</a:t>
              </a:r>
              <a:endParaRPr lang="en-US" sz="1050" b="1" dirty="0">
                <a:latin typeface="Calibri" panose="020F0502020204030204" pitchFamily="34" charset="0"/>
              </a:endParaRPr>
            </a:p>
          </p:txBody>
        </p:sp>
        <p:sp>
          <p:nvSpPr>
            <p:cNvPr id="15" name="Rectangle 7"/>
            <p:cNvSpPr>
              <a:spLocks noChangeArrowheads="1"/>
            </p:cNvSpPr>
            <p:nvPr/>
          </p:nvSpPr>
          <p:spPr bwMode="auto">
            <a:xfrm>
              <a:off x="5057875" y="6164356"/>
              <a:ext cx="1937241" cy="201945"/>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6" name="TextBox 15"/>
            <p:cNvSpPr txBox="1"/>
            <p:nvPr/>
          </p:nvSpPr>
          <p:spPr bwMode="auto">
            <a:xfrm>
              <a:off x="5057876" y="6146884"/>
              <a:ext cx="961924" cy="253916"/>
            </a:xfrm>
            <a:prstGeom prst="rect">
              <a:avLst/>
            </a:prstGeom>
            <a:noFill/>
          </p:spPr>
          <p:txBody>
            <a:bodyPr wrap="square">
              <a:spAutoFit/>
            </a:bodyPr>
            <a:lstStyle/>
            <a:p>
              <a:pPr>
                <a:defRPr/>
              </a:pPr>
              <a:r>
                <a:rPr lang="en-US" sz="1050" b="1" dirty="0" smtClean="0">
                  <a:latin typeface="Calibri" panose="020F0502020204030204" pitchFamily="34" charset="0"/>
                </a:rPr>
                <a:t>STA3 ACK</a:t>
              </a:r>
              <a:endParaRPr lang="en-US" sz="1050" b="1" dirty="0">
                <a:latin typeface="Calibri" panose="020F0502020204030204" pitchFamily="34" charset="0"/>
              </a:endParaRPr>
            </a:p>
          </p:txBody>
        </p:sp>
        <p:sp>
          <p:nvSpPr>
            <p:cNvPr id="18" name="Rectangle 7"/>
            <p:cNvSpPr>
              <a:spLocks noChangeArrowheads="1"/>
            </p:cNvSpPr>
            <p:nvPr/>
          </p:nvSpPr>
          <p:spPr bwMode="auto">
            <a:xfrm>
              <a:off x="1661113" y="4842302"/>
              <a:ext cx="2546839" cy="194102"/>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9" name="TextBox 18"/>
            <p:cNvSpPr txBox="1"/>
            <p:nvPr/>
          </p:nvSpPr>
          <p:spPr bwMode="auto">
            <a:xfrm>
              <a:off x="2209802" y="4842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STA1</a:t>
              </a:r>
              <a:endParaRPr lang="en-US" sz="1050" b="1" dirty="0">
                <a:latin typeface="Calibri" panose="020F0502020204030204" pitchFamily="34" charset="0"/>
              </a:endParaRPr>
            </a:p>
          </p:txBody>
        </p:sp>
        <p:sp>
          <p:nvSpPr>
            <p:cNvPr id="21" name="Rectangle 2"/>
            <p:cNvSpPr>
              <a:spLocks noChangeArrowheads="1"/>
            </p:cNvSpPr>
            <p:nvPr/>
          </p:nvSpPr>
          <p:spPr bwMode="auto">
            <a:xfrm>
              <a:off x="1203914" y="4842303"/>
              <a:ext cx="457200" cy="1523999"/>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2" name="TextBox 6"/>
            <p:cNvSpPr txBox="1">
              <a:spLocks noChangeArrowheads="1"/>
            </p:cNvSpPr>
            <p:nvPr/>
          </p:nvSpPr>
          <p:spPr bwMode="auto">
            <a:xfrm rot="16200000">
              <a:off x="1004908" y="5475521"/>
              <a:ext cx="8599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STF/LTF</a:t>
              </a:r>
              <a:endParaRPr lang="en-US" altLang="en-US" sz="1200" b="0" dirty="0">
                <a:ea typeface="宋体" panose="02010600030101010101" pitchFamily="2" charset="-122"/>
              </a:endParaRPr>
            </a:p>
          </p:txBody>
        </p:sp>
        <p:sp>
          <p:nvSpPr>
            <p:cNvPr id="23" name="Rectangle 2"/>
            <p:cNvSpPr>
              <a:spLocks noChangeArrowheads="1"/>
            </p:cNvSpPr>
            <p:nvPr/>
          </p:nvSpPr>
          <p:spPr bwMode="auto">
            <a:xfrm>
              <a:off x="746715"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4" name="TextBox 6"/>
            <p:cNvSpPr txBox="1">
              <a:spLocks noChangeArrowheads="1"/>
            </p:cNvSpPr>
            <p:nvPr/>
          </p:nvSpPr>
          <p:spPr bwMode="auto">
            <a:xfrm rot="16200000">
              <a:off x="613657" y="5402930"/>
              <a:ext cx="7280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SIG-B</a:t>
              </a:r>
              <a:endParaRPr lang="en-US" altLang="en-US" sz="1200" b="0" dirty="0">
                <a:ea typeface="宋体" panose="02010600030101010101" pitchFamily="2" charset="-122"/>
              </a:endParaRPr>
            </a:p>
          </p:txBody>
        </p:sp>
        <p:sp>
          <p:nvSpPr>
            <p:cNvPr id="25" name="Rectangle 2"/>
            <p:cNvSpPr>
              <a:spLocks noChangeArrowheads="1"/>
            </p:cNvSpPr>
            <p:nvPr/>
          </p:nvSpPr>
          <p:spPr bwMode="auto">
            <a:xfrm>
              <a:off x="289516"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6" name="TextBox 6"/>
            <p:cNvSpPr txBox="1">
              <a:spLocks noChangeArrowheads="1"/>
            </p:cNvSpPr>
            <p:nvPr/>
          </p:nvSpPr>
          <p:spPr bwMode="auto">
            <a:xfrm rot="16200000">
              <a:off x="-200403" y="5464196"/>
              <a:ext cx="14418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SIG-A</a:t>
              </a:r>
            </a:p>
          </p:txBody>
        </p:sp>
        <p:sp>
          <p:nvSpPr>
            <p:cNvPr id="27" name="Rectangle 7"/>
            <p:cNvSpPr>
              <a:spLocks noChangeArrowheads="1"/>
            </p:cNvSpPr>
            <p:nvPr/>
          </p:nvSpPr>
          <p:spPr bwMode="auto">
            <a:xfrm>
              <a:off x="1661114" y="5036404"/>
              <a:ext cx="2546839" cy="5678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28" name="TextBox 27"/>
            <p:cNvSpPr txBox="1"/>
            <p:nvPr/>
          </p:nvSpPr>
          <p:spPr bwMode="auto">
            <a:xfrm>
              <a:off x="2209802" y="5036404"/>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STA2</a:t>
              </a:r>
              <a:endParaRPr lang="en-US" sz="1050" b="1" dirty="0">
                <a:latin typeface="Calibri" panose="020F0502020204030204" pitchFamily="34" charset="0"/>
              </a:endParaRPr>
            </a:p>
          </p:txBody>
        </p:sp>
        <p:sp>
          <p:nvSpPr>
            <p:cNvPr id="29" name="Rectangle 7"/>
            <p:cNvSpPr>
              <a:spLocks noChangeArrowheads="1"/>
            </p:cNvSpPr>
            <p:nvPr/>
          </p:nvSpPr>
          <p:spPr bwMode="auto">
            <a:xfrm>
              <a:off x="1661115" y="5604302"/>
              <a:ext cx="2546839"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0" name="TextBox 29"/>
            <p:cNvSpPr txBox="1"/>
            <p:nvPr/>
          </p:nvSpPr>
          <p:spPr bwMode="auto">
            <a:xfrm>
              <a:off x="2209802" y="5604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STA3</a:t>
              </a:r>
              <a:endParaRPr lang="en-US" sz="1050" b="1" dirty="0">
                <a:latin typeface="Calibri" panose="020F0502020204030204" pitchFamily="34" charset="0"/>
              </a:endParaRPr>
            </a:p>
          </p:txBody>
        </p:sp>
        <p:sp>
          <p:nvSpPr>
            <p:cNvPr id="31" name="Rectangle 7"/>
            <p:cNvSpPr>
              <a:spLocks noChangeArrowheads="1"/>
            </p:cNvSpPr>
            <p:nvPr/>
          </p:nvSpPr>
          <p:spPr bwMode="auto">
            <a:xfrm>
              <a:off x="1661116" y="5858218"/>
              <a:ext cx="2546839"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2" name="TextBox 31"/>
            <p:cNvSpPr txBox="1"/>
            <p:nvPr/>
          </p:nvSpPr>
          <p:spPr bwMode="auto">
            <a:xfrm>
              <a:off x="2209802" y="5985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STA4</a:t>
              </a:r>
              <a:endParaRPr lang="en-US" sz="1050" b="1" dirty="0">
                <a:latin typeface="Calibri" panose="020F0502020204030204" pitchFamily="34" charset="0"/>
              </a:endParaRPr>
            </a:p>
          </p:txBody>
        </p:sp>
        <p:sp>
          <p:nvSpPr>
            <p:cNvPr id="33" name="TextBox 32"/>
            <p:cNvSpPr txBox="1"/>
            <p:nvPr/>
          </p:nvSpPr>
          <p:spPr>
            <a:xfrm>
              <a:off x="4175714" y="5451902"/>
              <a:ext cx="362022" cy="276999"/>
            </a:xfrm>
            <a:prstGeom prst="rect">
              <a:avLst/>
            </a:prstGeom>
            <a:noFill/>
          </p:spPr>
          <p:txBody>
            <a:bodyPr wrap="none" rtlCol="0">
              <a:spAutoFit/>
            </a:bodyPr>
            <a:lstStyle/>
            <a:p>
              <a:r>
                <a:rPr lang="en-US" dirty="0" smtClean="0">
                  <a:latin typeface="Calibri" panose="020F0502020204030204" pitchFamily="34" charset="0"/>
                </a:rPr>
                <a:t>IFS</a:t>
              </a:r>
              <a:endParaRPr lang="en-US" dirty="0">
                <a:latin typeface="Calibri" panose="020F0502020204030204" pitchFamily="34" charset="0"/>
              </a:endParaRPr>
            </a:p>
          </p:txBody>
        </p:sp>
        <p:sp>
          <p:nvSpPr>
            <p:cNvPr id="36" name="TextBox 35"/>
            <p:cNvSpPr txBox="1"/>
            <p:nvPr/>
          </p:nvSpPr>
          <p:spPr>
            <a:xfrm>
              <a:off x="6995114" y="4771988"/>
              <a:ext cx="1066795" cy="1107996"/>
            </a:xfrm>
            <a:prstGeom prst="rect">
              <a:avLst/>
            </a:prstGeom>
            <a:noFill/>
          </p:spPr>
          <p:txBody>
            <a:bodyPr wrap="square" rtlCol="0">
              <a:spAutoFit/>
            </a:bodyPr>
            <a:lstStyle/>
            <a:p>
              <a:r>
                <a:rPr lang="en-US" sz="1100" dirty="0" smtClean="0">
                  <a:latin typeface="Calibri" panose="020F0502020204030204" pitchFamily="34" charset="0"/>
                </a:rPr>
                <a:t>Each STA </a:t>
              </a:r>
              <a:r>
                <a:rPr lang="en-US" sz="1100" dirty="0" smtClean="0">
                  <a:latin typeface="Calibri" panose="020F0502020204030204" pitchFamily="34" charset="0"/>
                </a:rPr>
                <a:t>forms its ACK/BA fame according to </a:t>
              </a:r>
              <a:r>
                <a:rPr lang="en-US" sz="1100" dirty="0" smtClean="0">
                  <a:latin typeface="Calibri" panose="020F0502020204030204" pitchFamily="34" charset="0"/>
                </a:rPr>
                <a:t>the </a:t>
              </a:r>
              <a:r>
                <a:rPr lang="en-US" sz="1100" dirty="0" smtClean="0">
                  <a:latin typeface="Calibri" panose="020F0502020204030204" pitchFamily="34" charset="0"/>
                </a:rPr>
                <a:t>Trigger frame within its DL payload</a:t>
              </a:r>
              <a:endParaRPr lang="en-US" sz="1100" dirty="0">
                <a:latin typeface="Calibri" panose="020F0502020204030204" pitchFamily="34" charset="0"/>
              </a:endParaRPr>
            </a:p>
          </p:txBody>
        </p:sp>
        <p:sp>
          <p:nvSpPr>
            <p:cNvPr id="34" name="TextBox 33"/>
            <p:cNvSpPr txBox="1"/>
            <p:nvPr/>
          </p:nvSpPr>
          <p:spPr>
            <a:xfrm>
              <a:off x="304800" y="4578106"/>
              <a:ext cx="4232936" cy="261610"/>
            </a:xfrm>
            <a:prstGeom prst="rect">
              <a:avLst/>
            </a:prstGeom>
            <a:noFill/>
          </p:spPr>
          <p:txBody>
            <a:bodyPr wrap="square" rtlCol="0">
              <a:spAutoFit/>
            </a:bodyPr>
            <a:lstStyle/>
            <a:p>
              <a:r>
                <a:rPr lang="en-US" sz="1100" dirty="0" smtClean="0">
                  <a:latin typeface="Calibri" panose="020F0502020204030204" pitchFamily="34" charset="0"/>
                </a:rPr>
                <a:t>For each DL payload there is a single-STA Trigger </a:t>
              </a:r>
              <a:r>
                <a:rPr lang="en-US" sz="1100" dirty="0" smtClean="0">
                  <a:latin typeface="Calibri" panose="020F0502020204030204" pitchFamily="34" charset="0"/>
                </a:rPr>
                <a:t>frame (shown in grey)</a:t>
              </a:r>
              <a:endParaRPr lang="en-US" sz="1100" dirty="0">
                <a:latin typeface="Calibri" panose="020F0502020204030204" pitchFamily="34" charset="0"/>
              </a:endParaRPr>
            </a:p>
          </p:txBody>
        </p:sp>
      </p:grpSp>
      <p:sp>
        <p:nvSpPr>
          <p:cNvPr id="40"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11091919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Options for ACK/BA Sub-band </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Assignment</a:t>
            </a:r>
            <a:br>
              <a:rPr lang="en-US" altLang="ko-KR" sz="2800" b="0" dirty="0" smtClean="0">
                <a:latin typeface="Calibri" panose="020F0502020204030204" pitchFamily="34" charset="0"/>
                <a:ea typeface="굴림" panose="020B0600000101010101" pitchFamily="34" charset="-127"/>
                <a:cs typeface="Arial" panose="020B0604020202020204" pitchFamily="34" charset="0"/>
              </a:rPr>
            </a:br>
            <a:r>
              <a:rPr lang="en-US" altLang="ko-KR" sz="24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Trigger Frame/MU BAR</a:t>
            </a:r>
            <a:endParaRPr lang="en-US" altLang="ko-KR" sz="2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15</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799"/>
            <a:ext cx="8077200" cy="2466147"/>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AP sets the ACK policy for all the MPDUs in a DL MU frame to Block ACK, hence all the STAs wait for a BAR. Then AP sends a Trigger frame and specifics sub-band assignment</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Pros and cons:</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More aligned with the Trigger frame concept and role </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Additional overhead due to appearance of a separate Trigger/BAR frame</a:t>
            </a:r>
          </a:p>
        </p:txBody>
      </p:sp>
      <p:grpSp>
        <p:nvGrpSpPr>
          <p:cNvPr id="2" name="Group 1"/>
          <p:cNvGrpSpPr/>
          <p:nvPr/>
        </p:nvGrpSpPr>
        <p:grpSpPr>
          <a:xfrm>
            <a:off x="289516" y="4840731"/>
            <a:ext cx="7787684" cy="1560069"/>
            <a:chOff x="289516" y="4840731"/>
            <a:chExt cx="7787684" cy="1560069"/>
          </a:xfrm>
        </p:grpSpPr>
        <p:sp>
          <p:nvSpPr>
            <p:cNvPr id="7" name="Rectangle 7"/>
            <p:cNvSpPr>
              <a:spLocks noChangeArrowheads="1"/>
            </p:cNvSpPr>
            <p:nvPr/>
          </p:nvSpPr>
          <p:spPr bwMode="auto">
            <a:xfrm>
              <a:off x="6139956" y="4842302"/>
              <a:ext cx="1937242"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8" name="TextBox 7"/>
            <p:cNvSpPr txBox="1"/>
            <p:nvPr/>
          </p:nvSpPr>
          <p:spPr bwMode="auto">
            <a:xfrm>
              <a:off x="6139956" y="4842302"/>
              <a:ext cx="1114327" cy="253916"/>
            </a:xfrm>
            <a:prstGeom prst="rect">
              <a:avLst/>
            </a:prstGeom>
            <a:noFill/>
          </p:spPr>
          <p:txBody>
            <a:bodyPr wrap="square">
              <a:spAutoFit/>
            </a:bodyPr>
            <a:lstStyle/>
            <a:p>
              <a:pPr>
                <a:defRPr/>
              </a:pPr>
              <a:r>
                <a:rPr lang="en-US" sz="1050" b="1" dirty="0" smtClean="0">
                  <a:latin typeface="Calibri" panose="020F0502020204030204" pitchFamily="34" charset="0"/>
                </a:rPr>
                <a:t>STA4 </a:t>
              </a:r>
              <a:r>
                <a:rPr lang="en-US" sz="1050" b="1" dirty="0" smtClean="0">
                  <a:latin typeface="Calibri" panose="020F0502020204030204" pitchFamily="34" charset="0"/>
                </a:rPr>
                <a:t>BA</a:t>
              </a:r>
              <a:endParaRPr lang="en-US" sz="1050" b="1" dirty="0">
                <a:latin typeface="Calibri" panose="020F0502020204030204" pitchFamily="34" charset="0"/>
              </a:endParaRPr>
            </a:p>
          </p:txBody>
        </p:sp>
        <p:sp>
          <p:nvSpPr>
            <p:cNvPr id="9" name="Rectangle 2"/>
            <p:cNvSpPr>
              <a:spLocks noChangeArrowheads="1"/>
            </p:cNvSpPr>
            <p:nvPr/>
          </p:nvSpPr>
          <p:spPr bwMode="auto">
            <a:xfrm>
              <a:off x="5682757"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10" name="TextBox 6"/>
            <p:cNvSpPr txBox="1">
              <a:spLocks noChangeArrowheads="1"/>
            </p:cNvSpPr>
            <p:nvPr/>
          </p:nvSpPr>
          <p:spPr bwMode="auto">
            <a:xfrm rot="16200000">
              <a:off x="5157572" y="5464196"/>
              <a:ext cx="15123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HE SIG</a:t>
              </a:r>
            </a:p>
          </p:txBody>
        </p:sp>
        <p:sp>
          <p:nvSpPr>
            <p:cNvPr id="11" name="Rectangle 7"/>
            <p:cNvSpPr>
              <a:spLocks noChangeArrowheads="1"/>
            </p:cNvSpPr>
            <p:nvPr/>
          </p:nvSpPr>
          <p:spPr bwMode="auto">
            <a:xfrm>
              <a:off x="6139957" y="5096218"/>
              <a:ext cx="1937241"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2" name="TextBox 11"/>
            <p:cNvSpPr txBox="1"/>
            <p:nvPr/>
          </p:nvSpPr>
          <p:spPr bwMode="auto">
            <a:xfrm>
              <a:off x="6139958" y="5105400"/>
              <a:ext cx="695532" cy="253916"/>
            </a:xfrm>
            <a:prstGeom prst="rect">
              <a:avLst/>
            </a:prstGeom>
            <a:noFill/>
          </p:spPr>
          <p:txBody>
            <a:bodyPr wrap="square">
              <a:spAutoFit/>
            </a:bodyPr>
            <a:lstStyle/>
            <a:p>
              <a:pPr>
                <a:defRPr/>
              </a:pPr>
              <a:r>
                <a:rPr lang="en-US" sz="1050" b="1" dirty="0" smtClean="0">
                  <a:latin typeface="Calibri" panose="020F0502020204030204" pitchFamily="34" charset="0"/>
                </a:rPr>
                <a:t>STA2 BA</a:t>
              </a:r>
              <a:endParaRPr lang="en-US" sz="1050" b="1" dirty="0">
                <a:latin typeface="Calibri" panose="020F0502020204030204" pitchFamily="34" charset="0"/>
              </a:endParaRPr>
            </a:p>
          </p:txBody>
        </p:sp>
        <p:sp>
          <p:nvSpPr>
            <p:cNvPr id="13" name="Rectangle 7"/>
            <p:cNvSpPr>
              <a:spLocks noChangeArrowheads="1"/>
            </p:cNvSpPr>
            <p:nvPr/>
          </p:nvSpPr>
          <p:spPr bwMode="auto">
            <a:xfrm>
              <a:off x="6139958" y="5604302"/>
              <a:ext cx="1937241" cy="5599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4" name="TextBox 13"/>
            <p:cNvSpPr txBox="1"/>
            <p:nvPr/>
          </p:nvSpPr>
          <p:spPr bwMode="auto">
            <a:xfrm>
              <a:off x="6139959" y="5604302"/>
              <a:ext cx="695532" cy="253916"/>
            </a:xfrm>
            <a:prstGeom prst="rect">
              <a:avLst/>
            </a:prstGeom>
            <a:noFill/>
          </p:spPr>
          <p:txBody>
            <a:bodyPr wrap="square">
              <a:spAutoFit/>
            </a:bodyPr>
            <a:lstStyle/>
            <a:p>
              <a:pPr>
                <a:defRPr/>
              </a:pPr>
              <a:r>
                <a:rPr lang="en-US" sz="1050" b="1" dirty="0" smtClean="0">
                  <a:latin typeface="Calibri" panose="020F0502020204030204" pitchFamily="34" charset="0"/>
                </a:rPr>
                <a:t>STA1 BA</a:t>
              </a:r>
              <a:endParaRPr lang="en-US" sz="1050" b="1" dirty="0">
                <a:latin typeface="Calibri" panose="020F0502020204030204" pitchFamily="34" charset="0"/>
              </a:endParaRPr>
            </a:p>
          </p:txBody>
        </p:sp>
        <p:sp>
          <p:nvSpPr>
            <p:cNvPr id="15" name="Rectangle 7"/>
            <p:cNvSpPr>
              <a:spLocks noChangeArrowheads="1"/>
            </p:cNvSpPr>
            <p:nvPr/>
          </p:nvSpPr>
          <p:spPr bwMode="auto">
            <a:xfrm>
              <a:off x="6139959" y="6164356"/>
              <a:ext cx="1937241" cy="201945"/>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6" name="TextBox 15"/>
            <p:cNvSpPr txBox="1"/>
            <p:nvPr/>
          </p:nvSpPr>
          <p:spPr bwMode="auto">
            <a:xfrm>
              <a:off x="6139960" y="6146884"/>
              <a:ext cx="961924" cy="253916"/>
            </a:xfrm>
            <a:prstGeom prst="rect">
              <a:avLst/>
            </a:prstGeom>
            <a:noFill/>
          </p:spPr>
          <p:txBody>
            <a:bodyPr wrap="square">
              <a:spAutoFit/>
            </a:bodyPr>
            <a:lstStyle/>
            <a:p>
              <a:pPr>
                <a:defRPr/>
              </a:pPr>
              <a:r>
                <a:rPr lang="en-US" sz="1050" b="1" dirty="0" smtClean="0">
                  <a:latin typeface="Calibri" panose="020F0502020204030204" pitchFamily="34" charset="0"/>
                </a:rPr>
                <a:t>STA3 </a:t>
              </a:r>
              <a:r>
                <a:rPr lang="en-US" sz="1050" b="1" dirty="0" smtClean="0">
                  <a:latin typeface="Calibri" panose="020F0502020204030204" pitchFamily="34" charset="0"/>
                </a:rPr>
                <a:t>BA</a:t>
              </a:r>
              <a:endParaRPr lang="en-US" sz="1050" b="1" dirty="0">
                <a:latin typeface="Calibri" panose="020F0502020204030204" pitchFamily="34" charset="0"/>
              </a:endParaRPr>
            </a:p>
          </p:txBody>
        </p:sp>
        <p:sp>
          <p:nvSpPr>
            <p:cNvPr id="18" name="Rectangle 7"/>
            <p:cNvSpPr>
              <a:spLocks noChangeArrowheads="1"/>
            </p:cNvSpPr>
            <p:nvPr/>
          </p:nvSpPr>
          <p:spPr bwMode="auto">
            <a:xfrm>
              <a:off x="1661113" y="4842302"/>
              <a:ext cx="2546839" cy="194102"/>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9" name="TextBox 18"/>
            <p:cNvSpPr txBox="1"/>
            <p:nvPr/>
          </p:nvSpPr>
          <p:spPr bwMode="auto">
            <a:xfrm>
              <a:off x="1661114" y="4842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STA1</a:t>
              </a:r>
              <a:endParaRPr lang="en-US" sz="1050" b="1" dirty="0">
                <a:latin typeface="Calibri" panose="020F0502020204030204" pitchFamily="34" charset="0"/>
              </a:endParaRPr>
            </a:p>
          </p:txBody>
        </p:sp>
        <p:sp>
          <p:nvSpPr>
            <p:cNvPr id="21" name="Rectangle 2"/>
            <p:cNvSpPr>
              <a:spLocks noChangeArrowheads="1"/>
            </p:cNvSpPr>
            <p:nvPr/>
          </p:nvSpPr>
          <p:spPr bwMode="auto">
            <a:xfrm>
              <a:off x="1203914" y="4842303"/>
              <a:ext cx="457200" cy="1523999"/>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2" name="TextBox 6"/>
            <p:cNvSpPr txBox="1">
              <a:spLocks noChangeArrowheads="1"/>
            </p:cNvSpPr>
            <p:nvPr/>
          </p:nvSpPr>
          <p:spPr bwMode="auto">
            <a:xfrm rot="16200000">
              <a:off x="1004908" y="5475521"/>
              <a:ext cx="8599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STF/LTF</a:t>
              </a:r>
              <a:endParaRPr lang="en-US" altLang="en-US" sz="1200" b="0" dirty="0">
                <a:ea typeface="宋体" panose="02010600030101010101" pitchFamily="2" charset="-122"/>
              </a:endParaRPr>
            </a:p>
          </p:txBody>
        </p:sp>
        <p:sp>
          <p:nvSpPr>
            <p:cNvPr id="23" name="Rectangle 2"/>
            <p:cNvSpPr>
              <a:spLocks noChangeArrowheads="1"/>
            </p:cNvSpPr>
            <p:nvPr/>
          </p:nvSpPr>
          <p:spPr bwMode="auto">
            <a:xfrm>
              <a:off x="746715"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4" name="TextBox 6"/>
            <p:cNvSpPr txBox="1">
              <a:spLocks noChangeArrowheads="1"/>
            </p:cNvSpPr>
            <p:nvPr/>
          </p:nvSpPr>
          <p:spPr bwMode="auto">
            <a:xfrm rot="16200000">
              <a:off x="613657" y="5402930"/>
              <a:ext cx="7280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SIG-B</a:t>
              </a:r>
              <a:endParaRPr lang="en-US" altLang="en-US" sz="1200" b="0" dirty="0">
                <a:ea typeface="宋体" panose="02010600030101010101" pitchFamily="2" charset="-122"/>
              </a:endParaRPr>
            </a:p>
          </p:txBody>
        </p:sp>
        <p:sp>
          <p:nvSpPr>
            <p:cNvPr id="25" name="Rectangle 2"/>
            <p:cNvSpPr>
              <a:spLocks noChangeArrowheads="1"/>
            </p:cNvSpPr>
            <p:nvPr/>
          </p:nvSpPr>
          <p:spPr bwMode="auto">
            <a:xfrm>
              <a:off x="289516"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6" name="TextBox 6"/>
            <p:cNvSpPr txBox="1">
              <a:spLocks noChangeArrowheads="1"/>
            </p:cNvSpPr>
            <p:nvPr/>
          </p:nvSpPr>
          <p:spPr bwMode="auto">
            <a:xfrm rot="16200000">
              <a:off x="-200403" y="5464196"/>
              <a:ext cx="14418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SIG-A</a:t>
              </a:r>
            </a:p>
          </p:txBody>
        </p:sp>
        <p:sp>
          <p:nvSpPr>
            <p:cNvPr id="27" name="Rectangle 7"/>
            <p:cNvSpPr>
              <a:spLocks noChangeArrowheads="1"/>
            </p:cNvSpPr>
            <p:nvPr/>
          </p:nvSpPr>
          <p:spPr bwMode="auto">
            <a:xfrm>
              <a:off x="1661114" y="5036404"/>
              <a:ext cx="2546839" cy="5678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28" name="TextBox 27"/>
            <p:cNvSpPr txBox="1"/>
            <p:nvPr/>
          </p:nvSpPr>
          <p:spPr bwMode="auto">
            <a:xfrm>
              <a:off x="1661115" y="5036404"/>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STA2</a:t>
              </a:r>
              <a:endParaRPr lang="en-US" sz="1050" b="1" dirty="0">
                <a:latin typeface="Calibri" panose="020F0502020204030204" pitchFamily="34" charset="0"/>
              </a:endParaRPr>
            </a:p>
          </p:txBody>
        </p:sp>
        <p:sp>
          <p:nvSpPr>
            <p:cNvPr id="29" name="Rectangle 7"/>
            <p:cNvSpPr>
              <a:spLocks noChangeArrowheads="1"/>
            </p:cNvSpPr>
            <p:nvPr/>
          </p:nvSpPr>
          <p:spPr bwMode="auto">
            <a:xfrm>
              <a:off x="1661115" y="5604302"/>
              <a:ext cx="2546839"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0" name="TextBox 29"/>
            <p:cNvSpPr txBox="1"/>
            <p:nvPr/>
          </p:nvSpPr>
          <p:spPr bwMode="auto">
            <a:xfrm>
              <a:off x="1661116" y="5604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STA3</a:t>
              </a:r>
              <a:endParaRPr lang="en-US" sz="1050" b="1" dirty="0">
                <a:latin typeface="Calibri" panose="020F0502020204030204" pitchFamily="34" charset="0"/>
              </a:endParaRPr>
            </a:p>
          </p:txBody>
        </p:sp>
        <p:sp>
          <p:nvSpPr>
            <p:cNvPr id="31" name="Rectangle 7"/>
            <p:cNvSpPr>
              <a:spLocks noChangeArrowheads="1"/>
            </p:cNvSpPr>
            <p:nvPr/>
          </p:nvSpPr>
          <p:spPr bwMode="auto">
            <a:xfrm>
              <a:off x="1661116" y="5858218"/>
              <a:ext cx="2546839"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2" name="TextBox 31"/>
            <p:cNvSpPr txBox="1"/>
            <p:nvPr/>
          </p:nvSpPr>
          <p:spPr bwMode="auto">
            <a:xfrm>
              <a:off x="1661117" y="5985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STA4</a:t>
              </a:r>
              <a:endParaRPr lang="en-US" sz="1050" b="1" dirty="0">
                <a:latin typeface="Calibri" panose="020F0502020204030204" pitchFamily="34" charset="0"/>
              </a:endParaRPr>
            </a:p>
          </p:txBody>
        </p:sp>
        <p:sp>
          <p:nvSpPr>
            <p:cNvPr id="33" name="TextBox 32"/>
            <p:cNvSpPr txBox="1"/>
            <p:nvPr/>
          </p:nvSpPr>
          <p:spPr>
            <a:xfrm>
              <a:off x="4175714" y="5451902"/>
              <a:ext cx="362022" cy="276999"/>
            </a:xfrm>
            <a:prstGeom prst="rect">
              <a:avLst/>
            </a:prstGeom>
            <a:noFill/>
          </p:spPr>
          <p:txBody>
            <a:bodyPr wrap="none" rtlCol="0">
              <a:spAutoFit/>
            </a:bodyPr>
            <a:lstStyle/>
            <a:p>
              <a:r>
                <a:rPr lang="en-US" dirty="0" smtClean="0">
                  <a:latin typeface="Calibri" panose="020F0502020204030204" pitchFamily="34" charset="0"/>
                </a:rPr>
                <a:t>IFS</a:t>
              </a:r>
              <a:endParaRPr lang="en-US" dirty="0">
                <a:latin typeface="Calibri" panose="020F0502020204030204" pitchFamily="34" charset="0"/>
              </a:endParaRPr>
            </a:p>
          </p:txBody>
        </p:sp>
        <p:sp>
          <p:nvSpPr>
            <p:cNvPr id="37" name="Rectangle 2"/>
            <p:cNvSpPr>
              <a:spLocks noChangeArrowheads="1"/>
            </p:cNvSpPr>
            <p:nvPr/>
          </p:nvSpPr>
          <p:spPr bwMode="auto">
            <a:xfrm>
              <a:off x="4574448" y="4840731"/>
              <a:ext cx="759552" cy="1523928"/>
            </a:xfrm>
            <a:prstGeom prst="rect">
              <a:avLst/>
            </a:prstGeom>
            <a:solidFill>
              <a:schemeClr val="bg1">
                <a:lumMod val="75000"/>
              </a:schemeClr>
            </a:solidFill>
            <a:ln w="12700" algn="ctr">
              <a:solidFill>
                <a:schemeClr val="tx1"/>
              </a:solidFill>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宋体" panose="02010600030101010101" pitchFamily="2" charset="-122"/>
                </a:rPr>
                <a:t>Trigger Frame,</a:t>
              </a:r>
            </a:p>
            <a:p>
              <a:pPr>
                <a:spcBef>
                  <a:spcPct val="0"/>
                </a:spcBef>
                <a:buFontTx/>
                <a:buNone/>
              </a:pPr>
              <a:r>
                <a:rPr lang="en-US" altLang="en-US" sz="1200" b="0" dirty="0" smtClean="0">
                  <a:ea typeface="宋体" panose="02010600030101010101" pitchFamily="2" charset="-122"/>
                </a:rPr>
                <a:t>MU BAR</a:t>
              </a:r>
              <a:endParaRPr lang="en-US" altLang="en-US" sz="1200" b="0" dirty="0">
                <a:ea typeface="宋体" panose="02010600030101010101" pitchFamily="2" charset="-122"/>
              </a:endParaRPr>
            </a:p>
          </p:txBody>
        </p:sp>
        <p:sp>
          <p:nvSpPr>
            <p:cNvPr id="38" name="TextBox 37"/>
            <p:cNvSpPr txBox="1"/>
            <p:nvPr/>
          </p:nvSpPr>
          <p:spPr>
            <a:xfrm>
              <a:off x="5282446" y="5451901"/>
              <a:ext cx="362022" cy="276999"/>
            </a:xfrm>
            <a:prstGeom prst="rect">
              <a:avLst/>
            </a:prstGeom>
            <a:noFill/>
          </p:spPr>
          <p:txBody>
            <a:bodyPr wrap="none" rtlCol="0">
              <a:spAutoFit/>
            </a:bodyPr>
            <a:lstStyle/>
            <a:p>
              <a:r>
                <a:rPr lang="en-US" dirty="0" smtClean="0">
                  <a:latin typeface="Calibri" panose="020F0502020204030204" pitchFamily="34" charset="0"/>
                </a:rPr>
                <a:t>IFS</a:t>
              </a:r>
              <a:endParaRPr lang="en-US" dirty="0">
                <a:latin typeface="Calibri" panose="020F0502020204030204" pitchFamily="34" charset="0"/>
              </a:endParaRPr>
            </a:p>
          </p:txBody>
        </p:sp>
      </p:grpSp>
      <p:sp>
        <p:nvSpPr>
          <p:cNvPr id="34"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10245789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Comparison of </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ACK/BA </a:t>
            </a:r>
            <a:r>
              <a:rPr lang="en-US" altLang="ko-KR" sz="2800" b="0" dirty="0">
                <a:latin typeface="Calibri" panose="020F0502020204030204" pitchFamily="34" charset="0"/>
                <a:ea typeface="굴림" panose="020B0600000101010101" pitchFamily="34" charset="-127"/>
                <a:cs typeface="Arial" panose="020B0604020202020204" pitchFamily="34" charset="0"/>
              </a:rPr>
              <a:t>Sub-band </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Assignment Options</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16</a:t>
            </a:fld>
            <a:endParaRPr lang="en-US" altLang="zh-CN" sz="1200" b="0" dirty="0" smtClean="0">
              <a:ea typeface="宋体" panose="02010600030101010101" pitchFamily="2" charset="-122"/>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772545386"/>
              </p:ext>
            </p:extLst>
          </p:nvPr>
        </p:nvGraphicFramePr>
        <p:xfrm>
          <a:off x="533400" y="1524000"/>
          <a:ext cx="8077200" cy="3205480"/>
        </p:xfrm>
        <a:graphic>
          <a:graphicData uri="http://schemas.openxmlformats.org/drawingml/2006/table">
            <a:tbl>
              <a:tblPr firstRow="1" bandRow="1">
                <a:tableStyleId>{5C22544A-7EE6-4342-B048-85BDC9FD1C3A}</a:tableStyleId>
              </a:tblPr>
              <a:tblGrid>
                <a:gridCol w="2019300"/>
                <a:gridCol w="2247900"/>
                <a:gridCol w="2362200"/>
                <a:gridCol w="1447800"/>
              </a:tblGrid>
              <a:tr h="370840">
                <a:tc>
                  <a:txBody>
                    <a:bodyPr/>
                    <a:lstStyle/>
                    <a:p>
                      <a:endParaRPr lang="en-US" dirty="0"/>
                    </a:p>
                  </a:txBody>
                  <a:tcPr/>
                </a:tc>
                <a:tc>
                  <a:txBody>
                    <a:bodyPr/>
                    <a:lstStyle/>
                    <a:p>
                      <a:r>
                        <a:rPr lang="en-US" dirty="0" smtClean="0"/>
                        <a:t>Indication Overhead</a:t>
                      </a:r>
                    </a:p>
                    <a:p>
                      <a:r>
                        <a:rPr lang="en-US" dirty="0" smtClean="0"/>
                        <a:t>(per DL MU PPDU)</a:t>
                      </a:r>
                      <a:endParaRPr lang="en-US" dirty="0"/>
                    </a:p>
                  </a:txBody>
                  <a:tcPr/>
                </a:tc>
                <a:tc>
                  <a:txBody>
                    <a:bodyPr/>
                    <a:lstStyle/>
                    <a:p>
                      <a:r>
                        <a:rPr lang="en-US" dirty="0" smtClean="0"/>
                        <a:t>Efficiency of right-sizing ACK/response </a:t>
                      </a:r>
                      <a:r>
                        <a:rPr lang="en-US" baseline="0" dirty="0" smtClean="0"/>
                        <a:t>frames</a:t>
                      </a:r>
                      <a:endParaRPr lang="en-US" dirty="0"/>
                    </a:p>
                  </a:txBody>
                  <a:tcPr/>
                </a:tc>
                <a:tc>
                  <a:txBody>
                    <a:bodyPr/>
                    <a:lstStyle/>
                    <a:p>
                      <a:r>
                        <a:rPr lang="en-US" dirty="0" smtClean="0"/>
                        <a:t>Robustness</a:t>
                      </a:r>
                      <a:endParaRPr lang="en-US" dirty="0"/>
                    </a:p>
                  </a:txBody>
                  <a:tcPr/>
                </a:tc>
              </a:tr>
              <a:tr h="370840">
                <a:tc>
                  <a:txBody>
                    <a:bodyPr/>
                    <a:lstStyle/>
                    <a:p>
                      <a:r>
                        <a:rPr lang="en-US" dirty="0" smtClean="0"/>
                        <a:t>Implicit indication</a:t>
                      </a:r>
                      <a:endParaRPr lang="en-US" dirty="0"/>
                    </a:p>
                  </a:txBody>
                  <a:tcPr/>
                </a:tc>
                <a:tc>
                  <a:txBody>
                    <a:bodyPr/>
                    <a:lstStyle/>
                    <a:p>
                      <a:r>
                        <a:rPr lang="en-US" dirty="0" smtClean="0"/>
                        <a:t>Low, ~1 Byte</a:t>
                      </a:r>
                      <a:endParaRPr lang="en-US" dirty="0"/>
                    </a:p>
                  </a:txBody>
                  <a:tcPr/>
                </a:tc>
                <a:tc>
                  <a:txBody>
                    <a:bodyPr/>
                    <a:lstStyle/>
                    <a:p>
                      <a:r>
                        <a:rPr lang="en-US" dirty="0" smtClean="0"/>
                        <a:t>Low</a:t>
                      </a:r>
                      <a:r>
                        <a:rPr lang="en-US" baseline="30000" dirty="0" smtClean="0"/>
                        <a:t>1</a:t>
                      </a:r>
                      <a:endParaRPr lang="en-US" dirty="0"/>
                    </a:p>
                  </a:txBody>
                  <a:tcPr/>
                </a:tc>
                <a:tc>
                  <a:txBody>
                    <a:bodyPr/>
                    <a:lstStyle/>
                    <a:p>
                      <a:r>
                        <a:rPr lang="en-US" dirty="0" smtClean="0"/>
                        <a:t>Robust</a:t>
                      </a:r>
                      <a:r>
                        <a:rPr lang="en-US" baseline="30000" dirty="0" smtClean="0"/>
                        <a:t>2</a:t>
                      </a:r>
                      <a:endParaRPr lang="en-US" dirty="0"/>
                    </a:p>
                  </a:txBody>
                  <a:tcPr/>
                </a:tc>
              </a:tr>
              <a:tr h="370840">
                <a:tc>
                  <a:txBody>
                    <a:bodyPr/>
                    <a:lstStyle/>
                    <a:p>
                      <a:r>
                        <a:rPr lang="en-US" dirty="0" smtClean="0"/>
                        <a:t>Explicit indication in SIG-B</a:t>
                      </a:r>
                      <a:endParaRPr lang="en-US" dirty="0"/>
                    </a:p>
                  </a:txBody>
                  <a:tcPr/>
                </a:tc>
                <a:tc>
                  <a:txBody>
                    <a:bodyPr/>
                    <a:lstStyle/>
                    <a:p>
                      <a:r>
                        <a:rPr lang="en-US" dirty="0" smtClean="0"/>
                        <a:t>Low, ~1-2</a:t>
                      </a:r>
                      <a:r>
                        <a:rPr lang="en-US" baseline="0" dirty="0" smtClean="0"/>
                        <a:t> Bytes per STA</a:t>
                      </a:r>
                      <a:endParaRPr lang="en-US" dirty="0"/>
                    </a:p>
                  </a:txBody>
                  <a:tcPr/>
                </a:tc>
                <a:tc>
                  <a:txBody>
                    <a:bodyPr/>
                    <a:lstStyle/>
                    <a:p>
                      <a:r>
                        <a:rPr lang="en-US" dirty="0" smtClean="0"/>
                        <a:t>Good</a:t>
                      </a:r>
                      <a:endParaRPr lang="en-US" dirty="0"/>
                    </a:p>
                  </a:txBody>
                  <a:tcPr/>
                </a:tc>
                <a:tc>
                  <a:txBody>
                    <a:bodyPr/>
                    <a:lstStyle/>
                    <a:p>
                      <a:r>
                        <a:rPr lang="en-US" dirty="0" smtClean="0"/>
                        <a:t>Robust</a:t>
                      </a:r>
                      <a:r>
                        <a:rPr lang="en-US" baseline="30000" dirty="0" smtClean="0"/>
                        <a:t>2</a:t>
                      </a:r>
                      <a:endParaRPr lang="en-US" dirty="0"/>
                    </a:p>
                  </a:txBody>
                  <a:tcPr/>
                </a:tc>
              </a:tr>
              <a:tr h="370840">
                <a:tc>
                  <a:txBody>
                    <a:bodyPr/>
                    <a:lstStyle/>
                    <a:p>
                      <a:r>
                        <a:rPr lang="en-US" dirty="0" smtClean="0"/>
                        <a:t>Explicit indication in MAC</a:t>
                      </a:r>
                      <a:r>
                        <a:rPr lang="en-US" baseline="0" dirty="0" smtClean="0"/>
                        <a:t> header</a:t>
                      </a:r>
                      <a:endParaRPr lang="en-US" dirty="0"/>
                    </a:p>
                  </a:txBody>
                  <a:tcPr/>
                </a:tc>
                <a:tc>
                  <a:txBody>
                    <a:bodyPr/>
                    <a:lstStyle/>
                    <a:p>
                      <a:r>
                        <a:rPr lang="en-US" dirty="0" smtClean="0"/>
                        <a:t>High, ~1-2 Bytes</a:t>
                      </a:r>
                      <a:r>
                        <a:rPr lang="en-US" baseline="0" dirty="0" smtClean="0"/>
                        <a:t> per </a:t>
                      </a:r>
                      <a:r>
                        <a:rPr lang="en-US" dirty="0" smtClean="0"/>
                        <a:t>STA,</a:t>
                      </a:r>
                      <a:r>
                        <a:rPr lang="en-US" baseline="0" dirty="0" smtClean="0"/>
                        <a:t> per </a:t>
                      </a:r>
                      <a:r>
                        <a:rPr lang="en-US" dirty="0" smtClean="0"/>
                        <a:t>MPDU</a:t>
                      </a:r>
                      <a:endParaRPr lang="en-US" dirty="0"/>
                    </a:p>
                  </a:txBody>
                  <a:tcPr/>
                </a:tc>
                <a:tc>
                  <a:txBody>
                    <a:bodyPr/>
                    <a:lstStyle/>
                    <a:p>
                      <a:r>
                        <a:rPr lang="en-US" dirty="0" smtClean="0"/>
                        <a:t>Good</a:t>
                      </a:r>
                      <a:endParaRPr lang="en-US" dirty="0"/>
                    </a:p>
                  </a:txBody>
                  <a:tcPr/>
                </a:tc>
                <a:tc>
                  <a:txBody>
                    <a:bodyPr/>
                    <a:lstStyle/>
                    <a:p>
                      <a:r>
                        <a:rPr lang="en-US" dirty="0" smtClean="0"/>
                        <a:t>Robust</a:t>
                      </a:r>
                      <a:r>
                        <a:rPr lang="en-US" baseline="30000" dirty="0" smtClean="0"/>
                        <a:t>3</a:t>
                      </a:r>
                      <a:endParaRPr lang="en-US" dirty="0"/>
                    </a:p>
                  </a:txBody>
                  <a:tcPr/>
                </a:tc>
              </a:tr>
              <a:tr h="370840">
                <a:tc>
                  <a:txBody>
                    <a:bodyPr/>
                    <a:lstStyle/>
                    <a:p>
                      <a:r>
                        <a:rPr lang="en-US" dirty="0" smtClean="0"/>
                        <a:t>Explicit indication in Trigger frame</a:t>
                      </a:r>
                      <a:endParaRPr lang="en-US" dirty="0"/>
                    </a:p>
                  </a:txBody>
                  <a:tcPr/>
                </a:tc>
                <a:tc>
                  <a:txBody>
                    <a:bodyPr/>
                    <a:lstStyle/>
                    <a:p>
                      <a:r>
                        <a:rPr lang="en-US" dirty="0" smtClean="0"/>
                        <a:t>Medium, &gt;16 Bytes per STA</a:t>
                      </a:r>
                      <a:r>
                        <a:rPr lang="en-US" baseline="30000" dirty="0" smtClean="0"/>
                        <a:t>5</a:t>
                      </a:r>
                      <a:endParaRPr lang="en-US" dirty="0"/>
                    </a:p>
                  </a:txBody>
                  <a:tcPr/>
                </a:tc>
                <a:tc>
                  <a:txBody>
                    <a:bodyPr/>
                    <a:lstStyle/>
                    <a:p>
                      <a:r>
                        <a:rPr lang="en-US" dirty="0" smtClean="0"/>
                        <a:t>Good</a:t>
                      </a:r>
                      <a:endParaRPr lang="en-US" dirty="0"/>
                    </a:p>
                  </a:txBody>
                  <a:tcPr/>
                </a:tc>
                <a:tc>
                  <a:txBody>
                    <a:bodyPr/>
                    <a:lstStyle/>
                    <a:p>
                      <a:r>
                        <a:rPr lang="en-US" dirty="0" smtClean="0"/>
                        <a:t>Less robust</a:t>
                      </a:r>
                      <a:r>
                        <a:rPr lang="en-US" baseline="30000" dirty="0" smtClean="0"/>
                        <a:t>4</a:t>
                      </a:r>
                      <a:endParaRPr lang="en-US" dirty="0"/>
                    </a:p>
                  </a:txBody>
                  <a:tcPr/>
                </a:tc>
              </a:tr>
            </a:tbl>
          </a:graphicData>
        </a:graphic>
      </p:graphicFrame>
      <p:sp>
        <p:nvSpPr>
          <p:cNvPr id="8" name="Content Placeholder 1"/>
          <p:cNvSpPr>
            <a:spLocks noGrp="1"/>
          </p:cNvSpPr>
          <p:nvPr>
            <p:ph idx="1"/>
          </p:nvPr>
        </p:nvSpPr>
        <p:spPr>
          <a:xfrm>
            <a:off x="533400" y="4724399"/>
            <a:ext cx="8077200" cy="1751013"/>
          </a:xfrm>
        </p:spPr>
        <p:txBody>
          <a:bodyPr/>
          <a:lstStyle/>
          <a:p>
            <a:pPr marL="342900" lvl="1" indent="-342900">
              <a:buFont typeface="+mj-lt"/>
              <a:buAutoNum type="arabicPeriod"/>
            </a:pPr>
            <a:r>
              <a:rPr lang="en-US" altLang="ko-KR" sz="1400" dirty="0">
                <a:latin typeface="Calibri" panose="020F0502020204030204" pitchFamily="34" charset="0"/>
                <a:ea typeface="굴림" panose="020B0600000101010101" pitchFamily="34" charset="-127"/>
                <a:cs typeface="Arial" panose="020B0604020202020204" pitchFamily="34" charset="0"/>
              </a:rPr>
              <a:t>More likelihood of lengthier </a:t>
            </a:r>
            <a:r>
              <a:rPr lang="en-US" altLang="ko-KR" sz="1400" dirty="0" smtClean="0">
                <a:latin typeface="Calibri" panose="020F0502020204030204" pitchFamily="34" charset="0"/>
                <a:ea typeface="굴림" panose="020B0600000101010101" pitchFamily="34" charset="-127"/>
                <a:cs typeface="Arial" panose="020B0604020202020204" pitchFamily="34" charset="0"/>
              </a:rPr>
              <a:t>ACK/BA frames than others</a:t>
            </a:r>
            <a:endParaRPr lang="en-US" altLang="ko-KR" sz="1400" dirty="0">
              <a:latin typeface="Calibri" panose="020F0502020204030204" pitchFamily="34" charset="0"/>
              <a:ea typeface="굴림" panose="020B0600000101010101" pitchFamily="34" charset="-127"/>
              <a:cs typeface="Arial" panose="020B0604020202020204" pitchFamily="34" charset="0"/>
            </a:endParaRPr>
          </a:p>
          <a:p>
            <a:pPr marL="342900" lvl="1" indent="-342900">
              <a:buFont typeface="+mj-lt"/>
              <a:buAutoNum type="arabicPeriod"/>
            </a:pPr>
            <a:r>
              <a:rPr lang="en-US" altLang="ko-KR" sz="1400" b="0" dirty="0" smtClean="0">
                <a:latin typeface="Calibri" panose="020F0502020204030204" pitchFamily="34" charset="0"/>
                <a:ea typeface="굴림" panose="020B0600000101010101" pitchFamily="34" charset="-127"/>
                <a:cs typeface="Arial" panose="020B0604020202020204" pitchFamily="34" charset="0"/>
              </a:rPr>
              <a:t>It’s robust since as long as the SIG-B field of the preceding DL MU PPDU is decoded correctly, the STAs know the UL sub-band assignment </a:t>
            </a:r>
          </a:p>
          <a:p>
            <a:pPr marL="342900" lvl="1" indent="-342900">
              <a:buFont typeface="+mj-lt"/>
              <a:buAutoNum type="arabicPeriod"/>
            </a:pPr>
            <a:r>
              <a:rPr lang="en-US" altLang="ko-KR" sz="1400" b="0" dirty="0" smtClean="0">
                <a:latin typeface="Calibri" panose="020F0502020204030204" pitchFamily="34" charset="0"/>
                <a:ea typeface="굴림" panose="020B0600000101010101" pitchFamily="34" charset="-127"/>
                <a:cs typeface="Arial" panose="020B0604020202020204" pitchFamily="34" charset="0"/>
              </a:rPr>
              <a:t>It’s </a:t>
            </a:r>
            <a:r>
              <a:rPr lang="en-US" altLang="ko-KR" sz="1400" b="0" dirty="0">
                <a:latin typeface="Calibri" panose="020F0502020204030204" pitchFamily="34" charset="0"/>
                <a:ea typeface="굴림" panose="020B0600000101010101" pitchFamily="34" charset="-127"/>
                <a:cs typeface="Arial" panose="020B0604020202020204" pitchFamily="34" charset="0"/>
              </a:rPr>
              <a:t>robust since as long as </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one MPDU in a DL payload of the </a:t>
            </a:r>
            <a:r>
              <a:rPr lang="en-US" altLang="ko-KR" sz="1400" b="0" dirty="0">
                <a:latin typeface="Calibri" panose="020F0502020204030204" pitchFamily="34" charset="0"/>
                <a:ea typeface="굴림" panose="020B0600000101010101" pitchFamily="34" charset="-127"/>
                <a:cs typeface="Arial" panose="020B0604020202020204" pitchFamily="34" charset="0"/>
              </a:rPr>
              <a:t>preceding DL MU PPDU is decoded correctly, the STAs know the UL sub-band </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assignment</a:t>
            </a:r>
          </a:p>
          <a:p>
            <a:pPr marL="342900" lvl="1" indent="-342900">
              <a:buFont typeface="+mj-lt"/>
              <a:buAutoNum type="arabicPeriod"/>
            </a:pPr>
            <a:r>
              <a:rPr lang="en-US" altLang="ko-KR" sz="1400" b="0" dirty="0" smtClean="0">
                <a:latin typeface="Calibri" panose="020F0502020204030204" pitchFamily="34" charset="0"/>
                <a:ea typeface="굴림" panose="020B0600000101010101" pitchFamily="34" charset="-127"/>
                <a:cs typeface="Arial" panose="020B0604020202020204" pitchFamily="34" charset="0"/>
              </a:rPr>
              <a:t>Less </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robust, in case of erroneous Trigger </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frame</a:t>
            </a:r>
          </a:p>
          <a:p>
            <a:pPr marL="342900" lvl="1" indent="-342900">
              <a:buFont typeface="+mj-lt"/>
              <a:buAutoNum type="arabicPeriod"/>
            </a:pPr>
            <a:r>
              <a:rPr lang="en-US" altLang="ko-KR" sz="1400" dirty="0" smtClean="0">
                <a:latin typeface="Calibri" panose="020F0502020204030204" pitchFamily="34" charset="0"/>
                <a:ea typeface="굴림" panose="020B0600000101010101" pitchFamily="34" charset="-127"/>
                <a:cs typeface="Arial" panose="020B0604020202020204" pitchFamily="34" charset="0"/>
              </a:rPr>
              <a:t>FC(2B)+Duration(2B)+A2(6B)+Common Info(TBD)+Per User Info(TBD)+FCS(4B)</a:t>
            </a:r>
            <a:endParaRPr lang="en-US" altLang="ko-KR" sz="1400" b="0" dirty="0" smtClean="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6334052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Conclusion</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17</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Some of the details UL ACK/BA multiplexing that should be provided by the AP are: sub-band assignment, and the duration</a:t>
            </a:r>
          </a:p>
          <a:p>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Sub-band assignment in an UL MU frame that carries multiplexed ACK/BA could be done in multiple ways among which are: </a:t>
            </a:r>
          </a:p>
          <a:p>
            <a:pPr lvl="1"/>
            <a:r>
              <a:rPr lang="en-US" altLang="ko-KR" sz="1600" b="0" dirty="0" smtClean="0">
                <a:latin typeface="Calibri" panose="020F0502020204030204" pitchFamily="34" charset="0"/>
                <a:ea typeface="굴림" panose="020B0600000101010101" pitchFamily="34" charset="-127"/>
                <a:cs typeface="Arial" panose="020B0604020202020204" pitchFamily="34" charset="0"/>
              </a:rPr>
              <a:t>Implicit indication using the </a:t>
            </a:r>
            <a:r>
              <a:rPr lang="en-US" altLang="ko-KR" sz="1600" dirty="0" smtClean="0">
                <a:latin typeface="Calibri" panose="020F0502020204030204" pitchFamily="34" charset="0"/>
                <a:ea typeface="굴림" panose="020B0600000101010101" pitchFamily="34" charset="-127"/>
                <a:cs typeface="Arial" panose="020B0604020202020204" pitchFamily="34" charset="0"/>
              </a:rPr>
              <a:t>HE </a:t>
            </a:r>
            <a:r>
              <a:rPr lang="en-US" altLang="ko-KR" sz="1600" dirty="0">
                <a:latin typeface="Calibri" panose="020F0502020204030204" pitchFamily="34" charset="0"/>
                <a:ea typeface="굴림" panose="020B0600000101010101" pitchFamily="34" charset="-127"/>
                <a:cs typeface="Arial" panose="020B0604020202020204" pitchFamily="34" charset="0"/>
              </a:rPr>
              <a:t>SIG-B of the preceding DL MU frame</a:t>
            </a:r>
            <a:endParaRPr lang="en-US" altLang="ko-KR" sz="1600" b="0" dirty="0" smtClean="0">
              <a:latin typeface="Calibri" panose="020F0502020204030204" pitchFamily="34" charset="0"/>
              <a:ea typeface="굴림" panose="020B0600000101010101" pitchFamily="34" charset="-127"/>
              <a:cs typeface="Arial" panose="020B0604020202020204" pitchFamily="34" charset="0"/>
            </a:endParaRPr>
          </a:p>
          <a:p>
            <a:pPr lvl="1"/>
            <a:r>
              <a:rPr lang="en-US" altLang="ko-KR" sz="1600" b="0" dirty="0" smtClean="0">
                <a:latin typeface="Calibri" panose="020F0502020204030204" pitchFamily="34" charset="0"/>
                <a:ea typeface="굴림" panose="020B0600000101010101" pitchFamily="34" charset="-127"/>
                <a:cs typeface="Arial" panose="020B0604020202020204" pitchFamily="34" charset="0"/>
              </a:rPr>
              <a:t>Explicit indication in the HE SIG-B of the preceding DL MU frame</a:t>
            </a:r>
          </a:p>
          <a:p>
            <a:pPr lvl="1"/>
            <a:r>
              <a:rPr lang="en-US" altLang="ko-KR" sz="1600" b="0" dirty="0" smtClean="0">
                <a:latin typeface="Calibri" panose="020F0502020204030204" pitchFamily="34" charset="0"/>
                <a:ea typeface="굴림" panose="020B0600000101010101" pitchFamily="34" charset="-127"/>
                <a:cs typeface="Arial" panose="020B0604020202020204" pitchFamily="34" charset="0"/>
              </a:rPr>
              <a:t>Indication in MAC header</a:t>
            </a:r>
          </a:p>
          <a:p>
            <a:pPr lvl="1"/>
            <a:r>
              <a:rPr lang="en-US" altLang="ko-KR" sz="1600" dirty="0" smtClean="0">
                <a:latin typeface="Calibri" panose="020F0502020204030204" pitchFamily="34" charset="0"/>
                <a:ea typeface="굴림" panose="020B0600000101010101" pitchFamily="34" charset="-127"/>
                <a:cs typeface="Arial" panose="020B0604020202020204" pitchFamily="34" charset="0"/>
              </a:rPr>
              <a:t>Addition of a Trigger MPDU to each DL payload  </a:t>
            </a:r>
            <a:endParaRPr lang="en-US" altLang="ko-KR" sz="16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The tradeoffs among above methods are robustness, overhead, and complexity </a:t>
            </a:r>
            <a:endParaRPr lang="en-US" altLang="ko-KR" sz="1800" b="0" dirty="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23280961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err="1" smtClean="0">
                <a:latin typeface="Calibri" panose="020F0502020204030204" pitchFamily="34" charset="0"/>
                <a:ea typeface="굴림" panose="020B0600000101010101" pitchFamily="34" charset="-127"/>
                <a:cs typeface="Arial" panose="020B0604020202020204" pitchFamily="34" charset="0"/>
              </a:rPr>
              <a:t>Strawpoll</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18</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2000" b="0" dirty="0">
                <a:latin typeface="Calibri" panose="020F0502020204030204" pitchFamily="34" charset="0"/>
                <a:ea typeface="굴림" panose="020B0600000101010101" pitchFamily="34" charset="-127"/>
                <a:cs typeface="Arial" panose="020B0604020202020204" pitchFamily="34" charset="0"/>
              </a:rPr>
              <a:t>Do you agree to add the following to 11ax SFD: </a:t>
            </a:r>
          </a:p>
          <a:p>
            <a:pPr marL="457200" lvl="1" indent="0">
              <a:buNone/>
            </a:pPr>
            <a:r>
              <a:rPr lang="en-GB" sz="1600" b="1" u="sng" dirty="0"/>
              <a:t>4.x Multi-user (MU) features</a:t>
            </a:r>
            <a:endParaRPr lang="en-US" altLang="ko-KR" sz="1600" dirty="0">
              <a:latin typeface="Calibri" panose="020F0502020204030204" pitchFamily="34" charset="0"/>
              <a:ea typeface="굴림" panose="020B0600000101010101" pitchFamily="34" charset="-127"/>
              <a:cs typeface="Arial" panose="020B0604020202020204" pitchFamily="34" charset="0"/>
            </a:endParaRPr>
          </a:p>
          <a:p>
            <a:pPr marL="457200" lvl="1" indent="0">
              <a:buNone/>
            </a:pPr>
            <a:r>
              <a:rPr lang="en-US" altLang="ko-KR" sz="1800" b="0" dirty="0" smtClean="0">
                <a:latin typeface="Calibri" panose="020F0502020204030204" pitchFamily="34" charset="0"/>
                <a:ea typeface="굴림" panose="020B0600000101010101" pitchFamily="34" charset="-127"/>
                <a:cs typeface="Arial" panose="020B0604020202020204" pitchFamily="34" charset="0"/>
              </a:rPr>
              <a:t>The HE SIG-B of </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a </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DL MU PPDU may carry an indication of the frame length of the </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response ACK/BA </a:t>
            </a:r>
            <a:r>
              <a:rPr lang="en-US" altLang="ko-KR" sz="1800" dirty="0" smtClean="0">
                <a:latin typeface="Calibri" panose="020F0502020204030204" pitchFamily="34" charset="0"/>
                <a:ea typeface="굴림" panose="020B0600000101010101" pitchFamily="34" charset="-127"/>
                <a:cs typeface="Arial" panose="020B0604020202020204" pitchFamily="34" charset="0"/>
              </a:rPr>
              <a:t>frames, and may </a:t>
            </a:r>
            <a:r>
              <a:rPr lang="en-US" altLang="ko-KR" sz="1800" dirty="0">
                <a:latin typeface="Calibri" panose="020F0502020204030204" pitchFamily="34" charset="0"/>
                <a:ea typeface="굴림" panose="020B0600000101010101" pitchFamily="34" charset="-127"/>
                <a:cs typeface="Arial" panose="020B0604020202020204" pitchFamily="34" charset="0"/>
              </a:rPr>
              <a:t>carry the information that enables sub-band assignment for the </a:t>
            </a:r>
            <a:r>
              <a:rPr lang="en-US" altLang="ko-KR" sz="1800" dirty="0" smtClean="0">
                <a:latin typeface="Calibri" panose="020F0502020204030204" pitchFamily="34" charset="0"/>
                <a:ea typeface="굴림" panose="020B0600000101010101" pitchFamily="34" charset="-127"/>
                <a:cs typeface="Arial" panose="020B0604020202020204" pitchFamily="34" charset="0"/>
              </a:rPr>
              <a:t>response ACK/BA frames.</a:t>
            </a:r>
            <a:endParaRPr lang="en-US" altLang="ko-KR" sz="1800" dirty="0">
              <a:latin typeface="Calibri" panose="020F0502020204030204" pitchFamily="34" charset="0"/>
              <a:ea typeface="굴림" panose="020B0600000101010101" pitchFamily="34" charset="-127"/>
              <a:cs typeface="Arial" panose="020B0604020202020204" pitchFamily="34" charset="0"/>
            </a:endParaRPr>
          </a:p>
          <a:p>
            <a:pPr marL="457200" lvl="1" indent="0">
              <a:buNone/>
            </a:pPr>
            <a:endParaRPr lang="en-US" altLang="ko-KR" sz="1800" b="0" dirty="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7335699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err="1" smtClean="0">
                <a:latin typeface="Calibri" panose="020F0502020204030204" pitchFamily="34" charset="0"/>
                <a:ea typeface="굴림" panose="020B0600000101010101" pitchFamily="34" charset="-127"/>
                <a:cs typeface="Arial" panose="020B0604020202020204" pitchFamily="34" charset="0"/>
              </a:rPr>
              <a:t>Strawpoll</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19</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2000" b="0" dirty="0">
                <a:latin typeface="Calibri" panose="020F0502020204030204" pitchFamily="34" charset="0"/>
                <a:ea typeface="굴림" panose="020B0600000101010101" pitchFamily="34" charset="-127"/>
                <a:cs typeface="Arial" panose="020B0604020202020204" pitchFamily="34" charset="0"/>
              </a:rPr>
              <a:t>Do you agree to add the following to 11ax SFD: </a:t>
            </a:r>
          </a:p>
          <a:p>
            <a:pPr marL="457200" lvl="1" indent="0">
              <a:buNone/>
            </a:pPr>
            <a:r>
              <a:rPr lang="en-GB" sz="1600" b="1" u="sng" dirty="0"/>
              <a:t>4.x Multi-user (MU) features</a:t>
            </a:r>
            <a:endParaRPr lang="en-US" altLang="ko-KR" sz="1600" dirty="0">
              <a:latin typeface="Calibri" panose="020F0502020204030204" pitchFamily="34" charset="0"/>
              <a:ea typeface="굴림" panose="020B0600000101010101" pitchFamily="34" charset="-127"/>
              <a:cs typeface="Arial" panose="020B0604020202020204" pitchFamily="34" charset="0"/>
            </a:endParaRPr>
          </a:p>
          <a:p>
            <a:pPr marL="457200" lvl="1" indent="0">
              <a:buNone/>
            </a:pPr>
            <a:r>
              <a:rPr lang="en-US" altLang="ko-KR" sz="1800" dirty="0" smtClean="0">
                <a:latin typeface="Calibri" panose="020F0502020204030204" pitchFamily="34" charset="0"/>
                <a:ea typeface="굴림" panose="020B0600000101010101" pitchFamily="34" charset="-127"/>
                <a:cs typeface="Arial" panose="020B0604020202020204" pitchFamily="34" charset="0"/>
              </a:rPr>
              <a:t>In each payload within a DL MU PPDU a Trigger frame may be present that carries </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the </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information that enables </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the recipient of the STA </a:t>
            </a:r>
            <a:r>
              <a:rPr lang="en-US" altLang="ko-KR" sz="1800" dirty="0" smtClean="0">
                <a:latin typeface="Calibri" panose="020F0502020204030204" pitchFamily="34" charset="0"/>
                <a:ea typeface="굴림" panose="020B0600000101010101" pitchFamily="34" charset="-127"/>
                <a:cs typeface="Arial" panose="020B0604020202020204" pitchFamily="34" charset="0"/>
              </a:rPr>
              <a:t>to send its ACK/BA response frame after a TBD IFS after the DL MU PPDU</a:t>
            </a:r>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8345845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Background</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2</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err="1" smtClean="0">
                <a:latin typeface="Calibri" panose="020F0502020204030204" pitchFamily="34" charset="0"/>
                <a:ea typeface="굴림" panose="020B0600000101010101" pitchFamily="34" charset="-127"/>
                <a:cs typeface="Arial" panose="020B0604020202020204" pitchFamily="34" charset="0"/>
              </a:rPr>
              <a:t>TGax</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 adopted DL OFDMA, and with DL MU MIMO there are now two DL MU mechanisms</a:t>
            </a: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The efficiency of DL OFDMA is enhanced significantly if multiple ACK/BAs are multiplexed in response to a DL OFDMA PPDU</a:t>
            </a:r>
          </a:p>
          <a:p>
            <a:pPr marL="457200" lvl="1" indent="0">
              <a:buNone/>
            </a:pP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11ax SFD: “</a:t>
            </a:r>
            <a:r>
              <a:rPr lang="en-US" altLang="ko-KR" sz="1900" b="0" dirty="0">
                <a:latin typeface="Calibri" panose="020F0502020204030204" pitchFamily="34" charset="0"/>
                <a:ea typeface="굴림" panose="020B0600000101010101" pitchFamily="34" charset="-127"/>
                <a:cs typeface="Arial" panose="020B0604020202020204" pitchFamily="34" charset="0"/>
              </a:rPr>
              <a:t>The amendment shall include a mechanism to multiplex BA/ACK responses to DL MU transmission.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a:t>
            </a: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a:latin typeface="Calibri" panose="020F0502020204030204" pitchFamily="34" charset="0"/>
                <a:ea typeface="굴림" panose="020B0600000101010101" pitchFamily="34" charset="-127"/>
                <a:cs typeface="Arial" panose="020B0604020202020204" pitchFamily="34" charset="0"/>
              </a:rPr>
              <a:t>In this contribution some details on how ACK/BA frames could be multiplexed in response to a DL MU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are </a:t>
            </a:r>
            <a:r>
              <a:rPr lang="en-US" altLang="ko-KR" sz="1900" b="0" dirty="0">
                <a:latin typeface="Calibri" panose="020F0502020204030204" pitchFamily="34" charset="0"/>
                <a:ea typeface="굴림" panose="020B0600000101010101" pitchFamily="34" charset="-127"/>
                <a:cs typeface="Arial" panose="020B0604020202020204" pitchFamily="34" charset="0"/>
              </a:rPr>
              <a:t>presented</a:t>
            </a:r>
          </a:p>
          <a:p>
            <a:endParaRPr lang="en-US" altLang="ko-KR" sz="1900" b="0" dirty="0">
              <a:latin typeface="Calibri" panose="020F0502020204030204" pitchFamily="34" charset="0"/>
              <a:ea typeface="굴림" panose="020B0600000101010101" pitchFamily="34" charset="-127"/>
              <a:cs typeface="Arial" panose="020B0604020202020204" pitchFamily="34" charset="0"/>
            </a:endParaRPr>
          </a:p>
          <a:p>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pPr marL="457200" lvl="1" indent="0">
              <a:buNone/>
            </a:pPr>
            <a:endParaRPr lang="en-US" altLang="ko-KR" sz="1500" b="0" dirty="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29225808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err="1" smtClean="0">
                <a:latin typeface="Calibri" panose="020F0502020204030204" pitchFamily="34" charset="0"/>
                <a:ea typeface="굴림" panose="020B0600000101010101" pitchFamily="34" charset="-127"/>
                <a:cs typeface="Arial" panose="020B0604020202020204" pitchFamily="34" charset="0"/>
              </a:rPr>
              <a:t>Strawpoll</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20</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2000" b="0" dirty="0">
                <a:latin typeface="Calibri" panose="020F0502020204030204" pitchFamily="34" charset="0"/>
                <a:ea typeface="굴림" panose="020B0600000101010101" pitchFamily="34" charset="-127"/>
                <a:cs typeface="Arial" panose="020B0604020202020204" pitchFamily="34" charset="0"/>
              </a:rPr>
              <a:t>Do you agree to add the following to 11ax SFD: </a:t>
            </a:r>
          </a:p>
          <a:p>
            <a:pPr marL="457200" lvl="1" indent="0">
              <a:buNone/>
            </a:pPr>
            <a:r>
              <a:rPr lang="en-GB" sz="1600" b="1" u="sng" dirty="0"/>
              <a:t>4.x Multi-user (MU) features</a:t>
            </a:r>
            <a:endParaRPr lang="en-US" altLang="ko-KR" sz="1600" dirty="0">
              <a:latin typeface="Calibri" panose="020F0502020204030204" pitchFamily="34" charset="0"/>
              <a:ea typeface="굴림" panose="020B0600000101010101" pitchFamily="34" charset="-127"/>
              <a:cs typeface="Arial" panose="020B0604020202020204" pitchFamily="34" charset="0"/>
            </a:endParaRPr>
          </a:p>
          <a:p>
            <a:pPr marL="457200" lvl="1" indent="0">
              <a:buNone/>
            </a:pPr>
            <a:r>
              <a:rPr lang="en-US" altLang="ko-KR" sz="1800" dirty="0" smtClean="0">
                <a:latin typeface="+mj-lt"/>
                <a:ea typeface="굴림" panose="020B0600000101010101" pitchFamily="34" charset="-127"/>
                <a:cs typeface="Arial" panose="020B0604020202020204" pitchFamily="34" charset="0"/>
              </a:rPr>
              <a:t>An HE STA that responds with an UL MU PPDU to a DL MU PPDU or Trigger frame shall set the GI of the UL MU PPDU to the same GI value as the preceding frame, and shall set the </a:t>
            </a:r>
            <a:r>
              <a:rPr lang="en-GB" sz="1800" dirty="0">
                <a:latin typeface="+mj-lt"/>
                <a:ea typeface="Times New Roman" panose="02020603050405020304" pitchFamily="18" charset="0"/>
              </a:rPr>
              <a:t>HE-LTF symbol duration </a:t>
            </a:r>
            <a:r>
              <a:rPr lang="en-GB" sz="1800" dirty="0" smtClean="0">
                <a:latin typeface="+mj-lt"/>
                <a:ea typeface="Times New Roman" panose="02020603050405020304" pitchFamily="18" charset="0"/>
              </a:rPr>
              <a:t>of the UL MU PPDU </a:t>
            </a:r>
            <a:r>
              <a:rPr lang="en-US" altLang="ko-KR" sz="1800" dirty="0" smtClean="0">
                <a:latin typeface="+mj-lt"/>
                <a:ea typeface="굴림" panose="020B0600000101010101" pitchFamily="34" charset="-127"/>
                <a:cs typeface="Arial" panose="020B0604020202020204" pitchFamily="34" charset="0"/>
              </a:rPr>
              <a:t>to the same </a:t>
            </a:r>
            <a:r>
              <a:rPr lang="en-GB" sz="1800" dirty="0">
                <a:latin typeface="+mj-lt"/>
                <a:ea typeface="Times New Roman" panose="02020603050405020304" pitchFamily="18" charset="0"/>
              </a:rPr>
              <a:t>HE-LTF symbol duration </a:t>
            </a:r>
            <a:r>
              <a:rPr lang="en-US" altLang="ko-KR" sz="1800" dirty="0" smtClean="0">
                <a:latin typeface="+mj-lt"/>
                <a:ea typeface="굴림" panose="020B0600000101010101" pitchFamily="34" charset="-127"/>
                <a:cs typeface="Arial" panose="020B0604020202020204" pitchFamily="34" charset="0"/>
              </a:rPr>
              <a:t>as the preceding frame. </a:t>
            </a:r>
            <a:endParaRPr lang="en-US" altLang="ko-KR" sz="1800" b="0" dirty="0" smtClean="0">
              <a:latin typeface="+mj-lt"/>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24987081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Appendix: OFDMA Numerology</a:t>
            </a:r>
            <a:endParaRPr lang="en-US" altLang="ko-KR" sz="24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21</a:t>
            </a:fld>
            <a:endParaRPr lang="en-US" altLang="zh-CN" sz="1200" b="0" dirty="0" smtClean="0">
              <a:ea typeface="宋体" panose="02010600030101010101" pitchFamily="2" charset="-122"/>
            </a:endParaRPr>
          </a:p>
        </p:txBody>
      </p:sp>
      <p:pic>
        <p:nvPicPr>
          <p:cNvPr id="37"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752600"/>
            <a:ext cx="4661971" cy="2372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4133064"/>
            <a:ext cx="9348842" cy="2250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4363720" y="1829436"/>
            <a:ext cx="4572000" cy="1372683"/>
          </a:xfrm>
          <a:prstGeom prst="rect">
            <a:avLst/>
          </a:prstGeom>
        </p:spPr>
        <p:txBody>
          <a:bodyPr>
            <a:spAutoFit/>
          </a:bodyPr>
          <a:lstStyle/>
          <a:p>
            <a:pPr marL="342900" lvl="0" indent="-342900" eaLnBrk="0" hangingPunct="0">
              <a:spcBef>
                <a:spcPct val="20000"/>
              </a:spcBef>
              <a:buFontTx/>
              <a:buChar char="•"/>
            </a:pPr>
            <a:r>
              <a:rPr lang="en-US" sz="1600" kern="0" dirty="0" smtClean="0">
                <a:solidFill>
                  <a:srgbClr val="000000"/>
                </a:solidFill>
                <a:latin typeface="Times New Roman"/>
                <a:cs typeface="+mn-cs"/>
              </a:rPr>
              <a:t>Number of tones in each sub-band</a:t>
            </a:r>
            <a:endParaRPr lang="en-US" sz="1600" kern="0" dirty="0">
              <a:solidFill>
                <a:srgbClr val="000000"/>
              </a:solidFill>
              <a:latin typeface="Times New Roman"/>
              <a:cs typeface="+mn-cs"/>
            </a:endParaRPr>
          </a:p>
          <a:p>
            <a:pPr marL="742950" lvl="1" indent="-285750" eaLnBrk="0" hangingPunct="0">
              <a:spcBef>
                <a:spcPct val="20000"/>
              </a:spcBef>
              <a:buFontTx/>
              <a:buChar char="–"/>
            </a:pPr>
            <a:r>
              <a:rPr lang="en-US" sz="1400" kern="0" dirty="0" smtClean="0">
                <a:solidFill>
                  <a:srgbClr val="000000"/>
                </a:solidFill>
                <a:latin typeface="Times New Roman"/>
              </a:rPr>
              <a:t>2 MHz: 26-tone </a:t>
            </a:r>
            <a:r>
              <a:rPr lang="en-US" sz="1400" kern="0" dirty="0">
                <a:solidFill>
                  <a:srgbClr val="000000"/>
                </a:solidFill>
                <a:latin typeface="Times New Roman"/>
              </a:rPr>
              <a:t>with 2 pilots </a:t>
            </a:r>
          </a:p>
          <a:p>
            <a:pPr marL="742950" lvl="1" indent="-285750" eaLnBrk="0" hangingPunct="0">
              <a:spcBef>
                <a:spcPct val="20000"/>
              </a:spcBef>
              <a:buFontTx/>
              <a:buChar char="–"/>
            </a:pPr>
            <a:r>
              <a:rPr lang="en-US" sz="1400" kern="0" dirty="0" smtClean="0">
                <a:solidFill>
                  <a:srgbClr val="000000"/>
                </a:solidFill>
                <a:latin typeface="Times New Roman"/>
              </a:rPr>
              <a:t>4 MHz: 52-tone </a:t>
            </a:r>
            <a:r>
              <a:rPr lang="en-US" sz="1400" kern="0" dirty="0">
                <a:solidFill>
                  <a:srgbClr val="000000"/>
                </a:solidFill>
                <a:latin typeface="Times New Roman"/>
              </a:rPr>
              <a:t>with 4 pilots</a:t>
            </a:r>
          </a:p>
          <a:p>
            <a:pPr marL="742950" lvl="1" indent="-285750" eaLnBrk="0" hangingPunct="0">
              <a:spcBef>
                <a:spcPct val="20000"/>
              </a:spcBef>
              <a:buFontTx/>
              <a:buChar char="–"/>
            </a:pPr>
            <a:r>
              <a:rPr lang="en-US" sz="1400" kern="0" dirty="0" smtClean="0">
                <a:solidFill>
                  <a:srgbClr val="000000"/>
                </a:solidFill>
                <a:latin typeface="Times New Roman"/>
              </a:rPr>
              <a:t>8 MHz: 106-tone </a:t>
            </a:r>
            <a:r>
              <a:rPr lang="en-US" sz="1400" kern="0" dirty="0">
                <a:solidFill>
                  <a:srgbClr val="000000"/>
                </a:solidFill>
                <a:latin typeface="Times New Roman"/>
              </a:rPr>
              <a:t>with 4 pilots </a:t>
            </a:r>
          </a:p>
          <a:p>
            <a:pPr marL="742950" lvl="1" indent="-285750" eaLnBrk="0" hangingPunct="0">
              <a:spcBef>
                <a:spcPct val="20000"/>
              </a:spcBef>
              <a:buFontTx/>
              <a:buChar char="–"/>
            </a:pPr>
            <a:r>
              <a:rPr lang="en-US" sz="1400" kern="0" dirty="0" smtClean="0">
                <a:solidFill>
                  <a:srgbClr val="000000"/>
                </a:solidFill>
                <a:latin typeface="Times New Roman"/>
              </a:rPr>
              <a:t>16 MHz: 242-tone </a:t>
            </a:r>
            <a:r>
              <a:rPr lang="en-US" sz="1400" kern="0" dirty="0">
                <a:solidFill>
                  <a:srgbClr val="000000"/>
                </a:solidFill>
                <a:latin typeface="Times New Roman"/>
              </a:rPr>
              <a:t>with 8 pilots </a:t>
            </a:r>
          </a:p>
        </p:txBody>
      </p:sp>
      <p:sp>
        <p:nvSpPr>
          <p:cNvPr id="7"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23871704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ACK/BA Frame Attributes in Legacy Designs</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3</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Calibri" panose="020F0502020204030204" pitchFamily="34" charset="0"/>
                <a:ea typeface="굴림" panose="020B0600000101010101" pitchFamily="34" charset="-127"/>
                <a:cs typeface="Arial" panose="020B0604020202020204" pitchFamily="34" charset="0"/>
              </a:rPr>
              <a:t>Content of L-SIG, SIG-A and SIG-B</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In legacy amendments, these fields are decided by each STA  as specified by the spec</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ACK/BA frame size</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ACK: 14B</a:t>
            </a:r>
            <a:endParaRPr lang="en-US" altLang="ko-KR" sz="1300" dirty="0" smtClean="0">
              <a:latin typeface="Calibri" panose="020F0502020204030204" pitchFamily="34" charset="0"/>
              <a:ea typeface="굴림" panose="020B0600000101010101" pitchFamily="34" charset="-127"/>
              <a:cs typeface="Arial" panose="020B0604020202020204" pitchFamily="34" charset="0"/>
            </a:endParaRP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Compressed BA: 32B</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Multi-TID BA: 22B </a:t>
            </a:r>
            <a:r>
              <a:rPr lang="en-US" altLang="ko-KR" sz="1500" b="0" dirty="0" smtClean="0">
                <a:latin typeface="Calibri" panose="020F0502020204030204" pitchFamily="34" charset="0"/>
                <a:ea typeface="굴림" panose="020B0600000101010101" pitchFamily="34" charset="-127"/>
                <a:cs typeface="Arial" panose="020B0604020202020204" pitchFamily="34" charset="0"/>
              </a:rPr>
              <a:t>+ 12B per each TID </a:t>
            </a: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MCS and NSS</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Under current rules and designs MCS and NSS are selected by the STA</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Guard Interval (GI)</a:t>
            </a:r>
          </a:p>
          <a:p>
            <a:pPr lvl="1"/>
            <a:r>
              <a:rPr lang="en-US" altLang="ko-KR" sz="1500" dirty="0">
                <a:latin typeface="Calibri" panose="020F0502020204030204" pitchFamily="34" charset="0"/>
                <a:ea typeface="굴림" panose="020B0600000101010101" pitchFamily="34" charset="-127"/>
                <a:cs typeface="Arial" panose="020B0604020202020204" pitchFamily="34" charset="0"/>
              </a:rPr>
              <a:t>Under current rules and designs </a:t>
            </a:r>
            <a:r>
              <a:rPr lang="en-US" altLang="ko-KR" sz="1500" dirty="0" smtClean="0">
                <a:latin typeface="Calibri" panose="020F0502020204030204" pitchFamily="34" charset="0"/>
                <a:ea typeface="굴림" panose="020B0600000101010101" pitchFamily="34" charset="-127"/>
                <a:cs typeface="Arial" panose="020B0604020202020204" pitchFamily="34" charset="0"/>
              </a:rPr>
              <a:t>GI is selected </a:t>
            </a:r>
            <a:r>
              <a:rPr lang="en-US" altLang="ko-KR" sz="1500" dirty="0">
                <a:latin typeface="Calibri" panose="020F0502020204030204" pitchFamily="34" charset="0"/>
                <a:ea typeface="굴림" panose="020B0600000101010101" pitchFamily="34" charset="-127"/>
                <a:cs typeface="Arial" panose="020B0604020202020204" pitchFamily="34" charset="0"/>
              </a:rPr>
              <a:t>by the </a:t>
            </a:r>
            <a:r>
              <a:rPr lang="en-US" altLang="ko-KR" sz="1500" dirty="0" smtClean="0">
                <a:latin typeface="Calibri" panose="020F0502020204030204" pitchFamily="34" charset="0"/>
                <a:ea typeface="굴림" panose="020B0600000101010101" pitchFamily="34" charset="-127"/>
                <a:cs typeface="Arial" panose="020B0604020202020204" pitchFamily="34" charset="0"/>
              </a:rPr>
              <a:t>STA: 0.8us </a:t>
            </a:r>
            <a:r>
              <a:rPr lang="en-US" altLang="ko-KR" sz="1500" b="0" dirty="0" smtClean="0">
                <a:latin typeface="Calibri" panose="020F0502020204030204" pitchFamily="34" charset="0"/>
                <a:ea typeface="굴림" panose="020B0600000101010101" pitchFamily="34" charset="-127"/>
                <a:cs typeface="Arial" panose="020B0604020202020204" pitchFamily="34" charset="0"/>
              </a:rPr>
              <a:t> or 0.4us</a:t>
            </a: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30624551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MU ACK: UL ACK/BA Multiplexing</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4</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pPr marL="0" indent="0">
              <a:buNone/>
            </a:pPr>
            <a:r>
              <a:rPr lang="en-US" altLang="ko-KR" sz="1900" b="0" dirty="0" smtClean="0">
                <a:latin typeface="Calibri" panose="020F0502020204030204" pitchFamily="34" charset="0"/>
                <a:ea typeface="굴림" panose="020B0600000101010101" pitchFamily="34" charset="-127"/>
                <a:cs typeface="Arial" panose="020B0604020202020204" pitchFamily="34" charset="0"/>
              </a:rPr>
              <a:t>PHY/MAC attributes of  each ACK/BA frame in an UL OFDMA frame</a:t>
            </a: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Content of L-SIG and HE SIG</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Need to be set by all STAs with the same values</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MCS and NSS</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Could be decided by each STA as currently done, or</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AP could require all STAs to use a robust MCS and NSS choices</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GI, LTF compression, …</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AP need to mandate that all STAs use the same values for these parameters</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pPr marL="457200" lvl="1" indent="0">
              <a:buNone/>
            </a:pP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Sub-band </a:t>
            </a:r>
            <a:r>
              <a:rPr lang="en-US" altLang="ko-KR" sz="1900" b="0" dirty="0">
                <a:latin typeface="Calibri" panose="020F0502020204030204" pitchFamily="34" charset="0"/>
                <a:ea typeface="굴림" panose="020B0600000101010101" pitchFamily="34" charset="-127"/>
                <a:cs typeface="Arial" panose="020B0604020202020204" pitchFamily="34" charset="0"/>
              </a:rPr>
              <a:t>assignment</a:t>
            </a:r>
          </a:p>
          <a:p>
            <a:pPr lvl="1"/>
            <a:r>
              <a:rPr lang="en-US" altLang="ko-KR" sz="1500" dirty="0">
                <a:latin typeface="Calibri" panose="020F0502020204030204" pitchFamily="34" charset="0"/>
                <a:ea typeface="굴림" panose="020B0600000101010101" pitchFamily="34" charset="-127"/>
                <a:cs typeface="Arial" panose="020B0604020202020204" pitchFamily="34" charset="0"/>
              </a:rPr>
              <a:t>Assignments for the </a:t>
            </a:r>
            <a:r>
              <a:rPr lang="en-US" altLang="ko-KR" sz="1500" dirty="0" smtClean="0">
                <a:latin typeface="Calibri" panose="020F0502020204030204" pitchFamily="34" charset="0"/>
                <a:ea typeface="굴림" panose="020B0600000101010101" pitchFamily="34" charset="-127"/>
                <a:cs typeface="Arial" panose="020B0604020202020204" pitchFamily="34" charset="0"/>
              </a:rPr>
              <a:t>sub-bands </a:t>
            </a:r>
            <a:r>
              <a:rPr lang="en-US" altLang="ko-KR" sz="1500" dirty="0">
                <a:latin typeface="Calibri" panose="020F0502020204030204" pitchFamily="34" charset="0"/>
                <a:ea typeface="굴림" panose="020B0600000101010101" pitchFamily="34" charset="-127"/>
                <a:cs typeface="Arial" panose="020B0604020202020204" pitchFamily="34" charset="0"/>
              </a:rPr>
              <a:t>of each ACK/BA frame need to be given </a:t>
            </a:r>
            <a:r>
              <a:rPr lang="en-US" altLang="ko-KR" sz="1500" dirty="0" smtClean="0">
                <a:latin typeface="Calibri" panose="020F0502020204030204" pitchFamily="34" charset="0"/>
                <a:ea typeface="굴림" panose="020B0600000101010101" pitchFamily="34" charset="-127"/>
                <a:cs typeface="Arial" panose="020B0604020202020204" pitchFamily="34" charset="0"/>
              </a:rPr>
              <a:t>by the AP (next </a:t>
            </a:r>
            <a:r>
              <a:rPr lang="en-US" altLang="ko-KR" sz="1500" dirty="0">
                <a:latin typeface="Calibri" panose="020F0502020204030204" pitchFamily="34" charset="0"/>
                <a:ea typeface="굴림" panose="020B0600000101010101" pitchFamily="34" charset="-127"/>
                <a:cs typeface="Arial" panose="020B0604020202020204" pitchFamily="34" charset="0"/>
              </a:rPr>
              <a:t>slides</a:t>
            </a:r>
            <a:r>
              <a:rPr lang="en-US" altLang="ko-KR" sz="1500" dirty="0" smtClean="0">
                <a:latin typeface="Calibri" panose="020F0502020204030204" pitchFamily="34" charset="0"/>
                <a:ea typeface="굴림" panose="020B0600000101010101" pitchFamily="34" charset="-127"/>
                <a:cs typeface="Arial" panose="020B0604020202020204" pitchFamily="34" charset="0"/>
              </a:rPr>
              <a:t>)</a:t>
            </a:r>
            <a:endParaRPr lang="en-US" altLang="ko-KR" sz="1500" dirty="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7137377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Contents of L-SIG and HE SIG</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5</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Calibri" panose="020F0502020204030204" pitchFamily="34" charset="0"/>
                <a:ea typeface="굴림" panose="020B0600000101010101" pitchFamily="34" charset="-127"/>
                <a:cs typeface="Arial" panose="020B0604020202020204" pitchFamily="34" charset="0"/>
              </a:rPr>
              <a:t>Content of L-SIG</a:t>
            </a:r>
          </a:p>
          <a:p>
            <a:pPr lvl="1"/>
            <a:r>
              <a:rPr lang="en-US" altLang="ko-KR" sz="1500" dirty="0">
                <a:latin typeface="Calibri" panose="020F0502020204030204" pitchFamily="34" charset="0"/>
                <a:ea typeface="굴림" panose="020B0600000101010101" pitchFamily="34" charset="-127"/>
                <a:cs typeface="Arial" panose="020B0604020202020204" pitchFamily="34" charset="0"/>
              </a:rPr>
              <a:t>STAs shall set </a:t>
            </a:r>
            <a:r>
              <a:rPr lang="en-US" altLang="ko-KR" sz="1500" dirty="0" smtClean="0">
                <a:latin typeface="Calibri" panose="020F0502020204030204" pitchFamily="34" charset="0"/>
                <a:ea typeface="굴림" panose="020B0600000101010101" pitchFamily="34" charset="-127"/>
                <a:cs typeface="Arial" panose="020B0604020202020204" pitchFamily="34" charset="0"/>
              </a:rPr>
              <a:t>the Length field of the L-SIG with </a:t>
            </a:r>
            <a:r>
              <a:rPr lang="en-US" altLang="ko-KR" sz="1500" dirty="0">
                <a:latin typeface="Calibri" panose="020F0502020204030204" pitchFamily="34" charset="0"/>
                <a:ea typeface="굴림" panose="020B0600000101010101" pitchFamily="34" charset="-127"/>
                <a:cs typeface="Arial" panose="020B0604020202020204" pitchFamily="34" charset="0"/>
              </a:rPr>
              <a:t>a duration value that is indicated </a:t>
            </a:r>
            <a:r>
              <a:rPr lang="en-US" altLang="ko-KR" sz="1500" dirty="0" smtClean="0">
                <a:latin typeface="Calibri" panose="020F0502020204030204" pitchFamily="34" charset="0"/>
                <a:ea typeface="굴림" panose="020B0600000101010101" pitchFamily="34" charset="-127"/>
                <a:cs typeface="Arial" panose="020B0604020202020204" pitchFamily="34" charset="0"/>
              </a:rPr>
              <a:t>or calculated based on a TBD </a:t>
            </a:r>
            <a:r>
              <a:rPr lang="en-US" altLang="ko-KR" sz="1500" dirty="0">
                <a:latin typeface="Calibri" panose="020F0502020204030204" pitchFamily="34" charset="0"/>
                <a:ea typeface="굴림" panose="020B0600000101010101" pitchFamily="34" charset="-127"/>
                <a:cs typeface="Arial" panose="020B0604020202020204" pitchFamily="34" charset="0"/>
              </a:rPr>
              <a:t>field of the preceding DL MU PPDU. The RATE field in the L-SIG field in </a:t>
            </a:r>
            <a:r>
              <a:rPr lang="en-US" altLang="ko-KR" sz="1500" dirty="0" smtClean="0">
                <a:latin typeface="Calibri" panose="020F0502020204030204" pitchFamily="34" charset="0"/>
                <a:ea typeface="굴림" panose="020B0600000101010101" pitchFamily="34" charset="-127"/>
                <a:cs typeface="Arial" panose="020B0604020202020204" pitchFamily="34" charset="0"/>
              </a:rPr>
              <a:t>an HE MU PPDU is set </a:t>
            </a:r>
            <a:r>
              <a:rPr lang="en-US" altLang="ko-KR" sz="1500" dirty="0">
                <a:latin typeface="Calibri" panose="020F0502020204030204" pitchFamily="34" charset="0"/>
                <a:ea typeface="굴림" panose="020B0600000101010101" pitchFamily="34" charset="-127"/>
                <a:cs typeface="Arial" panose="020B0604020202020204" pitchFamily="34" charset="0"/>
              </a:rPr>
              <a:t>to the value representing 6 </a:t>
            </a:r>
            <a:r>
              <a:rPr lang="en-US" altLang="ko-KR" sz="1500" dirty="0" smtClean="0">
                <a:latin typeface="Calibri" panose="020F0502020204030204" pitchFamily="34" charset="0"/>
                <a:ea typeface="굴림" panose="020B0600000101010101" pitchFamily="34" charset="-127"/>
                <a:cs typeface="Arial" panose="020B0604020202020204" pitchFamily="34" charset="0"/>
              </a:rPr>
              <a:t>Mb/s.</a:t>
            </a:r>
            <a:endParaRPr lang="en-US" altLang="ko-KR" sz="1500" dirty="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Content of HE SIG</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Currently the content of SIG-A is not decided</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All the STAs shall set the </a:t>
            </a:r>
            <a:r>
              <a:rPr lang="en-US" altLang="ko-KR" sz="1500" dirty="0" smtClean="0">
                <a:latin typeface="Calibri" panose="020F0502020204030204" pitchFamily="34" charset="0"/>
                <a:ea typeface="굴림" panose="020B0600000101010101" pitchFamily="34" charset="-127"/>
                <a:cs typeface="Arial" panose="020B0604020202020204" pitchFamily="34" charset="0"/>
              </a:rPr>
              <a:t>content of </a:t>
            </a:r>
            <a:r>
              <a:rPr lang="en-US" altLang="ko-KR" sz="1500" dirty="0" smtClean="0">
                <a:latin typeface="Calibri" panose="020F0502020204030204" pitchFamily="34" charset="0"/>
                <a:ea typeface="굴림" panose="020B0600000101010101" pitchFamily="34" charset="-127"/>
                <a:cs typeface="Arial" panose="020B0604020202020204" pitchFamily="34" charset="0"/>
              </a:rPr>
              <a:t>TBD fields of the HE SIG-A of an UL MU PPDU with the same fields of the SIG-A of the </a:t>
            </a:r>
            <a:r>
              <a:rPr lang="en-US" altLang="ko-KR" sz="1500" dirty="0" smtClean="0">
                <a:latin typeface="Calibri" panose="020F0502020204030204" pitchFamily="34" charset="0"/>
                <a:ea typeface="굴림" panose="020B0600000101010101" pitchFamily="34" charset="-127"/>
                <a:cs typeface="Arial" panose="020B0604020202020204" pitchFamily="34" charset="0"/>
              </a:rPr>
              <a:t>preceding DL MU </a:t>
            </a:r>
            <a:r>
              <a:rPr lang="en-US" altLang="ko-KR" sz="1500" dirty="0" smtClean="0">
                <a:latin typeface="Calibri" panose="020F0502020204030204" pitchFamily="34" charset="0"/>
                <a:ea typeface="굴림" panose="020B0600000101010101" pitchFamily="34" charset="-127"/>
                <a:cs typeface="Arial" panose="020B0604020202020204" pitchFamily="34" charset="0"/>
              </a:rPr>
              <a:t>PPDU, and some other TBD fields might </a:t>
            </a:r>
            <a:r>
              <a:rPr lang="en-US" altLang="ko-KR" sz="1500" dirty="0" smtClean="0">
                <a:latin typeface="Calibri" panose="020F0502020204030204" pitchFamily="34" charset="0"/>
                <a:ea typeface="굴림" panose="020B0600000101010101" pitchFamily="34" charset="-127"/>
                <a:cs typeface="Arial" panose="020B0604020202020204" pitchFamily="34" charset="0"/>
              </a:rPr>
              <a:t>be set with </a:t>
            </a:r>
            <a:r>
              <a:rPr lang="en-US" altLang="ko-KR" sz="1500" dirty="0" smtClean="0">
                <a:latin typeface="Calibri" panose="020F0502020204030204" pitchFamily="34" charset="0"/>
                <a:ea typeface="굴림" panose="020B0600000101010101" pitchFamily="34" charset="-127"/>
                <a:cs typeface="Arial" panose="020B0604020202020204" pitchFamily="34" charset="0"/>
              </a:rPr>
              <a:t>pre-defined or reserved </a:t>
            </a:r>
            <a:r>
              <a:rPr lang="en-US" altLang="ko-KR" sz="1500" dirty="0" smtClean="0">
                <a:latin typeface="Calibri" panose="020F0502020204030204" pitchFamily="34" charset="0"/>
                <a:ea typeface="굴림" panose="020B0600000101010101" pitchFamily="34" charset="-127"/>
                <a:cs typeface="Arial" panose="020B0604020202020204" pitchFamily="34" charset="0"/>
              </a:rPr>
              <a:t>values</a:t>
            </a: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4450794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Selection of MCS and NSS</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6</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Calibri" panose="020F0502020204030204" pitchFamily="34" charset="0"/>
                <a:ea typeface="굴림" panose="020B0600000101010101" pitchFamily="34" charset="-127"/>
                <a:cs typeface="Arial" panose="020B0604020202020204" pitchFamily="34" charset="0"/>
              </a:rPr>
              <a:t>MCS selection</a:t>
            </a:r>
          </a:p>
          <a:p>
            <a:pPr lvl="1"/>
            <a:r>
              <a:rPr lang="en-US" altLang="ko-KR" sz="1500" dirty="0">
                <a:latin typeface="Calibri" panose="020F0502020204030204" pitchFamily="34" charset="0"/>
                <a:ea typeface="굴림" panose="020B0600000101010101" pitchFamily="34" charset="-127"/>
                <a:cs typeface="Arial" panose="020B0604020202020204" pitchFamily="34" charset="0"/>
              </a:rPr>
              <a:t>Currently a STA </a:t>
            </a:r>
            <a:r>
              <a:rPr lang="en-US" altLang="ko-KR" sz="1500" dirty="0" smtClean="0">
                <a:latin typeface="Calibri" panose="020F0502020204030204" pitchFamily="34" charset="0"/>
                <a:ea typeface="굴림" panose="020B0600000101010101" pitchFamily="34" charset="-127"/>
                <a:cs typeface="Arial" panose="020B0604020202020204" pitchFamily="34" charset="0"/>
              </a:rPr>
              <a:t>selects its MCS for </a:t>
            </a:r>
            <a:r>
              <a:rPr lang="en-US" altLang="ko-KR" sz="1500" dirty="0">
                <a:latin typeface="Calibri" panose="020F0502020204030204" pitchFamily="34" charset="0"/>
                <a:ea typeface="굴림" panose="020B0600000101010101" pitchFamily="34" charset="-127"/>
                <a:cs typeface="Arial" panose="020B0604020202020204" pitchFamily="34" charset="0"/>
              </a:rPr>
              <a:t>ACK/BA </a:t>
            </a:r>
            <a:r>
              <a:rPr lang="en-US" altLang="ko-KR" sz="1500" dirty="0" smtClean="0">
                <a:latin typeface="Calibri" panose="020F0502020204030204" pitchFamily="34" charset="0"/>
                <a:ea typeface="굴림" panose="020B0600000101010101" pitchFamily="34" charset="-127"/>
                <a:cs typeface="Arial" panose="020B0604020202020204" pitchFamily="34" charset="0"/>
              </a:rPr>
              <a:t>frame independently</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But if there is no HE SIG-B/C in UL MU, the MCS selection need to be settled before transmission of MU ACK frame</a:t>
            </a:r>
            <a:endParaRPr lang="en-US" altLang="ko-KR" sz="1500" dirty="0">
              <a:latin typeface="Calibri" panose="020F0502020204030204" pitchFamily="34" charset="0"/>
              <a:ea typeface="굴림" panose="020B0600000101010101" pitchFamily="34" charset="-127"/>
              <a:cs typeface="Arial" panose="020B0604020202020204" pitchFamily="34" charset="0"/>
            </a:endParaRP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AP needs to signal MCS for each ACK/BA separately, or a given MCS for all ACK/BAs at once</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Alternatively, if SIG-C exists the STA can indicate the MCS in SIG-C  </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NSS selection</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Currently a STA can select NSS&gt;1 for ACK/BA frame, though not beneficial throughput-wise</a:t>
            </a: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However in MU ACK, the presence of NSS&gt;1 complicates the UL MU frame unnecessarily</a:t>
            </a: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One choice is to disallow MU ACK with NSS&gt;1 </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Alternatively if SIG-C is present, the AP can indicate an NSS&gt;1 in the </a:t>
            </a:r>
            <a:r>
              <a:rPr lang="en-US" altLang="ko-KR" sz="1500" b="0" dirty="0" smtClean="0">
                <a:latin typeface="Calibri" panose="020F0502020204030204" pitchFamily="34" charset="0"/>
                <a:ea typeface="굴림" panose="020B0600000101010101" pitchFamily="34" charset="-127"/>
                <a:cs typeface="Arial" panose="020B0604020202020204" pitchFamily="34" charset="0"/>
              </a:rPr>
              <a:t>Trigger frame or the preceding DL MU frame, after which the STAs would have appropriate number of LTF symbols and indicate their NSS  </a:t>
            </a: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34108125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Other Parameters that all STAs follow</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7</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Calibri" panose="020F0502020204030204" pitchFamily="34" charset="0"/>
                <a:ea typeface="굴림" panose="020B0600000101010101" pitchFamily="34" charset="-127"/>
                <a:cs typeface="Arial" panose="020B0604020202020204" pitchFamily="34" charset="0"/>
              </a:rPr>
              <a:t>GI, LTF compression, …</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These set of parameters need to be set by all STAs to the same values, otherwise MU ACK frame cannot be decoded correctly</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Selection of some of these parameters, such as GI, are environment-dependent, hence it’d be good to let AP set these values</a:t>
            </a: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So an option is that the AP sets these values specifically in the </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Trigger frame or the preceding DL MU frame, or the </a:t>
            </a:r>
            <a:r>
              <a:rPr lang="en-US" altLang="ko-KR" sz="1400" dirty="0" smtClean="0">
                <a:latin typeface="Calibri" panose="020F0502020204030204" pitchFamily="34" charset="0"/>
                <a:ea typeface="굴림" panose="020B0600000101010101" pitchFamily="34" charset="-127"/>
                <a:cs typeface="Arial" panose="020B0604020202020204" pitchFamily="34" charset="0"/>
              </a:rPr>
              <a:t>STAs use the same GI and LTF compression values from the preceding DL MU frame</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pPr marL="457200" lvl="1" indent="0">
              <a:buNone/>
            </a:pPr>
            <a:endParaRPr lang="en-US" altLang="ko-KR" sz="1500" b="0" dirty="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24997443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Sub-band Assignment for ACK/BA Multiplexing</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8</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Explicit sub-band assignment</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In each DL OFDMA PPDU, AP can explicitly indicate what sub-band to be used by the STA for placing the ACK/BA</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If the ACK Policy subfield of QoS Control is set to “No ACK”, then the AP does not assign any sub-band to the STA</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Explicit assignment allows the AP to assign best/better sub-bands for each STA </a:t>
            </a:r>
          </a:p>
          <a:p>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Implicit sub-band assignment</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STAs might pick up a sub-band (from the set of the sub-bands) based on some order that avoids two STAs selecting the same sub-band</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For instance, based on the same order that their DL assignment  appears in the preceding DL OFDMA PPDU, or the same order as in the GID of the preceding DL MU MIMO PPDU</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For </a:t>
            </a:r>
            <a:r>
              <a:rPr lang="en-US" altLang="ko-KR" sz="1400" dirty="0" smtClean="0">
                <a:latin typeface="Calibri" panose="020F0502020204030204" pitchFamily="34" charset="0"/>
                <a:ea typeface="굴림" panose="020B0600000101010101" pitchFamily="34" charset="-127"/>
                <a:cs typeface="Arial" panose="020B0604020202020204" pitchFamily="34" charset="0"/>
              </a:rPr>
              <a:t>this case, the bandwidth of sub-bands used for ACK/BA need to be known to STAs e.g. be pre-announced in the preceding DL OFDMA frame </a:t>
            </a:r>
            <a:r>
              <a:rPr lang="en-US" altLang="ko-KR" sz="1400" dirty="0" err="1" smtClean="0">
                <a:latin typeface="Calibri" panose="020F0502020204030204" pitchFamily="34" charset="0"/>
                <a:ea typeface="굴림" panose="020B0600000101010101" pitchFamily="34" charset="-127"/>
                <a:cs typeface="Arial" panose="020B0604020202020204" pitchFamily="34" charset="0"/>
              </a:rPr>
              <a:t>etc</a:t>
            </a:r>
            <a:endParaRPr lang="en-US" altLang="ko-KR" sz="1400" dirty="0" smtClean="0">
              <a:latin typeface="Calibri" panose="020F0502020204030204" pitchFamily="34" charset="0"/>
              <a:ea typeface="굴림" panose="020B0600000101010101" pitchFamily="34" charset="-127"/>
              <a:cs typeface="Arial" panose="020B0604020202020204" pitchFamily="34" charset="0"/>
            </a:endParaRPr>
          </a:p>
          <a:p>
            <a:pPr lvl="1"/>
            <a:endParaRPr lang="en-US" altLang="ko-KR" sz="1400" b="0" dirty="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26682545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Options for ACK/BA </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Sub-band Assignment</a:t>
            </a:r>
            <a:br>
              <a:rPr lang="en-US" altLang="ko-KR" sz="2800" b="0" dirty="0" smtClean="0">
                <a:latin typeface="Calibri" panose="020F0502020204030204" pitchFamily="34" charset="0"/>
                <a:ea typeface="굴림" panose="020B0600000101010101" pitchFamily="34" charset="-127"/>
                <a:cs typeface="Arial" panose="020B0604020202020204" pitchFamily="34" charset="0"/>
              </a:rPr>
            </a:br>
            <a:r>
              <a:rPr lang="en-US" altLang="ko-KR" sz="24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Using same sub-band as DL payload</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9</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799"/>
            <a:ext cx="8077200" cy="3020200"/>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One option is to let each STA use the same sub-band(s) as its DL payload, e.g. a STA that has a 2MHz sub-band uses the same 2MHz sub-band for UL, and a STA that has an 8MHz sub-band uses the same 8MHz sub-band.</a:t>
            </a:r>
          </a:p>
          <a:p>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However, the bandwidth required for ACK/BA frames are mostly different with the bandwidth used for DL payload. Hence, the variance of sub-bands’ bandwidth assigned to DL payloads is larger than that of ACK/BA</a:t>
            </a:r>
          </a:p>
        </p:txBody>
      </p:sp>
      <p:grpSp>
        <p:nvGrpSpPr>
          <p:cNvPr id="2" name="Group 1"/>
          <p:cNvGrpSpPr/>
          <p:nvPr/>
        </p:nvGrpSpPr>
        <p:grpSpPr>
          <a:xfrm>
            <a:off x="304800" y="4876730"/>
            <a:ext cx="6705599" cy="1524070"/>
            <a:chOff x="1066802" y="4461232"/>
            <a:chExt cx="6705599" cy="1524070"/>
          </a:xfrm>
        </p:grpSpPr>
        <p:sp>
          <p:nvSpPr>
            <p:cNvPr id="7" name="Rectangle 7"/>
            <p:cNvSpPr>
              <a:spLocks noChangeArrowheads="1"/>
            </p:cNvSpPr>
            <p:nvPr/>
          </p:nvSpPr>
          <p:spPr bwMode="auto">
            <a:xfrm>
              <a:off x="5835158" y="4461302"/>
              <a:ext cx="1937242" cy="194031"/>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8" name="TextBox 7"/>
            <p:cNvSpPr txBox="1"/>
            <p:nvPr/>
          </p:nvSpPr>
          <p:spPr bwMode="auto">
            <a:xfrm>
              <a:off x="5835158" y="4461302"/>
              <a:ext cx="1327641" cy="253916"/>
            </a:xfrm>
            <a:prstGeom prst="rect">
              <a:avLst/>
            </a:prstGeom>
            <a:noFill/>
          </p:spPr>
          <p:txBody>
            <a:bodyPr wrap="square">
              <a:spAutoFit/>
            </a:bodyPr>
            <a:lstStyle/>
            <a:p>
              <a:pPr>
                <a:defRPr/>
              </a:pPr>
              <a:r>
                <a:rPr lang="en-US" sz="1050" b="1" dirty="0" smtClean="0">
                  <a:latin typeface="Calibri" panose="020F0502020204030204" pitchFamily="34" charset="0"/>
                </a:rPr>
                <a:t>STA1 ACK/BA</a:t>
              </a:r>
              <a:endParaRPr lang="en-US" sz="1050" b="1" dirty="0">
                <a:latin typeface="Calibri" panose="020F0502020204030204" pitchFamily="34" charset="0"/>
              </a:endParaRPr>
            </a:p>
          </p:txBody>
        </p:sp>
        <p:sp>
          <p:nvSpPr>
            <p:cNvPr id="9" name="Rectangle 2"/>
            <p:cNvSpPr>
              <a:spLocks noChangeArrowheads="1"/>
            </p:cNvSpPr>
            <p:nvPr/>
          </p:nvSpPr>
          <p:spPr bwMode="auto">
            <a:xfrm>
              <a:off x="5377959" y="4461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10" name="TextBox 6"/>
            <p:cNvSpPr txBox="1">
              <a:spLocks noChangeArrowheads="1"/>
            </p:cNvSpPr>
            <p:nvPr/>
          </p:nvSpPr>
          <p:spPr bwMode="auto">
            <a:xfrm rot="16200000">
              <a:off x="4852776" y="5083196"/>
              <a:ext cx="15123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宋体" panose="02010600030101010101" pitchFamily="2" charset="-122"/>
                </a:rPr>
                <a:t>L-STF/LTF/SIG, HE SIG</a:t>
              </a:r>
              <a:endParaRPr lang="en-US" altLang="en-US" sz="1200" b="0" dirty="0">
                <a:ea typeface="宋体" panose="02010600030101010101" pitchFamily="2" charset="-122"/>
              </a:endParaRPr>
            </a:p>
          </p:txBody>
        </p:sp>
        <p:sp>
          <p:nvSpPr>
            <p:cNvPr id="11" name="Rectangle 7"/>
            <p:cNvSpPr>
              <a:spLocks noChangeArrowheads="1"/>
            </p:cNvSpPr>
            <p:nvPr/>
          </p:nvSpPr>
          <p:spPr bwMode="auto">
            <a:xfrm>
              <a:off x="5835160" y="4655404"/>
              <a:ext cx="1150594" cy="37379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2" name="TextBox 11"/>
            <p:cNvSpPr txBox="1"/>
            <p:nvPr/>
          </p:nvSpPr>
          <p:spPr bwMode="auto">
            <a:xfrm>
              <a:off x="5835159" y="4648200"/>
              <a:ext cx="1022839" cy="253916"/>
            </a:xfrm>
            <a:prstGeom prst="rect">
              <a:avLst/>
            </a:prstGeom>
            <a:noFill/>
          </p:spPr>
          <p:txBody>
            <a:bodyPr wrap="square">
              <a:spAutoFit/>
            </a:bodyPr>
            <a:lstStyle/>
            <a:p>
              <a:pPr>
                <a:defRPr/>
              </a:pPr>
              <a:r>
                <a:rPr lang="en-US" sz="1050" b="1" dirty="0" smtClean="0">
                  <a:latin typeface="Calibri" panose="020F0502020204030204" pitchFamily="34" charset="0"/>
                </a:rPr>
                <a:t>STA2 ACK/BA</a:t>
              </a:r>
              <a:endParaRPr lang="en-US" sz="1050" b="1" dirty="0">
                <a:latin typeface="Calibri" panose="020F0502020204030204" pitchFamily="34" charset="0"/>
              </a:endParaRPr>
            </a:p>
          </p:txBody>
        </p:sp>
        <p:sp>
          <p:nvSpPr>
            <p:cNvPr id="13" name="Rectangle 7"/>
            <p:cNvSpPr>
              <a:spLocks noChangeArrowheads="1"/>
            </p:cNvSpPr>
            <p:nvPr/>
          </p:nvSpPr>
          <p:spPr bwMode="auto">
            <a:xfrm>
              <a:off x="5835160" y="5029200"/>
              <a:ext cx="1937241" cy="21941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4" name="TextBox 13"/>
            <p:cNvSpPr txBox="1"/>
            <p:nvPr/>
          </p:nvSpPr>
          <p:spPr bwMode="auto">
            <a:xfrm>
              <a:off x="5835160" y="4994702"/>
              <a:ext cx="1022839" cy="253916"/>
            </a:xfrm>
            <a:prstGeom prst="rect">
              <a:avLst/>
            </a:prstGeom>
            <a:noFill/>
          </p:spPr>
          <p:txBody>
            <a:bodyPr wrap="square">
              <a:spAutoFit/>
            </a:bodyPr>
            <a:lstStyle/>
            <a:p>
              <a:pPr>
                <a:defRPr/>
              </a:pPr>
              <a:r>
                <a:rPr lang="en-US" sz="1050" b="1" dirty="0" smtClean="0">
                  <a:latin typeface="Calibri" panose="020F0502020204030204" pitchFamily="34" charset="0"/>
                </a:rPr>
                <a:t>STA3 ACK/BA</a:t>
              </a:r>
              <a:endParaRPr lang="en-US" sz="1050" b="1" dirty="0">
                <a:latin typeface="Calibri" panose="020F0502020204030204" pitchFamily="34" charset="0"/>
              </a:endParaRPr>
            </a:p>
          </p:txBody>
        </p:sp>
        <p:sp>
          <p:nvSpPr>
            <p:cNvPr id="15" name="Rectangle 7"/>
            <p:cNvSpPr>
              <a:spLocks noChangeArrowheads="1"/>
            </p:cNvSpPr>
            <p:nvPr/>
          </p:nvSpPr>
          <p:spPr bwMode="auto">
            <a:xfrm>
              <a:off x="5835162" y="5248618"/>
              <a:ext cx="750278" cy="7366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6" name="TextBox 15"/>
            <p:cNvSpPr txBox="1"/>
            <p:nvPr/>
          </p:nvSpPr>
          <p:spPr bwMode="auto">
            <a:xfrm>
              <a:off x="5835162" y="5299502"/>
              <a:ext cx="695532" cy="415498"/>
            </a:xfrm>
            <a:prstGeom prst="rect">
              <a:avLst/>
            </a:prstGeom>
            <a:noFill/>
          </p:spPr>
          <p:txBody>
            <a:bodyPr wrap="square">
              <a:spAutoFit/>
            </a:bodyPr>
            <a:lstStyle/>
            <a:p>
              <a:pPr>
                <a:defRPr/>
              </a:pPr>
              <a:r>
                <a:rPr lang="en-US" sz="1050" b="1" dirty="0" smtClean="0">
                  <a:latin typeface="Calibri" panose="020F0502020204030204" pitchFamily="34" charset="0"/>
                </a:rPr>
                <a:t>STA4 ACK/BA</a:t>
              </a:r>
              <a:endParaRPr lang="en-US" sz="1050" b="1" dirty="0">
                <a:latin typeface="Calibri" panose="020F0502020204030204" pitchFamily="34" charset="0"/>
              </a:endParaRPr>
            </a:p>
          </p:txBody>
        </p:sp>
        <p:sp>
          <p:nvSpPr>
            <p:cNvPr id="18" name="Rectangle 7"/>
            <p:cNvSpPr>
              <a:spLocks noChangeArrowheads="1"/>
            </p:cNvSpPr>
            <p:nvPr/>
          </p:nvSpPr>
          <p:spPr bwMode="auto">
            <a:xfrm>
              <a:off x="2438399" y="4461302"/>
              <a:ext cx="2546839" cy="194102"/>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9" name="TextBox 18"/>
            <p:cNvSpPr txBox="1"/>
            <p:nvPr/>
          </p:nvSpPr>
          <p:spPr bwMode="auto">
            <a:xfrm>
              <a:off x="2438400" y="4461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STA1</a:t>
              </a:r>
              <a:endParaRPr lang="en-US" sz="1050" b="1" dirty="0">
                <a:latin typeface="Calibri" panose="020F0502020204030204" pitchFamily="34" charset="0"/>
              </a:endParaRPr>
            </a:p>
          </p:txBody>
        </p:sp>
        <p:sp>
          <p:nvSpPr>
            <p:cNvPr id="21" name="Rectangle 2"/>
            <p:cNvSpPr>
              <a:spLocks noChangeArrowheads="1"/>
            </p:cNvSpPr>
            <p:nvPr/>
          </p:nvSpPr>
          <p:spPr bwMode="auto">
            <a:xfrm>
              <a:off x="1981200" y="4461303"/>
              <a:ext cx="457200" cy="1523999"/>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2" name="TextBox 6"/>
            <p:cNvSpPr txBox="1">
              <a:spLocks noChangeArrowheads="1"/>
            </p:cNvSpPr>
            <p:nvPr/>
          </p:nvSpPr>
          <p:spPr bwMode="auto">
            <a:xfrm rot="16200000">
              <a:off x="1782194" y="5094521"/>
              <a:ext cx="8599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STF/LTF</a:t>
              </a:r>
              <a:endParaRPr lang="en-US" altLang="en-US" sz="1200" b="0" dirty="0">
                <a:ea typeface="宋体" panose="02010600030101010101" pitchFamily="2" charset="-122"/>
              </a:endParaRPr>
            </a:p>
          </p:txBody>
        </p:sp>
        <p:sp>
          <p:nvSpPr>
            <p:cNvPr id="23" name="Rectangle 2"/>
            <p:cNvSpPr>
              <a:spLocks noChangeArrowheads="1"/>
            </p:cNvSpPr>
            <p:nvPr/>
          </p:nvSpPr>
          <p:spPr bwMode="auto">
            <a:xfrm>
              <a:off x="1524001" y="4461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4" name="TextBox 6"/>
            <p:cNvSpPr txBox="1">
              <a:spLocks noChangeArrowheads="1"/>
            </p:cNvSpPr>
            <p:nvPr/>
          </p:nvSpPr>
          <p:spPr bwMode="auto">
            <a:xfrm rot="16200000">
              <a:off x="1390943" y="5021930"/>
              <a:ext cx="7280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SIG-B</a:t>
              </a:r>
              <a:endParaRPr lang="en-US" altLang="en-US" sz="1200" b="0" dirty="0">
                <a:ea typeface="宋体" panose="02010600030101010101" pitchFamily="2" charset="-122"/>
              </a:endParaRPr>
            </a:p>
          </p:txBody>
        </p:sp>
        <p:sp>
          <p:nvSpPr>
            <p:cNvPr id="25" name="Rectangle 2"/>
            <p:cNvSpPr>
              <a:spLocks noChangeArrowheads="1"/>
            </p:cNvSpPr>
            <p:nvPr/>
          </p:nvSpPr>
          <p:spPr bwMode="auto">
            <a:xfrm>
              <a:off x="1066802" y="4461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6" name="TextBox 6"/>
            <p:cNvSpPr txBox="1">
              <a:spLocks noChangeArrowheads="1"/>
            </p:cNvSpPr>
            <p:nvPr/>
          </p:nvSpPr>
          <p:spPr bwMode="auto">
            <a:xfrm rot="16200000">
              <a:off x="576883" y="5083196"/>
              <a:ext cx="14418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SIG-A</a:t>
              </a:r>
            </a:p>
          </p:txBody>
        </p:sp>
        <p:sp>
          <p:nvSpPr>
            <p:cNvPr id="27" name="Rectangle 7"/>
            <p:cNvSpPr>
              <a:spLocks noChangeArrowheads="1"/>
            </p:cNvSpPr>
            <p:nvPr/>
          </p:nvSpPr>
          <p:spPr bwMode="auto">
            <a:xfrm>
              <a:off x="2438400" y="4655404"/>
              <a:ext cx="2546839" cy="37379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28" name="TextBox 27"/>
            <p:cNvSpPr txBox="1"/>
            <p:nvPr/>
          </p:nvSpPr>
          <p:spPr bwMode="auto">
            <a:xfrm>
              <a:off x="2438401" y="4655404"/>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STA2</a:t>
              </a:r>
              <a:endParaRPr lang="en-US" sz="1050" b="1" dirty="0">
                <a:latin typeface="Calibri" panose="020F0502020204030204" pitchFamily="34" charset="0"/>
              </a:endParaRPr>
            </a:p>
          </p:txBody>
        </p:sp>
        <p:sp>
          <p:nvSpPr>
            <p:cNvPr id="29" name="Rectangle 7"/>
            <p:cNvSpPr>
              <a:spLocks noChangeArrowheads="1"/>
            </p:cNvSpPr>
            <p:nvPr/>
          </p:nvSpPr>
          <p:spPr bwMode="auto">
            <a:xfrm>
              <a:off x="2438401" y="5029200"/>
              <a:ext cx="2546839" cy="21941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0" name="TextBox 29"/>
            <p:cNvSpPr txBox="1"/>
            <p:nvPr/>
          </p:nvSpPr>
          <p:spPr bwMode="auto">
            <a:xfrm>
              <a:off x="2438402" y="5003884"/>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STA3</a:t>
              </a:r>
              <a:endParaRPr lang="en-US" sz="1050" b="1" dirty="0">
                <a:latin typeface="Calibri" panose="020F0502020204030204" pitchFamily="34" charset="0"/>
              </a:endParaRPr>
            </a:p>
          </p:txBody>
        </p:sp>
        <p:sp>
          <p:nvSpPr>
            <p:cNvPr id="31" name="Rectangle 7"/>
            <p:cNvSpPr>
              <a:spLocks noChangeArrowheads="1"/>
            </p:cNvSpPr>
            <p:nvPr/>
          </p:nvSpPr>
          <p:spPr bwMode="auto">
            <a:xfrm>
              <a:off x="2438402" y="5248618"/>
              <a:ext cx="2546839" cy="7366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2" name="TextBox 31"/>
            <p:cNvSpPr txBox="1"/>
            <p:nvPr/>
          </p:nvSpPr>
          <p:spPr bwMode="auto">
            <a:xfrm>
              <a:off x="2438403" y="5257800"/>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STA4</a:t>
              </a:r>
              <a:endParaRPr lang="en-US" sz="1050" b="1" dirty="0">
                <a:latin typeface="Calibri" panose="020F0502020204030204" pitchFamily="34" charset="0"/>
              </a:endParaRPr>
            </a:p>
          </p:txBody>
        </p:sp>
        <p:sp>
          <p:nvSpPr>
            <p:cNvPr id="33" name="TextBox 32"/>
            <p:cNvSpPr txBox="1"/>
            <p:nvPr/>
          </p:nvSpPr>
          <p:spPr>
            <a:xfrm>
              <a:off x="4953000" y="5070902"/>
              <a:ext cx="362022" cy="276999"/>
            </a:xfrm>
            <a:prstGeom prst="rect">
              <a:avLst/>
            </a:prstGeom>
            <a:noFill/>
          </p:spPr>
          <p:txBody>
            <a:bodyPr wrap="none" rtlCol="0">
              <a:spAutoFit/>
            </a:bodyPr>
            <a:lstStyle/>
            <a:p>
              <a:r>
                <a:rPr lang="en-US" dirty="0" smtClean="0">
                  <a:latin typeface="Calibri" panose="020F0502020204030204" pitchFamily="34" charset="0"/>
                </a:rPr>
                <a:t>IFS</a:t>
              </a:r>
              <a:endParaRPr lang="en-US" dirty="0">
                <a:latin typeface="Calibri" panose="020F0502020204030204" pitchFamily="34" charset="0"/>
              </a:endParaRPr>
            </a:p>
          </p:txBody>
        </p:sp>
        <p:sp>
          <p:nvSpPr>
            <p:cNvPr id="34" name="Rectangle 7"/>
            <p:cNvSpPr>
              <a:spLocks noChangeArrowheads="1"/>
            </p:cNvSpPr>
            <p:nvPr/>
          </p:nvSpPr>
          <p:spPr bwMode="auto">
            <a:xfrm>
              <a:off x="5835158" y="4461232"/>
              <a:ext cx="1937242" cy="1523999"/>
            </a:xfrm>
            <a:prstGeom prst="rect">
              <a:avLst/>
            </a:prstGeom>
            <a:noFill/>
            <a:ln w="12700" algn="ctr">
              <a:solidFill>
                <a:schemeClr val="tx1"/>
              </a:solidFill>
              <a:prstDash val="dash"/>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grpSp>
      <p:sp>
        <p:nvSpPr>
          <p:cNvPr id="35"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395915026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Calibri-Cambria">
      <a:majorFont>
        <a:latin typeface="Calibri" panose="020F0502020204030204"/>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153829</TotalTime>
  <Words>2331</Words>
  <Application>Microsoft Office PowerPoint</Application>
  <PresentationFormat>On-screen Show (4:3)</PresentationFormat>
  <Paragraphs>335</Paragraphs>
  <Slides>21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굴림</vt:lpstr>
      <vt:lpstr>宋体</vt:lpstr>
      <vt:lpstr>Arial</vt:lpstr>
      <vt:lpstr>Calibri</vt:lpstr>
      <vt:lpstr>Cambria</vt:lpstr>
      <vt:lpstr>HG明朝B</vt:lpstr>
      <vt:lpstr>Times New Roman</vt:lpstr>
      <vt:lpstr>802-11-Submission</vt:lpstr>
      <vt:lpstr>Uplink ACK and BA Multiplexing</vt:lpstr>
      <vt:lpstr>Background</vt:lpstr>
      <vt:lpstr>ACK/BA Frame Attributes in Legacy Designs</vt:lpstr>
      <vt:lpstr>MU ACK: UL ACK/BA Multiplexing</vt:lpstr>
      <vt:lpstr>Contents of L-SIG and HE SIG</vt:lpstr>
      <vt:lpstr>Selection of MCS and NSS</vt:lpstr>
      <vt:lpstr>Other Parameters that all STAs follow</vt:lpstr>
      <vt:lpstr>Sub-band Assignment for ACK/BA Multiplexing</vt:lpstr>
      <vt:lpstr>Options for ACK/BA Sub-band Assignment Using same sub-band as DL payload</vt:lpstr>
      <vt:lpstr>Options for ACK/BA Sub-band Assignment Using same sub-band as DL payload</vt:lpstr>
      <vt:lpstr>Options for ACK/BA Sub-band Assignment Implicit indication</vt:lpstr>
      <vt:lpstr>Options for ACK/BA Sub-band Assignment Explicit indication in SIG-B</vt:lpstr>
      <vt:lpstr>Options for ACK/BA Sub-band Assignment Explicit indication in MAC Header</vt:lpstr>
      <vt:lpstr>Options for ACK/BA Sub-band Assignment Explicit indication in a Trigger Frame </vt:lpstr>
      <vt:lpstr>Options for ACK/BA Sub-band Assignment Trigger Frame/MU BAR</vt:lpstr>
      <vt:lpstr>Comparison of ACK/BA Sub-band Assignment Options</vt:lpstr>
      <vt:lpstr>Conclusion</vt:lpstr>
      <vt:lpstr>Strawpoll</vt:lpstr>
      <vt:lpstr>Strawpoll</vt:lpstr>
      <vt:lpstr>Strawpoll</vt:lpstr>
      <vt:lpstr>Appendix: OFDMA Numerology</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 Hedayat</dc:creator>
  <cp:lastModifiedBy>Reza</cp:lastModifiedBy>
  <cp:revision>1579</cp:revision>
  <cp:lastPrinted>1998-02-10T13:28:06Z</cp:lastPrinted>
  <dcterms:created xsi:type="dcterms:W3CDTF">2007-05-21T21:00:37Z</dcterms:created>
  <dcterms:modified xsi:type="dcterms:W3CDTF">2015-07-16T20:24:31Z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