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1" r:id="rId3"/>
    <p:sldId id="303" r:id="rId4"/>
    <p:sldId id="304" r:id="rId5"/>
    <p:sldId id="320" r:id="rId6"/>
    <p:sldId id="321" r:id="rId7"/>
    <p:sldId id="322" r:id="rId8"/>
    <p:sldId id="306" r:id="rId9"/>
    <p:sldId id="312" r:id="rId10"/>
    <p:sldId id="325" r:id="rId11"/>
    <p:sldId id="323" r:id="rId12"/>
    <p:sldId id="317" r:id="rId13"/>
    <p:sldId id="314" r:id="rId14"/>
    <p:sldId id="318" r:id="rId15"/>
    <p:sldId id="319" r:id="rId16"/>
    <p:sldId id="309" r:id="rId17"/>
    <p:sldId id="326" r:id="rId18"/>
    <p:sldId id="327" r:id="rId19"/>
    <p:sldId id="329" r:id="rId20"/>
    <p:sldId id="328" r:id="rId21"/>
    <p:sldId id="324"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88" d="100"/>
          <a:sy n="88" d="100"/>
        </p:scale>
        <p:origin x="116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userDrawn="1"/>
        </p:nvSpPr>
        <p:spPr bwMode="auto">
          <a:xfrm>
            <a:off x="7926127" y="332601"/>
            <a:ext cx="51937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smtClean="0">
                <a:cs typeface="+mn-cs"/>
              </a:rPr>
              <a:t> </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 name="Rectangle 9"/>
          <p:cNvSpPr>
            <a:spLocks noChangeArrowheads="1"/>
          </p:cNvSpPr>
          <p:nvPr userDrawn="1"/>
        </p:nvSpPr>
        <p:spPr bwMode="auto">
          <a:xfrm>
            <a:off x="6934200" y="6475413"/>
            <a:ext cx="1590885"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smtClean="0">
                <a:latin typeface="Calibri" panose="020F0502020204030204" pitchFamily="34" charset="0"/>
                <a:cs typeface="+mn-cs"/>
              </a:rPr>
              <a:t>Reza Hedayat, </a:t>
            </a:r>
            <a:r>
              <a:rPr lang="en-US" baseline="0" dirty="0" err="1" smtClean="0">
                <a:latin typeface="Calibri" panose="020F0502020204030204" pitchFamily="34" charset="0"/>
                <a:cs typeface="+mn-cs"/>
              </a:rPr>
              <a:t>Newracom</a:t>
            </a:r>
            <a:endParaRPr lang="en-US" baseline="0" dirty="0">
              <a:latin typeface="Calibri" panose="020F0502020204030204" pitchFamily="34" charset="0"/>
              <a:cs typeface="+mn-cs"/>
            </a:endParaRPr>
          </a:p>
        </p:txBody>
      </p:sp>
      <p:sp>
        <p:nvSpPr>
          <p:cNvPr id="11" name="Rectangle 7"/>
          <p:cNvSpPr>
            <a:spLocks noChangeArrowheads="1"/>
          </p:cNvSpPr>
          <p:nvPr userDrawn="1"/>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latin typeface="+mj-lt"/>
              </a:rPr>
              <a:t>doc.: IEEE </a:t>
            </a:r>
            <a:r>
              <a:rPr lang="en-US" sz="1800" b="1" dirty="0" smtClean="0">
                <a:latin typeface="+mj-lt"/>
              </a:rPr>
              <a:t>802.11-15/</a:t>
            </a:r>
            <a:r>
              <a:rPr lang="en-US" altLang="ja-JP" sz="1800" b="1" dirty="0" smtClean="0">
                <a:latin typeface="+mj-lt"/>
              </a:rPr>
              <a:t>829</a:t>
            </a:r>
            <a:r>
              <a:rPr lang="en-US" sz="1800" b="1" dirty="0" smtClean="0">
                <a:latin typeface="+mj-lt"/>
              </a:rPr>
              <a:t>r0</a:t>
            </a:r>
            <a:endParaRPr lang="en-US" sz="1800" b="1"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ACK and BA Multiplexing</a:t>
            </a:r>
            <a:endParaRPr lang="en-US" altLang="ko-KR" dirty="0">
              <a:latin typeface="Calibri" panose="020F0502020204030204" pitchFamily="34" charset="0"/>
              <a:ea typeface="굴림" pitchFamily="50" charset="-127"/>
            </a:endParaRP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953283927"/>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Assignment</a:t>
            </a:r>
            <a:br>
              <a:rPr lang="en-US" altLang="ko-KR" sz="2800" b="0" dirty="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2MHz and 4MHz sub-bands for ACK/BA frames requires:</a:t>
            </a: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2 MHz 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10/5/4/3/2/…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5/3/2/2/1/…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100" dirty="0">
                <a:latin typeface="Calibri" panose="020F0502020204030204" pitchFamily="34" charset="0"/>
                <a:ea typeface="굴림" panose="020B0600000101010101" pitchFamily="34" charset="-127"/>
                <a:cs typeface="Arial" panose="020B0604020202020204" pitchFamily="34" charset="0"/>
              </a:rPr>
              <a:t>2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22/11/8/6/4/3/3/3…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size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11/6/4/3/2/2/2…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a:t>
            </a:r>
            <a:r>
              <a:rPr lang="en-US" altLang="ko-KR" sz="1800" b="0" dirty="0">
                <a:latin typeface="Calibri" panose="020F0502020204030204" pitchFamily="34" charset="0"/>
                <a:ea typeface="굴림" panose="020B0600000101010101" pitchFamily="34" charset="-127"/>
                <a:cs typeface="Arial" panose="020B0604020202020204" pitchFamily="34" charset="0"/>
              </a:rPr>
              <a:t>same sub-bands as in the DL OFDMA frame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could cause some ACK/BA frames to takes several symbols while other ACK/BA frames to pad excessively</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293852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of 2MHz, 4MHz, or 8MHz are chosen by the AP for ACK and BA frames and indicates the unit BW of ACK/BA sub-bands in SIG-B of the DL PPDU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are assigned to STAs implicitly; each STA picks the sub-band that has the same order as its assignment in DL OFDMA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t>
            </a:r>
            <a:r>
              <a:rPr lang="en-US" altLang="ko-KR" sz="1800" b="0" dirty="0">
                <a:latin typeface="Calibri" panose="020F0502020204030204" pitchFamily="34" charset="0"/>
                <a:ea typeface="굴림" panose="020B0600000101010101" pitchFamily="34" charset="-127"/>
                <a:cs typeface="Arial" panose="020B0604020202020204" pitchFamily="34" charset="0"/>
              </a:rPr>
              <a:t>and cons: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long as DL PPDU/SIG-B is received correctly the UL sub-band assignment is known to the STAs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AP has limited role in UL sub-band assignment hence more likelihood of lengthier multiplexed ACK/BA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response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Some STAs might have their sub-band for ACK/BA frame in deep fade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419600"/>
            <a:ext cx="8088651" cy="1946702"/>
            <a:chOff x="228600" y="4419600"/>
            <a:chExt cx="8088651" cy="1946702"/>
          </a:xfrm>
        </p:grpSpPr>
        <p:grpSp>
          <p:nvGrpSpPr>
            <p:cNvPr id="3" name="Group 2"/>
            <p:cNvGrpSpPr/>
            <p:nvPr/>
          </p:nvGrpSpPr>
          <p:grpSpPr>
            <a:xfrm>
              <a:off x="5029200" y="4813756"/>
              <a:ext cx="1965914" cy="370276"/>
              <a:chOff x="5029200" y="4813756"/>
              <a:chExt cx="1965914" cy="370276"/>
            </a:xfrm>
          </p:grpSpPr>
          <p:sp>
            <p:nvSpPr>
              <p:cNvPr id="7" name="Rectangle 7"/>
              <p:cNvSpPr>
                <a:spLocks noChangeArrowheads="1"/>
              </p:cNvSpPr>
              <p:nvPr/>
            </p:nvSpPr>
            <p:spPr bwMode="auto">
              <a:xfrm>
                <a:off x="5057872" y="4842302"/>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STA1 ACK/BA</a:t>
                </a:r>
                <a:endParaRPr lang="en-US" sz="1000" b="1" dirty="0">
                  <a:latin typeface="Calibri" panose="020F0502020204030204" pitchFamily="34" charset="0"/>
                </a:endParaRPr>
              </a:p>
            </p:txBody>
          </p:sp>
        </p:gr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8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TextBox 33"/>
            <p:cNvSpPr txBox="1"/>
            <p:nvPr/>
          </p:nvSpPr>
          <p:spPr>
            <a:xfrm>
              <a:off x="6983231" y="4835702"/>
              <a:ext cx="1334020" cy="600164"/>
            </a:xfrm>
            <a:prstGeom prst="rect">
              <a:avLst/>
            </a:prstGeom>
            <a:noFill/>
          </p:spPr>
          <p:txBody>
            <a:bodyPr wrap="none" rtlCol="0">
              <a:spAutoFit/>
            </a:bodyPr>
            <a:lstStyle/>
            <a:p>
              <a:r>
                <a:rPr lang="en-US" sz="1100" dirty="0" smtClean="0">
                  <a:latin typeface="Calibri" panose="020F0502020204030204" pitchFamily="34" charset="0"/>
                </a:rPr>
                <a:t>Example: </a:t>
              </a:r>
            </a:p>
            <a:p>
              <a:r>
                <a:rPr lang="en-US" sz="1100" dirty="0" smtClean="0">
                  <a:latin typeface="Calibri" panose="020F0502020204030204" pitchFamily="34" charset="0"/>
                </a:rPr>
                <a:t>PPDU BW = 20MHz</a:t>
              </a:r>
            </a:p>
            <a:p>
              <a:r>
                <a:rPr lang="en-US" sz="1100" dirty="0" smtClean="0">
                  <a:latin typeface="Calibri" panose="020F0502020204030204" pitchFamily="34" charset="0"/>
                </a:rPr>
                <a:t>ACK/BA BW = 4MHz</a:t>
              </a:r>
            </a:p>
          </p:txBody>
        </p:sp>
        <p:sp>
          <p:nvSpPr>
            <p:cNvPr id="35" name="TextBox 34"/>
            <p:cNvSpPr txBox="1"/>
            <p:nvPr/>
          </p:nvSpPr>
          <p:spPr>
            <a:xfrm>
              <a:off x="228600" y="4419600"/>
              <a:ext cx="4158962" cy="430887"/>
            </a:xfrm>
            <a:prstGeom prst="rect">
              <a:avLst/>
            </a:prstGeom>
            <a:noFill/>
          </p:spPr>
          <p:txBody>
            <a:bodyPr wrap="square" rtlCol="0">
              <a:spAutoFit/>
            </a:bodyPr>
            <a:lstStyle/>
            <a:p>
              <a:r>
                <a:rPr lang="en-US" sz="1100" dirty="0" smtClean="0">
                  <a:latin typeface="Calibri" panose="020F0502020204030204" pitchFamily="34" charset="0"/>
                </a:rPr>
                <a:t>SIG-B shows the DL assignments in this order:STA1, STA2, STA3, STA4</a:t>
              </a:r>
            </a:p>
            <a:p>
              <a:r>
                <a:rPr lang="en-US" sz="1100" dirty="0" smtClean="0">
                  <a:latin typeface="Calibri" panose="020F0502020204030204" pitchFamily="34" charset="0"/>
                </a:rPr>
                <a:t>Unit BW of ACK/BA frames indicated in SIG-B </a:t>
              </a:r>
              <a:endParaRPr lang="en-US" sz="1100" dirty="0">
                <a:latin typeface="Calibri" panose="020F0502020204030204" pitchFamily="34" charset="0"/>
              </a:endParaRPr>
            </a:p>
          </p:txBody>
        </p:sp>
        <p:sp>
          <p:nvSpPr>
            <p:cNvPr id="36" name="TextBox 35"/>
            <p:cNvSpPr txBox="1"/>
            <p:nvPr/>
          </p:nvSpPr>
          <p:spPr>
            <a:xfrm>
              <a:off x="4495800" y="4419600"/>
              <a:ext cx="2866927" cy="430887"/>
            </a:xfrm>
            <a:prstGeom prst="rect">
              <a:avLst/>
            </a:prstGeom>
            <a:noFill/>
          </p:spPr>
          <p:txBody>
            <a:bodyPr wrap="square" rtlCol="0">
              <a:spAutoFit/>
            </a:bodyPr>
            <a:lstStyle/>
            <a:p>
              <a:r>
                <a:rPr lang="en-US" sz="1100" dirty="0" smtClean="0">
                  <a:latin typeface="Calibri" panose="020F0502020204030204" pitchFamily="34" charset="0"/>
                </a:rPr>
                <a:t>Each STA picks the sub-band with the indicated BW and same order as its DL assignment </a:t>
              </a:r>
              <a:endParaRPr lang="en-US" sz="1100" dirty="0">
                <a:latin typeface="Calibri" panose="020F0502020204030204" pitchFamily="34" charset="0"/>
              </a:endParaRPr>
            </a:p>
          </p:txBody>
        </p:sp>
        <p:grpSp>
          <p:nvGrpSpPr>
            <p:cNvPr id="117" name="Group 116"/>
            <p:cNvGrpSpPr/>
            <p:nvPr/>
          </p:nvGrpSpPr>
          <p:grpSpPr>
            <a:xfrm>
              <a:off x="5029200" y="5153324"/>
              <a:ext cx="1965914" cy="372437"/>
              <a:chOff x="5029200" y="4813756"/>
              <a:chExt cx="1965914" cy="372437"/>
            </a:xfrm>
          </p:grpSpPr>
          <p:sp>
            <p:nvSpPr>
              <p:cNvPr id="118" name="Rectangle 7"/>
              <p:cNvSpPr>
                <a:spLocks noChangeArrowheads="1"/>
              </p:cNvSpPr>
              <p:nvPr/>
            </p:nvSpPr>
            <p:spPr bwMode="auto">
              <a:xfrm>
                <a:off x="5057872" y="484446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19" name="TextBox 118"/>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STA2 ACK/BA</a:t>
                </a:r>
                <a:endParaRPr lang="en-US" sz="1000" b="1" dirty="0">
                  <a:latin typeface="Calibri" panose="020F0502020204030204" pitchFamily="34" charset="0"/>
                </a:endParaRPr>
              </a:p>
            </p:txBody>
          </p:sp>
        </p:grpSp>
        <p:grpSp>
          <p:nvGrpSpPr>
            <p:cNvPr id="120" name="Group 119"/>
            <p:cNvGrpSpPr/>
            <p:nvPr/>
          </p:nvGrpSpPr>
          <p:grpSpPr>
            <a:xfrm>
              <a:off x="5033758" y="5655676"/>
              <a:ext cx="1963613" cy="367157"/>
              <a:chOff x="5029200" y="4813756"/>
              <a:chExt cx="1963613" cy="367157"/>
            </a:xfrm>
          </p:grpSpPr>
          <p:sp>
            <p:nvSpPr>
              <p:cNvPr id="121" name="Rectangle 7"/>
              <p:cNvSpPr>
                <a:spLocks noChangeArrowheads="1"/>
              </p:cNvSpPr>
              <p:nvPr/>
            </p:nvSpPr>
            <p:spPr bwMode="auto">
              <a:xfrm>
                <a:off x="5055571" y="483918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2" name="TextBox 121"/>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STA3 ACK/BA</a:t>
                </a:r>
                <a:endParaRPr lang="en-US" sz="1000" b="1" dirty="0">
                  <a:latin typeface="Calibri" panose="020F0502020204030204" pitchFamily="34" charset="0"/>
                </a:endParaRPr>
              </a:p>
            </p:txBody>
          </p:sp>
        </p:grpSp>
        <p:grpSp>
          <p:nvGrpSpPr>
            <p:cNvPr id="123" name="Group 122"/>
            <p:cNvGrpSpPr/>
            <p:nvPr/>
          </p:nvGrpSpPr>
          <p:grpSpPr>
            <a:xfrm>
              <a:off x="5033758" y="5995244"/>
              <a:ext cx="1963613" cy="370172"/>
              <a:chOff x="5029200" y="4813756"/>
              <a:chExt cx="1963613" cy="370172"/>
            </a:xfrm>
          </p:grpSpPr>
          <p:sp>
            <p:nvSpPr>
              <p:cNvPr id="124" name="Rectangle 7"/>
              <p:cNvSpPr>
                <a:spLocks noChangeArrowheads="1"/>
              </p:cNvSpPr>
              <p:nvPr/>
            </p:nvSpPr>
            <p:spPr bwMode="auto">
              <a:xfrm>
                <a:off x="5055571" y="4842198"/>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5" name="TextBox 124"/>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STA4 ACK/BA</a:t>
                </a:r>
                <a:endParaRPr lang="en-US" sz="1000" b="1" dirty="0">
                  <a:latin typeface="Calibri" panose="020F0502020204030204" pitchFamily="34" charset="0"/>
                </a:endParaRPr>
              </a:p>
            </p:txBody>
          </p:sp>
        </p:grpSp>
      </p:grpSp>
      <p:sp>
        <p:nvSpPr>
          <p:cNvPr id="3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69541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SIG-B</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79907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SIG-B of the DL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Unlike implicit assignment, AP can assign sub-bands with possibly varying bandwidth to ACK and BA depending on what it expects</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DL </a:t>
            </a:r>
            <a:r>
              <a:rPr lang="en-US" altLang="ko-KR" sz="1400" dirty="0" smtClean="0">
                <a:latin typeface="Calibri" panose="020F0502020204030204" pitchFamily="34" charset="0"/>
                <a:ea typeface="굴림" panose="020B0600000101010101" pitchFamily="34" charset="-127"/>
                <a:cs typeface="Arial" panose="020B0604020202020204" pitchFamily="34" charset="0"/>
              </a:rPr>
              <a:t>PPDU/SIG-B </a:t>
            </a:r>
            <a:r>
              <a:rPr lang="en-US" altLang="ko-KR" sz="1400" dirty="0">
                <a:latin typeface="Calibri" panose="020F0502020204030204" pitchFamily="34" charset="0"/>
                <a:ea typeface="굴림" panose="020B0600000101010101" pitchFamily="34" charset="-127"/>
                <a:cs typeface="Arial" panose="020B0604020202020204" pitchFamily="34" charset="0"/>
              </a:rPr>
              <a:t>is 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a:t>
            </a:r>
            <a:r>
              <a:rPr lang="en-US" altLang="ko-KR" sz="1400" dirty="0">
                <a:latin typeface="Calibri" panose="020F0502020204030204" pitchFamily="34" charset="0"/>
                <a:ea typeface="굴림" panose="020B0600000101010101" pitchFamily="34" charset="-127"/>
                <a:cs typeface="Arial" panose="020B0604020202020204" pitchFamily="34" charset="0"/>
              </a:rPr>
              <a:t>to the STAs</a:t>
            </a:r>
            <a:r>
              <a:rPr lang="en-US" altLang="ko-KR" sz="1400" dirty="0" smtClean="0">
                <a:latin typeface="Calibri" panose="020F0502020204030204" pitchFamily="34" charset="0"/>
                <a:ea typeface="굴림" panose="020B0600000101010101" pitchFamily="34" charset="-127"/>
                <a:cs typeface="Arial" panose="020B0604020202020204" pitchFamily="34" charset="0"/>
              </a:rPr>
              <a: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It requires multiple exchanges within MAC and PHY entities: AP-MAC indicates the assigned sub-bands to AP-PHY, then STA-PHY passes the parameter to STA-MAC, and finally STA-MAC let the STA-PHY know what sub-band to use for placing the ACK/BA.</a:t>
            </a:r>
            <a:endParaRPr lang="en-US" altLang="ko-KR" sz="12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28600" y="4572000"/>
            <a:ext cx="6781800" cy="1828800"/>
            <a:chOff x="228600" y="4572000"/>
            <a:chExt cx="6781800" cy="1828800"/>
          </a:xfrm>
        </p:grpSpPr>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2"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158962" cy="261610"/>
            </a:xfrm>
            <a:prstGeom prst="rect">
              <a:avLst/>
            </a:prstGeom>
            <a:noFill/>
          </p:spPr>
          <p:txBody>
            <a:bodyPr wrap="square" rtlCol="0">
              <a:spAutoFit/>
            </a:bodyPr>
            <a:lstStyle/>
            <a:p>
              <a:r>
                <a:rPr lang="en-US" sz="1100" dirty="0" smtClean="0">
                  <a:latin typeface="Calibri" panose="020F0502020204030204" pitchFamily="34" charset="0"/>
                </a:rPr>
                <a:t>In SIG-B, each DL assignment has a sub-band assignment for ACK/BA</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34683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the MAC header of the MPDUs in DL OFDMA assignment, as long as the ACK policy is set to Normal ACK or Implicit BAR</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one MPDU is </a:t>
            </a:r>
            <a:r>
              <a:rPr lang="en-US" altLang="ko-KR" sz="1400" dirty="0">
                <a:latin typeface="Calibri" panose="020F0502020204030204" pitchFamily="34" charset="0"/>
                <a:ea typeface="굴림" panose="020B0600000101010101" pitchFamily="34" charset="-127"/>
                <a:cs typeface="Arial" panose="020B0604020202020204" pitchFamily="34" charset="0"/>
              </a:rPr>
              <a:t>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to the STA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The added field in MAC header appears in all MPDUs and could be high overhead in large AMPDUs</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572000"/>
            <a:ext cx="6781800" cy="1828800"/>
            <a:chOff x="228600" y="4572000"/>
            <a:chExt cx="6781800" cy="1828800"/>
          </a:xfrm>
        </p:grpSpPr>
        <p:sp>
          <p:nvSpPr>
            <p:cNvPr id="57" name="Rectangle 7"/>
            <p:cNvSpPr>
              <a:spLocks noChangeArrowheads="1"/>
            </p:cNvSpPr>
            <p:nvPr/>
          </p:nvSpPr>
          <p:spPr bwMode="auto">
            <a:xfrm>
              <a:off x="2888813" y="4842135"/>
              <a:ext cx="45719" cy="189672"/>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6" name="Rectangle 7"/>
            <p:cNvSpPr>
              <a:spLocks noChangeArrowheads="1"/>
            </p:cNvSpPr>
            <p:nvPr/>
          </p:nvSpPr>
          <p:spPr bwMode="auto">
            <a:xfrm>
              <a:off x="1667314" y="4847415"/>
              <a:ext cx="45719" cy="186821"/>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0" name="Rectangle 7"/>
            <p:cNvSpPr>
              <a:spLocks noChangeArrowheads="1"/>
            </p:cNvSpPr>
            <p:nvPr/>
          </p:nvSpPr>
          <p:spPr bwMode="auto">
            <a:xfrm>
              <a:off x="2362200" y="5856050"/>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1" name="Rectangle 7"/>
            <p:cNvSpPr>
              <a:spLocks noChangeArrowheads="1"/>
            </p:cNvSpPr>
            <p:nvPr/>
          </p:nvSpPr>
          <p:spPr bwMode="auto">
            <a:xfrm>
              <a:off x="3048000" y="5856050"/>
              <a:ext cx="60732"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2" name="Rectangle 7"/>
            <p:cNvSpPr>
              <a:spLocks noChangeArrowheads="1"/>
            </p:cNvSpPr>
            <p:nvPr/>
          </p:nvSpPr>
          <p:spPr bwMode="auto">
            <a:xfrm>
              <a:off x="2768573" y="5605895"/>
              <a:ext cx="50827"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3" name="Rectangle 7"/>
            <p:cNvSpPr>
              <a:spLocks noChangeArrowheads="1"/>
            </p:cNvSpPr>
            <p:nvPr/>
          </p:nvSpPr>
          <p:spPr bwMode="auto">
            <a:xfrm>
              <a:off x="3940550" y="5856050"/>
              <a:ext cx="71899"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4" name="Rectangle 7"/>
            <p:cNvSpPr>
              <a:spLocks noChangeArrowheads="1"/>
            </p:cNvSpPr>
            <p:nvPr/>
          </p:nvSpPr>
          <p:spPr bwMode="auto">
            <a:xfrm>
              <a:off x="1667918" y="5606470"/>
              <a:ext cx="45719"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5" name="Rectangle 7"/>
            <p:cNvSpPr>
              <a:spLocks noChangeArrowheads="1"/>
            </p:cNvSpPr>
            <p:nvPr/>
          </p:nvSpPr>
          <p:spPr bwMode="auto">
            <a:xfrm>
              <a:off x="1665535" y="5864631"/>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6" name="Rectangle 7"/>
            <p:cNvSpPr>
              <a:spLocks noChangeArrowheads="1"/>
            </p:cNvSpPr>
            <p:nvPr/>
          </p:nvSpPr>
          <p:spPr bwMode="auto">
            <a:xfrm>
              <a:off x="2580543" y="5030226"/>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7" name="Rectangle 7"/>
            <p:cNvSpPr>
              <a:spLocks noChangeArrowheads="1"/>
            </p:cNvSpPr>
            <p:nvPr/>
          </p:nvSpPr>
          <p:spPr bwMode="auto">
            <a:xfrm>
              <a:off x="3034596" y="5030226"/>
              <a:ext cx="58186"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8" name="Rectangle 7"/>
            <p:cNvSpPr>
              <a:spLocks noChangeArrowheads="1"/>
            </p:cNvSpPr>
            <p:nvPr/>
          </p:nvSpPr>
          <p:spPr bwMode="auto">
            <a:xfrm>
              <a:off x="3488649" y="5030226"/>
              <a:ext cx="65740"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9" name="Rectangle 7"/>
            <p:cNvSpPr>
              <a:spLocks noChangeArrowheads="1"/>
            </p:cNvSpPr>
            <p:nvPr/>
          </p:nvSpPr>
          <p:spPr bwMode="auto">
            <a:xfrm>
              <a:off x="3942702" y="5030226"/>
              <a:ext cx="68885"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5" name="Rectangle 7"/>
            <p:cNvSpPr>
              <a:spLocks noChangeArrowheads="1"/>
            </p:cNvSpPr>
            <p:nvPr/>
          </p:nvSpPr>
          <p:spPr bwMode="auto">
            <a:xfrm>
              <a:off x="2120464" y="5030801"/>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2" name="Rectangle 7"/>
            <p:cNvSpPr>
              <a:spLocks noChangeArrowheads="1"/>
            </p:cNvSpPr>
            <p:nvPr/>
          </p:nvSpPr>
          <p:spPr bwMode="auto">
            <a:xfrm>
              <a:off x="1667687" y="5038807"/>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3" y="4842302"/>
              <a:ext cx="762204"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5" y="5036404"/>
              <a:ext cx="457198"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521679"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0"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158962" cy="261610"/>
            </a:xfrm>
            <a:prstGeom prst="rect">
              <a:avLst/>
            </a:prstGeom>
            <a:noFill/>
          </p:spPr>
          <p:txBody>
            <a:bodyPr wrap="square" rtlCol="0">
              <a:spAutoFit/>
            </a:bodyPr>
            <a:lstStyle/>
            <a:p>
              <a:r>
                <a:rPr lang="en-US" sz="1100" dirty="0" smtClean="0">
                  <a:latin typeface="Calibri" panose="020F0502020204030204" pitchFamily="34" charset="0"/>
                </a:rPr>
                <a:t>In MAC header, sub-band assignment for ACK/BA is indicated</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sp>
          <p:nvSpPr>
            <p:cNvPr id="37" name="Rectangle 7"/>
            <p:cNvSpPr>
              <a:spLocks noChangeArrowheads="1"/>
            </p:cNvSpPr>
            <p:nvPr/>
          </p:nvSpPr>
          <p:spPr bwMode="auto">
            <a:xfrm>
              <a:off x="2118312" y="5034797"/>
              <a:ext cx="457198" cy="5689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8" name="Rectangle 7"/>
            <p:cNvSpPr>
              <a:spLocks noChangeArrowheads="1"/>
            </p:cNvSpPr>
            <p:nvPr/>
          </p:nvSpPr>
          <p:spPr bwMode="auto">
            <a:xfrm>
              <a:off x="2575516"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9" name="Rectangle 7"/>
            <p:cNvSpPr>
              <a:spLocks noChangeArrowheads="1"/>
            </p:cNvSpPr>
            <p:nvPr/>
          </p:nvSpPr>
          <p:spPr bwMode="auto">
            <a:xfrm>
              <a:off x="3032714"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0" name="Rectangle 7"/>
            <p:cNvSpPr>
              <a:spLocks noChangeArrowheads="1"/>
            </p:cNvSpPr>
            <p:nvPr/>
          </p:nvSpPr>
          <p:spPr bwMode="auto">
            <a:xfrm>
              <a:off x="3489912"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1" name="Rectangle 7"/>
            <p:cNvSpPr>
              <a:spLocks noChangeArrowheads="1"/>
            </p:cNvSpPr>
            <p:nvPr/>
          </p:nvSpPr>
          <p:spPr bwMode="auto">
            <a:xfrm>
              <a:off x="3947110" y="5033302"/>
              <a:ext cx="260842"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5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5829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a Trigger MPDU</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adds a Trigger MPDU to each DL assignment, preferably as the first MPDU.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Trigger MPDU indicates the index of the expected ACK/BA sub-band</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Trigger frame concept and role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Trigger MPDU is lost then the opportunity to send ACK/BA is lost, hence the DL payload has to be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retransmitted</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89516" y="4578106"/>
            <a:ext cx="7772393" cy="1822694"/>
            <a:chOff x="289516" y="4578106"/>
            <a:chExt cx="7772393" cy="1822694"/>
          </a:xfrm>
        </p:grpSpPr>
        <p:sp>
          <p:nvSpPr>
            <p:cNvPr id="35" name="TextBox 34"/>
            <p:cNvSpPr txBox="1"/>
            <p:nvPr/>
          </p:nvSpPr>
          <p:spPr>
            <a:xfrm rot="16200000">
              <a:off x="1702459" y="4816242"/>
              <a:ext cx="194103" cy="246221"/>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7" name="TextBox 36"/>
            <p:cNvSpPr txBox="1"/>
            <p:nvPr/>
          </p:nvSpPr>
          <p:spPr>
            <a:xfrm rot="16200000">
              <a:off x="1491390" y="5227385"/>
              <a:ext cx="554253"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8" name="TextBox 37"/>
            <p:cNvSpPr txBox="1"/>
            <p:nvPr/>
          </p:nvSpPr>
          <p:spPr>
            <a:xfrm rot="16200000">
              <a:off x="1675961" y="5610710"/>
              <a:ext cx="243481" cy="24260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9" name="TextBox 38"/>
            <p:cNvSpPr txBox="1"/>
            <p:nvPr/>
          </p:nvSpPr>
          <p:spPr>
            <a:xfrm rot="16200000">
              <a:off x="1508732" y="6025885"/>
              <a:ext cx="519570"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2"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6" name="TextBox 35"/>
            <p:cNvSpPr txBox="1"/>
            <p:nvPr/>
          </p:nvSpPr>
          <p:spPr>
            <a:xfrm>
              <a:off x="6995114" y="4771988"/>
              <a:ext cx="1066795" cy="938719"/>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 from its Trigger MPDU</a:t>
              </a:r>
              <a:endParaRPr lang="en-US" sz="1100" dirty="0">
                <a:latin typeface="Calibri" panose="020F0502020204030204" pitchFamily="34" charset="0"/>
              </a:endParaRPr>
            </a:p>
          </p:txBody>
        </p:sp>
        <p:sp>
          <p:nvSpPr>
            <p:cNvPr id="34" name="TextBox 33"/>
            <p:cNvSpPr txBox="1"/>
            <p:nvPr/>
          </p:nvSpPr>
          <p:spPr>
            <a:xfrm>
              <a:off x="1588146" y="4578106"/>
              <a:ext cx="2968568" cy="261610"/>
            </a:xfrm>
            <a:prstGeom prst="rect">
              <a:avLst/>
            </a:prstGeom>
            <a:noFill/>
          </p:spPr>
          <p:txBody>
            <a:bodyPr wrap="square" rtlCol="0">
              <a:spAutoFit/>
            </a:bodyPr>
            <a:lstStyle/>
            <a:p>
              <a:r>
                <a:rPr lang="en-US" sz="1100" dirty="0" smtClean="0">
                  <a:latin typeface="Calibri" panose="020F0502020204030204" pitchFamily="34" charset="0"/>
                </a:rPr>
                <a:t>For each DL payload there is a Trigger MPDU</a:t>
              </a:r>
              <a:endParaRPr lang="en-US" sz="1100" dirty="0">
                <a:latin typeface="Calibri" panose="020F0502020204030204" pitchFamily="34" charset="0"/>
              </a:endParaRPr>
            </a:p>
          </p:txBody>
        </p:sp>
      </p:grpSp>
      <p:sp>
        <p:nvSpPr>
          <p:cNvPr id="40"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109191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Trigger Frame/MU BAR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sets the ACK policy for all the MPDUs in a DL MU frame to Block ACK, hence all the STAs wait for a BAR. Then AP sends a Trigger frame and specifics sub-band assignment</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the Trigger frame concept and role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Additional overhead due to appearance of a separate Trigger/BAR frame</a:t>
            </a:r>
          </a:p>
        </p:txBody>
      </p:sp>
      <p:grpSp>
        <p:nvGrpSpPr>
          <p:cNvPr id="2" name="Group 1"/>
          <p:cNvGrpSpPr/>
          <p:nvPr/>
        </p:nvGrpSpPr>
        <p:grpSpPr>
          <a:xfrm>
            <a:off x="289516" y="4840731"/>
            <a:ext cx="7787684" cy="1560069"/>
            <a:chOff x="289516" y="4840731"/>
            <a:chExt cx="7787684" cy="1560069"/>
          </a:xfrm>
        </p:grpSpPr>
        <p:sp>
          <p:nvSpPr>
            <p:cNvPr id="7" name="Rectangle 7"/>
            <p:cNvSpPr>
              <a:spLocks noChangeArrowheads="1"/>
            </p:cNvSpPr>
            <p:nvPr/>
          </p:nvSpPr>
          <p:spPr bwMode="auto">
            <a:xfrm>
              <a:off x="6139956"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6139956"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5682757"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5157572"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6139957"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6139958"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6139958"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6139959"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6139959"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6139960"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7" name="Rectangle 2"/>
            <p:cNvSpPr>
              <a:spLocks noChangeArrowheads="1"/>
            </p:cNvSpPr>
            <p:nvPr/>
          </p:nvSpPr>
          <p:spPr bwMode="auto">
            <a:xfrm>
              <a:off x="4574448" y="4840731"/>
              <a:ext cx="759552"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Trigger Frame,</a:t>
              </a:r>
            </a:p>
            <a:p>
              <a:pPr>
                <a:spcBef>
                  <a:spcPct val="0"/>
                </a:spcBef>
                <a:buFontTx/>
                <a:buNone/>
              </a:pPr>
              <a:r>
                <a:rPr lang="en-US" altLang="en-US" sz="1200" b="0" dirty="0" smtClean="0">
                  <a:ea typeface="宋体" panose="02010600030101010101" pitchFamily="2" charset="-122"/>
                </a:rPr>
                <a:t>MU BAR</a:t>
              </a:r>
              <a:endParaRPr lang="en-US" altLang="en-US" sz="1200" b="0" dirty="0">
                <a:ea typeface="宋体" panose="02010600030101010101" pitchFamily="2" charset="-122"/>
              </a:endParaRPr>
            </a:p>
          </p:txBody>
        </p:sp>
        <p:sp>
          <p:nvSpPr>
            <p:cNvPr id="38" name="TextBox 37"/>
            <p:cNvSpPr txBox="1"/>
            <p:nvPr/>
          </p:nvSpPr>
          <p:spPr>
            <a:xfrm>
              <a:off x="5282446" y="5451901"/>
              <a:ext cx="432554" cy="276999"/>
            </a:xfrm>
            <a:prstGeom prst="rect">
              <a:avLst/>
            </a:prstGeom>
            <a:noFill/>
          </p:spPr>
          <p:txBody>
            <a:bodyPr wrap="none" rtlCol="0">
              <a:spAutoFit/>
            </a:bodyPr>
            <a:lstStyle/>
            <a:p>
              <a:r>
                <a:rPr lang="en-US" dirty="0" smtClean="0">
                  <a:latin typeface="Calibri" panose="020F0502020204030204" pitchFamily="34" charset="0"/>
                </a:rPr>
                <a:t>SIFS</a:t>
              </a:r>
              <a:endParaRPr lang="en-US"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024578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Comparison of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a:t>
            </a:r>
            <a:r>
              <a:rPr lang="en-US" altLang="ko-KR" sz="2800" b="0" dirty="0">
                <a:latin typeface="Calibri" panose="020F0502020204030204" pitchFamily="34" charset="0"/>
                <a:ea typeface="굴림" panose="020B0600000101010101" pitchFamily="34" charset="-127"/>
                <a:cs typeface="Arial" panose="020B0604020202020204" pitchFamily="34" charset="0"/>
              </a:rPr>
              <a:t>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 Options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assignment in an UL MU frame that carries multiplexed ACK/BA could be done in multiple ways</a:t>
            </a: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Implicit 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from the HE </a:t>
            </a:r>
            <a:r>
              <a:rPr lang="en-US" altLang="ko-KR" sz="1800" b="0" dirty="0">
                <a:latin typeface="Calibri" panose="020F0502020204030204" pitchFamily="34" charset="0"/>
                <a:ea typeface="굴림" panose="020B0600000101010101" pitchFamily="34" charset="-127"/>
                <a:cs typeface="Arial" panose="020B0604020202020204" pitchFamily="34" charset="0"/>
              </a:rPr>
              <a:t>SIG-B of the preceding DL MU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frame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No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indication overhead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likelihood of lengthier multiplexed ACK/BA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frames</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Explicit 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in the HE SIG-B of the preceding DL MU frame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Robust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Sub-</a:t>
            </a:r>
            <a:r>
              <a:rPr lang="en-US" altLang="ko-KR" sz="1400" dirty="0" smtClean="0">
                <a:latin typeface="Calibri" panose="020F0502020204030204" pitchFamily="34" charset="0"/>
                <a:ea typeface="굴림" panose="020B0600000101010101" pitchFamily="34" charset="-127"/>
                <a:cs typeface="Arial" panose="020B0604020202020204" pitchFamily="34" charset="0"/>
              </a:rPr>
              <a:t>band i</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ndication </a:t>
            </a:r>
            <a:r>
              <a:rPr lang="en-US" altLang="ko-KR" sz="1400" dirty="0" smtClean="0">
                <a:latin typeface="Calibri" panose="020F0502020204030204" pitchFamily="34" charset="0"/>
                <a:ea typeface="굴림" panose="020B0600000101010101" pitchFamily="34" charset="-127"/>
                <a:cs typeface="Arial" panose="020B0604020202020204" pitchFamily="34" charset="0"/>
              </a:rPr>
              <a:t>makes the HE SIG-B lengthier</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a:t>
            </a: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Sub-band indication in MAC header in each MPDU of a DL Payload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By indication in each MPDU the overhead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is multiplied</a:t>
            </a: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Addition of a Trigger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frame to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each DL payload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Less robust, due to the chance of erroneous Trigger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frame</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More overhead vs sub-band indication in PHY header</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633405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Some of the details UL ACK/BA multiplexing that should be provided by the AP are: sub-band assignment, and the duration</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assignment in an UL MU frame that carries multiplexed ACK/BA could be done in multiple ways among which are: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Implicit indication using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HE </a:t>
            </a:r>
            <a:r>
              <a:rPr lang="en-US" altLang="ko-KR" sz="1600" dirty="0">
                <a:latin typeface="Calibri" panose="020F0502020204030204" pitchFamily="34" charset="0"/>
                <a:ea typeface="굴림" panose="020B0600000101010101" pitchFamily="34" charset="-127"/>
                <a:cs typeface="Arial" panose="020B0604020202020204" pitchFamily="34" charset="0"/>
              </a:rPr>
              <a:t>SIG-B of the preceding DL MU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Explicit indication in the HE SIG-B of the preceding DL MU frame</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Indication in MAC header</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Addition of a Trigger MPDU to each DL payload  </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tradeoffs among above methods are robustness, overhead, and complexity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2809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to add the following to 11ax SFD: </a:t>
            </a: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GB" sz="1600" b="1" u="sng" dirty="0" smtClean="0"/>
              <a:t>4.x Multi-user (MU) features</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800" dirty="0">
                <a:latin typeface="Calibri" panose="020F0502020204030204" pitchFamily="34" charset="0"/>
                <a:ea typeface="굴림" panose="020B0600000101010101" pitchFamily="34" charset="-127"/>
                <a:cs typeface="Arial" panose="020B0604020202020204" pitchFamily="34" charset="0"/>
              </a:rPr>
              <a:t>HE SIG of each DL MU PPDU carries the information that triggers the multiplexed </a:t>
            </a:r>
            <a:r>
              <a:rPr lang="en-US" altLang="ko-KR" sz="1800" dirty="0">
                <a:latin typeface="Calibri" panose="020F0502020204030204" pitchFamily="34" charset="0"/>
                <a:ea typeface="굴림" panose="020B0600000101010101" pitchFamily="34" charset="-127"/>
                <a:cs typeface="Arial" panose="020B0604020202020204" pitchFamily="34" charset="0"/>
              </a:rPr>
              <a:t>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responses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a:latin typeface="Calibri" panose="020F0502020204030204" pitchFamily="34" charset="0"/>
              <a:ea typeface="굴림" panose="020B0600000101010101" pitchFamily="34" charset="-127"/>
              <a:cs typeface="Arial" panose="020B0604020202020204" pitchFamily="34" charset="0"/>
            </a:endParaRPr>
          </a:p>
          <a:p>
            <a:pPr marL="0" indent="0">
              <a:buNone/>
            </a:pP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518596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HE SIG-B of each DL MU PPDU carries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an indication of 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frame length of the multiplexed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ACK/BA responses</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3356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Background</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adopted DL OFDMA, and with DL MU MIMO there are now two DL MU mechanisms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efficiency of DL OFDMA is enhanced significantly if multiple ACK/BAs are multiplexed in response to a DL OFDMA PPDU</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11ax SFD: “</a:t>
            </a:r>
            <a:r>
              <a:rPr lang="en-US" altLang="ko-KR" sz="1900" b="0" dirty="0">
                <a:latin typeface="Calibri" panose="020F0502020204030204" pitchFamily="34" charset="0"/>
                <a:ea typeface="굴림" panose="020B0600000101010101" pitchFamily="34" charset="-127"/>
                <a:cs typeface="Arial" panose="020B0604020202020204" pitchFamily="34" charset="0"/>
              </a:rPr>
              <a:t>The amendment shall include a mechanism to multiplex BA/ACK responses to DL MU 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a:latin typeface="Calibri" panose="020F0502020204030204" pitchFamily="34" charset="0"/>
                <a:ea typeface="굴림" panose="020B0600000101010101" pitchFamily="34" charset="-127"/>
                <a:cs typeface="Arial" panose="020B0604020202020204" pitchFamily="34" charset="0"/>
              </a:rPr>
              <a:t>In this contribution some details on how ACK/BA frames could be multiplexed in response to a DL MU MIMO are presented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HE SIG-B of each DL MU PPDU carries the information that enables sub-band assignment for the multiplexed </a:t>
            </a:r>
            <a:r>
              <a:rPr lang="en-US" altLang="ko-KR" sz="1800" dirty="0">
                <a:latin typeface="Calibri" panose="020F0502020204030204" pitchFamily="34" charset="0"/>
                <a:ea typeface="굴림" panose="020B0600000101010101" pitchFamily="34" charset="-127"/>
                <a:cs typeface="Arial" panose="020B0604020202020204" pitchFamily="34" charset="0"/>
              </a:rPr>
              <a:t>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responses </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537040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Appendix: OFDMA Numerology</a:t>
            </a:r>
            <a:endPar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21</a:t>
            </a:fld>
            <a:endParaRPr lang="en-US" altLang="zh-CN" sz="1200" b="0" dirty="0" smtClean="0">
              <a:ea typeface="宋体" panose="02010600030101010101" pitchFamily="2" charset="-122"/>
            </a:endParaRPr>
          </a:p>
        </p:txBody>
      </p:sp>
      <p:pic>
        <p:nvPicPr>
          <p:cNvPr id="3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4661971" cy="23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33064"/>
            <a:ext cx="9348842" cy="2250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63720" y="1829436"/>
            <a:ext cx="4572000" cy="1372683"/>
          </a:xfrm>
          <a:prstGeom prst="rect">
            <a:avLst/>
          </a:prstGeom>
        </p:spPr>
        <p:txBody>
          <a:bodyPr>
            <a:spAutoFit/>
          </a:bodyPr>
          <a:lstStyle/>
          <a:p>
            <a:pPr marL="342900" lvl="0" indent="-342900" eaLnBrk="0" hangingPunct="0">
              <a:spcBef>
                <a:spcPct val="20000"/>
              </a:spcBef>
              <a:buFontTx/>
              <a:buChar char="•"/>
            </a:pPr>
            <a:r>
              <a:rPr lang="en-US" sz="1600" kern="0" dirty="0" smtClean="0">
                <a:solidFill>
                  <a:srgbClr val="000000"/>
                </a:solidFill>
                <a:latin typeface="Times New Roman"/>
                <a:cs typeface="+mn-cs"/>
              </a:rPr>
              <a:t>Number of tones in each sub-band</a:t>
            </a:r>
            <a:endParaRPr lang="en-US" sz="1600" kern="0" dirty="0">
              <a:solidFill>
                <a:srgbClr val="000000"/>
              </a:solidFill>
              <a:latin typeface="Times New Roman"/>
              <a:cs typeface="+mn-cs"/>
            </a:endParaRPr>
          </a:p>
          <a:p>
            <a:pPr marL="742950" lvl="1" indent="-285750" eaLnBrk="0" hangingPunct="0">
              <a:spcBef>
                <a:spcPct val="20000"/>
              </a:spcBef>
              <a:buFontTx/>
              <a:buChar char="–"/>
            </a:pPr>
            <a:r>
              <a:rPr lang="en-US" sz="1400" kern="0" dirty="0" smtClean="0">
                <a:solidFill>
                  <a:srgbClr val="000000"/>
                </a:solidFill>
                <a:latin typeface="Times New Roman"/>
              </a:rPr>
              <a:t>2 MHz: 26-tone </a:t>
            </a:r>
            <a:r>
              <a:rPr lang="en-US" sz="1400" kern="0" dirty="0">
                <a:solidFill>
                  <a:srgbClr val="000000"/>
                </a:solidFill>
                <a:latin typeface="Times New Roman"/>
              </a:rPr>
              <a:t>with 2 pilots </a:t>
            </a:r>
          </a:p>
          <a:p>
            <a:pPr marL="742950" lvl="1" indent="-285750" eaLnBrk="0" hangingPunct="0">
              <a:spcBef>
                <a:spcPct val="20000"/>
              </a:spcBef>
              <a:buFontTx/>
              <a:buChar char="–"/>
            </a:pPr>
            <a:r>
              <a:rPr lang="en-US" sz="1400" kern="0" dirty="0" smtClean="0">
                <a:solidFill>
                  <a:srgbClr val="000000"/>
                </a:solidFill>
                <a:latin typeface="Times New Roman"/>
              </a:rPr>
              <a:t>4 MHz: 52-tone </a:t>
            </a:r>
            <a:r>
              <a:rPr lang="en-US" sz="1400" kern="0" dirty="0">
                <a:solidFill>
                  <a:srgbClr val="000000"/>
                </a:solidFill>
                <a:latin typeface="Times New Roman"/>
              </a:rPr>
              <a:t>with 4 pilots</a:t>
            </a:r>
          </a:p>
          <a:p>
            <a:pPr marL="742950" lvl="1" indent="-285750" eaLnBrk="0" hangingPunct="0">
              <a:spcBef>
                <a:spcPct val="20000"/>
              </a:spcBef>
              <a:buFontTx/>
              <a:buChar char="–"/>
            </a:pPr>
            <a:r>
              <a:rPr lang="en-US" sz="1400" kern="0" dirty="0" smtClean="0">
                <a:solidFill>
                  <a:srgbClr val="000000"/>
                </a:solidFill>
                <a:latin typeface="Times New Roman"/>
              </a:rPr>
              <a:t>8 MHz: 106-tone </a:t>
            </a:r>
            <a:r>
              <a:rPr lang="en-US" sz="1400" kern="0" dirty="0">
                <a:solidFill>
                  <a:srgbClr val="000000"/>
                </a:solidFill>
                <a:latin typeface="Times New Roman"/>
              </a:rPr>
              <a:t>with 4 pilots </a:t>
            </a:r>
          </a:p>
          <a:p>
            <a:pPr marL="742950" lvl="1" indent="-285750" eaLnBrk="0" hangingPunct="0">
              <a:spcBef>
                <a:spcPct val="20000"/>
              </a:spcBef>
              <a:buFontTx/>
              <a:buChar char="–"/>
            </a:pPr>
            <a:r>
              <a:rPr lang="en-US" sz="1400" kern="0" dirty="0" smtClean="0">
                <a:solidFill>
                  <a:srgbClr val="000000"/>
                </a:solidFill>
                <a:latin typeface="Times New Roman"/>
              </a:rPr>
              <a:t>16 MHz: 242-tone </a:t>
            </a:r>
            <a:r>
              <a:rPr lang="en-US" sz="1400" kern="0" dirty="0">
                <a:solidFill>
                  <a:srgbClr val="000000"/>
                </a:solidFill>
                <a:latin typeface="Times New Roman"/>
              </a:rPr>
              <a:t>with 8 pilots </a:t>
            </a:r>
          </a:p>
        </p:txBody>
      </p:sp>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87170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Frame Attributes in Legacy Designs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In legacy amendments, these fields are decided by each STA  as specified by the spec</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 frame size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ACK: 14B</a:t>
            </a:r>
            <a:endParaRPr lang="en-US" altLang="ko-KR" sz="13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Compressed BA: 32B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Multi-TID BA: 22B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+ 12B per each TID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Under current rules and designs MCS and NSS are selected by the STA</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Guard Interval (GI)</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Under current rules and designs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GI is selected </a:t>
            </a:r>
            <a:r>
              <a:rPr lang="en-US" altLang="ko-KR" sz="1500" dirty="0">
                <a:latin typeface="Calibri" panose="020F0502020204030204" pitchFamily="34" charset="0"/>
                <a:ea typeface="굴림" panose="020B0600000101010101" pitchFamily="34" charset="-127"/>
                <a:cs typeface="Arial" panose="020B0604020202020204" pitchFamily="34" charset="0"/>
              </a:rPr>
              <a:t>by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STA: 0.8us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or 0.4us</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06245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MU ACK: UL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900" b="0" dirty="0" smtClean="0">
                <a:latin typeface="Calibri" panose="020F0502020204030204" pitchFamily="34" charset="0"/>
                <a:ea typeface="굴림" panose="020B0600000101010101" pitchFamily="34" charset="-127"/>
                <a:cs typeface="Arial" panose="020B0604020202020204" pitchFamily="34" charset="0"/>
              </a:rPr>
              <a:t>PHY/MAC attributes of  each ACK/BA frame in an UL OFDMA frame</a:t>
            </a: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and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Need to be set by all STAs with the same values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Could be decided by each STA as currently done, or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could require all STAs to use a robust MCS and NSS choices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mandate that all STAs use the same values for these parameters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Sub-band </a:t>
            </a:r>
            <a:r>
              <a:rPr lang="en-US" altLang="ko-KR" sz="1900" b="0" dirty="0">
                <a:latin typeface="Calibri" panose="020F0502020204030204" pitchFamily="34" charset="0"/>
                <a:ea typeface="굴림" panose="020B0600000101010101" pitchFamily="34" charset="-127"/>
                <a:cs typeface="Arial" panose="020B0604020202020204" pitchFamily="34" charset="0"/>
              </a:rPr>
              <a:t>assignment</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Assignments for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sub-bands </a:t>
            </a:r>
            <a:r>
              <a:rPr lang="en-US" altLang="ko-KR" sz="1500" dirty="0">
                <a:latin typeface="Calibri" panose="020F0502020204030204" pitchFamily="34" charset="0"/>
                <a:ea typeface="굴림" panose="020B0600000101010101" pitchFamily="34" charset="-127"/>
                <a:cs typeface="Arial" panose="020B0604020202020204" pitchFamily="34" charset="0"/>
              </a:rPr>
              <a:t>of each ACK/BA frame need to be given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by the AP (next </a:t>
            </a:r>
            <a:r>
              <a:rPr lang="en-US" altLang="ko-KR" sz="1500" dirty="0">
                <a:latin typeface="Calibri" panose="020F0502020204030204" pitchFamily="34" charset="0"/>
                <a:ea typeface="굴림" panose="020B0600000101010101" pitchFamily="34" charset="-127"/>
                <a:cs typeface="Arial" panose="020B0604020202020204" pitchFamily="34" charset="0"/>
              </a:rPr>
              <a:t>slides</a:t>
            </a:r>
            <a:r>
              <a:rPr lang="en-US" altLang="ko-KR" sz="15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137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Contents of L-SIG and HE SIG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STAs need to set L_LENGTH with a duration value that is in the preceding DL MU frame, e.g. the duration of the MU ACK that is specified by the AP. </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the content of SIG-A is not decided</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STAs may copy some of the content of the preceding DL MU PPDU’s SIG-A to the SIG-A of the MU ACK, but some other contents might be set with pre-defined/reserved values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45079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Selection of MCS and NSS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selection</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Currently a STA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selects its MCS for </a:t>
            </a:r>
            <a:r>
              <a:rPr lang="en-US" altLang="ko-KR" sz="1500" dirty="0">
                <a:latin typeface="Calibri" panose="020F0502020204030204" pitchFamily="34" charset="0"/>
                <a:ea typeface="굴림" panose="020B0600000101010101" pitchFamily="34" charset="-127"/>
                <a:cs typeface="Arial" panose="020B0604020202020204" pitchFamily="34" charset="0"/>
              </a:rPr>
              <a:t>ACK/BA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frame independently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But if there is likely no HE SIG-B/C in UL MU, the MCS selection need to be settled before transmission of MU ACK frame</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signal MCS for each ACK/BA separately, or a given MCS for all ACK/BAs at once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exists the STA can indicate the MCS in SIG-C  </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NSS selection</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a STA can select NSS&gt;1 for ACK/BA frame, though not beneficial throughput-wise</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However in MU ACK, the presence of NSS&gt;1 complicates the UL MU frame unnecessarily</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One choice is to disallow MU ACK with NSS&gt;1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is present, the AP can indicate an NSS&gt;1 in the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after which the STAs would have appropriate number of LTF symbols and indicate their NSS  </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410812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Other Parameters that all STAs follow</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These set of parameters need to be set by all STAs to the same values, otherwise MU ACK frame cannot be decoded correctly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Selection of some of these parameters, such as GI, are environment-dependent, hence it’d be good to let AP set these values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So an option is that the AP sets these values specifically in the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or the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STAs use the same GI and LTF compression values from the preceding DL MU frame</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49974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Explicit sub-band assignment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In each DL OFDMA PPDU, AP can explicitly indicate what sub-band to be used by the STA for placing the ACK/BA</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the ACK Policy subfield of QoS Control is set to “No ACK”, then the AP does not assign any sub-band to the STA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Explicit assignment allows the AP to assign best/better sub-bands for each STA </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Implicit sub-band assignment</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STAs might pick up a sub-band (from the set of the sub-bands) based on some order that avoids two STAs selecting the same sub-band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For instance, based on the same order that their DL assignment  appears in the preceding DL OFDMA PPDU, or the same order as in the GID of the preceding DL MU MIMO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this case, the bandwidth of sub-bands used for ACK/BA need to be known to STAs e.g. be pre-announced in the preceding DL OFDMA frame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etc</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668254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One option is to let each STA use the same sub-band(s) as its DL payload, e.g. a STA that has a 2MHz sub-band uses the same 2MHz sub-band for UL, and a STA that has an 8MHz sub-band uses the same 8MHz sub-band.</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However, the bandwidth required for ACK/BA frames are mostly different with the bandwidth used for DL payload. Hence, the variance of sub-bands’ bandwidth assigned to DL payloads is larger than that of ACK/BA</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95915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151146</TotalTime>
  <Words>2159</Words>
  <Application>Microsoft Office PowerPoint</Application>
  <PresentationFormat>On-screen Show (4:3)</PresentationFormat>
  <Paragraphs>324</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굴림</vt:lpstr>
      <vt:lpstr>宋体</vt:lpstr>
      <vt:lpstr>Arial</vt:lpstr>
      <vt:lpstr>Calibri</vt:lpstr>
      <vt:lpstr>Cambria</vt:lpstr>
      <vt:lpstr>HG明朝B</vt:lpstr>
      <vt:lpstr>Times New Roman</vt:lpstr>
      <vt:lpstr>802-11-Submission</vt:lpstr>
      <vt:lpstr>Uplink ACK and BA Multiplexing</vt:lpstr>
      <vt:lpstr>Background</vt:lpstr>
      <vt:lpstr>ACK/BA Frame Attributes in Legacy Designs</vt:lpstr>
      <vt:lpstr>MU ACK: UL ACK/BA Multiplexing</vt:lpstr>
      <vt:lpstr>Contents of L-SIG and HE SIG</vt:lpstr>
      <vt:lpstr>Selection of MCS and NSS</vt:lpstr>
      <vt:lpstr>Other Parameters that all STAs follow</vt:lpstr>
      <vt:lpstr>Sub-band Assignment for ACK/BA Multiplexing</vt:lpstr>
      <vt:lpstr>Options for ACK/BA Sub-band Assignment Using same sub-band as DL payload</vt:lpstr>
      <vt:lpstr>Options for ACK/BA Sub-band Assignment Using same sub-band as DL payload</vt:lpstr>
      <vt:lpstr>Options for ACK/BA Sub-band Assignment Implicit indication</vt:lpstr>
      <vt:lpstr>Options for ACK/BA Sub-band Assignment Explicit indication in SIG-B</vt:lpstr>
      <vt:lpstr>Options for ACK/BA Sub-band Assignment Explicit indication in MAC Header</vt:lpstr>
      <vt:lpstr>Options for ACK/BA Sub-band Assignment Explicit indication in a Trigger MPDU</vt:lpstr>
      <vt:lpstr>Options for ACK/BA Sub-band Assignment Trigger Frame/MU BAR</vt:lpstr>
      <vt:lpstr>Comparison of ACK/BA Sub-band Assignment Options</vt:lpstr>
      <vt:lpstr>Conclusion</vt:lpstr>
      <vt:lpstr>Strawpoll</vt:lpstr>
      <vt:lpstr>Strawpoll</vt:lpstr>
      <vt:lpstr>Strawpoll</vt:lpstr>
      <vt:lpstr>Appendix: OFDMA Numerology</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1542</cp:revision>
  <cp:lastPrinted>1998-02-10T13:28:06Z</cp:lastPrinted>
  <dcterms:created xsi:type="dcterms:W3CDTF">2007-05-21T21:00:37Z</dcterms:created>
  <dcterms:modified xsi:type="dcterms:W3CDTF">2015-07-13T03:43:06Z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