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78" r:id="rId5"/>
    <p:sldId id="263" r:id="rId6"/>
    <p:sldId id="267" r:id="rId7"/>
    <p:sldId id="280" r:id="rId8"/>
    <p:sldId id="268" r:id="rId9"/>
    <p:sldId id="271" r:id="rId10"/>
    <p:sldId id="279" r:id="rId11"/>
    <p:sldId id="269" r:id="rId12"/>
    <p:sldId id="265" r:id="rId13"/>
    <p:sldId id="275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7738" autoAdjust="0"/>
  </p:normalViewPr>
  <p:slideViewPr>
    <p:cSldViewPr>
      <p:cViewPr varScale="1">
        <p:scale>
          <a:sx n="97" d="100"/>
          <a:sy n="97" d="100"/>
        </p:scale>
        <p:origin x="-1520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6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1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50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827r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Considerations on</a:t>
            </a:r>
            <a:r>
              <a:rPr lang="ja-JP" altLang="en-US" dirty="0" smtClean="0"/>
              <a:t> </a:t>
            </a:r>
            <a:r>
              <a:rPr lang="en-US" altLang="ja-JP" dirty="0" smtClean="0"/>
              <a:t>HE-SIG-A/B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2401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</a:t>
            </a:r>
            <a:r>
              <a:rPr lang="en-US" altLang="ja-JP" sz="2000" b="0" dirty="0" smtClean="0"/>
              <a:t>1</a:t>
            </a:r>
            <a:r>
              <a:rPr lang="en-US" altLang="ja-JP" sz="2000" b="0" dirty="0" smtClean="0"/>
              <a:t>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967309"/>
              </p:ext>
            </p:extLst>
          </p:nvPr>
        </p:nvGraphicFramePr>
        <p:xfrm>
          <a:off x="508000" y="2941638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941638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34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#3:</a:t>
            </a:r>
            <a:br>
              <a:rPr kumimoji="1" lang="en-US" altLang="ja-JP" dirty="0" smtClean="0"/>
            </a:br>
            <a:r>
              <a:rPr kumimoji="1" lang="en-US" altLang="ja-JP" dirty="0" smtClean="0"/>
              <a:t>Issues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2344812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MA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Group Indication:</a:t>
            </a:r>
          </a:p>
          <a:p>
            <a:pPr marL="1085850" lvl="1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How to make up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the group for each sub-band?</a:t>
            </a:r>
          </a:p>
          <a:p>
            <a:pPr marL="342900" indent="-342900">
              <a:buFont typeface="Arial"/>
              <a:buChar char="•"/>
            </a:pP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Resource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units across two 20MHz sub-bands: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1085850" lvl="1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The same issue as Slide-7</a:t>
            </a:r>
          </a:p>
          <a:p>
            <a:pPr marL="342900" indent="-342900">
              <a:buFont typeface="Arial"/>
              <a:buChar char="•"/>
            </a:pPr>
            <a:endParaRPr kumimoji="1" lang="en-US" altLang="ja-JP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Channel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estimation</a:t>
            </a:r>
          </a:p>
          <a:p>
            <a:pPr marL="1085850" lvl="1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Maybe HE-LTF/STF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will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help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it.</a:t>
            </a:r>
          </a:p>
          <a:p>
            <a:pPr marL="342900" indent="-342900">
              <a:buFont typeface="Arial"/>
              <a:buChar char="•"/>
            </a:pP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13927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Conclusion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Some contents</a:t>
            </a:r>
            <a:r>
              <a:rPr lang="ja-JP" altLang="en-US" dirty="0" smtClean="0"/>
              <a:t> </a:t>
            </a:r>
            <a:r>
              <a:rPr lang="en-US" altLang="ja-JP" dirty="0" smtClean="0"/>
              <a:t>of </a:t>
            </a:r>
            <a:r>
              <a:rPr lang="en-US" dirty="0" smtClean="0"/>
              <a:t>HE-SIG-B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proposed for DL-OFDMA PPDU.</a:t>
            </a:r>
          </a:p>
          <a:p>
            <a:pPr lvl="2" indent="-342900">
              <a:buFontTx/>
              <a:buChar char="-"/>
            </a:pPr>
            <a:r>
              <a:rPr lang="en-US" altLang="ja-JP" sz="2200" dirty="0" smtClean="0"/>
              <a:t>Resource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unit assignment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(e.g.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RU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QTTY</a:t>
            </a:r>
            <a:r>
              <a:rPr lang="ja-JP" altLang="en-US" sz="2200" dirty="0" smtClean="0"/>
              <a:t>,</a:t>
            </a:r>
            <a:r>
              <a:rPr lang="en-US" altLang="ja-JP" sz="2200" dirty="0" smtClean="0"/>
              <a:t>RU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width)</a:t>
            </a:r>
          </a:p>
          <a:p>
            <a:pPr lvl="2" indent="-342900">
              <a:buFontTx/>
              <a:buChar char="-"/>
            </a:pPr>
            <a:r>
              <a:rPr lang="en-US" altLang="ja-JP" sz="2200" dirty="0" smtClean="0"/>
              <a:t>MCS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per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RU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HE-SIG-B should not be duplicated on every 20MHz sub-band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better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efficiency.</a:t>
            </a:r>
          </a:p>
          <a:p>
            <a:pPr>
              <a:buFont typeface="Arial"/>
              <a:buChar char="•"/>
            </a:pPr>
            <a:r>
              <a:rPr lang="en-US" dirty="0" smtClean="0"/>
              <a:t>Sub-band selection measure was proposed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potential</a:t>
            </a:r>
            <a:r>
              <a:rPr lang="ja-JP" altLang="en-US" dirty="0" smtClean="0"/>
              <a:t> </a:t>
            </a:r>
            <a:r>
              <a:rPr lang="en-US" altLang="ja-JP" dirty="0" smtClean="0"/>
              <a:t>optimization</a:t>
            </a:r>
            <a:r>
              <a:rPr lang="en-US" dirty="0" smtClean="0"/>
              <a:t>.</a:t>
            </a:r>
          </a:p>
          <a:p>
            <a:pPr marL="800100" lvl="2" indent="0"/>
            <a:r>
              <a:rPr lang="en-US" sz="2200" dirty="0" smtClean="0"/>
              <a:t>It may possibly reduce </a:t>
            </a:r>
            <a:r>
              <a:rPr lang="en-US" altLang="ja-JP" sz="2200" dirty="0" smtClean="0"/>
              <a:t>required</a:t>
            </a:r>
            <a:r>
              <a:rPr lang="ja-JP" altLang="en-US" sz="2200" dirty="0" smtClean="0"/>
              <a:t> </a:t>
            </a:r>
            <a:r>
              <a:rPr lang="en-US" sz="2200" dirty="0" smtClean="0"/>
              <a:t>processing power </a:t>
            </a:r>
            <a:r>
              <a:rPr lang="en-US" altLang="ja-JP" sz="2200" dirty="0" smtClean="0"/>
              <a:t>to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decode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DL-OFDMA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PPDU</a:t>
            </a:r>
            <a:r>
              <a:rPr lang="ja-JP" altLang="en-US" sz="2200" dirty="0" smtClean="0"/>
              <a:t> </a:t>
            </a:r>
            <a:r>
              <a:rPr lang="en-US" sz="2200" dirty="0" smtClean="0"/>
              <a:t>on a receiving STA.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689337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846640" cy="58370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agree to add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11ax SFD?</a:t>
            </a:r>
          </a:p>
          <a:p>
            <a:pPr marL="0" indent="0"/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263691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3.2.3 HE-SIG-B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HE-SIG-B includes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resource unit assignment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and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MCS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per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resource unit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DL-OFDMA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PPDU.</a:t>
            </a:r>
          </a:p>
          <a:p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dirty="0">
                <a:solidFill>
                  <a:srgbClr val="000000"/>
                </a:solidFill>
              </a:rPr>
              <a:t>Y</a:t>
            </a:r>
            <a:r>
              <a:rPr kumimoji="1" lang="en-US" altLang="ja-JP" dirty="0" smtClean="0">
                <a:solidFill>
                  <a:srgbClr val="000000"/>
                </a:solidFill>
              </a:rPr>
              <a:t>/N/A =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4959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</a:t>
            </a:r>
            <a:r>
              <a:rPr lang="en-US" altLang="ja-JP" dirty="0" smtClean="0"/>
              <a:t>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5116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</a:t>
            </a:r>
            <a:r>
              <a:rPr lang="en-US" altLang="ja-JP" dirty="0" smtClean="0"/>
              <a:t>agree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 11ax</a:t>
            </a:r>
            <a:r>
              <a:rPr lang="ja-JP" altLang="en-US" dirty="0" smtClean="0"/>
              <a:t> </a:t>
            </a:r>
            <a:r>
              <a:rPr lang="en-US" altLang="ja-JP" dirty="0" smtClean="0"/>
              <a:t>SFD?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548761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Y/N/A =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263691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3.2 HE preamble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3.2.1 General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Sub-band selection measure is provided in HE-SIG-A or HE-SIG-B for DL-OFDMA PPDU reception. </a:t>
            </a:r>
          </a:p>
          <a:p>
            <a:endParaRPr kumimoji="1" lang="en-US" altLang="ja-JP" dirty="0" smtClean="0">
              <a:solidFill>
                <a:srgbClr val="000000"/>
              </a:solidFill>
            </a:endParaRP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Note: It is necessary to study appropriate position of that information.</a:t>
            </a:r>
          </a:p>
        </p:txBody>
      </p:sp>
    </p:spTree>
    <p:extLst>
      <p:ext uri="{BB962C8B-B14F-4D97-AF65-F5344CB8AC3E}">
        <p14:creationId xmlns:p14="http://schemas.microsoft.com/office/powerpoint/2010/main" val="9219362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53337"/>
            <a:ext cx="2890218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2088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b="0" dirty="0" smtClean="0"/>
              <a:t>[1] doc. 11-15/132r5,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“</a:t>
            </a:r>
            <a:r>
              <a:rPr lang="en-US" altLang="ja-JP" b="0" dirty="0"/>
              <a:t>Specification Framework for </a:t>
            </a:r>
            <a:r>
              <a:rPr lang="en-US" altLang="ja-JP" b="0" dirty="0" smtClean="0"/>
              <a:t>TGax”</a:t>
            </a:r>
          </a:p>
          <a:p>
            <a:pPr>
              <a:buFont typeface="Arial"/>
              <a:buChar char="•"/>
            </a:pPr>
            <a:r>
              <a:rPr lang="en-US" altLang="ja-JP" b="0" dirty="0" smtClean="0"/>
              <a:t>[2]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doc.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11-15/330r5,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“</a:t>
            </a:r>
            <a:r>
              <a:rPr lang="en-US" altLang="ja-JP" b="0" dirty="0"/>
              <a:t>OFDMA Numerology and Structure</a:t>
            </a:r>
            <a:r>
              <a:rPr lang="en-US" altLang="ja-JP" b="0" dirty="0" smtClean="0"/>
              <a:t>”</a:t>
            </a:r>
          </a:p>
          <a:p>
            <a:pPr>
              <a:buFont typeface="Arial"/>
              <a:buChar char="•"/>
            </a:pPr>
            <a:r>
              <a:rPr lang="en-US" altLang="ja-JP" b="0" dirty="0" smtClean="0"/>
              <a:t>[3]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doc. 11-15/621r2, “</a:t>
            </a:r>
            <a:r>
              <a:rPr lang="en-US" altLang="ja-JP" b="0" dirty="0"/>
              <a:t>Design Principles for HE Preamble</a:t>
            </a:r>
            <a:r>
              <a:rPr lang="en-US" altLang="ja-JP" b="0" dirty="0" smtClean="0"/>
              <a:t>”</a:t>
            </a:r>
          </a:p>
          <a:p>
            <a:pPr>
              <a:buFont typeface="Arial"/>
              <a:buChar char="•"/>
            </a:pPr>
            <a:r>
              <a:rPr lang="en-US" altLang="ja-JP" b="0" dirty="0" smtClean="0"/>
              <a:t>[4] doc. 11-15/557r0, “</a:t>
            </a:r>
            <a:r>
              <a:rPr lang="en-US" altLang="ko-KR" b="0" dirty="0">
                <a:ea typeface="굴림" pitchFamily="50" charset="-127"/>
              </a:rPr>
              <a:t>Preamble Structure in </a:t>
            </a:r>
            <a:r>
              <a:rPr lang="en-US" altLang="ko-KR" b="0" dirty="0" smtClean="0">
                <a:ea typeface="굴림" pitchFamily="50" charset="-127"/>
              </a:rPr>
              <a:t>802.11ax</a:t>
            </a:r>
            <a:r>
              <a:rPr lang="en-US" altLang="ja-JP" b="0" dirty="0" smtClean="0"/>
              <a:t>”</a:t>
            </a:r>
          </a:p>
          <a:p>
            <a:pPr>
              <a:buFont typeface="Arial"/>
              <a:buChar char="•"/>
            </a:pPr>
            <a:r>
              <a:rPr lang="ja-JP" altLang="ja-JP" b="0" dirty="0" smtClean="0"/>
              <a:t>[</a:t>
            </a:r>
            <a:r>
              <a:rPr lang="en-US" altLang="ja-JP" b="0" dirty="0" smtClean="0"/>
              <a:t>5]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doc.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11-15/821r0,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“HE-SIG-B Structure”</a:t>
            </a:r>
          </a:p>
          <a:p>
            <a:pPr>
              <a:buFont typeface="Arial"/>
              <a:buChar char="•"/>
            </a:pP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</a:t>
            </a:r>
            <a:r>
              <a:rPr lang="en-US" altLang="ja-JP" dirty="0" smtClean="0"/>
              <a:t>show</a:t>
            </a:r>
            <a:r>
              <a:rPr lang="en-GB" dirty="0" smtClean="0"/>
              <a:t>s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GB" dirty="0" smtClean="0"/>
              <a:t>considerations on     HE-SIG-A and HE-SIG-B for DL-OFDMA</a:t>
            </a:r>
            <a:r>
              <a:rPr lang="en-GB" dirty="0"/>
              <a:t>:</a:t>
            </a:r>
            <a:endParaRPr lang="en-GB" dirty="0" smtClean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#1 Possible contents for HE-SIG-B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#2 HE-SIG-B configurations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#3 Possible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decoding optimization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068960"/>
            <a:ext cx="8792096" cy="19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56221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 #1:</a:t>
            </a:r>
            <a:br>
              <a:rPr lang="en-US" altLang="ja-JP" dirty="0" smtClean="0"/>
            </a:br>
            <a:r>
              <a:rPr lang="en-US" altLang="ja-JP" dirty="0" smtClean="0"/>
              <a:t>MCS</a:t>
            </a:r>
            <a:r>
              <a:rPr lang="ja-JP" altLang="en-US" dirty="0" smtClean="0"/>
              <a:t> </a:t>
            </a:r>
            <a:r>
              <a:rPr lang="en-US" altLang="ja-JP" dirty="0" smtClean="0"/>
              <a:t>per</a:t>
            </a:r>
            <a:r>
              <a:rPr lang="ja-JP" altLang="en-US" dirty="0" smtClean="0"/>
              <a:t> </a:t>
            </a:r>
            <a:r>
              <a:rPr lang="en-US" altLang="ja-JP" dirty="0" smtClean="0"/>
              <a:t>OFDMA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Resource Unit</a:t>
            </a:r>
            <a:endParaRPr lang="en-US" sz="2400" b="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693257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We agreed some patterns for OFDMA building blocks at May 2015 meeting. [2]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It is preferable </a:t>
            </a:r>
            <a:r>
              <a:rPr kumimoji="1" lang="en-US" altLang="en-US" sz="2000" dirty="0" smtClean="0">
                <a:solidFill>
                  <a:schemeClr val="tx1"/>
                </a:solidFill>
              </a:rPr>
              <a:t>for each resource unit to use </a:t>
            </a:r>
            <a:r>
              <a:rPr kumimoji="1" lang="en-US" altLang="en-US" sz="2000" u="sng" dirty="0" smtClean="0">
                <a:solidFill>
                  <a:schemeClr val="tx1"/>
                </a:solidFill>
              </a:rPr>
              <a:t>different MCS</a:t>
            </a:r>
            <a:r>
              <a:rPr kumimoji="1" lang="en-US" altLang="en-US" sz="2000" dirty="0" smtClean="0">
                <a:solidFill>
                  <a:schemeClr val="tx1"/>
                </a:solidFill>
              </a:rPr>
              <a:t> for better efficiency. 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Combination of resource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units also should be identified for each transmission. 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2710661"/>
            <a:ext cx="8280920" cy="64633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  Combination of resource units 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  16 OFDMA assignments in 80MHz BSS   (ref: slide 30 of 15/330r5)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552" y="5229200"/>
            <a:ext cx="8064896" cy="1200328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Proposal #1: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Resource unit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assignment and MCS for respective resource unit will be contents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HE-SIG-B.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 #1:</a:t>
            </a:r>
            <a:br>
              <a:rPr kumimoji="1" lang="en-US" altLang="ja-JP" dirty="0" smtClean="0"/>
            </a:br>
            <a:r>
              <a:rPr kumimoji="1" lang="en-US" altLang="ja-JP" dirty="0" smtClean="0"/>
              <a:t>e.g.  Expression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HE-SIG-B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30596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Bits: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827584" y="2495597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QTTY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47664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rgbClr val="000000"/>
                </a:solidFill>
              </a:rPr>
              <a:t>8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2555776" y="249289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 #1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75856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283968" y="249289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 #2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04048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6660232" y="249289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 #n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380312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84168" y="246327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….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2483768" y="3674641"/>
            <a:ext cx="720080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width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203848" y="3674641"/>
            <a:ext cx="792088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MCS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35696" y="425070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Bits: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27784" y="425070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19872" y="425070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rgbClr val="000000"/>
                </a:solidFill>
              </a:rPr>
              <a:t>4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V="1">
            <a:off x="2483768" y="3068960"/>
            <a:ext cx="72008" cy="5336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4211960" y="3140968"/>
            <a:ext cx="72008" cy="4616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4644008" y="3602633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width: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0: SU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1: 26 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>
                <a:solidFill>
                  <a:srgbClr val="000000"/>
                </a:solidFill>
              </a:rPr>
              <a:t>2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: 52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>
                <a:solidFill>
                  <a:srgbClr val="000000"/>
                </a:solidFill>
              </a:rPr>
              <a:t>3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: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106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4: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242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5: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484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60232" y="360263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MCS:</a:t>
            </a:r>
            <a:endParaRPr kumimoji="1" lang="en-US" altLang="ja-JP" sz="1800" dirty="0">
              <a:solidFill>
                <a:srgbClr val="000000"/>
              </a:solidFill>
            </a:endParaRP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 index for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11ac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are 0~9.</a:t>
            </a: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995936" y="3674641"/>
            <a:ext cx="216024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95936" y="424141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45" name="直線矢印コネクタ 44"/>
          <p:cNvCxnSpPr/>
          <p:nvPr/>
        </p:nvCxnSpPr>
        <p:spPr bwMode="auto">
          <a:xfrm flipV="1">
            <a:off x="3779912" y="4077072"/>
            <a:ext cx="288032" cy="749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3059832" y="475476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reserved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5292080" y="5618857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4644008" y="58772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 can be expressed in 3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bits.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7236296" y="458112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テキスト ボックス 34"/>
          <p:cNvSpPr txBox="1"/>
          <p:nvPr/>
        </p:nvSpPr>
        <p:spPr>
          <a:xfrm>
            <a:off x="6660232" y="48598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4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bits will be enough.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9552" y="558924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This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just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example.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can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optimized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more.</a:t>
            </a:r>
            <a:r>
              <a:rPr kumimoji="1" lang="ja-JP" altLang="en-US" dirty="0" smtClean="0">
                <a:solidFill>
                  <a:srgbClr val="000000"/>
                </a:solidFill>
              </a:rPr>
              <a:t> 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4168" y="1815207"/>
            <a:ext cx="305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RU = Resource Unit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8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2400" cy="792088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#2:</a:t>
            </a:r>
            <a:br>
              <a:rPr lang="en-US" altLang="ja-JP" dirty="0" smtClean="0"/>
            </a:br>
            <a:r>
              <a:rPr lang="en-US" altLang="ja-JP" dirty="0" smtClean="0"/>
              <a:t>Possible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Configurations of HE-SIG-B</a:t>
            </a:r>
            <a:r>
              <a:rPr lang="ja-JP" altLang="en-US" dirty="0"/>
              <a:t> </a:t>
            </a:r>
            <a:r>
              <a:rPr lang="en-US" altLang="ja-JP" sz="2400" b="0" dirty="0" smtClean="0"/>
              <a:t>[3][4]</a:t>
            </a:r>
            <a:endParaRPr lang="en-US" sz="2400" b="0" dirty="0"/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903979" y="2099006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3348243" y="2099006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2189784" y="2099005"/>
            <a:ext cx="1151998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33" name="Left Brace 83"/>
          <p:cNvSpPr/>
          <p:nvPr/>
        </p:nvSpPr>
        <p:spPr>
          <a:xfrm rot="16200000" flipH="1">
            <a:off x="2713196" y="1472187"/>
            <a:ext cx="108000" cy="1151993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84"/>
          <p:cNvSpPr txBox="1"/>
          <p:nvPr/>
        </p:nvSpPr>
        <p:spPr>
          <a:xfrm>
            <a:off x="2219454" y="1916832"/>
            <a:ext cx="1151993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903979" y="2531006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189784" y="2531005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201332" y="2099006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201332" y="2531006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903979" y="2963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2189784" y="2963100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1903979" y="3395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2189784" y="3395100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1201332" y="2963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201332" y="3395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55576" y="2106459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6185111" y="2099006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765444" y="2099006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6470916" y="2099005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55" name="Left Brace 64"/>
          <p:cNvSpPr/>
          <p:nvPr/>
        </p:nvSpPr>
        <p:spPr>
          <a:xfrm rot="16200000" flipH="1">
            <a:off x="6562332" y="1904183"/>
            <a:ext cx="108000" cy="288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65"/>
          <p:cNvSpPr txBox="1"/>
          <p:nvPr/>
        </p:nvSpPr>
        <p:spPr>
          <a:xfrm>
            <a:off x="6457607" y="1916832"/>
            <a:ext cx="360000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6185111" y="2531006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6470916" y="2531005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5482464" y="2099006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5482464" y="2531006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185111" y="2963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470916" y="2963100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6185111" y="3395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6470916" y="3395100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>
            <a:off x="5482464" y="2963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5482464" y="3395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5041806" y="2099006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78" name="Rectangle 8"/>
          <p:cNvSpPr>
            <a:spLocks noChangeArrowheads="1"/>
          </p:cNvSpPr>
          <p:nvPr/>
        </p:nvSpPr>
        <p:spPr bwMode="auto">
          <a:xfrm>
            <a:off x="1899539" y="4545219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2477516" y="4545219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0" name="Left Brace 63"/>
          <p:cNvSpPr/>
          <p:nvPr/>
        </p:nvSpPr>
        <p:spPr>
          <a:xfrm rot="16200000" flipH="1">
            <a:off x="2280151" y="4350397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TextBox 64"/>
          <p:cNvSpPr txBox="1"/>
          <p:nvPr/>
        </p:nvSpPr>
        <p:spPr>
          <a:xfrm>
            <a:off x="2154114" y="4363045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1899539" y="4977219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1196892" y="4545219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4" name="Rectangle 5"/>
          <p:cNvSpPr>
            <a:spLocks noChangeArrowheads="1"/>
          </p:cNvSpPr>
          <p:nvPr/>
        </p:nvSpPr>
        <p:spPr bwMode="auto">
          <a:xfrm>
            <a:off x="1196892" y="4977219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1899539" y="5409314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1899539" y="5841314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1196892" y="5409314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196892" y="5841314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9" name="Rectangle 3"/>
          <p:cNvSpPr>
            <a:spLocks noChangeArrowheads="1"/>
          </p:cNvSpPr>
          <p:nvPr/>
        </p:nvSpPr>
        <p:spPr bwMode="auto">
          <a:xfrm>
            <a:off x="2188735" y="4545219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755576" y="4546825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23528" y="155679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Option-A. Duplicated </a:t>
            </a:r>
            <a:r>
              <a:rPr lang="en-US" altLang="ja-JP" sz="1400" b="1" u="sng" dirty="0">
                <a:solidFill>
                  <a:srgbClr val="000000"/>
                </a:solidFill>
              </a:rPr>
              <a:t>HE-SIG-B per 20MHz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572000" y="1556792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Option-B. Non-duplicated </a:t>
            </a:r>
            <a:r>
              <a:rPr lang="en-US" altLang="ja-JP" sz="1400" b="1" u="sng" dirty="0">
                <a:solidFill>
                  <a:srgbClr val="000000"/>
                </a:solidFill>
              </a:rPr>
              <a:t>HE-SIG-B per 20MHz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23528" y="400506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Option-C. </a:t>
            </a:r>
            <a:r>
              <a:rPr lang="en-US" altLang="ja-JP" sz="1400" b="1" u="sng" dirty="0">
                <a:solidFill>
                  <a:srgbClr val="000000"/>
                </a:solidFill>
              </a:rPr>
              <a:t>Entire-channel HE-SIG-</a:t>
            </a:r>
            <a:r>
              <a:rPr lang="en-US" altLang="ja-JP" sz="1400" b="1" u="sng" dirty="0" smtClean="0">
                <a:solidFill>
                  <a:srgbClr val="000000"/>
                </a:solidFill>
              </a:rPr>
              <a:t>B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grpSp>
        <p:nvGrpSpPr>
          <p:cNvPr id="70" name="Group 3"/>
          <p:cNvGrpSpPr/>
          <p:nvPr/>
        </p:nvGrpSpPr>
        <p:grpSpPr>
          <a:xfrm>
            <a:off x="5004048" y="4171194"/>
            <a:ext cx="3456384" cy="1706078"/>
            <a:chOff x="2362200" y="3499590"/>
            <a:chExt cx="3456384" cy="1706078"/>
          </a:xfrm>
        </p:grpSpPr>
        <p:grpSp>
          <p:nvGrpSpPr>
            <p:cNvPr id="71" name="Group 58"/>
            <p:cNvGrpSpPr/>
            <p:nvPr/>
          </p:nvGrpSpPr>
          <p:grpSpPr>
            <a:xfrm>
              <a:off x="2362200" y="3499590"/>
              <a:ext cx="3456384" cy="1706078"/>
              <a:chOff x="4419590" y="3288670"/>
              <a:chExt cx="3456384" cy="1706078"/>
            </a:xfrm>
          </p:grpSpPr>
          <p:sp>
            <p:nvSpPr>
              <p:cNvPr id="91" name="Rounded Rectangle 29"/>
              <p:cNvSpPr/>
              <p:nvPr/>
            </p:nvSpPr>
            <p:spPr bwMode="auto">
              <a:xfrm>
                <a:off x="5183836" y="3948260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rgbClr val="000000"/>
                  </a:solidFill>
                  <a:latin typeface="+mj-lt"/>
                </a:endParaRPr>
              </a:p>
            </p:txBody>
          </p:sp>
          <p:sp>
            <p:nvSpPr>
              <p:cNvPr id="94" name="Rounded Rectangle 30"/>
              <p:cNvSpPr/>
              <p:nvPr/>
            </p:nvSpPr>
            <p:spPr bwMode="auto">
              <a:xfrm>
                <a:off x="6236173" y="3960476"/>
                <a:ext cx="756729" cy="178007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5" name="Rounded Rectangle 33"/>
              <p:cNvSpPr/>
              <p:nvPr/>
            </p:nvSpPr>
            <p:spPr bwMode="auto">
              <a:xfrm>
                <a:off x="6236173" y="4138456"/>
                <a:ext cx="756729" cy="17800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6" name="Rounded Rectangle 37"/>
              <p:cNvSpPr/>
              <p:nvPr/>
            </p:nvSpPr>
            <p:spPr bwMode="auto">
              <a:xfrm>
                <a:off x="5183156" y="4324321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rgbClr val="000000"/>
                  </a:solidFill>
                  <a:latin typeface="+mj-lt"/>
                </a:endParaRPr>
              </a:p>
            </p:txBody>
          </p:sp>
          <p:sp>
            <p:nvSpPr>
              <p:cNvPr id="97" name="Rounded Rectangle 38"/>
              <p:cNvSpPr/>
              <p:nvPr/>
            </p:nvSpPr>
            <p:spPr bwMode="auto">
              <a:xfrm>
                <a:off x="6236173" y="4315477"/>
                <a:ext cx="759699" cy="373871"/>
              </a:xfrm>
              <a:prstGeom prst="roundRect">
                <a:avLst/>
              </a:prstGeom>
              <a:solidFill>
                <a:srgbClr val="C00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8" name="Right Brace 44"/>
              <p:cNvSpPr>
                <a:spLocks/>
              </p:cNvSpPr>
              <p:nvPr/>
            </p:nvSpPr>
            <p:spPr bwMode="auto">
              <a:xfrm rot="16200000">
                <a:off x="5477720" y="3502733"/>
                <a:ext cx="116620" cy="705745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99" name="TextBox 45"/>
              <p:cNvSpPr txBox="1">
                <a:spLocks noChangeArrowheads="1"/>
              </p:cNvSpPr>
              <p:nvPr/>
            </p:nvSpPr>
            <p:spPr bwMode="auto">
              <a:xfrm>
                <a:off x="4758424" y="3615400"/>
                <a:ext cx="134844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4</a:t>
                </a:r>
                <a:r>
                  <a:rPr lang="en-US" altLang="en-US" sz="1000" b="0" dirty="0">
                    <a:solidFill>
                      <a:srgbClr val="000000"/>
                    </a:solidFill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 per OFDM </a:t>
                </a:r>
                <a:r>
                  <a:rPr lang="en-US" altLang="en-US" sz="1000" b="0" dirty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Symbol</a:t>
                </a:r>
              </a:p>
            </p:txBody>
          </p:sp>
          <p:sp>
            <p:nvSpPr>
              <p:cNvPr id="100" name="Right Brace 44"/>
              <p:cNvSpPr>
                <a:spLocks/>
              </p:cNvSpPr>
              <p:nvPr/>
            </p:nvSpPr>
            <p:spPr bwMode="auto">
              <a:xfrm rot="16200000">
                <a:off x="6537957" y="3503634"/>
                <a:ext cx="141455" cy="747173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01" name="TextBox 45"/>
              <p:cNvSpPr txBox="1">
                <a:spLocks noChangeArrowheads="1"/>
              </p:cNvSpPr>
              <p:nvPr/>
            </p:nvSpPr>
            <p:spPr bwMode="auto">
              <a:xfrm>
                <a:off x="6177649" y="3608425"/>
                <a:ext cx="141417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16</a:t>
                </a:r>
                <a:r>
                  <a:rPr lang="en-US" altLang="en-US" sz="1000" b="0" dirty="0">
                    <a:solidFill>
                      <a:srgbClr val="000000"/>
                    </a:solidFill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 per OFDM Symbol</a:t>
                </a:r>
                <a:endParaRPr lang="en-US" altLang="en-US" sz="1000" b="0" dirty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02" name="TextBox 59"/>
              <p:cNvSpPr txBox="1"/>
              <p:nvPr/>
            </p:nvSpPr>
            <p:spPr>
              <a:xfrm>
                <a:off x="5845316" y="4046170"/>
                <a:ext cx="4658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000000"/>
                    </a:solidFill>
                  </a:rPr>
                  <a:t>…</a:t>
                </a:r>
                <a:endParaRPr lang="zh-CN" altLang="en-US" sz="2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TextBox 79"/>
              <p:cNvSpPr txBox="1"/>
              <p:nvPr/>
            </p:nvSpPr>
            <p:spPr>
              <a:xfrm>
                <a:off x="7400723" y="4025163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000000"/>
                    </a:solidFill>
                  </a:rPr>
                  <a:t>…</a:t>
                </a:r>
                <a:endParaRPr lang="zh-CN" altLang="en-US" sz="2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TextBox 82"/>
              <p:cNvSpPr txBox="1"/>
              <p:nvPr/>
            </p:nvSpPr>
            <p:spPr>
              <a:xfrm>
                <a:off x="4791423" y="4048759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000000"/>
                    </a:solidFill>
                  </a:rPr>
                  <a:t>…</a:t>
                </a:r>
                <a:endParaRPr lang="zh-CN" altLang="en-US" sz="20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5" name="Group 103"/>
              <p:cNvGrpSpPr/>
              <p:nvPr/>
            </p:nvGrpSpPr>
            <p:grpSpPr>
              <a:xfrm>
                <a:off x="4419590" y="3288670"/>
                <a:ext cx="3426644" cy="1706078"/>
                <a:chOff x="535161" y="2637390"/>
                <a:chExt cx="3426644" cy="1706078"/>
              </a:xfrm>
            </p:grpSpPr>
            <p:cxnSp>
              <p:nvCxnSpPr>
                <p:cNvPr id="106" name="Straight Arrow Connector 104"/>
                <p:cNvCxnSpPr/>
                <p:nvPr/>
              </p:nvCxnSpPr>
              <p:spPr bwMode="auto">
                <a:xfrm flipH="1" flipV="1">
                  <a:off x="828308" y="2861131"/>
                  <a:ext cx="0" cy="1357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07" name="Straight Arrow Connector 105"/>
                <p:cNvCxnSpPr/>
                <p:nvPr/>
              </p:nvCxnSpPr>
              <p:spPr bwMode="auto">
                <a:xfrm>
                  <a:off x="828308" y="4218801"/>
                  <a:ext cx="2744323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8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3501423" y="4066469"/>
                  <a:ext cx="46038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time</a:t>
                  </a:r>
                  <a:endParaRPr lang="en-US" altLang="en-US" sz="1200" b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9" name="TextBox 75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67139" y="2905412"/>
                  <a:ext cx="813043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frequency</a:t>
                  </a:r>
                  <a:endParaRPr lang="en-US" altLang="en-US" sz="1200" b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cxnSp>
          <p:nvCxnSpPr>
            <p:cNvPr id="72" name="Straight Arrow Connector 81"/>
            <p:cNvCxnSpPr/>
            <p:nvPr/>
          </p:nvCxnSpPr>
          <p:spPr bwMode="auto">
            <a:xfrm flipH="1">
              <a:off x="4994543" y="4160824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3" name="TextBox 45"/>
            <p:cNvSpPr txBox="1">
              <a:spLocks noChangeArrowheads="1"/>
            </p:cNvSpPr>
            <p:nvPr/>
          </p:nvSpPr>
          <p:spPr bwMode="auto">
            <a:xfrm>
              <a:off x="4947093" y="4142024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cxnSp>
          <p:nvCxnSpPr>
            <p:cNvPr id="74" name="Straight Arrow Connector 84"/>
            <p:cNvCxnSpPr/>
            <p:nvPr/>
          </p:nvCxnSpPr>
          <p:spPr bwMode="auto">
            <a:xfrm flipH="1">
              <a:off x="4993083" y="4372116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5" name="Straight Arrow Connector 90"/>
            <p:cNvCxnSpPr/>
            <p:nvPr/>
          </p:nvCxnSpPr>
          <p:spPr bwMode="auto">
            <a:xfrm flipH="1">
              <a:off x="4993083" y="4549455"/>
              <a:ext cx="1460" cy="3508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6" name="TextBox 45"/>
            <p:cNvSpPr txBox="1">
              <a:spLocks noChangeArrowheads="1"/>
            </p:cNvSpPr>
            <p:nvPr/>
          </p:nvSpPr>
          <p:spPr bwMode="auto">
            <a:xfrm>
              <a:off x="4947269" y="4327629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926733" y="4589282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r>
                <a:rPr lang="en-US" altLang="en-US" sz="1000" b="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0MHz</a:t>
              </a:r>
              <a:endParaRPr lang="en-US" altLang="en-US" sz="1000" b="0" dirty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4572000" y="3985319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Option-D. HE</a:t>
            </a:r>
            <a:r>
              <a:rPr lang="en-US" altLang="ja-JP" sz="1400" b="1" u="sng" dirty="0">
                <a:solidFill>
                  <a:srgbClr val="000000"/>
                </a:solidFill>
              </a:rPr>
              <a:t>-SIG-</a:t>
            </a:r>
            <a:r>
              <a:rPr lang="en-US" altLang="ja-JP" sz="1400" b="1" u="sng" dirty="0" smtClean="0">
                <a:solidFill>
                  <a:srgbClr val="000000"/>
                </a:solidFill>
              </a:rPr>
              <a:t>B per resource unit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44008" y="5805264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HE-SIG-A needs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to have segment information of resource units.  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 It’s</a:t>
            </a:r>
            <a:r>
              <a:rPr kumimoji="1" lang="ja-JP" altLang="en-US" sz="14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not</a:t>
            </a:r>
            <a:r>
              <a:rPr kumimoji="1" lang="ja-JP" altLang="en-US" sz="14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feasible.</a:t>
            </a:r>
          </a:p>
          <a:p>
            <a:r>
              <a:rPr kumimoji="1" lang="en-US" altLang="ja-JP" sz="1400" dirty="0">
                <a:solidFill>
                  <a:srgbClr val="000000"/>
                </a:solidFill>
                <a:sym typeface="Wingdings"/>
              </a:rPr>
              <a:t>T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hat big information will not fit in HE-SIG-A. 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96336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[5]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59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#2:</a:t>
            </a:r>
            <a:br>
              <a:rPr lang="en-US" altLang="ja-JP" dirty="0" smtClean="0"/>
            </a:br>
            <a:r>
              <a:rPr lang="en-US" altLang="ja-JP" dirty="0" smtClean="0"/>
              <a:t>Required</a:t>
            </a:r>
            <a:r>
              <a:rPr lang="en-US" altLang="ja-JP" sz="1800" b="0" dirty="0" smtClean="0"/>
              <a:t> </a:t>
            </a:r>
            <a:r>
              <a:rPr lang="en-US" altLang="ja-JP" dirty="0" smtClean="0"/>
              <a:t>OFDM Symbols</a:t>
            </a:r>
            <a:endParaRPr lang="en-US" sz="1800" b="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338082"/>
              </p:ext>
            </p:extLst>
          </p:nvPr>
        </p:nvGraphicFramePr>
        <p:xfrm>
          <a:off x="827584" y="1916832"/>
          <a:ext cx="7560838" cy="24688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23908"/>
                <a:gridCol w="1509643"/>
                <a:gridCol w="1867325"/>
                <a:gridCol w="1025780"/>
                <a:gridCol w="1017091"/>
                <a:gridCol w="1017091"/>
              </a:tblGrid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BW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Max. QTTY of RU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Max.</a:t>
                      </a:r>
                      <a:r>
                        <a:rPr kumimoji="1" lang="ja-JP" altLang="en-US" sz="18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size</a:t>
                      </a:r>
                      <a:r>
                        <a:rPr kumimoji="1" lang="ja-JP" altLang="en-US" sz="18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of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HE-SIG-B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(required bits)</a:t>
                      </a: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Required OFDM symbols for HE-SIG-B (64FFT) </a:t>
                      </a:r>
                      <a:r>
                        <a:rPr kumimoji="1" lang="en-US" altLang="ja-JP" sz="1800" b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kumimoji="1" lang="ja-JP" altLang="en-US" sz="18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2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2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2CA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20M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80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152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80M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37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304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4 *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160M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74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600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25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   4 *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27584" y="442782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838" indent="-96838"/>
            <a:r>
              <a:rPr kumimoji="1" lang="en-US" altLang="ja-JP" sz="1800" dirty="0" smtClean="0">
                <a:solidFill>
                  <a:srgbClr val="000000"/>
                </a:solidFill>
              </a:rPr>
              <a:t>Note-1) HE-SIG-B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structure on Slide-4 is assumed.</a:t>
            </a:r>
          </a:p>
          <a:p>
            <a:pPr marL="96838" indent="-96838"/>
            <a:r>
              <a:rPr kumimoji="1" lang="en-US" altLang="ja-JP" sz="1800" dirty="0" smtClean="0">
                <a:solidFill>
                  <a:srgbClr val="000000"/>
                </a:solidFill>
              </a:rPr>
              <a:t>Note-2) 48 available subcarriers and coding rate = 1/2 are assumed per 20MHz.</a:t>
            </a:r>
          </a:p>
          <a:p>
            <a:pPr marL="96838" indent="-96838"/>
            <a:r>
              <a:rPr kumimoji="1" lang="en-US" altLang="ja-JP" sz="1800" dirty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* It’s subject how to express the resource units across two 20MHz. (next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>
                <a:solidFill>
                  <a:srgbClr val="000000"/>
                </a:solidFill>
              </a:rPr>
              <a:t>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lide)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53012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Option-A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isn’t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efficient.</a:t>
            </a:r>
            <a:r>
              <a:rPr kumimoji="1" lang="en-US" altLang="en-US" dirty="0">
                <a:solidFill>
                  <a:srgbClr val="000000"/>
                </a:solidFill>
              </a:rPr>
              <a:t> </a:t>
            </a:r>
            <a:r>
              <a:rPr kumimoji="1" lang="en-US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may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not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practical.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5694347"/>
            <a:ext cx="8352928" cy="830997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Proposal #2: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HE-SIG-B should not be duplicated in every 20MHz as Option-A.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292080" y="2564904"/>
            <a:ext cx="1080120" cy="187220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7428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 #2:</a:t>
            </a:r>
            <a:br>
              <a:rPr kumimoji="1" lang="en-US" altLang="ja-JP" dirty="0" smtClean="0"/>
            </a:br>
            <a:r>
              <a:rPr kumimoji="1" lang="en-US" altLang="ja-JP" dirty="0" smtClean="0"/>
              <a:t>An Issue on Option-B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7" name="Content Placeholder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2620814"/>
            <a:ext cx="8763001" cy="383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テキスト ボックス 16"/>
          <p:cNvSpPr txBox="1"/>
          <p:nvPr/>
        </p:nvSpPr>
        <p:spPr>
          <a:xfrm>
            <a:off x="683568" y="184482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Some resource units are across two 20MHz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sub-bands.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 How can we express these resource units in Option-B</a:t>
            </a:r>
            <a:r>
              <a:rPr kumimoji="1" lang="ja-JP" altLang="en-US" dirty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case??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4355976" y="3212976"/>
            <a:ext cx="432048" cy="2520280"/>
          </a:xfrm>
          <a:prstGeom prst="roundRect">
            <a:avLst>
              <a:gd name="adj" fmla="val 34663"/>
            </a:avLst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1547664" y="5013176"/>
            <a:ext cx="3024336" cy="720080"/>
          </a:xfrm>
          <a:prstGeom prst="roundRect">
            <a:avLst>
              <a:gd name="adj" fmla="val 34663"/>
            </a:avLst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4644008" y="5013176"/>
            <a:ext cx="2952328" cy="720080"/>
          </a:xfrm>
          <a:prstGeom prst="roundRect">
            <a:avLst>
              <a:gd name="adj" fmla="val 34663"/>
            </a:avLst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393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#3:</a:t>
            </a:r>
            <a:br>
              <a:rPr lang="en-US" altLang="ja-JP" dirty="0" smtClean="0"/>
            </a:br>
            <a:r>
              <a:rPr lang="en-US" altLang="ja-JP" dirty="0" smtClean="0"/>
              <a:t>Decoding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Issue</a:t>
            </a:r>
            <a:r>
              <a:rPr lang="ja-JP" altLang="ja-JP" dirty="0"/>
              <a:t> </a:t>
            </a:r>
            <a:r>
              <a:rPr lang="en-US" altLang="ja-JP" dirty="0" smtClean="0"/>
              <a:t>for DL-OFDMA??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191683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Definitive destination address will be acquired from decoded MAC frame.</a:t>
            </a:r>
          </a:p>
          <a:p>
            <a:pPr marL="285750" indent="-285750">
              <a:buFont typeface="Wingdings" charset="0"/>
              <a:buChar char="à"/>
            </a:pP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A receiving STA has to decode all resource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units to pick up a desired MAC frame.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890271" y="3718822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470604" y="3718822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176076" y="3718821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1890271" y="4150822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176076" y="4150821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1187624" y="3718822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187624" y="4150822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890271" y="4582917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176076" y="4582916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890271" y="5014917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176076" y="5014916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187624" y="4582917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187624" y="5014917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746966" y="3718822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4603291" y="3718773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5181268" y="3718773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4603291" y="4150773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900644" y="3718773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3900644" y="4150773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4603291" y="4582868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4603291" y="5014868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3900644" y="4582868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3900644" y="5014868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892487" y="3718773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3459328" y="3720379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52" name="フリーフォーム 51"/>
          <p:cNvSpPr/>
          <p:nvPr/>
        </p:nvSpPr>
        <p:spPr>
          <a:xfrm>
            <a:off x="1185694" y="3715364"/>
            <a:ext cx="1824264" cy="1693396"/>
          </a:xfrm>
          <a:custGeom>
            <a:avLst/>
            <a:gdLst>
              <a:gd name="connsiteX0" fmla="*/ 0 w 1824264"/>
              <a:gd name="connsiteY0" fmla="*/ 0 h 1693396"/>
              <a:gd name="connsiteX1" fmla="*/ 1824264 w 1824264"/>
              <a:gd name="connsiteY1" fmla="*/ 10080 h 1693396"/>
              <a:gd name="connsiteX2" fmla="*/ 1824264 w 1824264"/>
              <a:gd name="connsiteY2" fmla="*/ 1693396 h 1693396"/>
              <a:gd name="connsiteX3" fmla="*/ 987723 w 1824264"/>
              <a:gd name="connsiteY3" fmla="*/ 1693396 h 1693396"/>
              <a:gd name="connsiteX4" fmla="*/ 997802 w 1824264"/>
              <a:gd name="connsiteY4" fmla="*/ 393110 h 1693396"/>
              <a:gd name="connsiteX5" fmla="*/ 0 w 1824264"/>
              <a:gd name="connsiteY5" fmla="*/ 393110 h 1693396"/>
              <a:gd name="connsiteX6" fmla="*/ 0 w 1824264"/>
              <a:gd name="connsiteY6" fmla="*/ 0 h 169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264" h="1693396">
                <a:moveTo>
                  <a:pt x="0" y="0"/>
                </a:moveTo>
                <a:lnTo>
                  <a:pt x="1824264" y="10080"/>
                </a:lnTo>
                <a:lnTo>
                  <a:pt x="1824264" y="1693396"/>
                </a:lnTo>
                <a:lnTo>
                  <a:pt x="987723" y="1693396"/>
                </a:lnTo>
                <a:cubicBezTo>
                  <a:pt x="991083" y="1259967"/>
                  <a:pt x="994442" y="826539"/>
                  <a:pt x="997802" y="393110"/>
                </a:cubicBezTo>
                <a:lnTo>
                  <a:pt x="0" y="393110"/>
                </a:lnTo>
                <a:lnTo>
                  <a:pt x="0" y="0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フリーフォーム 53"/>
          <p:cNvSpPr/>
          <p:nvPr/>
        </p:nvSpPr>
        <p:spPr>
          <a:xfrm>
            <a:off x="3892236" y="3718773"/>
            <a:ext cx="1824264" cy="1693396"/>
          </a:xfrm>
          <a:custGeom>
            <a:avLst/>
            <a:gdLst>
              <a:gd name="connsiteX0" fmla="*/ 0 w 1824264"/>
              <a:gd name="connsiteY0" fmla="*/ 0 h 1693396"/>
              <a:gd name="connsiteX1" fmla="*/ 1824264 w 1824264"/>
              <a:gd name="connsiteY1" fmla="*/ 10080 h 1693396"/>
              <a:gd name="connsiteX2" fmla="*/ 1824264 w 1824264"/>
              <a:gd name="connsiteY2" fmla="*/ 1693396 h 1693396"/>
              <a:gd name="connsiteX3" fmla="*/ 987723 w 1824264"/>
              <a:gd name="connsiteY3" fmla="*/ 1693396 h 1693396"/>
              <a:gd name="connsiteX4" fmla="*/ 997802 w 1824264"/>
              <a:gd name="connsiteY4" fmla="*/ 393110 h 1693396"/>
              <a:gd name="connsiteX5" fmla="*/ 0 w 1824264"/>
              <a:gd name="connsiteY5" fmla="*/ 393110 h 1693396"/>
              <a:gd name="connsiteX6" fmla="*/ 0 w 1824264"/>
              <a:gd name="connsiteY6" fmla="*/ 0 h 169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264" h="1693396">
                <a:moveTo>
                  <a:pt x="0" y="0"/>
                </a:moveTo>
                <a:lnTo>
                  <a:pt x="1824264" y="10080"/>
                </a:lnTo>
                <a:lnTo>
                  <a:pt x="1824264" y="1693396"/>
                </a:lnTo>
                <a:lnTo>
                  <a:pt x="987723" y="1693396"/>
                </a:lnTo>
                <a:cubicBezTo>
                  <a:pt x="991083" y="1259967"/>
                  <a:pt x="994442" y="826539"/>
                  <a:pt x="997802" y="393110"/>
                </a:cubicBezTo>
                <a:lnTo>
                  <a:pt x="0" y="393110"/>
                </a:lnTo>
                <a:lnTo>
                  <a:pt x="0" y="0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1187624" y="2780928"/>
            <a:ext cx="288032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475656" y="270892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: Minimum required portion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for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decoding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11560" y="314270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Option-B.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347864" y="314270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Option-C.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39552" y="559098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 may be complicated for a receiving STA to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decode the entire DL-OFDMA frame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of multi-resource units with various MCSs and resource segmentations. 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7611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Consideration #3:</a:t>
            </a:r>
            <a:br>
              <a:rPr lang="en-US" altLang="ja-JP" sz="2800" dirty="0" smtClean="0"/>
            </a:br>
            <a:r>
              <a:rPr lang="en-US" altLang="ja-JP" sz="2800" dirty="0" smtClean="0"/>
              <a:t>Possible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Optimization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Decoding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Schemes</a:t>
            </a:r>
            <a:endParaRPr lang="en-US" sz="2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1772816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When HE-SIG-A has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an indication for sub-band selection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, a receiving STA may be able to limit decoding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portion just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a specific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20MHz.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That indication will be with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Multi-Access (MA) group ID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. (Need further studies) 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818263" y="4098729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398596" y="4098729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104068" y="4098728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1818263" y="453072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104068" y="453072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1115616" y="4098729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115616" y="453072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818263" y="4962824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104068" y="4962823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818263" y="5394824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104068" y="5394823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115616" y="4962824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115616" y="5394824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674958" y="4098729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5035339" y="4098680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5613316" y="4098680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5035339" y="453068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4332692" y="4098680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4332692" y="453068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5035339" y="4962775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5035339" y="5394775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4332692" y="4962775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4332692" y="5394775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5324535" y="4098680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3891376" y="4100286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683568" y="2852936"/>
            <a:ext cx="288032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71600" y="278092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: Minimum required portion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for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decoding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39552" y="32849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Option-B.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79912" y="32849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Option-C.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1115616" y="4082833"/>
            <a:ext cx="1008112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42" name="テキスト ボックス 10241"/>
          <p:cNvSpPr txBox="1"/>
          <p:nvPr/>
        </p:nvSpPr>
        <p:spPr>
          <a:xfrm>
            <a:off x="4067944" y="353294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u="sng" dirty="0" smtClean="0">
                <a:solidFill>
                  <a:srgbClr val="000000"/>
                </a:solidFill>
              </a:rPr>
              <a:t>Not well</a:t>
            </a:r>
            <a:r>
              <a:rPr kumimoji="1" lang="en-US" altLang="en-US" sz="2000" u="sng" dirty="0">
                <a:solidFill>
                  <a:srgbClr val="000000"/>
                </a:solidFill>
              </a:rPr>
              <a:t>-</a:t>
            </a:r>
            <a:r>
              <a:rPr kumimoji="1" lang="en-US" altLang="ja-JP" sz="2000" u="sng" dirty="0" smtClean="0">
                <a:solidFill>
                  <a:srgbClr val="000000"/>
                </a:solidFill>
              </a:rPr>
              <a:t>optimized</a:t>
            </a:r>
            <a:endParaRPr kumimoji="1" lang="ja-JP" altLang="en-US" sz="2000" u="sng" dirty="0">
              <a:solidFill>
                <a:srgbClr val="00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39552" y="587727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This optimization may reduce required processing power to decode DL-OFDMA  frame on a receiving STA.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2103570" y="4509120"/>
            <a:ext cx="864096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4328942" y="4093822"/>
            <a:ext cx="1824264" cy="1693396"/>
          </a:xfrm>
          <a:custGeom>
            <a:avLst/>
            <a:gdLst>
              <a:gd name="connsiteX0" fmla="*/ 1280008 w 1824264"/>
              <a:gd name="connsiteY0" fmla="*/ 423349 h 1693396"/>
              <a:gd name="connsiteX1" fmla="*/ 1290087 w 1824264"/>
              <a:gd name="connsiteY1" fmla="*/ 0 h 1693396"/>
              <a:gd name="connsiteX2" fmla="*/ 0 w 1824264"/>
              <a:gd name="connsiteY2" fmla="*/ 0 h 1693396"/>
              <a:gd name="connsiteX3" fmla="*/ 0 w 1824264"/>
              <a:gd name="connsiteY3" fmla="*/ 393110 h 1693396"/>
              <a:gd name="connsiteX4" fmla="*/ 987723 w 1824264"/>
              <a:gd name="connsiteY4" fmla="*/ 393110 h 1693396"/>
              <a:gd name="connsiteX5" fmla="*/ 987723 w 1824264"/>
              <a:gd name="connsiteY5" fmla="*/ 1693396 h 1693396"/>
              <a:gd name="connsiteX6" fmla="*/ 1280008 w 1824264"/>
              <a:gd name="connsiteY6" fmla="*/ 1693396 h 1693396"/>
              <a:gd name="connsiteX7" fmla="*/ 1280008 w 1824264"/>
              <a:gd name="connsiteY7" fmla="*/ 846698 h 1693396"/>
              <a:gd name="connsiteX8" fmla="*/ 1824264 w 1824264"/>
              <a:gd name="connsiteY8" fmla="*/ 836618 h 1693396"/>
              <a:gd name="connsiteX9" fmla="*/ 1824264 w 1824264"/>
              <a:gd name="connsiteY9" fmla="*/ 403190 h 1693396"/>
              <a:gd name="connsiteX10" fmla="*/ 1280008 w 1824264"/>
              <a:gd name="connsiteY10" fmla="*/ 423349 h 169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4264" h="1693396">
                <a:moveTo>
                  <a:pt x="1280008" y="423349"/>
                </a:moveTo>
                <a:lnTo>
                  <a:pt x="1290087" y="0"/>
                </a:lnTo>
                <a:lnTo>
                  <a:pt x="0" y="0"/>
                </a:lnTo>
                <a:lnTo>
                  <a:pt x="0" y="393110"/>
                </a:lnTo>
                <a:lnTo>
                  <a:pt x="987723" y="393110"/>
                </a:lnTo>
                <a:lnTo>
                  <a:pt x="987723" y="1693396"/>
                </a:lnTo>
                <a:lnTo>
                  <a:pt x="1280008" y="1693396"/>
                </a:lnTo>
                <a:lnTo>
                  <a:pt x="1280008" y="846698"/>
                </a:lnTo>
                <a:lnTo>
                  <a:pt x="1824264" y="836618"/>
                </a:lnTo>
                <a:lnTo>
                  <a:pt x="1824264" y="403190"/>
                </a:lnTo>
                <a:lnTo>
                  <a:pt x="1280008" y="423349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64088" y="27617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i="1" dirty="0" smtClean="0">
                <a:solidFill>
                  <a:srgbClr val="000000"/>
                </a:solidFill>
              </a:rPr>
              <a:t>Figures below are examples that are indicated in HE-SIG-A as 2</a:t>
            </a:r>
            <a:r>
              <a:rPr kumimoji="1" lang="en-US" altLang="ja-JP" sz="1400" i="1" baseline="30000" dirty="0" smtClean="0">
                <a:solidFill>
                  <a:srgbClr val="000000"/>
                </a:solidFill>
              </a:rPr>
              <a:t>nd</a:t>
            </a:r>
            <a:r>
              <a:rPr kumimoji="1" lang="en-US" altLang="ja-JP" sz="1400" i="1" dirty="0" smtClean="0">
                <a:solidFill>
                  <a:srgbClr val="000000"/>
                </a:solidFill>
              </a:rPr>
              <a:t> 20M to be decoded.  </a:t>
            </a:r>
            <a:endParaRPr kumimoji="1" lang="ja-JP" altLang="en-US" sz="1400" i="1" dirty="0">
              <a:solidFill>
                <a:srgbClr val="000000"/>
              </a:solidFill>
            </a:endParaRPr>
          </a:p>
        </p:txBody>
      </p:sp>
      <p:sp>
        <p:nvSpPr>
          <p:cNvPr id="61" name="四角形吹き出し 60"/>
          <p:cNvSpPr/>
          <p:nvPr/>
        </p:nvSpPr>
        <p:spPr bwMode="auto">
          <a:xfrm>
            <a:off x="1835696" y="3284984"/>
            <a:ext cx="1800200" cy="576064"/>
          </a:xfrm>
          <a:prstGeom prst="wedgeRectCallout">
            <a:avLst>
              <a:gd name="adj1" fmla="val -43714"/>
              <a:gd name="adj2" fmla="val 9749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Indication for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sub-band selection 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7880099" y="4077072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8460432" y="4077072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8165904" y="4077071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7880099" y="4509072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8165904" y="4509071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7177452" y="4077072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7177452" y="4509072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5" name="Rectangle 8"/>
          <p:cNvSpPr>
            <a:spLocks noChangeArrowheads="1"/>
          </p:cNvSpPr>
          <p:nvPr/>
        </p:nvSpPr>
        <p:spPr bwMode="auto">
          <a:xfrm>
            <a:off x="7880099" y="4941167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8165904" y="4941166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7880099" y="5373167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8165904" y="5373166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7177452" y="4941167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7177452" y="5373167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6736794" y="4077072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8" name="フリーフォーム 7"/>
          <p:cNvSpPr/>
          <p:nvPr/>
        </p:nvSpPr>
        <p:spPr>
          <a:xfrm>
            <a:off x="7172009" y="4059388"/>
            <a:ext cx="1855259" cy="1705939"/>
          </a:xfrm>
          <a:custGeom>
            <a:avLst/>
            <a:gdLst>
              <a:gd name="connsiteX0" fmla="*/ 0 w 1855259"/>
              <a:gd name="connsiteY0" fmla="*/ 0 h 1705939"/>
              <a:gd name="connsiteX1" fmla="*/ 0 w 1855259"/>
              <a:gd name="connsiteY1" fmla="*/ 423372 h 1705939"/>
              <a:gd name="connsiteX2" fmla="*/ 996112 w 1855259"/>
              <a:gd name="connsiteY2" fmla="*/ 423372 h 1705939"/>
              <a:gd name="connsiteX3" fmla="*/ 983661 w 1855259"/>
              <a:gd name="connsiteY3" fmla="*/ 1705939 h 1705939"/>
              <a:gd name="connsiteX4" fmla="*/ 1108175 w 1855259"/>
              <a:gd name="connsiteY4" fmla="*/ 1705939 h 1705939"/>
              <a:gd name="connsiteX5" fmla="*/ 1108175 w 1855259"/>
              <a:gd name="connsiteY5" fmla="*/ 859196 h 1705939"/>
              <a:gd name="connsiteX6" fmla="*/ 1855259 w 1855259"/>
              <a:gd name="connsiteY6" fmla="*/ 846744 h 1705939"/>
              <a:gd name="connsiteX7" fmla="*/ 1855259 w 1855259"/>
              <a:gd name="connsiteY7" fmla="*/ 410920 h 1705939"/>
              <a:gd name="connsiteX8" fmla="*/ 1133078 w 1855259"/>
              <a:gd name="connsiteY8" fmla="*/ 423372 h 1705939"/>
              <a:gd name="connsiteX9" fmla="*/ 1108175 w 1855259"/>
              <a:gd name="connsiteY9" fmla="*/ 0 h 1705939"/>
              <a:gd name="connsiteX10" fmla="*/ 0 w 1855259"/>
              <a:gd name="connsiteY10" fmla="*/ 0 h 1705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5259" h="1705939">
                <a:moveTo>
                  <a:pt x="0" y="0"/>
                </a:moveTo>
                <a:lnTo>
                  <a:pt x="0" y="423372"/>
                </a:lnTo>
                <a:lnTo>
                  <a:pt x="996112" y="423372"/>
                </a:lnTo>
                <a:lnTo>
                  <a:pt x="983661" y="1705939"/>
                </a:lnTo>
                <a:lnTo>
                  <a:pt x="1108175" y="1705939"/>
                </a:lnTo>
                <a:lnTo>
                  <a:pt x="1108175" y="859196"/>
                </a:lnTo>
                <a:lnTo>
                  <a:pt x="1855259" y="846744"/>
                </a:lnTo>
                <a:lnTo>
                  <a:pt x="1855259" y="410920"/>
                </a:lnTo>
                <a:lnTo>
                  <a:pt x="1133078" y="423372"/>
                </a:lnTo>
                <a:lnTo>
                  <a:pt x="1108175" y="0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7172009" y="4071840"/>
            <a:ext cx="1817905" cy="1693487"/>
          </a:xfrm>
          <a:custGeom>
            <a:avLst/>
            <a:gdLst>
              <a:gd name="connsiteX0" fmla="*/ 0 w 1817905"/>
              <a:gd name="connsiteY0" fmla="*/ 0 h 1693487"/>
              <a:gd name="connsiteX1" fmla="*/ 0 w 1817905"/>
              <a:gd name="connsiteY1" fmla="*/ 398468 h 1693487"/>
              <a:gd name="connsiteX2" fmla="*/ 983661 w 1817905"/>
              <a:gd name="connsiteY2" fmla="*/ 410920 h 1693487"/>
              <a:gd name="connsiteX3" fmla="*/ 983661 w 1817905"/>
              <a:gd name="connsiteY3" fmla="*/ 1693487 h 1693487"/>
              <a:gd name="connsiteX4" fmla="*/ 1108175 w 1817905"/>
              <a:gd name="connsiteY4" fmla="*/ 1693487 h 1693487"/>
              <a:gd name="connsiteX5" fmla="*/ 1120626 w 1817905"/>
              <a:gd name="connsiteY5" fmla="*/ 859196 h 1693487"/>
              <a:gd name="connsiteX6" fmla="*/ 1817905 w 1817905"/>
              <a:gd name="connsiteY6" fmla="*/ 834292 h 1693487"/>
              <a:gd name="connsiteX7" fmla="*/ 1817905 w 1817905"/>
              <a:gd name="connsiteY7" fmla="*/ 423372 h 1693487"/>
              <a:gd name="connsiteX8" fmla="*/ 1120626 w 1817905"/>
              <a:gd name="connsiteY8" fmla="*/ 423372 h 1693487"/>
              <a:gd name="connsiteX9" fmla="*/ 1120626 w 1817905"/>
              <a:gd name="connsiteY9" fmla="*/ 12452 h 1693487"/>
              <a:gd name="connsiteX10" fmla="*/ 0 w 1817905"/>
              <a:gd name="connsiteY10" fmla="*/ 0 h 169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7905" h="1693487">
                <a:moveTo>
                  <a:pt x="0" y="0"/>
                </a:moveTo>
                <a:lnTo>
                  <a:pt x="0" y="398468"/>
                </a:lnTo>
                <a:lnTo>
                  <a:pt x="983661" y="410920"/>
                </a:lnTo>
                <a:lnTo>
                  <a:pt x="983661" y="1693487"/>
                </a:lnTo>
                <a:lnTo>
                  <a:pt x="1108175" y="1693487"/>
                </a:lnTo>
                <a:lnTo>
                  <a:pt x="1120626" y="859196"/>
                </a:lnTo>
                <a:lnTo>
                  <a:pt x="1817905" y="834292"/>
                </a:lnTo>
                <a:lnTo>
                  <a:pt x="1817905" y="423372"/>
                </a:lnTo>
                <a:lnTo>
                  <a:pt x="1120626" y="423372"/>
                </a:lnTo>
                <a:lnTo>
                  <a:pt x="1120626" y="12452"/>
                </a:lnTo>
                <a:lnTo>
                  <a:pt x="0" y="0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00192" y="328498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Doc. 15/821r0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7919864" y="3284984"/>
            <a:ext cx="1224136" cy="648072"/>
          </a:xfrm>
          <a:prstGeom prst="wedgeRectCallout">
            <a:avLst>
              <a:gd name="adj1" fmla="val -22151"/>
              <a:gd name="adj2" fmla="val 87478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 kind of group ID in common field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7223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2601</TotalTime>
  <Words>2200</Words>
  <Application>Microsoft Macintosh PowerPoint</Application>
  <PresentationFormat>画面に合わせる (4:3)</PresentationFormat>
  <Paragraphs>506</Paragraphs>
  <Slides>14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Office Theme</vt:lpstr>
      <vt:lpstr>文書</vt:lpstr>
      <vt:lpstr>Considerations on HE-SIG-A/B</vt:lpstr>
      <vt:lpstr>Abstract</vt:lpstr>
      <vt:lpstr>Consideration #1: MCS per OFDMA Resource Unit</vt:lpstr>
      <vt:lpstr>Consideration #1: e.g.  Expression of HE-SIG-B</vt:lpstr>
      <vt:lpstr>Consideration #2: Possible Configurations of HE-SIG-B [3][4]</vt:lpstr>
      <vt:lpstr>Consideration #2: Required OFDM Symbols</vt:lpstr>
      <vt:lpstr>Consideration #2: An Issue on Option-B</vt:lpstr>
      <vt:lpstr>Consideration #3: Decoding Issue for DL-OFDMA??</vt:lpstr>
      <vt:lpstr>Consideration #3: Possible Optimization for Decoding Schemes</vt:lpstr>
      <vt:lpstr>Consideration #3: Issues</vt:lpstr>
      <vt:lpstr>Conclusion </vt:lpstr>
      <vt:lpstr>Straw Poll #1</vt:lpstr>
      <vt:lpstr>Straw Poll 2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HE-SIG-A/B</dc:title>
  <dc:subject/>
  <dc:creator>Katsuo Yunoki</dc:creator>
  <cp:keywords/>
  <dc:description/>
  <cp:lastModifiedBy>柚木 克夫</cp:lastModifiedBy>
  <cp:revision>233</cp:revision>
  <cp:lastPrinted>1601-01-01T00:00:00Z</cp:lastPrinted>
  <dcterms:created xsi:type="dcterms:W3CDTF">2014-04-14T10:59:07Z</dcterms:created>
  <dcterms:modified xsi:type="dcterms:W3CDTF">2015-07-15T05:27:29Z</dcterms:modified>
  <cp:category/>
</cp:coreProperties>
</file>