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51" r:id="rId4"/>
    <p:sldId id="352" r:id="rId5"/>
    <p:sldId id="355" r:id="rId6"/>
    <p:sldId id="33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0" autoAdjust="0"/>
    <p:restoredTop sz="98157" autoAdjust="0"/>
  </p:normalViewPr>
  <p:slideViewPr>
    <p:cSldViewPr>
      <p:cViewPr>
        <p:scale>
          <a:sx n="90" d="100"/>
          <a:sy n="90" d="100"/>
        </p:scale>
        <p:origin x="-3048" y="-859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802.11-15/0825r2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robert.stacey@intel.com" TargetMode="External"/><Relationship Id="rId18" Type="http://schemas.openxmlformats.org/officeDocument/2006/relationships/hyperlink" Target="mailto:ddrgal@gmail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nfinn@cisco.com" TargetMode="External"/><Relationship Id="rId17" Type="http://schemas.openxmlformats.org/officeDocument/2006/relationships/hyperlink" Target="mailto:pecclesi@cisco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henry@LOGOUT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d3e3e3@gmail.com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edwardau@marvell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alex.ashley@hotmail.co.u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(July ‘15)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2015-05-03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5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dirty="0" smtClean="0">
                <a:hlinkClick r:id="rId4"/>
              </a:rPr>
              <a:t>edwardau@marvell.com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1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12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</a:t>
            </a:r>
            <a:endParaRPr lang="en-US" sz="1600" b="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 </a:t>
            </a:r>
            <a:endParaRPr lang="en-US" sz="1600" b="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4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3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6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7"/>
              </a:rPr>
              <a:t>pecclesi@cisco.com</a:t>
            </a:r>
            <a:r>
              <a:rPr lang="en-US" sz="1600" dirty="0" smtClean="0"/>
              <a:t> </a:t>
            </a:r>
            <a:endParaRPr lang="en-US" sz="1600" dirty="0"/>
          </a:p>
          <a:p>
            <a:pPr lvl="1"/>
            <a:r>
              <a:rPr lang="en-US" sz="1600" dirty="0" err="1" smtClean="0"/>
              <a:t>TGaq</a:t>
            </a:r>
            <a:r>
              <a:rPr lang="en-US" sz="1600" dirty="0" smtClean="0"/>
              <a:t> </a:t>
            </a:r>
            <a:r>
              <a:rPr lang="en-US" sz="1600" dirty="0"/>
              <a:t>– </a:t>
            </a:r>
            <a:r>
              <a:rPr lang="en-US" sz="1600" dirty="0" smtClean="0"/>
              <a:t>Dan Gal </a:t>
            </a:r>
            <a:r>
              <a:rPr lang="en-US" sz="1600" dirty="0"/>
              <a:t>– 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18"/>
              </a:rPr>
              <a:t>ddrgal@gmail.com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</a:t>
            </a:r>
            <a:r>
              <a:rPr lang="en-GB" dirty="0" smtClean="0">
                <a:solidFill>
                  <a:srgbClr val="FF0000"/>
                </a:solidFill>
              </a:rPr>
              <a:t>11</a:t>
            </a:r>
            <a:r>
              <a:rPr lang="en-GB" dirty="0" smtClean="0"/>
              <a:t>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28136"/>
              </p:ext>
            </p:extLst>
          </p:nvPr>
        </p:nvGraphicFramePr>
        <p:xfrm>
          <a:off x="914400" y="2398816"/>
          <a:ext cx="7772400" cy="31546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- 3640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- 581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2016***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2015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Nov 2014, Editors changed the running order and will revisit in November 2015,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400847"/>
              </p:ext>
            </p:extLst>
          </p:nvPr>
        </p:nvGraphicFramePr>
        <p:xfrm>
          <a:off x="457200" y="1371600"/>
          <a:ext cx="8077200" cy="330993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381000"/>
                <a:gridCol w="457200"/>
                <a:gridCol w="381000"/>
                <a:gridCol w="304800"/>
                <a:gridCol w="76200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July 2015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sz="2000" dirty="0" smtClean="0"/>
              <a:t>I’m going to suggest going forward we use a single style with appropriately set tabs,  and use leading</a:t>
            </a:r>
            <a:r>
              <a:rPr lang="en-US" sz="2000" dirty="0" smtClean="0"/>
              <a:t> </a:t>
            </a:r>
            <a:r>
              <a:rPr lang="en-GB" sz="2000" dirty="0" smtClean="0"/>
              <a:t>Tabs to distinguish the syntax and description parts. (Adrian Stephens Feb 9, 2010)</a:t>
            </a:r>
          </a:p>
          <a:p>
            <a:r>
              <a:rPr lang="en-GB" sz="2000" dirty="0" smtClean="0"/>
              <a:t>Figure in an anchored frame within a table, and use a table caption as a figure caption</a:t>
            </a:r>
          </a:p>
          <a:p>
            <a:r>
              <a:rPr lang="en-GB" sz="2000" dirty="0" smtClean="0"/>
              <a:t> Keep embedded figures using </a:t>
            </a:r>
            <a:r>
              <a:rPr lang="en-GB" sz="2000" dirty="0" err="1" smtClean="0"/>
              <a:t>visio</a:t>
            </a:r>
            <a:r>
              <a:rPr lang="en-GB" sz="2000" dirty="0" smtClean="0"/>
              <a:t> as long as possible</a:t>
            </a:r>
            <a:endParaRPr lang="en-US" sz="2000" dirty="0" smtClean="0"/>
          </a:p>
          <a:p>
            <a:pPr lvl="1"/>
            <a:r>
              <a:rPr lang="en-GB" sz="1800" dirty="0" smtClean="0"/>
              <a:t>Near the end of sponsor ballot,  turn these all into .</a:t>
            </a:r>
            <a:r>
              <a:rPr lang="en-GB" sz="1800" dirty="0" err="1" smtClean="0"/>
              <a:t>wmf</a:t>
            </a:r>
            <a:r>
              <a:rPr lang="en-GB" sz="1800" dirty="0" smtClean="0"/>
              <a:t> (windows meta file) format files (you can do this from </a:t>
            </a:r>
            <a:r>
              <a:rPr lang="en-GB" sz="1800" dirty="0" err="1" smtClean="0"/>
              <a:t>visio</a:t>
            </a:r>
            <a:r>
              <a:rPr lang="en-GB" sz="1800" dirty="0" smtClean="0"/>
              <a:t> using “save as”).   Keep separate files for the .</a:t>
            </a:r>
            <a:r>
              <a:rPr lang="en-GB" sz="1800" dirty="0" err="1" smtClean="0"/>
              <a:t>vsd</a:t>
            </a:r>
            <a:r>
              <a:rPr lang="en-GB" sz="1800" dirty="0" smtClean="0"/>
              <a:t> source and the .</a:t>
            </a:r>
            <a:r>
              <a:rPr lang="en-GB" sz="1800" dirty="0" err="1" smtClean="0"/>
              <a:t>wmf</a:t>
            </a:r>
            <a:r>
              <a:rPr lang="en-GB" sz="1800" dirty="0" smtClean="0"/>
              <a:t> file that is linked to from frame. There is likelihood we should use .</a:t>
            </a:r>
            <a:r>
              <a:rPr lang="en-GB" sz="1800" dirty="0" err="1" smtClean="0"/>
              <a:t>emf</a:t>
            </a:r>
            <a:endParaRPr lang="en-GB" sz="1800" dirty="0" smtClean="0"/>
          </a:p>
          <a:p>
            <a:r>
              <a:rPr lang="en-GB" sz="2000" dirty="0" smtClean="0"/>
              <a:t>Frame templates for </a:t>
            </a:r>
            <a:r>
              <a:rPr lang="en-GB" sz="2000" dirty="0" err="1" smtClean="0"/>
              <a:t>11aa</a:t>
            </a:r>
            <a:r>
              <a:rPr lang="en-GB" sz="2000" dirty="0" smtClean="0"/>
              <a:t>, </a:t>
            </a:r>
            <a:r>
              <a:rPr lang="en-GB" sz="2000" dirty="0" err="1" smtClean="0"/>
              <a:t>11ac</a:t>
            </a:r>
            <a:r>
              <a:rPr lang="en-GB" sz="2000" dirty="0" smtClean="0"/>
              <a:t>, </a:t>
            </a:r>
            <a:r>
              <a:rPr lang="en-GB" sz="2000" dirty="0" err="1" smtClean="0"/>
              <a:t>11af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Text version of MIB is available (2012, ae2012, aa2012, ad2012, acD5.0, afD5.0. mcD3.0)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On-screen Show (4:3)</PresentationFormat>
  <Paragraphs>179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(July ‘15)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2015-07-17T04:51:50Z</dcterms:modified>
</cp:coreProperties>
</file>