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6" r:id="rId4"/>
    <p:sldId id="276" r:id="rId5"/>
    <p:sldId id="267" r:id="rId6"/>
    <p:sldId id="266" r:id="rId7"/>
    <p:sldId id="263" r:id="rId8"/>
    <p:sldId id="268" r:id="rId9"/>
    <p:sldId id="281" r:id="rId10"/>
    <p:sldId id="285" r:id="rId11"/>
    <p:sldId id="273" r:id="rId12"/>
    <p:sldId id="264" r:id="rId13"/>
    <p:sldId id="272" r:id="rId14"/>
    <p:sldId id="282" r:id="rId15"/>
    <p:sldId id="284" r:id="rId16"/>
    <p:sldId id="291" r:id="rId17"/>
    <p:sldId id="287" r:id="rId18"/>
    <p:sldId id="289" r:id="rId19"/>
    <p:sldId id="290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15" autoAdjust="0"/>
    <p:restoredTop sz="94660"/>
  </p:normalViewPr>
  <p:slideViewPr>
    <p:cSldViewPr>
      <p:cViewPr varScale="1">
        <p:scale>
          <a:sx n="71" d="100"/>
          <a:sy n="71" d="100"/>
        </p:scale>
        <p:origin x="60" y="4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09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46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80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5448300" y="646000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Yujin Noh, </a:t>
            </a:r>
            <a:r>
              <a:rPr lang="en-GB" dirty="0" err="1" smtClean="0"/>
              <a:t>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802.11-15/0824r0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Pilot Design for 11ax Downlink Transmissions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190869"/>
              </p:ext>
            </p:extLst>
          </p:nvPr>
        </p:nvGraphicFramePr>
        <p:xfrm>
          <a:off x="519113" y="2701925"/>
          <a:ext cx="8734425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Document" r:id="rId4" imgW="8322284" imgH="2556388" progId="Word.Document.8">
                  <p:embed/>
                </p:oleObj>
              </mc:Choice>
              <mc:Fallback>
                <p:oleObj name="Document" r:id="rId4" imgW="8322284" imgH="255638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01925"/>
                        <a:ext cx="8734425" cy="2674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588" y="1649093"/>
            <a:ext cx="4801270" cy="36009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(cont’d)</a:t>
            </a:r>
            <a:br>
              <a:rPr lang="en-US" dirty="0"/>
            </a:br>
            <a:r>
              <a:rPr lang="en-US" sz="2000" dirty="0" err="1"/>
              <a:t>TGac</a:t>
            </a:r>
            <a:r>
              <a:rPr lang="en-US" sz="2000" dirty="0"/>
              <a:t> D with CFD 25 Hz/us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5476437"/>
            <a:ext cx="8382000" cy="83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4x4 users with 4 HE-LTFs and 4x1 users with 4 HE-LTFs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Same trend can be observed in 106 and 242 RU sizes.</a:t>
            </a:r>
          </a:p>
        </p:txBody>
      </p:sp>
      <p:sp>
        <p:nvSpPr>
          <p:cNvPr id="12" name="Arc 11"/>
          <p:cNvSpPr/>
          <p:nvPr/>
        </p:nvSpPr>
        <p:spPr bwMode="auto">
          <a:xfrm rot="2192648">
            <a:off x="2022087" y="2219056"/>
            <a:ext cx="308007" cy="787172"/>
          </a:xfrm>
          <a:prstGeom prst="arc">
            <a:avLst>
              <a:gd name="adj1" fmla="val 14818663"/>
              <a:gd name="adj2" fmla="val 709167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Arc 12"/>
          <p:cNvSpPr/>
          <p:nvPr/>
        </p:nvSpPr>
        <p:spPr bwMode="auto">
          <a:xfrm>
            <a:off x="2809298" y="1830388"/>
            <a:ext cx="306694" cy="836612"/>
          </a:xfrm>
          <a:prstGeom prst="arc">
            <a:avLst>
              <a:gd name="adj1" fmla="val 15689451"/>
              <a:gd name="adj2" fmla="val 595708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6312" y="2130088"/>
            <a:ext cx="1592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4 spatial stream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4 LTF OFDM symbols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48388" y="2951642"/>
            <a:ext cx="1592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</a:t>
            </a:r>
            <a:r>
              <a:rPr lang="en-US" sz="1200" dirty="0" smtClean="0">
                <a:solidFill>
                  <a:schemeClr val="tx1"/>
                </a:solidFill>
              </a:rPr>
              <a:t> spatial stream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4 LTF OFDM symbols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Arc 15"/>
          <p:cNvSpPr/>
          <p:nvPr/>
        </p:nvSpPr>
        <p:spPr bwMode="auto">
          <a:xfrm>
            <a:off x="7547669" y="1830388"/>
            <a:ext cx="223737" cy="1217612"/>
          </a:xfrm>
          <a:prstGeom prst="arc">
            <a:avLst>
              <a:gd name="adj1" fmla="val 15689451"/>
              <a:gd name="adj2" fmla="val 595708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53541" y="3033405"/>
            <a:ext cx="1592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4 spatial stream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4 LTF OFDM symbols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36442" y="2817167"/>
            <a:ext cx="1592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</a:t>
            </a:r>
            <a:r>
              <a:rPr lang="en-US" sz="1200" dirty="0" smtClean="0">
                <a:solidFill>
                  <a:schemeClr val="tx1"/>
                </a:solidFill>
              </a:rPr>
              <a:t> spatial stream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4 LTF OFDM symbols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Arc 18"/>
          <p:cNvSpPr/>
          <p:nvPr/>
        </p:nvSpPr>
        <p:spPr bwMode="auto">
          <a:xfrm rot="2192648">
            <a:off x="6327262" y="1902272"/>
            <a:ext cx="282434" cy="917297"/>
          </a:xfrm>
          <a:prstGeom prst="arc">
            <a:avLst>
              <a:gd name="adj1" fmla="val 15053375"/>
              <a:gd name="adj2" fmla="val 682376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8" y="1656848"/>
            <a:ext cx="4801270" cy="360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81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Number of pilot tones </a:t>
            </a:r>
            <a:r>
              <a:rPr lang="en-US" dirty="0" smtClean="0"/>
              <a:t>on </a:t>
            </a:r>
            <a:r>
              <a:rPr lang="en-US" dirty="0"/>
              <a:t>2xLTF have critical impact on performance 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Complex trade off between carrier frequency offset/phase tracking and channel estimation performance.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More critical in case of higher order MIMO</a:t>
            </a:r>
          </a:p>
          <a:p>
            <a:pPr marL="800100" lvl="1" indent="-342900">
              <a:buFontTx/>
              <a:buChar char="-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Pilot design in both number and position requires careful </a:t>
            </a:r>
            <a:r>
              <a:rPr lang="en-US" dirty="0" smtClean="0"/>
              <a:t>consideration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>
              <a:buFontTx/>
              <a:buChar char="-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2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dirty="0"/>
              <a:t>[1] </a:t>
            </a:r>
            <a:r>
              <a:rPr lang="en-US" dirty="0" smtClean="0"/>
              <a:t>11-15-0132r5</a:t>
            </a:r>
            <a:r>
              <a:rPr lang="en-US" dirty="0"/>
              <a:t>, Specification Framework for </a:t>
            </a:r>
            <a:r>
              <a:rPr lang="en-US" dirty="0" err="1"/>
              <a:t>TGax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3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  <a:br>
              <a:rPr lang="en-US" dirty="0"/>
            </a:br>
            <a:r>
              <a:rPr lang="en-US" sz="2000" dirty="0" smtClean="0"/>
              <a:t>4x1 SS1 </a:t>
            </a:r>
            <a:r>
              <a:rPr lang="en-US" sz="2000" dirty="0" err="1"/>
              <a:t>TGac</a:t>
            </a:r>
            <a:r>
              <a:rPr lang="en-US" sz="2000" dirty="0"/>
              <a:t> D without CF drift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1885950"/>
            <a:ext cx="4800600" cy="36004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888" y="1857375"/>
            <a:ext cx="4800600" cy="360045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04800" y="5621337"/>
            <a:ext cx="8610600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Same trend can be </a:t>
            </a:r>
            <a:r>
              <a:rPr lang="en-US" sz="1600" b="0" dirty="0" smtClean="0"/>
              <a:t>observed</a:t>
            </a:r>
            <a:endParaRPr lang="en-US" sz="900" kern="0" dirty="0" smtClean="0"/>
          </a:p>
          <a:p>
            <a:pPr lvl="1">
              <a:buFontTx/>
              <a:buChar char="-"/>
            </a:pPr>
            <a:endParaRPr lang="en-US" sz="1400" kern="0" dirty="0" smtClean="0"/>
          </a:p>
          <a:p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517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(cont’d</a:t>
            </a:r>
            <a:r>
              <a:rPr lang="en-US" dirty="0"/>
              <a:t>)</a:t>
            </a:r>
            <a:br>
              <a:rPr lang="en-US" dirty="0"/>
            </a:br>
            <a:r>
              <a:rPr lang="en-US" sz="2000" dirty="0"/>
              <a:t>4x1 SS1 </a:t>
            </a:r>
            <a:r>
              <a:rPr lang="en-US" sz="2000" dirty="0" err="1"/>
              <a:t>TGac</a:t>
            </a:r>
            <a:r>
              <a:rPr lang="en-US" sz="2000" dirty="0"/>
              <a:t> D without CF drift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" y="1885950"/>
            <a:ext cx="4800600" cy="36004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038" y="1885950"/>
            <a:ext cx="4800600" cy="360045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04800" y="5621337"/>
            <a:ext cx="8610600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Same trend can be </a:t>
            </a:r>
            <a:r>
              <a:rPr lang="en-US" sz="1600" b="0" dirty="0" smtClean="0"/>
              <a:t>observed</a:t>
            </a:r>
            <a:endParaRPr lang="en-US" sz="900" kern="0" dirty="0" smtClean="0"/>
          </a:p>
          <a:p>
            <a:pPr lvl="1">
              <a:buFontTx/>
              <a:buChar char="-"/>
            </a:pPr>
            <a:endParaRPr lang="en-US" sz="1400" kern="0" dirty="0" smtClean="0"/>
          </a:p>
          <a:p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28523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(cont’d</a:t>
            </a:r>
            <a:r>
              <a:rPr lang="en-US" dirty="0"/>
              <a:t>)</a:t>
            </a:r>
            <a:br>
              <a:rPr lang="en-US" dirty="0"/>
            </a:br>
            <a:r>
              <a:rPr lang="en-US" sz="2000" dirty="0" smtClean="0"/>
              <a:t>4x2 SS2 </a:t>
            </a:r>
            <a:r>
              <a:rPr lang="en-US" sz="2000" dirty="0" err="1"/>
              <a:t>TGac</a:t>
            </a:r>
            <a:r>
              <a:rPr lang="en-US" sz="2000" dirty="0"/>
              <a:t> D without CF drift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04800" y="5621337"/>
            <a:ext cx="8610600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Same trend can be </a:t>
            </a:r>
            <a:r>
              <a:rPr lang="en-US" sz="1600" b="0" dirty="0" smtClean="0"/>
              <a:t>observed</a:t>
            </a:r>
            <a:endParaRPr lang="en-US" sz="900" kern="0" dirty="0" smtClean="0"/>
          </a:p>
          <a:p>
            <a:pPr lvl="1">
              <a:buFontTx/>
              <a:buChar char="-"/>
            </a:pPr>
            <a:endParaRPr lang="en-US" sz="1400" kern="0" dirty="0" smtClean="0"/>
          </a:p>
          <a:p>
            <a:endParaRPr lang="en-US" sz="1600" b="0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9473"/>
            <a:ext cx="4800600" cy="36004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18" y="1993253"/>
            <a:ext cx="48006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06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(cont’d</a:t>
            </a:r>
            <a:r>
              <a:rPr lang="en-US" dirty="0"/>
              <a:t>)</a:t>
            </a:r>
            <a:br>
              <a:rPr lang="en-US" dirty="0"/>
            </a:br>
            <a:r>
              <a:rPr lang="en-US" sz="2000" dirty="0" smtClean="0"/>
              <a:t>4x2 SS2 </a:t>
            </a:r>
            <a:r>
              <a:rPr lang="en-US" sz="2000" dirty="0" err="1"/>
              <a:t>TGac</a:t>
            </a:r>
            <a:r>
              <a:rPr lang="en-US" sz="2000" dirty="0"/>
              <a:t> D without CF drift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04800" y="5621337"/>
            <a:ext cx="8610600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Same trend can be </a:t>
            </a:r>
            <a:r>
              <a:rPr lang="en-US" sz="1600" b="0" dirty="0" smtClean="0"/>
              <a:t>observed</a:t>
            </a:r>
            <a:endParaRPr lang="en-US" sz="900" kern="0" dirty="0" smtClean="0"/>
          </a:p>
          <a:p>
            <a:pPr lvl="1">
              <a:buFontTx/>
              <a:buChar char="-"/>
            </a:pPr>
            <a:endParaRPr lang="en-US" sz="1400" kern="0" dirty="0" smtClean="0"/>
          </a:p>
          <a:p>
            <a:endParaRPr lang="en-US" sz="1600" b="0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6" y="2007032"/>
            <a:ext cx="4800600" cy="36004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020887"/>
            <a:ext cx="48006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95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(cont’d)</a:t>
            </a:r>
            <a:br>
              <a:rPr lang="en-US" dirty="0"/>
            </a:br>
            <a:r>
              <a:rPr lang="en-US" sz="2000" dirty="0" err="1"/>
              <a:t>TGac</a:t>
            </a:r>
            <a:r>
              <a:rPr lang="en-US" sz="2000" dirty="0"/>
              <a:t> D with CFD 25 Hz/us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04800" y="5621337"/>
            <a:ext cx="8610600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Same trend can be </a:t>
            </a:r>
            <a:r>
              <a:rPr lang="en-US" sz="1600" b="0" dirty="0" smtClean="0"/>
              <a:t>observed</a:t>
            </a:r>
            <a:endParaRPr lang="en-US" sz="900" kern="0" dirty="0" smtClean="0"/>
          </a:p>
          <a:p>
            <a:pPr lvl="1">
              <a:buFontTx/>
              <a:buChar char="-"/>
            </a:pPr>
            <a:endParaRPr lang="en-US" sz="1400" kern="0" dirty="0" smtClean="0"/>
          </a:p>
          <a:p>
            <a:endParaRPr lang="en-US" sz="1600" b="0" kern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8" y="1778722"/>
            <a:ext cx="4800600" cy="36004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271" y="1793317"/>
            <a:ext cx="48006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(cont’d)</a:t>
            </a:r>
            <a:br>
              <a:rPr lang="en-US" dirty="0"/>
            </a:br>
            <a:r>
              <a:rPr lang="en-US" sz="2000" dirty="0" err="1"/>
              <a:t>TGac</a:t>
            </a:r>
            <a:r>
              <a:rPr lang="en-US" sz="2000" dirty="0"/>
              <a:t> D with CFD 25 Hz/us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Yujin Noh, </a:t>
            </a:r>
            <a:r>
              <a:rPr lang="en-GB" dirty="0" err="1" smtClean="0"/>
              <a:t>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04800" y="5621337"/>
            <a:ext cx="8610600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Same trend can be </a:t>
            </a:r>
            <a:r>
              <a:rPr lang="en-US" sz="1600" b="0" dirty="0" smtClean="0"/>
              <a:t>observed</a:t>
            </a:r>
            <a:endParaRPr lang="en-US" sz="900" kern="0" dirty="0" smtClean="0"/>
          </a:p>
          <a:p>
            <a:pPr lvl="1">
              <a:buFontTx/>
              <a:buChar char="-"/>
            </a:pPr>
            <a:endParaRPr lang="en-US" sz="1400" kern="0" dirty="0" smtClean="0"/>
          </a:p>
          <a:p>
            <a:endParaRPr lang="en-US" sz="1600" b="0" kern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2823"/>
            <a:ext cx="4800600" cy="36004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9" y="1852573"/>
            <a:ext cx="48006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93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HE-LTF compression and OFDMA numerology have been introduced in SFD [1] for 802.11ax </a:t>
            </a:r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Both 4x HE-LTF and 2x HE-LTF </a:t>
            </a:r>
          </a:p>
          <a:p>
            <a:pPr marL="1200150" lvl="2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HE-LTF </a:t>
            </a:r>
            <a:r>
              <a:rPr lang="en-US" sz="1600" dirty="0"/>
              <a:t>symbol duration of 12.8 µs excluding </a:t>
            </a:r>
            <a:r>
              <a:rPr lang="en-US" sz="1600" dirty="0" smtClean="0"/>
              <a:t>GI</a:t>
            </a:r>
          </a:p>
          <a:p>
            <a:pPr marL="1200150" lvl="2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HE-LTF symbol duration of 6.4 µs excluding </a:t>
            </a:r>
            <a:r>
              <a:rPr lang="en-US" sz="1600" dirty="0" smtClean="0"/>
              <a:t>GI</a:t>
            </a:r>
          </a:p>
          <a:p>
            <a:pPr marL="1657350" lvl="3" indent="-342900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Equivalent </a:t>
            </a:r>
            <a:r>
              <a:rPr lang="en-US" sz="1400" dirty="0"/>
              <a:t>to modulating every other tone in an OFDM symbol of 12.8 µs excluding GI, and then removing the second half of the OFDM symbol in time domain</a:t>
            </a:r>
            <a:endParaRPr lang="en-US" sz="1400" dirty="0" smtClean="0"/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Different size of OFDMA resource </a:t>
            </a:r>
            <a:r>
              <a:rPr lang="en-US" sz="1800" dirty="0" smtClean="0"/>
              <a:t>units (RU)</a:t>
            </a:r>
            <a:endParaRPr lang="en-US" sz="1800" dirty="0" smtClean="0"/>
          </a:p>
          <a:p>
            <a:pPr marL="1200150" lvl="2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Number of pilot tones in data OFDM symbol decided</a:t>
            </a:r>
          </a:p>
          <a:p>
            <a:pPr marL="1200150" lvl="2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E.g.) With 20MHz OFDMA building blocks, 26-tone with 2 pilots, 52-tones with 4 pilots, 106-tone with 4 pilots and 242 tones with 8 pilots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T</a:t>
            </a:r>
            <a:r>
              <a:rPr lang="en-US" sz="2000" dirty="0" smtClean="0"/>
              <a:t>his contribution shows performance gap in accordance with  different number of pilot tones in </a:t>
            </a:r>
            <a:r>
              <a:rPr lang="en-US" sz="2000" dirty="0"/>
              <a:t>2x HE-LTF </a:t>
            </a:r>
            <a:endParaRPr lang="en-US" sz="2000" dirty="0" smtClean="0"/>
          </a:p>
          <a:p>
            <a:pPr marL="1200150" lvl="2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 smtClean="0"/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Tones in 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LTF Tones are pilots that aid channel estimation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In case </a:t>
            </a:r>
            <a:r>
              <a:rPr lang="en-GB" sz="1800" dirty="0" smtClean="0"/>
              <a:t>LTF spans </a:t>
            </a:r>
            <a:r>
              <a:rPr lang="en-GB" sz="1800" dirty="0" smtClean="0"/>
              <a:t>over multiple OFDM symbols (i.e. LTF sequence spanning more than 2 spatial streams), VHT PPDU contains few number of single spatial stream tones</a:t>
            </a:r>
          </a:p>
          <a:p>
            <a:pPr marL="685800"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Obviously single spatial stream tones cannot be used for channel estimation of multi-stream transmission</a:t>
            </a:r>
          </a:p>
          <a:p>
            <a:pPr marL="685800"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The single spatial stream tones aid frequency offset and phase tracking during LTF OFDM symbol reception, similar to what pilot tone within data OFDM symbol does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The single spatial stream tones and pilot tones in data are frequency aligned such that single spatial stream LTF tones can aid pilot tracking in the data OFDM symbols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We will denote these single spatial stream tones as “pilot” tones within LTF</a:t>
            </a:r>
            <a:endParaRPr lang="en-GB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Yujin Noh, </a:t>
            </a:r>
            <a:r>
              <a:rPr lang="en-GB" dirty="0" err="1" smtClean="0"/>
              <a:t>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43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Considerations on HE-LTF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Pilot tones might make an impact on channel estimation performance while interpolating on 2x HE-LTF at a receiver</a:t>
            </a: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4000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 smtClean="0"/>
          </a:p>
          <a:p>
            <a:pPr marL="5715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 smtClean="0"/>
          </a:p>
          <a:p>
            <a:pPr marL="1200150" lvl="2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dirty="0"/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 smtClean="0"/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1781175" y="3234088"/>
            <a:ext cx="557784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2004758" y="3212968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247253" y="3211878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522074" y="3211878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796896" y="3211878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071717" y="3211878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319348" y="3211878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594169" y="3211878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868990" y="3211878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143812" y="3211878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386307" y="3210787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661128" y="3210787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935950" y="3210787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10771" y="3210787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485592" y="3210787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760413" y="3210787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035234" y="3210787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310056" y="3210787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552551" y="3209697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827372" y="3209697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7102194" y="3209697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2308094" y="2944192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V="1">
            <a:off x="3374013" y="2944192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3889378" y="2924210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V="1">
            <a:off x="4448107" y="2937539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V="1">
            <a:off x="4964644" y="2924210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V="1">
            <a:off x="5514026" y="2937539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V="1">
            <a:off x="6064271" y="2930863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V="1">
            <a:off x="6581985" y="2937516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7130190" y="2930863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1781175" y="3791055"/>
            <a:ext cx="557784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7" name="Oval 46"/>
          <p:cNvSpPr/>
          <p:nvPr/>
        </p:nvSpPr>
        <p:spPr bwMode="auto">
          <a:xfrm>
            <a:off x="2010077" y="3769935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252572" y="376884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527393" y="376884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2802215" y="376884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3077036" y="376884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3324667" y="376884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3599488" y="376884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3874309" y="376884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4149131" y="376884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4391626" y="376775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4666447" y="376775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4941269" y="376775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5216090" y="376775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5490911" y="376775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5765732" y="376775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6040553" y="376775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6315375" y="376775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6557870" y="376666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6832691" y="376666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7107513" y="3766664"/>
            <a:ext cx="64651" cy="55593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 bwMode="auto">
          <a:xfrm flipV="1">
            <a:off x="2305496" y="3501159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3379332" y="3501159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 flipV="1">
            <a:off x="3894697" y="3481177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flipV="1">
            <a:off x="4434376" y="3494506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V="1">
            <a:off x="4969963" y="3481177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 flipV="1">
            <a:off x="5519345" y="3494506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flipV="1">
            <a:off x="6069590" y="3487830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flipV="1">
            <a:off x="6587304" y="3494483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flipV="1">
            <a:off x="7135509" y="3487830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1668344" y="3507189"/>
            <a:ext cx="352526" cy="223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cxnSp>
        <p:nvCxnSpPr>
          <p:cNvPr id="85" name="Straight Arrow Connector 84"/>
          <p:cNvCxnSpPr/>
          <p:nvPr/>
        </p:nvCxnSpPr>
        <p:spPr bwMode="auto">
          <a:xfrm flipV="1">
            <a:off x="3124015" y="3496572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V="1">
            <a:off x="3639379" y="3476589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flipV="1">
            <a:off x="4179059" y="3489919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 flipV="1">
            <a:off x="5264028" y="3489919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flipV="1">
            <a:off x="5814272" y="3483242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 flipV="1">
            <a:off x="6880191" y="3483242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 flipV="1">
            <a:off x="6345211" y="3501159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 flipV="1">
            <a:off x="2557655" y="3501159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 flipV="1">
            <a:off x="2051131" y="3501159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1" name="TextBox 100"/>
          <p:cNvSpPr txBox="1"/>
          <p:nvPr/>
        </p:nvSpPr>
        <p:spPr>
          <a:xfrm>
            <a:off x="735684" y="3463906"/>
            <a:ext cx="13122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Data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OFDM Symbol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04" name="Straight Arrow Connector 103"/>
          <p:cNvCxnSpPr/>
          <p:nvPr/>
        </p:nvCxnSpPr>
        <p:spPr bwMode="auto">
          <a:xfrm flipV="1">
            <a:off x="4699228" y="3496572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2835963" y="2933735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2835963" y="3483242"/>
            <a:ext cx="0" cy="299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02" name="Oval 4101"/>
          <p:cNvSpPr/>
          <p:nvPr/>
        </p:nvSpPr>
        <p:spPr bwMode="auto">
          <a:xfrm>
            <a:off x="2516189" y="2809018"/>
            <a:ext cx="1200287" cy="612941"/>
          </a:xfrm>
          <a:prstGeom prst="ellipse">
            <a:avLst/>
          </a:prstGeom>
          <a:noFill/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115" name="Group 4114"/>
          <p:cNvGrpSpPr/>
          <p:nvPr/>
        </p:nvGrpSpPr>
        <p:grpSpPr>
          <a:xfrm>
            <a:off x="7694177" y="3424127"/>
            <a:ext cx="858949" cy="299954"/>
            <a:chOff x="7856426" y="3499904"/>
            <a:chExt cx="858949" cy="299954"/>
          </a:xfrm>
        </p:grpSpPr>
        <p:sp>
          <p:nvSpPr>
            <p:cNvPr id="103" name="TextBox 102"/>
            <p:cNvSpPr txBox="1"/>
            <p:nvPr/>
          </p:nvSpPr>
          <p:spPr>
            <a:xfrm>
              <a:off x="7856426" y="3513334"/>
              <a:ext cx="8589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dirty="0" smtClean="0">
                  <a:solidFill>
                    <a:schemeClr val="tx1"/>
                  </a:solidFill>
                </a:rPr>
                <a:t>ilot tone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03" name="Straight Arrow Connector 202"/>
            <p:cNvCxnSpPr/>
            <p:nvPr/>
          </p:nvCxnSpPr>
          <p:spPr bwMode="auto">
            <a:xfrm flipV="1">
              <a:off x="7860357" y="3499904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213" name="Oval 212"/>
          <p:cNvSpPr/>
          <p:nvPr/>
        </p:nvSpPr>
        <p:spPr bwMode="auto">
          <a:xfrm>
            <a:off x="5754936" y="2738521"/>
            <a:ext cx="1200287" cy="702454"/>
          </a:xfrm>
          <a:prstGeom prst="ellipse">
            <a:avLst/>
          </a:prstGeom>
          <a:noFill/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127" name="Group 4126"/>
          <p:cNvGrpSpPr>
            <a:grpSpLocks noChangeAspect="1"/>
          </p:cNvGrpSpPr>
          <p:nvPr/>
        </p:nvGrpSpPr>
        <p:grpSpPr>
          <a:xfrm>
            <a:off x="5553457" y="5038110"/>
            <a:ext cx="2523743" cy="1378845"/>
            <a:chOff x="5669280" y="5133975"/>
            <a:chExt cx="2103120" cy="1149037"/>
          </a:xfrm>
        </p:grpSpPr>
        <p:cxnSp>
          <p:nvCxnSpPr>
            <p:cNvPr id="140" name="Straight Arrow Connector 139"/>
            <p:cNvCxnSpPr/>
            <p:nvPr/>
          </p:nvCxnSpPr>
          <p:spPr bwMode="auto">
            <a:xfrm flipV="1">
              <a:off x="5669280" y="5574602"/>
              <a:ext cx="2103120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1" name="Oval 140"/>
            <p:cNvSpPr/>
            <p:nvPr/>
          </p:nvSpPr>
          <p:spPr bwMode="auto">
            <a:xfrm>
              <a:off x="5911552" y="5553482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2" name="Oval 141"/>
            <p:cNvSpPr/>
            <p:nvPr/>
          </p:nvSpPr>
          <p:spPr bwMode="auto">
            <a:xfrm>
              <a:off x="6154047" y="5552392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3" name="Oval 142"/>
            <p:cNvSpPr/>
            <p:nvPr/>
          </p:nvSpPr>
          <p:spPr bwMode="auto">
            <a:xfrm>
              <a:off x="6428868" y="5552392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6703690" y="5552392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6978511" y="5552392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6" name="Oval 145"/>
            <p:cNvSpPr/>
            <p:nvPr/>
          </p:nvSpPr>
          <p:spPr bwMode="auto">
            <a:xfrm>
              <a:off x="7226142" y="5552392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7" name="Oval 146"/>
            <p:cNvSpPr/>
            <p:nvPr/>
          </p:nvSpPr>
          <p:spPr bwMode="auto">
            <a:xfrm>
              <a:off x="7500963" y="5552392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8" name="Straight Arrow Connector 147"/>
            <p:cNvCxnSpPr/>
            <p:nvPr/>
          </p:nvCxnSpPr>
          <p:spPr bwMode="auto">
            <a:xfrm flipV="1">
              <a:off x="6205363" y="5265656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9" name="Straight Arrow Connector 148"/>
            <p:cNvCxnSpPr/>
            <p:nvPr/>
          </p:nvCxnSpPr>
          <p:spPr bwMode="auto">
            <a:xfrm flipV="1">
              <a:off x="7271282" y="5265656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0" name="Straight Arrow Connector 149"/>
            <p:cNvCxnSpPr/>
            <p:nvPr/>
          </p:nvCxnSpPr>
          <p:spPr bwMode="auto">
            <a:xfrm flipV="1">
              <a:off x="6733232" y="5255199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7" name="Oval 246"/>
            <p:cNvSpPr/>
            <p:nvPr/>
          </p:nvSpPr>
          <p:spPr bwMode="auto">
            <a:xfrm>
              <a:off x="6045040" y="5133975"/>
              <a:ext cx="308408" cy="573305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8" name="Oval 247"/>
            <p:cNvSpPr/>
            <p:nvPr/>
          </p:nvSpPr>
          <p:spPr bwMode="auto">
            <a:xfrm>
              <a:off x="7118507" y="5133975"/>
              <a:ext cx="308408" cy="573305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50" name="Straight Arrow Connector 249"/>
            <p:cNvCxnSpPr>
              <a:stCxn id="248" idx="3"/>
              <a:endCxn id="154" idx="7"/>
            </p:cNvCxnSpPr>
            <p:nvPr/>
          </p:nvCxnSpPr>
          <p:spPr bwMode="auto">
            <a:xfrm flipH="1">
              <a:off x="6578391" y="5623321"/>
              <a:ext cx="585281" cy="17034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4123" name="Group 4122"/>
            <p:cNvGrpSpPr/>
            <p:nvPr/>
          </p:nvGrpSpPr>
          <p:grpSpPr>
            <a:xfrm>
              <a:off x="5669280" y="5707280"/>
              <a:ext cx="2103120" cy="474309"/>
              <a:chOff x="5669280" y="5707280"/>
              <a:chExt cx="2103120" cy="474309"/>
            </a:xfrm>
          </p:grpSpPr>
          <p:cxnSp>
            <p:nvCxnSpPr>
              <p:cNvPr id="236" name="Straight Arrow Connector 235"/>
              <p:cNvCxnSpPr/>
              <p:nvPr/>
            </p:nvCxnSpPr>
            <p:spPr bwMode="auto">
              <a:xfrm flipV="1">
                <a:off x="5669280" y="6147116"/>
                <a:ext cx="2103120" cy="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37" name="Oval 236"/>
              <p:cNvSpPr/>
              <p:nvPr/>
            </p:nvSpPr>
            <p:spPr bwMode="auto">
              <a:xfrm>
                <a:off x="5911552" y="6125996"/>
                <a:ext cx="64651" cy="55593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8" name="Oval 237"/>
              <p:cNvSpPr/>
              <p:nvPr/>
            </p:nvSpPr>
            <p:spPr bwMode="auto">
              <a:xfrm>
                <a:off x="6154047" y="6124906"/>
                <a:ext cx="64651" cy="55593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9" name="Oval 238"/>
              <p:cNvSpPr/>
              <p:nvPr/>
            </p:nvSpPr>
            <p:spPr bwMode="auto">
              <a:xfrm>
                <a:off x="6428868" y="6124906"/>
                <a:ext cx="64651" cy="55593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0" name="Oval 239"/>
              <p:cNvSpPr/>
              <p:nvPr/>
            </p:nvSpPr>
            <p:spPr bwMode="auto">
              <a:xfrm>
                <a:off x="6703690" y="6124906"/>
                <a:ext cx="64651" cy="55593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1" name="Oval 240"/>
              <p:cNvSpPr/>
              <p:nvPr/>
            </p:nvSpPr>
            <p:spPr bwMode="auto">
              <a:xfrm>
                <a:off x="6978511" y="6124906"/>
                <a:ext cx="64651" cy="55593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2" name="Oval 241"/>
              <p:cNvSpPr/>
              <p:nvPr/>
            </p:nvSpPr>
            <p:spPr bwMode="auto">
              <a:xfrm>
                <a:off x="7226142" y="6124906"/>
                <a:ext cx="64651" cy="55593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3" name="Oval 242"/>
              <p:cNvSpPr/>
              <p:nvPr/>
            </p:nvSpPr>
            <p:spPr bwMode="auto">
              <a:xfrm>
                <a:off x="7500963" y="6124906"/>
                <a:ext cx="64651" cy="55593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44" name="Straight Arrow Connector 243"/>
              <p:cNvCxnSpPr/>
              <p:nvPr/>
            </p:nvCxnSpPr>
            <p:spPr bwMode="auto">
              <a:xfrm flipV="1">
                <a:off x="6205363" y="5838170"/>
                <a:ext cx="0" cy="299954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92D05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45" name="Straight Arrow Connector 244"/>
              <p:cNvCxnSpPr/>
              <p:nvPr/>
            </p:nvCxnSpPr>
            <p:spPr bwMode="auto">
              <a:xfrm flipV="1">
                <a:off x="7271282" y="5838170"/>
                <a:ext cx="0" cy="299954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92D05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46" name="Straight Arrow Connector 245"/>
              <p:cNvCxnSpPr/>
              <p:nvPr/>
            </p:nvCxnSpPr>
            <p:spPr bwMode="auto">
              <a:xfrm flipV="1">
                <a:off x="6733232" y="5827713"/>
                <a:ext cx="0" cy="299954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49" name="Straight Arrow Connector 248"/>
              <p:cNvCxnSpPr>
                <a:stCxn id="247" idx="4"/>
                <a:endCxn id="154" idx="1"/>
              </p:cNvCxnSpPr>
              <p:nvPr/>
            </p:nvCxnSpPr>
            <p:spPr bwMode="auto">
              <a:xfrm>
                <a:off x="6199244" y="5707280"/>
                <a:ext cx="161069" cy="8638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51" name="Straight Arrow Connector 250"/>
              <p:cNvCxnSpPr/>
              <p:nvPr/>
            </p:nvCxnSpPr>
            <p:spPr bwMode="auto">
              <a:xfrm flipV="1">
                <a:off x="6463317" y="5856687"/>
                <a:ext cx="0" cy="299954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92D050"/>
                </a:solidFill>
                <a:prstDash val="sysDot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57" name="Straight Arrow Connector 256"/>
              <p:cNvCxnSpPr/>
              <p:nvPr/>
            </p:nvCxnSpPr>
            <p:spPr bwMode="auto">
              <a:xfrm flipV="1">
                <a:off x="6997561" y="5847162"/>
                <a:ext cx="0" cy="299954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92D050"/>
                </a:solidFill>
                <a:prstDash val="sysDot"/>
                <a:round/>
                <a:headEnd type="none" w="sm" len="sm"/>
                <a:tailEnd type="triangle"/>
              </a:ln>
              <a:effectLst/>
            </p:spPr>
          </p:cxnSp>
        </p:grpSp>
        <p:sp>
          <p:nvSpPr>
            <p:cNvPr id="154" name="Oval 153"/>
            <p:cNvSpPr/>
            <p:nvPr/>
          </p:nvSpPr>
          <p:spPr bwMode="auto">
            <a:xfrm>
              <a:off x="6315149" y="5709707"/>
              <a:ext cx="308408" cy="573305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62" name="TextBox 261"/>
          <p:cNvSpPr txBox="1"/>
          <p:nvPr/>
        </p:nvSpPr>
        <p:spPr>
          <a:xfrm>
            <a:off x="745156" y="2996434"/>
            <a:ext cx="13122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2x HE-LTF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OFDM Symbol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65" name="TextBox 264"/>
          <p:cNvSpPr txBox="1"/>
          <p:nvPr/>
        </p:nvSpPr>
        <p:spPr>
          <a:xfrm>
            <a:off x="728895" y="4460345"/>
            <a:ext cx="3663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</a:t>
            </a:r>
            <a:r>
              <a:rPr lang="en-US" sz="1600" dirty="0">
                <a:solidFill>
                  <a:schemeClr val="tx1"/>
                </a:solidFill>
              </a:rPr>
              <a:t>nterpolation between </a:t>
            </a:r>
            <a:r>
              <a:rPr lang="en-US" sz="1600" dirty="0" smtClean="0">
                <a:solidFill>
                  <a:schemeClr val="tx1"/>
                </a:solidFill>
              </a:rPr>
              <a:t>right </a:t>
            </a:r>
            <a:r>
              <a:rPr lang="en-US" sz="1600" dirty="0">
                <a:solidFill>
                  <a:schemeClr val="tx1"/>
                </a:solidFill>
              </a:rPr>
              <a:t>adjacent </a:t>
            </a:r>
            <a:r>
              <a:rPr lang="en-US" sz="1600" dirty="0" smtClean="0">
                <a:solidFill>
                  <a:schemeClr val="tx1"/>
                </a:solidFill>
              </a:rPr>
              <a:t>tones        to non-sampled LTF tones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4816109" y="4460345"/>
            <a:ext cx="4151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Interpolation between tones as close to non-sampled LTF tones as possible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22" name="Flowchart: Merge 4121"/>
          <p:cNvSpPr/>
          <p:nvPr/>
        </p:nvSpPr>
        <p:spPr bwMode="auto">
          <a:xfrm rot="1476158">
            <a:off x="2376579" y="4035577"/>
            <a:ext cx="630517" cy="314435"/>
          </a:xfrm>
          <a:prstGeom prst="flowChartMerge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2" name="Flowchart: Merge 271"/>
          <p:cNvSpPr/>
          <p:nvPr/>
        </p:nvSpPr>
        <p:spPr bwMode="auto">
          <a:xfrm rot="20329906">
            <a:off x="6270744" y="3979139"/>
            <a:ext cx="630517" cy="314435"/>
          </a:xfrm>
          <a:prstGeom prst="flowChartMerge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30" name="Group 229"/>
          <p:cNvGrpSpPr/>
          <p:nvPr/>
        </p:nvGrpSpPr>
        <p:grpSpPr>
          <a:xfrm>
            <a:off x="3940683" y="5470995"/>
            <a:ext cx="1355763" cy="461665"/>
            <a:chOff x="3639379" y="5827713"/>
            <a:chExt cx="1355763" cy="461665"/>
          </a:xfrm>
        </p:grpSpPr>
        <p:sp>
          <p:nvSpPr>
            <p:cNvPr id="279" name="TextBox 278"/>
            <p:cNvSpPr txBox="1"/>
            <p:nvPr/>
          </p:nvSpPr>
          <p:spPr>
            <a:xfrm>
              <a:off x="3639379" y="5827713"/>
              <a:ext cx="13557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r</a:t>
              </a:r>
              <a:r>
                <a:rPr lang="en-US" sz="1200" dirty="0" smtClean="0">
                  <a:solidFill>
                    <a:schemeClr val="tx1"/>
                  </a:solidFill>
                </a:rPr>
                <a:t>econstructed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 LTF tone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80" name="Straight Arrow Connector 279"/>
            <p:cNvCxnSpPr/>
            <p:nvPr/>
          </p:nvCxnSpPr>
          <p:spPr bwMode="auto">
            <a:xfrm flipV="1">
              <a:off x="3708638" y="5927590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151" name="TextBox 150"/>
          <p:cNvSpPr txBox="1"/>
          <p:nvPr/>
        </p:nvSpPr>
        <p:spPr>
          <a:xfrm>
            <a:off x="609600" y="4187693"/>
            <a:ext cx="1062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Case 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849504" y="4187693"/>
            <a:ext cx="1062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Case 2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80864" y="5100033"/>
            <a:ext cx="1703070" cy="1345879"/>
            <a:chOff x="1649104" y="5097189"/>
            <a:chExt cx="1703070" cy="1345879"/>
          </a:xfrm>
        </p:grpSpPr>
        <p:cxnSp>
          <p:nvCxnSpPr>
            <p:cNvPr id="168" name="Straight Arrow Connector 167"/>
            <p:cNvCxnSpPr/>
            <p:nvPr/>
          </p:nvCxnSpPr>
          <p:spPr bwMode="auto">
            <a:xfrm flipV="1">
              <a:off x="1649104" y="5627007"/>
              <a:ext cx="1645920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0" name="Oval 169"/>
            <p:cNvSpPr/>
            <p:nvPr/>
          </p:nvSpPr>
          <p:spPr bwMode="auto">
            <a:xfrm>
              <a:off x="1903266" y="5600355"/>
              <a:ext cx="77581" cy="66712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1" name="Oval 170"/>
            <p:cNvSpPr/>
            <p:nvPr/>
          </p:nvSpPr>
          <p:spPr bwMode="auto">
            <a:xfrm>
              <a:off x="2480168" y="5600355"/>
              <a:ext cx="77581" cy="66712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3054049" y="5600355"/>
              <a:ext cx="77581" cy="66712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76" name="Straight Arrow Connector 175"/>
            <p:cNvCxnSpPr/>
            <p:nvPr/>
          </p:nvCxnSpPr>
          <p:spPr bwMode="auto">
            <a:xfrm flipV="1">
              <a:off x="1953416" y="5256272"/>
              <a:ext cx="0" cy="35994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8" name="Straight Arrow Connector 177"/>
            <p:cNvCxnSpPr/>
            <p:nvPr/>
          </p:nvCxnSpPr>
          <p:spPr bwMode="auto">
            <a:xfrm flipV="1">
              <a:off x="3089499" y="5243723"/>
              <a:ext cx="0" cy="35994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6" name="Straight Arrow Connector 215"/>
            <p:cNvCxnSpPr/>
            <p:nvPr/>
          </p:nvCxnSpPr>
          <p:spPr bwMode="auto">
            <a:xfrm flipV="1">
              <a:off x="1706254" y="6266577"/>
              <a:ext cx="1645920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8" name="Oval 217"/>
            <p:cNvSpPr/>
            <p:nvPr/>
          </p:nvSpPr>
          <p:spPr bwMode="auto">
            <a:xfrm>
              <a:off x="1881970" y="6239925"/>
              <a:ext cx="77581" cy="66712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9" name="Oval 218"/>
            <p:cNvSpPr/>
            <p:nvPr/>
          </p:nvSpPr>
          <p:spPr bwMode="auto">
            <a:xfrm>
              <a:off x="2458871" y="6239925"/>
              <a:ext cx="77581" cy="66712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0" name="Oval 219"/>
            <p:cNvSpPr/>
            <p:nvPr/>
          </p:nvSpPr>
          <p:spPr bwMode="auto">
            <a:xfrm>
              <a:off x="3032753" y="6239925"/>
              <a:ext cx="77581" cy="66712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24" name="Straight Arrow Connector 223"/>
            <p:cNvCxnSpPr/>
            <p:nvPr/>
          </p:nvCxnSpPr>
          <p:spPr bwMode="auto">
            <a:xfrm flipV="1">
              <a:off x="1943549" y="5895842"/>
              <a:ext cx="0" cy="35994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6" name="Straight Arrow Connector 225"/>
            <p:cNvCxnSpPr/>
            <p:nvPr/>
          </p:nvCxnSpPr>
          <p:spPr bwMode="auto">
            <a:xfrm flipV="1">
              <a:off x="3068203" y="5883294"/>
              <a:ext cx="0" cy="35994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7" name="Straight Arrow Connector 226"/>
            <p:cNvCxnSpPr/>
            <p:nvPr/>
          </p:nvCxnSpPr>
          <p:spPr bwMode="auto">
            <a:xfrm flipV="1">
              <a:off x="2497546" y="5895673"/>
              <a:ext cx="0" cy="35994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228" name="Oval 227"/>
            <p:cNvSpPr/>
            <p:nvPr/>
          </p:nvSpPr>
          <p:spPr bwMode="auto">
            <a:xfrm>
              <a:off x="1766647" y="5108619"/>
              <a:ext cx="370090" cy="687966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9" name="Oval 228"/>
            <p:cNvSpPr/>
            <p:nvPr/>
          </p:nvSpPr>
          <p:spPr bwMode="auto">
            <a:xfrm>
              <a:off x="2909647" y="5097189"/>
              <a:ext cx="370090" cy="687966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108" name="Straight Arrow Connector 4107"/>
            <p:cNvCxnSpPr/>
            <p:nvPr/>
          </p:nvCxnSpPr>
          <p:spPr bwMode="auto">
            <a:xfrm>
              <a:off x="2097990" y="5696280"/>
              <a:ext cx="282061" cy="23375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2" name="Straight Arrow Connector 231"/>
            <p:cNvCxnSpPr/>
            <p:nvPr/>
          </p:nvCxnSpPr>
          <p:spPr bwMode="auto">
            <a:xfrm flipH="1">
              <a:off x="2634138" y="5677049"/>
              <a:ext cx="334294" cy="25144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3" name="Oval 152"/>
            <p:cNvSpPr/>
            <p:nvPr/>
          </p:nvSpPr>
          <p:spPr bwMode="auto">
            <a:xfrm>
              <a:off x="2319717" y="5755102"/>
              <a:ext cx="370090" cy="687966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4009942" y="5988176"/>
            <a:ext cx="858949" cy="299954"/>
            <a:chOff x="7856426" y="3499904"/>
            <a:chExt cx="858949" cy="299954"/>
          </a:xfrm>
        </p:grpSpPr>
        <p:sp>
          <p:nvSpPr>
            <p:cNvPr id="156" name="TextBox 155"/>
            <p:cNvSpPr txBox="1"/>
            <p:nvPr/>
          </p:nvSpPr>
          <p:spPr>
            <a:xfrm>
              <a:off x="7856426" y="3513334"/>
              <a:ext cx="8589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dirty="0" smtClean="0">
                  <a:solidFill>
                    <a:schemeClr val="tx1"/>
                  </a:solidFill>
                </a:rPr>
                <a:t>ilot tone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57" name="Straight Arrow Connector 156"/>
            <p:cNvCxnSpPr/>
            <p:nvPr/>
          </p:nvCxnSpPr>
          <p:spPr bwMode="auto">
            <a:xfrm flipV="1">
              <a:off x="7860357" y="3499904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30" name="Footer Placeholder 2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064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Considerations on HE-LTF </a:t>
            </a:r>
            <a:r>
              <a:rPr lang="en-US" dirty="0"/>
              <a:t>(cont’d)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Single stream pilot tones </a:t>
            </a:r>
            <a:r>
              <a:rPr lang="en-US" sz="2000" dirty="0"/>
              <a:t>improve MIMO channel estimation under the (residual) carrier frequency offset and drift</a:t>
            </a:r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Improvements in channel estimation for high-order QAM</a:t>
            </a:r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Improvements in tracking carrier frequency offset/drift in longer LTF OFDM symbol duration (compared to VHT) and high-order MIMO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Part of pilot tones might be missing on 2x HE-LTF depending </a:t>
            </a:r>
            <a:r>
              <a:rPr lang="en-US" sz="2000" dirty="0"/>
              <a:t>on its </a:t>
            </a:r>
            <a:r>
              <a:rPr lang="en-US" sz="2000" dirty="0" smtClean="0"/>
              <a:t>position on 4x HE-LTF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 marL="5715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 smtClean="0"/>
          </a:p>
          <a:p>
            <a:pPr marL="5715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 smtClean="0"/>
          </a:p>
          <a:p>
            <a:pPr marL="1200150" lvl="2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dirty="0"/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 smtClean="0"/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</p:txBody>
      </p:sp>
      <p:grpSp>
        <p:nvGrpSpPr>
          <p:cNvPr id="4106" name="Group 4105"/>
          <p:cNvGrpSpPr/>
          <p:nvPr/>
        </p:nvGrpSpPr>
        <p:grpSpPr>
          <a:xfrm>
            <a:off x="833407" y="4482152"/>
            <a:ext cx="7681890" cy="1742761"/>
            <a:chOff x="627760" y="4466821"/>
            <a:chExt cx="7681890" cy="1742761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V="1">
              <a:off x="1645254" y="5203550"/>
              <a:ext cx="6659077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1941933" y="5182430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184428" y="5181340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2459249" y="5181340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734071" y="5181340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008892" y="5181340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3256523" y="5181340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531344" y="5181340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806165" y="5181340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080987" y="5181340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323482" y="518024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598303" y="518024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873125" y="518024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5147946" y="518024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5422767" y="518024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5697588" y="518024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5972409" y="518024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6247231" y="518024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6489726" y="517915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6764547" y="517915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7039369" y="517915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7314190" y="517915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7561821" y="517915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7836642" y="5179159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 flipV="1">
              <a:off x="2245269" y="4913654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2761806" y="4900325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3311188" y="4913654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3826553" y="4893672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4385282" y="4907001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4901819" y="4893672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5451201" y="4907001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001446" y="4900325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519160" y="4906978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7067365" y="4900325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7600913" y="4906978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7921544" y="4879239"/>
              <a:ext cx="352526" cy="223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/>
                <a:t>…</a:t>
              </a:r>
              <a:endParaRPr lang="en-US" sz="18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600200" y="4919684"/>
              <a:ext cx="352526" cy="223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/>
                <a:t>…</a:t>
              </a:r>
              <a:endParaRPr lang="en-US" sz="1800" b="1" dirty="0"/>
            </a:p>
          </p:txBody>
        </p:sp>
        <p:sp>
          <p:nvSpPr>
            <p:cNvPr id="44" name="Rounded Rectangle 43"/>
            <p:cNvSpPr/>
            <p:nvPr/>
          </p:nvSpPr>
          <p:spPr bwMode="auto">
            <a:xfrm>
              <a:off x="2601974" y="4787937"/>
              <a:ext cx="327810" cy="1091461"/>
            </a:xfrm>
            <a:prstGeom prst="roundRect">
              <a:avLst/>
            </a:pr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V="1">
              <a:off x="1650573" y="5674792"/>
              <a:ext cx="6659077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7" name="Oval 46"/>
            <p:cNvSpPr/>
            <p:nvPr/>
          </p:nvSpPr>
          <p:spPr bwMode="auto">
            <a:xfrm>
              <a:off x="1947252" y="5653672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2189747" y="565258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2464568" y="565258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2739390" y="565258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3014211" y="565258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3261842" y="565258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536663" y="565258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3811484" y="565258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4086306" y="565258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Oval 55"/>
            <p:cNvSpPr/>
            <p:nvPr/>
          </p:nvSpPr>
          <p:spPr bwMode="auto">
            <a:xfrm>
              <a:off x="4328801" y="565149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4603622" y="565149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4878444" y="565149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5153265" y="565149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5428086" y="565149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5702907" y="565149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5977728" y="565149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6252550" y="565149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6495045" y="565040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769866" y="565040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044688" y="565040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7319509" y="565040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7567140" y="565040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7841961" y="5650401"/>
              <a:ext cx="64651" cy="55593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 bwMode="auto">
            <a:xfrm flipV="1">
              <a:off x="2242671" y="5384896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 flipV="1">
              <a:off x="2767125" y="5371567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3316507" y="5384896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3831872" y="5364914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4" name="Straight Arrow Connector 73"/>
            <p:cNvCxnSpPr/>
            <p:nvPr/>
          </p:nvCxnSpPr>
          <p:spPr bwMode="auto">
            <a:xfrm flipV="1">
              <a:off x="4390601" y="5378243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5" name="Straight Arrow Connector 74"/>
            <p:cNvCxnSpPr/>
            <p:nvPr/>
          </p:nvCxnSpPr>
          <p:spPr bwMode="auto">
            <a:xfrm flipV="1">
              <a:off x="4907138" y="5364914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5456520" y="5378243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6006765" y="5371567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 flipV="1">
              <a:off x="6524479" y="5378220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 flipV="1">
              <a:off x="7072684" y="5371567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7606232" y="5378220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7926863" y="5350481"/>
              <a:ext cx="352526" cy="223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/>
                <a:t>…</a:t>
              </a:r>
              <a:endParaRPr lang="en-US" sz="1800" b="1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605519" y="5390926"/>
              <a:ext cx="352526" cy="223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/>
                <a:t>…</a:t>
              </a:r>
              <a:endParaRPr lang="en-US" sz="1800" b="1" dirty="0"/>
            </a:p>
          </p:txBody>
        </p:sp>
        <p:cxnSp>
          <p:nvCxnSpPr>
            <p:cNvPr id="85" name="Straight Arrow Connector 84"/>
            <p:cNvCxnSpPr/>
            <p:nvPr/>
          </p:nvCxnSpPr>
          <p:spPr bwMode="auto">
            <a:xfrm flipV="1">
              <a:off x="3061190" y="5380309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6" name="Straight Arrow Connector 85"/>
            <p:cNvCxnSpPr/>
            <p:nvPr/>
          </p:nvCxnSpPr>
          <p:spPr bwMode="auto">
            <a:xfrm flipV="1">
              <a:off x="3576554" y="5360326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V="1">
              <a:off x="4135284" y="5373656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8" name="Straight Arrow Connector 87"/>
            <p:cNvCxnSpPr/>
            <p:nvPr/>
          </p:nvCxnSpPr>
          <p:spPr bwMode="auto">
            <a:xfrm flipV="1">
              <a:off x="4651821" y="5360326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9" name="Straight Arrow Connector 88"/>
            <p:cNvCxnSpPr/>
            <p:nvPr/>
          </p:nvCxnSpPr>
          <p:spPr bwMode="auto">
            <a:xfrm flipV="1">
              <a:off x="5201203" y="5373656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0" name="Straight Arrow Connector 89"/>
            <p:cNvCxnSpPr/>
            <p:nvPr/>
          </p:nvCxnSpPr>
          <p:spPr bwMode="auto">
            <a:xfrm flipV="1">
              <a:off x="5751447" y="5366979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1" name="Straight Arrow Connector 90"/>
            <p:cNvCxnSpPr/>
            <p:nvPr/>
          </p:nvCxnSpPr>
          <p:spPr bwMode="auto">
            <a:xfrm flipV="1">
              <a:off x="6817366" y="5366979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2" name="Straight Arrow Connector 91"/>
            <p:cNvCxnSpPr/>
            <p:nvPr/>
          </p:nvCxnSpPr>
          <p:spPr bwMode="auto">
            <a:xfrm flipV="1">
              <a:off x="7350915" y="5373632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3" name="Straight Arrow Connector 92"/>
            <p:cNvCxnSpPr/>
            <p:nvPr/>
          </p:nvCxnSpPr>
          <p:spPr bwMode="auto">
            <a:xfrm flipV="1">
              <a:off x="6282386" y="5384896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4" name="Straight Arrow Connector 93"/>
            <p:cNvCxnSpPr/>
            <p:nvPr/>
          </p:nvCxnSpPr>
          <p:spPr bwMode="auto">
            <a:xfrm flipV="1">
              <a:off x="7870342" y="5378220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5" name="Straight Arrow Connector 94"/>
            <p:cNvCxnSpPr/>
            <p:nvPr/>
          </p:nvCxnSpPr>
          <p:spPr bwMode="auto">
            <a:xfrm flipV="1">
              <a:off x="2494830" y="5384896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6" name="Straight Arrow Connector 95"/>
            <p:cNvCxnSpPr/>
            <p:nvPr/>
          </p:nvCxnSpPr>
          <p:spPr bwMode="auto">
            <a:xfrm flipV="1">
              <a:off x="1988306" y="5384896"/>
              <a:ext cx="0" cy="2999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0" name="TextBox 99"/>
            <p:cNvSpPr txBox="1"/>
            <p:nvPr/>
          </p:nvSpPr>
          <p:spPr>
            <a:xfrm>
              <a:off x="633718" y="4912221"/>
              <a:ext cx="116232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2xLTF</a:t>
              </a:r>
            </a:p>
            <a:p>
              <a:r>
                <a:rPr lang="en-US" sz="1100" dirty="0" smtClean="0">
                  <a:solidFill>
                    <a:schemeClr val="tx1"/>
                  </a:solidFill>
                </a:rPr>
                <a:t>OFDM Symbol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27760" y="5347643"/>
              <a:ext cx="131224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Data</a:t>
              </a:r>
            </a:p>
            <a:p>
              <a:r>
                <a:rPr lang="en-US" sz="1100" dirty="0" smtClean="0">
                  <a:solidFill>
                    <a:schemeClr val="tx1"/>
                  </a:solidFill>
                </a:rPr>
                <a:t>OFDM Symbol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167745" y="4466821"/>
              <a:ext cx="11419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dirty="0" smtClean="0">
                  <a:solidFill>
                    <a:schemeClr val="tx1"/>
                  </a:solidFill>
                </a:rPr>
                <a:t>ilot tone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100" name="Straight Arrow Connector 4099"/>
            <p:cNvCxnSpPr/>
            <p:nvPr/>
          </p:nvCxnSpPr>
          <p:spPr bwMode="auto">
            <a:xfrm flipV="1">
              <a:off x="6699083" y="4703988"/>
              <a:ext cx="640382" cy="36462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3" name="TextBox 112"/>
            <p:cNvSpPr txBox="1"/>
            <p:nvPr/>
          </p:nvSpPr>
          <p:spPr>
            <a:xfrm>
              <a:off x="3843311" y="4518420"/>
              <a:ext cx="18144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m</a:t>
              </a:r>
              <a:r>
                <a:rPr lang="en-US" sz="1200" dirty="0" smtClean="0">
                  <a:solidFill>
                    <a:schemeClr val="tx1"/>
                  </a:solidFill>
                </a:rPr>
                <a:t>issing pilot tone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120966" y="5932583"/>
              <a:ext cx="69244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Note: Example of Pilot tone location in 2xLTE OFDM symbols identical to those in data OFDM symbols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9" name="Rounded Rectangle 118"/>
            <p:cNvSpPr/>
            <p:nvPr/>
          </p:nvSpPr>
          <p:spPr bwMode="auto">
            <a:xfrm>
              <a:off x="4474028" y="4798823"/>
              <a:ext cx="327810" cy="1072578"/>
            </a:xfrm>
            <a:prstGeom prst="roundRect">
              <a:avLst/>
            </a:pr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0" name="Rounded Rectangle 119"/>
            <p:cNvSpPr/>
            <p:nvPr/>
          </p:nvSpPr>
          <p:spPr bwMode="auto">
            <a:xfrm>
              <a:off x="6377790" y="4787937"/>
              <a:ext cx="327810" cy="1050808"/>
            </a:xfrm>
            <a:prstGeom prst="roundRect">
              <a:avLst/>
            </a:pr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400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Parameters</a:t>
            </a:r>
          </a:p>
          <a:p>
            <a:pPr lvl="1">
              <a:buFontTx/>
              <a:buChar char="-"/>
            </a:pPr>
            <a:r>
              <a:rPr lang="en-US" sz="1600" dirty="0" smtClean="0"/>
              <a:t>20MHz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250 bytes/packet for 26-tone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500 </a:t>
            </a:r>
            <a:r>
              <a:rPr lang="en-US" sz="1400" dirty="0"/>
              <a:t>bytes/packet for </a:t>
            </a:r>
            <a:r>
              <a:rPr lang="en-US" sz="1400" dirty="0" smtClean="0"/>
              <a:t>52-tone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1000 </a:t>
            </a:r>
            <a:r>
              <a:rPr lang="en-US" sz="1400" dirty="0"/>
              <a:t>bytes/packet for </a:t>
            </a:r>
            <a:r>
              <a:rPr lang="en-US" sz="1400" dirty="0" smtClean="0"/>
              <a:t>106-tone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2500 </a:t>
            </a:r>
            <a:r>
              <a:rPr lang="en-US" sz="1400" dirty="0"/>
              <a:t>bytes/packet for </a:t>
            </a:r>
            <a:r>
              <a:rPr lang="en-US" sz="1400" dirty="0" smtClean="0"/>
              <a:t>242-tone</a:t>
            </a:r>
            <a:endParaRPr lang="en-US" sz="1400" dirty="0"/>
          </a:p>
          <a:p>
            <a:pPr lvl="1">
              <a:buFontTx/>
              <a:buChar char="-"/>
            </a:pPr>
            <a:r>
              <a:rPr lang="en-US" sz="1600" dirty="0" smtClean="0"/>
              <a:t>4x4 4SS &amp; 4x4 1SS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Both using 4 LTF OFDM Symbols (assumes OFDMA multi-user SU-MIMO operations)</a:t>
            </a:r>
            <a:endParaRPr lang="en-US" sz="1400" dirty="0" smtClean="0"/>
          </a:p>
          <a:p>
            <a:pPr lvl="1">
              <a:buFontTx/>
              <a:buChar char="-"/>
            </a:pPr>
            <a:r>
              <a:rPr lang="en-US" sz="1600" dirty="0" smtClean="0"/>
              <a:t>64QAM</a:t>
            </a:r>
            <a:r>
              <a:rPr lang="en-US" sz="1600" dirty="0"/>
              <a:t>, ¾ </a:t>
            </a:r>
            <a:r>
              <a:rPr lang="en-US" sz="1600" dirty="0" smtClean="0"/>
              <a:t>rate</a:t>
            </a:r>
          </a:p>
          <a:p>
            <a:pPr lvl="1">
              <a:buFontTx/>
              <a:buChar char="-"/>
            </a:pPr>
            <a:r>
              <a:rPr lang="en-US" sz="1600" dirty="0" err="1" smtClean="0"/>
              <a:t>TGac</a:t>
            </a:r>
            <a:r>
              <a:rPr lang="en-US" sz="1600" dirty="0" smtClean="0"/>
              <a:t> D</a:t>
            </a:r>
          </a:p>
          <a:p>
            <a:pPr lvl="1">
              <a:buFontTx/>
              <a:buChar char="-"/>
            </a:pPr>
            <a:r>
              <a:rPr lang="en-US" sz="1600" dirty="0" smtClean="0"/>
              <a:t>40ppm </a:t>
            </a:r>
            <a:r>
              <a:rPr lang="en-US" sz="1600" dirty="0"/>
              <a:t>CFO</a:t>
            </a:r>
            <a:r>
              <a:rPr lang="en-US" sz="1600" dirty="0" smtClean="0"/>
              <a:t>, </a:t>
            </a:r>
            <a:r>
              <a:rPr lang="en-US" sz="1600" dirty="0"/>
              <a:t>-41dBc phase </a:t>
            </a:r>
            <a:r>
              <a:rPr lang="en-US" sz="1600" dirty="0" smtClean="0"/>
              <a:t>noise, and 0 or 25 Hz/us CF drift</a:t>
            </a:r>
          </a:p>
          <a:p>
            <a:pPr lvl="1">
              <a:buFontTx/>
              <a:buChar char="-"/>
            </a:pPr>
            <a:r>
              <a:rPr lang="en-US" sz="1600" dirty="0" smtClean="0"/>
              <a:t>Channel interpolation on 2x HE-LTFs</a:t>
            </a:r>
          </a:p>
          <a:p>
            <a:pPr lvl="1">
              <a:buFontTx/>
              <a:buChar char="-"/>
            </a:pPr>
            <a:r>
              <a:rPr lang="en-US" sz="1600" dirty="0"/>
              <a:t>Pilot sequence of 20/40/80MHz in VHT </a:t>
            </a:r>
          </a:p>
          <a:p>
            <a:pPr lvl="1">
              <a:buFontTx/>
              <a:buChar char="-"/>
            </a:pPr>
            <a:r>
              <a:rPr lang="en-US" sz="1600" dirty="0"/>
              <a:t>Number of pilots in data OFDM symbols fixed to: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2/4/4/8 pilot tones in 26/52/106/242 tone RU </a:t>
            </a:r>
          </a:p>
          <a:p>
            <a:pPr lvl="1">
              <a:buFontTx/>
              <a:buChar char="-"/>
            </a:pPr>
            <a:endParaRPr lang="en-US" sz="16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0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Simulations </a:t>
            </a:r>
            <a:br>
              <a:rPr lang="en-US" dirty="0" smtClean="0"/>
            </a:br>
            <a:r>
              <a:rPr lang="en-US" sz="2000" dirty="0" smtClean="0"/>
              <a:t>4x4 SS4 </a:t>
            </a:r>
            <a:r>
              <a:rPr lang="en-US" sz="2000" dirty="0" err="1" smtClean="0"/>
              <a:t>TGac</a:t>
            </a:r>
            <a:r>
              <a:rPr lang="en-US" sz="2000" dirty="0" smtClean="0"/>
              <a:t> D without CF drift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1752600"/>
            <a:ext cx="4800600" cy="36004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475" y="1752600"/>
            <a:ext cx="4800600" cy="3600450"/>
          </a:xfrm>
          <a:prstGeom prst="rect">
            <a:avLst/>
          </a:prstGeom>
        </p:spPr>
      </p:pic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02516" y="5247414"/>
            <a:ext cx="8382000" cy="11353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Performance comparison between different number of pilot tones on 2x HE-LTF in RU 26 &amp; RU 52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Performance of the half number of pilot tones </a:t>
            </a:r>
            <a:r>
              <a:rPr lang="en-US" sz="1600" b="0" dirty="0" smtClean="0"/>
              <a:t>on 2x HE-LTF </a:t>
            </a:r>
            <a:r>
              <a:rPr lang="en-US" sz="1600" b="0" dirty="0"/>
              <a:t>is slightly </a:t>
            </a:r>
            <a:r>
              <a:rPr lang="en-US" sz="1600" b="0" dirty="0" smtClean="0"/>
              <a:t>better </a:t>
            </a:r>
            <a:r>
              <a:rPr lang="en-US" sz="1600" b="0" dirty="0"/>
              <a:t>than using whole pilot tones because of interpolation improvements during channel </a:t>
            </a:r>
            <a:r>
              <a:rPr lang="en-US" sz="1600" b="0" dirty="0" smtClean="0"/>
              <a:t>estimation</a:t>
            </a:r>
            <a:endParaRPr lang="en-US" sz="1400" dirty="0"/>
          </a:p>
          <a:p>
            <a:endParaRPr lang="en-US" sz="16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Simulations (cont’d)</a:t>
            </a:r>
            <a:br>
              <a:rPr lang="en-US" dirty="0"/>
            </a:br>
            <a:r>
              <a:rPr lang="en-US" sz="2000" dirty="0"/>
              <a:t>4x4 SS4 </a:t>
            </a:r>
            <a:r>
              <a:rPr lang="en-US" sz="2000" dirty="0" err="1"/>
              <a:t>TGac</a:t>
            </a:r>
            <a:r>
              <a:rPr lang="en-US" sz="2000" dirty="0"/>
              <a:t> D without </a:t>
            </a:r>
            <a:r>
              <a:rPr lang="en-US" sz="2000" dirty="0" smtClean="0"/>
              <a:t>CF drift</a:t>
            </a:r>
            <a:endParaRPr lang="en-US" sz="2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1711274"/>
            <a:ext cx="4800600" cy="36004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300" y="1692224"/>
            <a:ext cx="4800600" cy="360045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04800" y="5243732"/>
            <a:ext cx="8610600" cy="12126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Performance comparison of the number of pilot tones on 2x HE-LTF in </a:t>
            </a:r>
            <a:r>
              <a:rPr lang="en-US" sz="1600" b="0" dirty="0" smtClean="0"/>
              <a:t>RU 106 </a:t>
            </a:r>
            <a:r>
              <a:rPr lang="en-US" sz="1600" b="0" dirty="0"/>
              <a:t>&amp; RU </a:t>
            </a:r>
            <a:r>
              <a:rPr lang="en-US" sz="1600" b="0" dirty="0" smtClean="0"/>
              <a:t>242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Performance between half number of pilot tones and entire number of pilot tones on 2x HE-LTF is similar</a:t>
            </a:r>
          </a:p>
          <a:p>
            <a:pPr marL="628650" lvl="1" indent="-171450">
              <a:buFontTx/>
              <a:buChar char="-"/>
            </a:pPr>
            <a:r>
              <a:rPr lang="en-US" sz="1400" dirty="0" smtClean="0"/>
              <a:t>Interpolation gain averaged out with enough number of tones</a:t>
            </a:r>
          </a:p>
          <a:p>
            <a:pPr marL="628650" lvl="1" indent="-171450">
              <a:buFontTx/>
              <a:buChar char="-"/>
            </a:pPr>
            <a:endParaRPr lang="en-US" sz="900" dirty="0" smtClean="0"/>
          </a:p>
          <a:p>
            <a:pPr lvl="1">
              <a:buFontTx/>
              <a:buChar char="-"/>
            </a:pPr>
            <a:endParaRPr lang="en-US" sz="1400" dirty="0"/>
          </a:p>
          <a:p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415517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943" y="1498073"/>
            <a:ext cx="4800600" cy="3600450"/>
          </a:xfrm>
          <a:prstGeom prst="rect">
            <a:avLst/>
          </a:prstGeom>
        </p:spPr>
      </p:pic>
      <p:pic>
        <p:nvPicPr>
          <p:cNvPr id="19" name="Content Placeholder 18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132" y="1482044"/>
            <a:ext cx="4800600" cy="360045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(cont’d)</a:t>
            </a:r>
            <a:br>
              <a:rPr lang="en-US" dirty="0"/>
            </a:br>
            <a:r>
              <a:rPr lang="en-US" sz="2000" dirty="0" err="1" smtClean="0"/>
              <a:t>TGac</a:t>
            </a:r>
            <a:r>
              <a:rPr lang="en-US" sz="2000" dirty="0" smtClean="0"/>
              <a:t> D with CFD </a:t>
            </a:r>
            <a:r>
              <a:rPr lang="en-US" sz="2000" dirty="0"/>
              <a:t>25 Hz/us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16722" y="4966446"/>
            <a:ext cx="8534400" cy="16630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b="0" kern="0" dirty="0" smtClean="0"/>
              <a:t>4x4 users with 4 HE-LTFs and 4x1 users with 4 HE-LTFs</a:t>
            </a:r>
          </a:p>
          <a:p>
            <a:pPr marL="685800" lvl="1">
              <a:buFontTx/>
              <a:buChar char="-"/>
            </a:pPr>
            <a:r>
              <a:rPr lang="en-US" sz="1200" b="0" kern="0" dirty="0" smtClean="0"/>
              <a:t>Note </a:t>
            </a:r>
            <a:r>
              <a:rPr lang="en-US" sz="1200" b="0" kern="0" dirty="0"/>
              <a:t>that data OFDM symbols still contain pilots even if LTF symbols do </a:t>
            </a:r>
            <a:r>
              <a:rPr lang="en-US" sz="1200" b="0" kern="0" dirty="0" smtClean="0"/>
              <a:t>not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kern="0" dirty="0"/>
              <a:t>Having carrier frequency offset/phase tracking in LTF OFDM symbol is critical to performance, especially with receiver </a:t>
            </a:r>
            <a:r>
              <a:rPr lang="en-US" sz="1400" b="0" kern="0" dirty="0" smtClean="0"/>
              <a:t>impairments</a:t>
            </a:r>
            <a:endParaRPr lang="en-US" sz="1400" b="0" kern="0" dirty="0" smtClean="0"/>
          </a:p>
          <a:p>
            <a:pPr marL="685800" lvl="1">
              <a:buFontTx/>
              <a:buChar char="-"/>
            </a:pPr>
            <a:r>
              <a:rPr lang="en-US" sz="1200" kern="0" dirty="0" smtClean="0"/>
              <a:t>0 </a:t>
            </a:r>
            <a:r>
              <a:rPr lang="en-US" sz="1200" kern="0" dirty="0" smtClean="0"/>
              <a:t>pilot on 2x LTF shows severe  performance </a:t>
            </a:r>
            <a:r>
              <a:rPr lang="en-US" sz="1200" kern="0" dirty="0" smtClean="0"/>
              <a:t>loss</a:t>
            </a:r>
          </a:p>
          <a:p>
            <a:pPr marL="685800" lvl="1">
              <a:buFontTx/>
              <a:buChar char="-"/>
            </a:pPr>
            <a:r>
              <a:rPr lang="en-US" sz="1200" dirty="0"/>
              <a:t>More critical in case of higher order MIMO</a:t>
            </a:r>
            <a:endParaRPr lang="en-US" sz="1200" kern="0" dirty="0"/>
          </a:p>
          <a:p>
            <a:pPr marL="685800" lvl="1">
              <a:buFontTx/>
              <a:buChar char="-"/>
            </a:pPr>
            <a:endParaRPr lang="en-US" sz="1200" b="0" kern="0" dirty="0" smtClean="0"/>
          </a:p>
          <a:p>
            <a:pPr marL="285750" indent="-285750">
              <a:buFontTx/>
              <a:buChar char="-"/>
            </a:pPr>
            <a:endParaRPr lang="en-US" sz="1400" b="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b="0" kern="0" dirty="0"/>
          </a:p>
        </p:txBody>
      </p:sp>
      <p:sp>
        <p:nvSpPr>
          <p:cNvPr id="10" name="Arc 9"/>
          <p:cNvSpPr/>
          <p:nvPr/>
        </p:nvSpPr>
        <p:spPr bwMode="auto">
          <a:xfrm rot="2192648">
            <a:off x="2092707" y="2317080"/>
            <a:ext cx="276202" cy="772457"/>
          </a:xfrm>
          <a:prstGeom prst="arc">
            <a:avLst>
              <a:gd name="adj1" fmla="val 14191894"/>
              <a:gd name="adj2" fmla="val 796157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Arc 11"/>
          <p:cNvSpPr/>
          <p:nvPr/>
        </p:nvSpPr>
        <p:spPr bwMode="auto">
          <a:xfrm rot="2192648">
            <a:off x="6302773" y="2204800"/>
            <a:ext cx="276202" cy="772457"/>
          </a:xfrm>
          <a:prstGeom prst="arc">
            <a:avLst>
              <a:gd name="adj1" fmla="val 14191894"/>
              <a:gd name="adj2" fmla="val 796157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Arc 12"/>
          <p:cNvSpPr/>
          <p:nvPr/>
        </p:nvSpPr>
        <p:spPr bwMode="auto">
          <a:xfrm>
            <a:off x="7315200" y="1585488"/>
            <a:ext cx="297023" cy="1308874"/>
          </a:xfrm>
          <a:prstGeom prst="arc">
            <a:avLst>
              <a:gd name="adj1" fmla="val 15689451"/>
              <a:gd name="adj2" fmla="val 595708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Arc 13"/>
          <p:cNvSpPr/>
          <p:nvPr/>
        </p:nvSpPr>
        <p:spPr bwMode="auto">
          <a:xfrm>
            <a:off x="3048000" y="1669007"/>
            <a:ext cx="312139" cy="1314548"/>
          </a:xfrm>
          <a:prstGeom prst="arc">
            <a:avLst>
              <a:gd name="adj1" fmla="val 15689451"/>
              <a:gd name="adj2" fmla="val 595708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98624" y="2198502"/>
            <a:ext cx="1592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4 spatial stream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4 LTF OFDM symbols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30622" y="2919854"/>
            <a:ext cx="1592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</a:t>
            </a:r>
            <a:r>
              <a:rPr lang="en-US" sz="1200" dirty="0" smtClean="0">
                <a:solidFill>
                  <a:schemeClr val="tx1"/>
                </a:solidFill>
              </a:rPr>
              <a:t> spatial stream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4 LTF OFDM symbols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88140" y="2009092"/>
            <a:ext cx="1592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4 spatial stream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4 LTF OFDM symbols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26234" y="3041752"/>
            <a:ext cx="1592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</a:t>
            </a:r>
            <a:r>
              <a:rPr lang="en-US" sz="1200" dirty="0" smtClean="0">
                <a:solidFill>
                  <a:schemeClr val="tx1"/>
                </a:solidFill>
              </a:rPr>
              <a:t> spatial stream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4 LTF OFDM symbols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2514600" y="3195918"/>
            <a:ext cx="6168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696373" y="3207851"/>
            <a:ext cx="4555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5 dB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791197" y="3208444"/>
            <a:ext cx="6168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986647" y="3258555"/>
            <a:ext cx="4555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8 dB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6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2943</TotalTime>
  <Words>1109</Words>
  <Application>Microsoft Office PowerPoint</Application>
  <PresentationFormat>On-screen Show (4:3)</PresentationFormat>
  <Paragraphs>227</Paragraphs>
  <Slides>19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Pilot Design for 11ax Downlink Transmissions</vt:lpstr>
      <vt:lpstr>Background</vt:lpstr>
      <vt:lpstr>Pilot Tones in LTF</vt:lpstr>
      <vt:lpstr>Considerations on HE-LTF</vt:lpstr>
      <vt:lpstr>Considerations on HE-LTF (cont’d)</vt:lpstr>
      <vt:lpstr>Simulation Environments</vt:lpstr>
      <vt:lpstr>Simulations  4x4 SS4 TGac D without CF drift</vt:lpstr>
      <vt:lpstr>Simulations (cont’d) 4x4 SS4 TGac D without CF drift</vt:lpstr>
      <vt:lpstr>Simulations (cont’d) TGac D with CFD 25 Hz/us</vt:lpstr>
      <vt:lpstr>Simulations (cont’d) TGac D with CFD 25 Hz/us</vt:lpstr>
      <vt:lpstr>Summary</vt:lpstr>
      <vt:lpstr>References</vt:lpstr>
      <vt:lpstr>Appendix</vt:lpstr>
      <vt:lpstr>Simulations 4x1 SS1 TGac D without CF drift</vt:lpstr>
      <vt:lpstr>Simulations (cont’d) 4x1 SS1 TGac D without CF drift</vt:lpstr>
      <vt:lpstr>Simulations (cont’d) 4x2 SS2 TGac D without CF drift</vt:lpstr>
      <vt:lpstr>Simulations (cont’d) 4x2 SS2 TGac D without CF drift</vt:lpstr>
      <vt:lpstr>Simulations (cont’d) TGac D with CFD 25 Hz/us</vt:lpstr>
      <vt:lpstr>Simulations (cont’d) TGac D with CFD 25 Hz/us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Design for 11ax Downlink Transmissions</dc:title>
  <dc:creator>Daewon Lee</dc:creator>
  <cp:lastModifiedBy>yujin noh</cp:lastModifiedBy>
  <cp:revision>136</cp:revision>
  <cp:lastPrinted>1601-01-01T00:00:00Z</cp:lastPrinted>
  <dcterms:created xsi:type="dcterms:W3CDTF">2015-06-29T22:16:55Z</dcterms:created>
  <dcterms:modified xsi:type="dcterms:W3CDTF">2015-07-12T08:29:00Z</dcterms:modified>
</cp:coreProperties>
</file>