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517" r:id="rId2"/>
    <p:sldId id="270" r:id="rId3"/>
    <p:sldId id="515" r:id="rId4"/>
    <p:sldId id="473" r:id="rId5"/>
    <p:sldId id="478" r:id="rId6"/>
    <p:sldId id="475" r:id="rId7"/>
    <p:sldId id="474" r:id="rId8"/>
    <p:sldId id="504" r:id="rId9"/>
    <p:sldId id="481" r:id="rId10"/>
    <p:sldId id="509" r:id="rId11"/>
    <p:sldId id="518" r:id="rId12"/>
    <p:sldId id="519" r:id="rId13"/>
    <p:sldId id="520" r:id="rId14"/>
    <p:sldId id="514" r:id="rId15"/>
    <p:sldId id="521" r:id="rId16"/>
    <p:sldId id="516" r:id="rId17"/>
    <p:sldId id="522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9251" autoAdjust="0"/>
  </p:normalViewPr>
  <p:slideViewPr>
    <p:cSldViewPr>
      <p:cViewPr varScale="1">
        <p:scale>
          <a:sx n="68" d="100"/>
          <a:sy n="68" d="100"/>
        </p:scale>
        <p:origin x="-1210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173" y="-77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70959" y="8985250"/>
            <a:ext cx="1910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Jianhan Liu (Mediatek)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8123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9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815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4810" y="6475413"/>
            <a:ext cx="14491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33282" y="6475413"/>
            <a:ext cx="141064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Liu(Mediatek)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4810" y="6475413"/>
            <a:ext cx="144911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4810" y="6475413"/>
            <a:ext cx="144911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4810" y="6475413"/>
            <a:ext cx="14491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4810" y="6475413"/>
            <a:ext cx="14491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4810" y="6475413"/>
            <a:ext cx="144911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802.11-15/0822r2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brianh@cisco.com" TargetMode="External"/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monajem@cisco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lv.kaiying@zte.com.c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45440243"/>
              </p:ext>
            </p:extLst>
          </p:nvPr>
        </p:nvGraphicFramePr>
        <p:xfrm>
          <a:off x="762000" y="2133600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+1-408-526-1899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latin typeface="Times New Roman"/>
                          <a:ea typeface="Times New Roman"/>
                          <a:cs typeface="Arial"/>
                        </a:rPr>
                        <a:t>Tianyu</a:t>
                      </a: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SIG-A Structure in 11ax Preamble</a:t>
            </a:r>
            <a:endParaRPr lang="en-US" dirty="0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12192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2015-07-11</a:t>
            </a:r>
          </a:p>
        </p:txBody>
      </p:sp>
      <p:sp>
        <p:nvSpPr>
          <p:cNvPr id="11" name="标题 18"/>
          <p:cNvSpPr txBox="1">
            <a:spLocks/>
          </p:cNvSpPr>
          <p:nvPr/>
        </p:nvSpPr>
        <p:spPr bwMode="auto">
          <a:xfrm>
            <a:off x="609600" y="1752600"/>
            <a:ext cx="7772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Authors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of SIG fields in 11ax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800600"/>
          </a:xfrm>
        </p:spPr>
        <p:txBody>
          <a:bodyPr/>
          <a:lstStyle/>
          <a:p>
            <a:r>
              <a:rPr lang="en-US" b="1" dirty="0" smtClean="0"/>
              <a:t>How many bits in HE-SIG-A is under discussion.</a:t>
            </a:r>
          </a:p>
          <a:p>
            <a:pPr lvl="1"/>
            <a:r>
              <a:rPr lang="en-US" dirty="0" smtClean="0"/>
              <a:t>26-bits in HE-SIG-A are very likely not enough</a:t>
            </a:r>
          </a:p>
          <a:p>
            <a:pPr lvl="1"/>
            <a:r>
              <a:rPr lang="en-US" dirty="0" smtClean="0"/>
              <a:t>More than one HE-SIG-A OFDM symbol is required therefore.</a:t>
            </a:r>
          </a:p>
          <a:p>
            <a:r>
              <a:rPr lang="en-US" b="1" dirty="0" smtClean="0"/>
              <a:t>Considerations of SIG fields in 11ax</a:t>
            </a:r>
          </a:p>
          <a:p>
            <a:pPr lvl="1"/>
            <a:r>
              <a:rPr lang="en-US" dirty="0" smtClean="0"/>
              <a:t>Two VHT-SIG-A OFDM symbols are enough for 11ax for SU. Therefore 11ax can just use two SIG-A OFDM symbols for SU too. </a:t>
            </a:r>
          </a:p>
          <a:p>
            <a:pPr lvl="1"/>
            <a:r>
              <a:rPr lang="en-US" dirty="0" smtClean="0"/>
              <a:t>To support DL MU operations, two HE-SIG-A OFDM symbols are not enough for </a:t>
            </a:r>
          </a:p>
          <a:p>
            <a:pPr lvl="2"/>
            <a:r>
              <a:rPr lang="en-US" dirty="0" smtClean="0"/>
              <a:t>Each user’s control information must be conveyed. </a:t>
            </a:r>
          </a:p>
          <a:p>
            <a:pPr lvl="2"/>
            <a:r>
              <a:rPr lang="en-US" dirty="0" smtClean="0"/>
              <a:t>In 11ac, VHT-SIG-B is introduced to convey most of DL MU control information.</a:t>
            </a:r>
          </a:p>
          <a:p>
            <a:pPr lvl="2"/>
            <a:r>
              <a:rPr lang="en-US" dirty="0" smtClean="0"/>
              <a:t>In 11ax, HE-SIG-B is also needed for supporting DL MU operations.</a:t>
            </a:r>
          </a:p>
          <a:p>
            <a:pPr lvl="1"/>
            <a:r>
              <a:rPr lang="en-US" dirty="0" smtClean="0"/>
              <a:t>To support UL MU operations, UL trigger based packets are needed.</a:t>
            </a:r>
          </a:p>
          <a:p>
            <a:pPr lvl="2"/>
            <a:r>
              <a:rPr lang="en-US" dirty="0" smtClean="0"/>
              <a:t>UL trigger based packets are UL packets that are triggered by a trigger frame. </a:t>
            </a:r>
          </a:p>
          <a:p>
            <a:pPr lvl="2"/>
            <a:r>
              <a:rPr lang="en-US" dirty="0" smtClean="0"/>
              <a:t>For example, UL trigger based packets can be UL-OFDMA or UL-MU-MIMO packets.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386398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HE-SIG-A Design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29000" y="57150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52072" y="1932395"/>
            <a:ext cx="1238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/>
              <a:t>Single </a:t>
            </a:r>
          </a:p>
          <a:p>
            <a:pPr algn="ctr"/>
            <a:r>
              <a:rPr lang="en-US" sz="1400" b="1" u="sng" dirty="0" smtClean="0"/>
              <a:t>User</a:t>
            </a:r>
            <a:endParaRPr lang="en-US" sz="14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5688982" y="1444389"/>
            <a:ext cx="276139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SIG-A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2 symbols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BCC (with 6 tail bits)</a:t>
            </a:r>
          </a:p>
          <a:p>
            <a:pPr lvl="1"/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No SIG-B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811322" y="2743200"/>
            <a:ext cx="7620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-27309" y="3444776"/>
            <a:ext cx="1019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/>
              <a:t>Multi </a:t>
            </a:r>
          </a:p>
          <a:p>
            <a:pPr algn="ctr"/>
            <a:r>
              <a:rPr lang="en-US" sz="1400" b="1" u="sng" dirty="0" smtClean="0"/>
              <a:t>User</a:t>
            </a:r>
            <a:endParaRPr lang="en-US" sz="1400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6705600" y="2895600"/>
            <a:ext cx="255678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SIG-A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2 symbols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BCC (with 6 tail bits)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SIG-B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Variable #symbols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Variable MCS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737093" y="4724400"/>
            <a:ext cx="7620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-89902" y="545339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/>
              <a:t>UL Trigger</a:t>
            </a:r>
          </a:p>
          <a:p>
            <a:pPr algn="ctr"/>
            <a:r>
              <a:rPr lang="en-US" sz="1400" b="1" u="sng" dirty="0" smtClean="0"/>
              <a:t> based</a:t>
            </a:r>
            <a:endParaRPr lang="en-US" sz="1400" b="1" u="sng" dirty="0"/>
          </a:p>
        </p:txBody>
      </p:sp>
      <p:sp>
        <p:nvSpPr>
          <p:cNvPr id="15" name="Rectangle 14"/>
          <p:cNvSpPr/>
          <p:nvPr/>
        </p:nvSpPr>
        <p:spPr>
          <a:xfrm>
            <a:off x="1327217" y="5576955"/>
            <a:ext cx="914400" cy="304800"/>
          </a:xfrm>
          <a:prstGeom prst="rect">
            <a:avLst/>
          </a:prstGeom>
          <a:noFill/>
          <a:ln w="317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241617" y="5576955"/>
            <a:ext cx="914400" cy="304800"/>
          </a:xfrm>
          <a:prstGeom prst="rect">
            <a:avLst/>
          </a:prstGeom>
          <a:noFill/>
          <a:ln w="317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635370" y="5585581"/>
            <a:ext cx="457200" cy="304800"/>
          </a:xfrm>
          <a:prstGeom prst="rect">
            <a:avLst/>
          </a:prstGeom>
          <a:noFill/>
          <a:ln w="317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112046" y="5577674"/>
            <a:ext cx="457200" cy="3048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403556" y="5212060"/>
            <a:ext cx="7617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Trebuchet MS" panose="020B0603020202020204" pitchFamily="34" charset="0"/>
              </a:rPr>
              <a:t>L-STF</a:t>
            </a:r>
            <a:endParaRPr lang="en-US" sz="1400" dirty="0">
              <a:latin typeface="Trebuchet MS" panose="020B0603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17956" y="5222303"/>
            <a:ext cx="7617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Trebuchet MS" panose="020B0603020202020204" pitchFamily="34" charset="0"/>
              </a:rPr>
              <a:t>L-LTF</a:t>
            </a:r>
            <a:endParaRPr lang="en-US" sz="1400" dirty="0">
              <a:latin typeface="Trebuchet MS" panose="020B0603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87933" y="5218696"/>
            <a:ext cx="7617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rebuchet MS" panose="020B0603020202020204" pitchFamily="34" charset="0"/>
              </a:rPr>
              <a:t>RL-SIG</a:t>
            </a:r>
            <a:endParaRPr lang="en-US" sz="1100" dirty="0">
              <a:latin typeface="Trebuchet MS" panose="020B0603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73569" y="5199219"/>
            <a:ext cx="7617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Trebuchet MS" panose="020B0603020202020204" pitchFamily="34" charset="0"/>
              </a:rPr>
              <a:t>SIG-A</a:t>
            </a:r>
            <a:endParaRPr lang="en-US" sz="1400" dirty="0">
              <a:latin typeface="Trebuchet MS" panose="020B0603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82136" y="5150505"/>
            <a:ext cx="33634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SIG-A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2 symbols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BCC (with 6 tail bits)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No SIG-B</a:t>
            </a:r>
          </a:p>
          <a:p>
            <a:endParaRPr lang="en-US" sz="1400" dirty="0" smtClean="0"/>
          </a:p>
        </p:txBody>
      </p:sp>
      <p:grpSp>
        <p:nvGrpSpPr>
          <p:cNvPr id="24" name="Group 23"/>
          <p:cNvGrpSpPr/>
          <p:nvPr/>
        </p:nvGrpSpPr>
        <p:grpSpPr>
          <a:xfrm>
            <a:off x="955742" y="1716951"/>
            <a:ext cx="3724840" cy="676093"/>
            <a:chOff x="727142" y="1412151"/>
            <a:chExt cx="3724840" cy="676093"/>
          </a:xfrm>
        </p:grpSpPr>
        <p:grpSp>
          <p:nvGrpSpPr>
            <p:cNvPr id="25" name="Group 41"/>
            <p:cNvGrpSpPr/>
            <p:nvPr/>
          </p:nvGrpSpPr>
          <p:grpSpPr>
            <a:xfrm>
              <a:off x="727142" y="1412151"/>
              <a:ext cx="3724840" cy="676093"/>
              <a:chOff x="1740877" y="1460362"/>
              <a:chExt cx="3724840" cy="676093"/>
            </a:xfrm>
          </p:grpSpPr>
          <p:grpSp>
            <p:nvGrpSpPr>
              <p:cNvPr id="28" name="Group 40"/>
              <p:cNvGrpSpPr/>
              <p:nvPr/>
            </p:nvGrpSpPr>
            <p:grpSpPr>
              <a:xfrm>
                <a:off x="1740877" y="1464799"/>
                <a:ext cx="3724840" cy="671656"/>
                <a:chOff x="2078544" y="1508309"/>
                <a:chExt cx="3724840" cy="671656"/>
              </a:xfrm>
            </p:grpSpPr>
            <p:sp>
              <p:nvSpPr>
                <p:cNvPr id="30" name="Rectangle 29"/>
                <p:cNvSpPr/>
                <p:nvPr/>
              </p:nvSpPr>
              <p:spPr>
                <a:xfrm>
                  <a:off x="2078544" y="1873204"/>
                  <a:ext cx="914400" cy="304800"/>
                </a:xfrm>
                <a:prstGeom prst="rect">
                  <a:avLst/>
                </a:prstGeom>
                <a:noFill/>
                <a:ln w="3175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2992944" y="1873204"/>
                  <a:ext cx="914400" cy="304800"/>
                </a:xfrm>
                <a:prstGeom prst="rect">
                  <a:avLst/>
                </a:prstGeom>
                <a:noFill/>
                <a:ln w="3175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3907344" y="1873204"/>
                  <a:ext cx="457200" cy="304800"/>
                </a:xfrm>
                <a:prstGeom prst="rect">
                  <a:avLst/>
                </a:prstGeom>
                <a:noFill/>
                <a:ln w="3175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4867771" y="1875165"/>
                  <a:ext cx="457200" cy="304800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2154883" y="1508309"/>
                  <a:ext cx="76172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>
                      <a:latin typeface="Trebuchet MS" panose="020B0603020202020204" pitchFamily="34" charset="0"/>
                    </a:rPr>
                    <a:t>L-STF</a:t>
                  </a:r>
                  <a:endParaRPr lang="en-US" sz="1400" dirty="0">
                    <a:latin typeface="Trebuchet MS" panose="020B0603020202020204" pitchFamily="34" charset="0"/>
                  </a:endParaRP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3069283" y="1518552"/>
                  <a:ext cx="76172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>
                      <a:latin typeface="Trebuchet MS" panose="020B0603020202020204" pitchFamily="34" charset="0"/>
                    </a:rPr>
                    <a:t>L-LTF</a:t>
                  </a:r>
                  <a:endParaRPr lang="en-US" sz="1400" dirty="0">
                    <a:latin typeface="Trebuchet MS" panose="020B0603020202020204" pitchFamily="34" charset="0"/>
                  </a:endParaRPr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4212283" y="1519084"/>
                  <a:ext cx="761722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>
                      <a:latin typeface="Trebuchet MS" panose="020B0603020202020204" pitchFamily="34" charset="0"/>
                    </a:rPr>
                    <a:t>R</a:t>
                  </a:r>
                  <a:r>
                    <a:rPr lang="en-US" sz="1100" dirty="0" smtClean="0">
                      <a:latin typeface="Trebuchet MS" panose="020B0603020202020204" pitchFamily="34" charset="0"/>
                    </a:rPr>
                    <a:t>L-SIG</a:t>
                  </a:r>
                  <a:endParaRPr lang="en-US" sz="1100" dirty="0">
                    <a:latin typeface="Trebuchet MS" panose="020B0603020202020204" pitchFamily="34" charset="0"/>
                  </a:endParaRPr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5346184" y="1875165"/>
                  <a:ext cx="457200" cy="304800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9" name="TextBox 23"/>
              <p:cNvSpPr txBox="1"/>
              <p:nvPr/>
            </p:nvSpPr>
            <p:spPr>
              <a:xfrm>
                <a:off x="4570506" y="1460362"/>
                <a:ext cx="7617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Trebuchet MS" panose="020B0603020202020204" pitchFamily="34" charset="0"/>
                  </a:rPr>
                  <a:t>SIG-A</a:t>
                </a:r>
                <a:endParaRPr lang="en-US" sz="1400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26" name="Rectangle 25"/>
            <p:cNvSpPr/>
            <p:nvPr/>
          </p:nvSpPr>
          <p:spPr>
            <a:xfrm>
              <a:off x="3042231" y="1781067"/>
              <a:ext cx="457200" cy="304800"/>
            </a:xfrm>
            <a:prstGeom prst="rect">
              <a:avLst/>
            </a:prstGeom>
            <a:noFill/>
            <a:ln w="317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410103" y="1431733"/>
              <a:ext cx="76172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latin typeface="Trebuchet MS" panose="020B0603020202020204" pitchFamily="34" charset="0"/>
                </a:rPr>
                <a:t>L-SIG</a:t>
              </a:r>
              <a:endParaRPr lang="en-US" sz="11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973091" y="3211686"/>
            <a:ext cx="5643763" cy="684385"/>
            <a:chOff x="744491" y="2906886"/>
            <a:chExt cx="5643763" cy="684385"/>
          </a:xfrm>
        </p:grpSpPr>
        <p:sp>
          <p:nvSpPr>
            <p:cNvPr id="39" name="Rectangle 38"/>
            <p:cNvSpPr/>
            <p:nvPr/>
          </p:nvSpPr>
          <p:spPr>
            <a:xfrm>
              <a:off x="744491" y="3281307"/>
              <a:ext cx="914400" cy="304800"/>
            </a:xfrm>
            <a:prstGeom prst="rect">
              <a:avLst/>
            </a:prstGeom>
            <a:noFill/>
            <a:ln w="317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658891" y="3281307"/>
              <a:ext cx="914400" cy="304800"/>
            </a:xfrm>
            <a:prstGeom prst="rect">
              <a:avLst/>
            </a:prstGeom>
            <a:noFill/>
            <a:ln w="317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573291" y="3281307"/>
              <a:ext cx="457200" cy="304800"/>
            </a:xfrm>
            <a:prstGeom prst="rect">
              <a:avLst/>
            </a:prstGeom>
            <a:noFill/>
            <a:ln w="317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20830" y="2916412"/>
              <a:ext cx="7617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Trebuchet MS" panose="020B0603020202020204" pitchFamily="34" charset="0"/>
                </a:rPr>
                <a:t>L-STF</a:t>
              </a:r>
              <a:endParaRPr lang="en-US" sz="1400" dirty="0">
                <a:latin typeface="Trebuchet MS" panose="020B06030202020202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421030" y="2935461"/>
              <a:ext cx="76172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latin typeface="Trebuchet MS" panose="020B0603020202020204" pitchFamily="34" charset="0"/>
                </a:rPr>
                <a:t>L-SIG</a:t>
              </a:r>
              <a:endParaRPr lang="en-US" sz="1100" dirty="0">
                <a:latin typeface="Trebuchet MS" panose="020B0603020202020204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690640" y="2937259"/>
              <a:ext cx="7617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Trebuchet MS" panose="020B0603020202020204" pitchFamily="34" charset="0"/>
                </a:rPr>
                <a:t>L-LTF</a:t>
              </a:r>
              <a:endParaRPr lang="en-US" sz="1400" dirty="0">
                <a:latin typeface="Trebuchet MS" panose="020B0603020202020204" pitchFamily="34" charset="0"/>
              </a:endParaRPr>
            </a:p>
          </p:txBody>
        </p:sp>
        <p:grpSp>
          <p:nvGrpSpPr>
            <p:cNvPr id="45" name="Group 2"/>
            <p:cNvGrpSpPr/>
            <p:nvPr/>
          </p:nvGrpSpPr>
          <p:grpSpPr>
            <a:xfrm>
              <a:off x="3489253" y="2906886"/>
              <a:ext cx="2899001" cy="684385"/>
              <a:chOff x="3306716" y="3310100"/>
              <a:chExt cx="2899001" cy="684385"/>
            </a:xfrm>
          </p:grpSpPr>
          <p:cxnSp>
            <p:nvCxnSpPr>
              <p:cNvPr id="48" name="Straight Arrow Connector 47"/>
              <p:cNvCxnSpPr>
                <a:endCxn id="55" idx="1"/>
              </p:cNvCxnSpPr>
              <p:nvPr/>
            </p:nvCxnSpPr>
            <p:spPr bwMode="auto">
              <a:xfrm>
                <a:off x="4242329" y="3492352"/>
                <a:ext cx="556606" cy="1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stealth" w="med" len="med"/>
                <a:tailEnd type="none"/>
              </a:ln>
              <a:effectLst/>
            </p:spPr>
          </p:cxnSp>
          <p:cxnSp>
            <p:nvCxnSpPr>
              <p:cNvPr id="49" name="Straight Connector 48"/>
              <p:cNvCxnSpPr/>
              <p:nvPr/>
            </p:nvCxnSpPr>
            <p:spPr bwMode="auto">
              <a:xfrm flipV="1">
                <a:off x="5181793" y="3677175"/>
                <a:ext cx="557199" cy="2224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0" name="Straight Connector 49"/>
              <p:cNvCxnSpPr/>
              <p:nvPr/>
            </p:nvCxnSpPr>
            <p:spPr bwMode="auto">
              <a:xfrm>
                <a:off x="5181793" y="3990040"/>
                <a:ext cx="557199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51" name="Rectangle 50"/>
              <p:cNvSpPr/>
              <p:nvPr/>
            </p:nvSpPr>
            <p:spPr>
              <a:xfrm>
                <a:off x="3306716" y="3685239"/>
                <a:ext cx="457200" cy="304800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3785129" y="3685239"/>
                <a:ext cx="457200" cy="304800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4256599" y="3685239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3383055" y="3310100"/>
                <a:ext cx="7617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Trebuchet MS" panose="020B0603020202020204" pitchFamily="34" charset="0"/>
                  </a:rPr>
                  <a:t>SIG-A</a:t>
                </a:r>
                <a:endParaRPr lang="en-US" sz="1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4798935" y="3338464"/>
                <a:ext cx="7617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Trebuchet MS" panose="020B0603020202020204" pitchFamily="34" charset="0"/>
                  </a:rPr>
                  <a:t>SIG-B</a:t>
                </a:r>
                <a:endParaRPr lang="en-US" sz="1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4713799" y="3689685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 bwMode="auto">
              <a:xfrm>
                <a:off x="5270671" y="3806567"/>
                <a:ext cx="85987" cy="762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 bwMode="auto">
              <a:xfrm>
                <a:off x="5506965" y="3805353"/>
                <a:ext cx="85987" cy="762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5748517" y="3677174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0" name="Straight Arrow Connector 59"/>
              <p:cNvCxnSpPr/>
              <p:nvPr/>
            </p:nvCxnSpPr>
            <p:spPr bwMode="auto">
              <a:xfrm flipH="1">
                <a:off x="5451492" y="3474233"/>
                <a:ext cx="744700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stealth" w="med" len="med"/>
                <a:tailEnd type="none"/>
              </a:ln>
              <a:effectLst/>
            </p:spPr>
          </p:cxnSp>
        </p:grpSp>
        <p:sp>
          <p:nvSpPr>
            <p:cNvPr id="46" name="Rectangle 45"/>
            <p:cNvSpPr/>
            <p:nvPr/>
          </p:nvSpPr>
          <p:spPr>
            <a:xfrm>
              <a:off x="3032053" y="3281307"/>
              <a:ext cx="457200" cy="304800"/>
            </a:xfrm>
            <a:prstGeom prst="rect">
              <a:avLst/>
            </a:prstGeom>
            <a:noFill/>
            <a:ln w="317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908506" y="2934301"/>
              <a:ext cx="76172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Trebuchet MS" panose="020B0603020202020204" pitchFamily="34" charset="0"/>
                </a:rPr>
                <a:t>R</a:t>
              </a:r>
              <a:r>
                <a:rPr lang="en-US" sz="1100" dirty="0" smtClean="0">
                  <a:latin typeface="Trebuchet MS" panose="020B0603020202020204" pitchFamily="34" charset="0"/>
                </a:rPr>
                <a:t>L-SIG</a:t>
              </a:r>
              <a:endParaRPr lang="en-US" sz="1100" dirty="0">
                <a:latin typeface="Trebuchet MS" panose="020B0603020202020204" pitchFamily="34" charset="0"/>
              </a:endParaRPr>
            </a:p>
          </p:txBody>
        </p:sp>
      </p:grpSp>
      <p:sp>
        <p:nvSpPr>
          <p:cNvPr id="61" name="Rectangle 60"/>
          <p:cNvSpPr/>
          <p:nvPr/>
        </p:nvSpPr>
        <p:spPr>
          <a:xfrm>
            <a:off x="3163841" y="5577674"/>
            <a:ext cx="457200" cy="304800"/>
          </a:xfrm>
          <a:prstGeom prst="rect">
            <a:avLst/>
          </a:prstGeom>
          <a:noFill/>
          <a:ln w="317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3011580" y="5231828"/>
            <a:ext cx="7617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rebuchet MS" panose="020B0603020202020204" pitchFamily="34" charset="0"/>
              </a:rPr>
              <a:t>L-SIG</a:t>
            </a:r>
            <a:endParaRPr lang="en-US" sz="1100" dirty="0">
              <a:latin typeface="Trebuchet MS" panose="020B0603020202020204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572000" y="5572080"/>
            <a:ext cx="457200" cy="3048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ooter Placeholder 6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proposed HE-SIG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b="1" dirty="0" smtClean="0"/>
              <a:t>Only two preamble formats for 11ax</a:t>
            </a:r>
          </a:p>
          <a:p>
            <a:pPr lvl="1"/>
            <a:r>
              <a:rPr lang="en-US" dirty="0" smtClean="0"/>
              <a:t>Else, early indications of 11ax preamble formats become complicated.</a:t>
            </a:r>
          </a:p>
          <a:p>
            <a:pPr lvl="2"/>
            <a:r>
              <a:rPr lang="en-US" dirty="0" smtClean="0"/>
              <a:t>The early indication method of the two preamble formats is </a:t>
            </a:r>
            <a:r>
              <a:rPr lang="en-US" dirty="0" smtClean="0">
                <a:solidFill>
                  <a:srgbClr val="C00000"/>
                </a:solidFill>
              </a:rPr>
              <a:t>TBD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The encoding method of HE-SIG-A is unified</a:t>
            </a:r>
          </a:p>
          <a:p>
            <a:pPr lvl="1"/>
            <a:r>
              <a:rPr lang="en-US" dirty="0" smtClean="0"/>
              <a:t>HE-SIG-A in 11ax is encoded same as VHT-SIG-A in 11ac, therefore there is no extra implementation and verification works needed.</a:t>
            </a:r>
          </a:p>
          <a:p>
            <a:r>
              <a:rPr lang="en-US" b="1" dirty="0" smtClean="0"/>
              <a:t>For DL MU operations, # of HE-SIG-B symbols and MCSs can be variable and indicated by HE-SIG-A.</a:t>
            </a:r>
          </a:p>
          <a:p>
            <a:pPr lvl="1"/>
            <a:r>
              <a:rPr lang="en-US" dirty="0" smtClean="0"/>
              <a:t>Reduced overhead of HE-SIG-B.</a:t>
            </a:r>
          </a:p>
          <a:p>
            <a:r>
              <a:rPr lang="en-US" b="1" dirty="0" smtClean="0"/>
              <a:t>For UL MU operations, the control information for each STA is sent by AP via a DL trigger packet. </a:t>
            </a:r>
          </a:p>
          <a:p>
            <a:pPr lvl="1"/>
            <a:r>
              <a:rPr lang="en-US" dirty="0" smtClean="0"/>
              <a:t>UL trigger based packets do not need convey many control </a:t>
            </a:r>
            <a:r>
              <a:rPr lang="en-US" dirty="0" err="1" smtClean="0"/>
              <a:t>infomation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Extra SIG for UL MU or not 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UL OFDMA and UL MU-MIMO have to be triggered by the AP</a:t>
            </a:r>
          </a:p>
          <a:p>
            <a:pPr lvl="1"/>
            <a:r>
              <a:rPr lang="en-US" sz="2400" dirty="0" smtClean="0"/>
              <a:t>Before the UL MU reception, some information already known at the AP</a:t>
            </a:r>
          </a:p>
          <a:p>
            <a:pPr lvl="2"/>
            <a:r>
              <a:rPr lang="en-US" sz="1800" dirty="0" err="1" smtClean="0"/>
              <a:t>Nsts</a:t>
            </a:r>
            <a:r>
              <a:rPr lang="en-US" sz="1800" dirty="0" smtClean="0"/>
              <a:t>, BW, Max duration of payload in case of UL MU-MIMO</a:t>
            </a:r>
          </a:p>
          <a:p>
            <a:pPr lvl="2"/>
            <a:r>
              <a:rPr lang="en-US" sz="1800" dirty="0" smtClean="0"/>
              <a:t>Tone allocation per STA, Max duration of payload for UL OFDMA</a:t>
            </a:r>
          </a:p>
          <a:p>
            <a:pPr lvl="1"/>
            <a:r>
              <a:rPr lang="en-US" sz="2400" dirty="0" smtClean="0"/>
              <a:t>It is preferred that AP has the full control for UL MU</a:t>
            </a:r>
          </a:p>
          <a:p>
            <a:pPr lvl="2"/>
            <a:r>
              <a:rPr lang="en-US" sz="1800" dirty="0" smtClean="0"/>
              <a:t>MCSs, TX power and other PHY related parameters </a:t>
            </a:r>
          </a:p>
          <a:p>
            <a:pPr lvl="2"/>
            <a:r>
              <a:rPr lang="en-US" sz="1800" dirty="0" smtClean="0"/>
              <a:t>Smart AP and dumb STA ease interoperability among STAs as all the intelligence shifts to the AP</a:t>
            </a:r>
          </a:p>
          <a:p>
            <a:pPr lvl="2"/>
            <a:r>
              <a:rPr lang="en-US" sz="1800" dirty="0" smtClean="0"/>
              <a:t>Save on the overhead of SIG after HE-LTFs</a:t>
            </a:r>
          </a:p>
          <a:p>
            <a:pPr lvl="2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19600"/>
          </a:xfrm>
        </p:spPr>
        <p:txBody>
          <a:bodyPr/>
          <a:lstStyle/>
          <a:p>
            <a:pPr>
              <a:buNone/>
            </a:pPr>
            <a:r>
              <a:rPr lang="en-GB" b="1" dirty="0" smtClean="0"/>
              <a:t>	Do you agree to add to 11ax SFD that HE-SIG-A is present in all 11ax packets and is two OFDM symbols long when it uses MCS0? </a:t>
            </a:r>
            <a:r>
              <a:rPr lang="en-GB" dirty="0" smtClean="0"/>
              <a:t>	</a:t>
            </a:r>
            <a:endParaRPr lang="en-US" dirty="0" smtClean="0"/>
          </a:p>
          <a:p>
            <a:pPr lvl="1"/>
            <a:r>
              <a:rPr lang="en-GB" dirty="0" smtClean="0"/>
              <a:t>Information bits in HE-SIGA are jointly encoded as in VHT-SIG-A (using 48 tones or 52 tones is </a:t>
            </a:r>
            <a:r>
              <a:rPr lang="en-GB" dirty="0" smtClean="0">
                <a:solidFill>
                  <a:srgbClr val="C00000"/>
                </a:solidFill>
              </a:rPr>
              <a:t>TBD</a:t>
            </a:r>
            <a:r>
              <a:rPr lang="en-GB" dirty="0" smtClean="0"/>
              <a:t>). </a:t>
            </a:r>
            <a:endParaRPr lang="en-US" dirty="0" smtClean="0"/>
          </a:p>
          <a:p>
            <a:pPr lvl="1"/>
            <a:r>
              <a:rPr lang="en-GB" dirty="0" smtClean="0"/>
              <a:t>SU packets and UL Trigger based packets do not contain HE-SIG-B symbols.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Y</a:t>
            </a:r>
          </a:p>
          <a:p>
            <a:pPr lvl="1"/>
            <a:r>
              <a:rPr lang="en-GB" dirty="0" smtClean="0"/>
              <a:t>N</a:t>
            </a:r>
          </a:p>
          <a:p>
            <a:pPr lvl="1"/>
            <a:r>
              <a:rPr lang="en-GB" dirty="0" smtClean="0"/>
              <a:t>A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194259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#2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	 Do you agree to add to 11ax SFD that the data field in UL Multi-user transmissions shall immediately follow the HE-LTF section? </a:t>
            </a:r>
            <a:r>
              <a:rPr lang="en-GB" dirty="0" smtClean="0"/>
              <a:t>	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	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-Y</a:t>
            </a:r>
          </a:p>
          <a:p>
            <a:pPr>
              <a:buNone/>
            </a:pPr>
            <a:r>
              <a:rPr lang="en-GB" dirty="0" smtClean="0"/>
              <a:t>	-N</a:t>
            </a:r>
          </a:p>
          <a:p>
            <a:pPr>
              <a:buNone/>
            </a:pPr>
            <a:r>
              <a:rPr lang="en-GB" dirty="0" smtClean="0"/>
              <a:t>	-A</a:t>
            </a:r>
            <a:endParaRPr 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add the following text to the 11ax spec framework </a:t>
            </a:r>
            <a:r>
              <a:rPr lang="en-US" dirty="0" smtClean="0"/>
              <a:t>document in the section </a:t>
            </a:r>
            <a:r>
              <a:rPr lang="en-GB" dirty="0" smtClean="0"/>
              <a:t>3.2.1 </a:t>
            </a:r>
            <a:r>
              <a:rPr lang="en-GB" dirty="0" smtClean="0"/>
              <a:t>and 3.2.2: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“</a:t>
            </a:r>
            <a:r>
              <a:rPr lang="en-GB" b="1" dirty="0" smtClean="0"/>
              <a:t>HE-SIG-A is present in all 11ax packets and is two OFDM symbols long when it uses MCS0? </a:t>
            </a:r>
            <a:r>
              <a:rPr lang="en-GB" dirty="0" smtClean="0"/>
              <a:t>	</a:t>
            </a:r>
            <a:endParaRPr lang="en-US" dirty="0" smtClean="0"/>
          </a:p>
          <a:p>
            <a:pPr lvl="1"/>
            <a:r>
              <a:rPr lang="en-GB" dirty="0" smtClean="0"/>
              <a:t>Information bits in HE-SIGA are jointly encoded as in VHT-SIG-A (using 48 tones or 52 tones is </a:t>
            </a:r>
            <a:r>
              <a:rPr lang="en-GB" dirty="0" smtClean="0">
                <a:solidFill>
                  <a:srgbClr val="C00000"/>
                </a:solidFill>
              </a:rPr>
              <a:t>TBD</a:t>
            </a:r>
            <a:r>
              <a:rPr lang="en-GB" dirty="0" smtClean="0"/>
              <a:t>). </a:t>
            </a:r>
            <a:endParaRPr lang="en-US" dirty="0" smtClean="0"/>
          </a:p>
          <a:p>
            <a:pPr lvl="1"/>
            <a:r>
              <a:rPr lang="en-GB" dirty="0" smtClean="0"/>
              <a:t>SU packets and UL Trigger based packets do not contain HE-SIG-B symbols.</a:t>
            </a:r>
            <a:r>
              <a:rPr lang="en-US" b="1" dirty="0" smtClean="0"/>
              <a:t>”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Y</a:t>
            </a:r>
          </a:p>
          <a:p>
            <a:pPr lvl="1"/>
            <a:r>
              <a:rPr lang="en-US" dirty="0" smtClean="0"/>
              <a:t>N</a:t>
            </a:r>
          </a:p>
          <a:p>
            <a:pPr lvl="1"/>
            <a:r>
              <a:rPr lang="en-US" dirty="0"/>
              <a:t>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125192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#2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add the following text to the 11ax spec framework </a:t>
            </a:r>
            <a:r>
              <a:rPr lang="en-US" dirty="0" smtClean="0"/>
              <a:t>document in the section </a:t>
            </a:r>
            <a:r>
              <a:rPr lang="en-GB" dirty="0" smtClean="0"/>
              <a:t>3.3</a:t>
            </a:r>
            <a:r>
              <a:rPr lang="en-US" dirty="0" smtClean="0"/>
              <a:t>:</a:t>
            </a:r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“</a:t>
            </a:r>
            <a:r>
              <a:rPr lang="en-GB" b="1" dirty="0" smtClean="0"/>
              <a:t>The data field in UL Multi-user transmissions shall immediately follow the HE-LTF section</a:t>
            </a:r>
            <a:r>
              <a:rPr lang="en-US" b="1" dirty="0" smtClean="0"/>
              <a:t>”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Y</a:t>
            </a:r>
          </a:p>
          <a:p>
            <a:pPr lvl="1"/>
            <a:r>
              <a:rPr lang="en-US" dirty="0" smtClean="0"/>
              <a:t>N</a:t>
            </a:r>
          </a:p>
          <a:p>
            <a:pPr lvl="1"/>
            <a:r>
              <a:rPr lang="en-US" dirty="0"/>
              <a:t>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56207878"/>
              </p:ext>
            </p:extLst>
          </p:nvPr>
        </p:nvGraphicFramePr>
        <p:xfrm>
          <a:off x="685800" y="2362200"/>
          <a:ext cx="7772400" cy="2229105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828800"/>
                <a:gridCol w="1266169"/>
                <a:gridCol w="1615105"/>
                <a:gridCol w="1157326"/>
                <a:gridCol w="19050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Name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Company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Address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Phone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Email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Sameer </a:t>
                      </a:r>
                      <a:r>
                        <a:rPr lang="en-US" sz="1000" dirty="0" err="1" smtClean="0">
                          <a:effectLst/>
                        </a:rPr>
                        <a:t>Vermani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0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5775 </a:t>
                      </a:r>
                      <a:r>
                        <a:rPr lang="en-US" sz="1000" dirty="0">
                          <a:effectLst/>
                        </a:rPr>
                        <a:t>Morehouse </a:t>
                      </a:r>
                      <a:r>
                        <a:rPr lang="en-US" sz="1000" dirty="0" err="1">
                          <a:effectLst/>
                        </a:rPr>
                        <a:t>Dr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San Diego, </a:t>
                      </a:r>
                      <a:r>
                        <a:rPr lang="en-US" sz="1000" dirty="0" smtClean="0">
                          <a:effectLst/>
                        </a:rPr>
                        <a:t>CA</a:t>
                      </a: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svverman@qti.qualcomm.com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Alice Li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Lin Yang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Bin Tian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Hemanth Sampath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Richard Van Nee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Netherlands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Allert Van Zelst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Youhan Kim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VK Jones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85800" y="4572000"/>
          <a:ext cx="77724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24741"/>
                <a:gridCol w="1275311"/>
                <a:gridCol w="1613862"/>
                <a:gridCol w="1163672"/>
                <a:gridCol w="1894814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Eric Wong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Apple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Cupertino,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CA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+1-408-9745967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ericwong@apple.com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Chris Hartman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Aon </a:t>
                      </a:r>
                      <a:r>
                        <a:rPr lang="en-US" sz="1100" dirty="0" err="1">
                          <a:effectLst/>
                          <a:latin typeface="Times New Roman"/>
                          <a:ea typeface="Times New Roman"/>
                        </a:rPr>
                        <a:t>Mujtaba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Joonsuk Kim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joonsuk@apple.com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Guoqing Li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+1-408-974-9164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guoqing_li@apple.com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标题 18"/>
          <p:cNvSpPr txBox="1">
            <a:spLocks/>
          </p:cNvSpPr>
          <p:nvPr/>
        </p:nvSpPr>
        <p:spPr bwMode="auto">
          <a:xfrm>
            <a:off x="457200" y="1905000"/>
            <a:ext cx="7772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Authors (continued)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65113153"/>
              </p:ext>
            </p:extLst>
          </p:nvPr>
        </p:nvGraphicFramePr>
        <p:xfrm>
          <a:off x="914400" y="19050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1-408-765-9698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+408-222-2500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标题 18"/>
          <p:cNvSpPr txBox="1">
            <a:spLocks/>
          </p:cNvSpPr>
          <p:nvPr/>
        </p:nvSpPr>
        <p:spPr bwMode="auto">
          <a:xfrm>
            <a:off x="795770" y="1600200"/>
            <a:ext cx="7772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smtClean="0"/>
              <a:t>Authors (continued)</a:t>
            </a:r>
            <a:endParaRPr lang="zh-CN" altLang="en-US" sz="2000" kern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282048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5423874"/>
              </p:ext>
            </p:extLst>
          </p:nvPr>
        </p:nvGraphicFramePr>
        <p:xfrm>
          <a:off x="762000" y="1143000"/>
          <a:ext cx="7239000" cy="39353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+mn-lt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(Cont’d)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jiehuang@marvell.com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Sudhir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Srinivasa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Saga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Tamhane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Hui-Ling Lou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brianh@cisco.com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4"/>
                        </a:rPr>
                        <a:t>pmonajem@cisco.com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6688063"/>
              </p:ext>
            </p:extLst>
          </p:nvPr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wookbong.lee@lge.com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38837617"/>
              </p:ext>
            </p:extLst>
          </p:nvPr>
        </p:nvGraphicFramePr>
        <p:xfrm>
          <a:off x="762000" y="914400"/>
          <a:ext cx="7239000" cy="21843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ZTE Corp.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zh-CN" altLang="zh-CN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lv.kaiying@zte.com.cn</a:t>
                      </a: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Yao.ke@zte.com.cn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Sun.bo1@zte.com.cn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ZTE TX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85802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9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3400" y="457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Introduction</a:t>
            </a:r>
            <a:endParaRPr lang="en-US" kern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4294967295"/>
          </p:nvPr>
        </p:nvSpPr>
        <p:spPr>
          <a:xfrm>
            <a:off x="533401" y="1524000"/>
            <a:ext cx="8305799" cy="4724400"/>
          </a:xfrm>
          <a:prstGeom prst="rect">
            <a:avLst/>
          </a:prstGeom>
        </p:spPr>
        <p:txBody>
          <a:bodyPr/>
          <a:lstStyle/>
          <a:p>
            <a:r>
              <a:rPr lang="en-US" altLang="ja-JP" sz="2000" dirty="0" smtClean="0"/>
              <a:t>SIG-A in 11n and 11ac are duplicated in 20MHz</a:t>
            </a:r>
          </a:p>
          <a:p>
            <a:pPr lvl="1"/>
            <a:r>
              <a:rPr lang="en-US" altLang="ja-JP" sz="1600" dirty="0" smtClean="0"/>
              <a:t>Contains common control information are essential for  decoding of PPDU</a:t>
            </a:r>
          </a:p>
          <a:p>
            <a:pPr lvl="1"/>
            <a:r>
              <a:rPr lang="en-US" sz="1600" dirty="0" smtClean="0"/>
              <a:t>3.2µs DFT duration</a:t>
            </a:r>
          </a:p>
          <a:p>
            <a:pPr lvl="1"/>
            <a:r>
              <a:rPr lang="en-US" sz="1600" dirty="0" smtClean="0"/>
              <a:t>Modulated with MCS 0 for reliability</a:t>
            </a:r>
          </a:p>
          <a:p>
            <a:pPr lvl="1"/>
            <a:endParaRPr lang="en-US" altLang="ja-JP" sz="1000" dirty="0" smtClean="0"/>
          </a:p>
          <a:p>
            <a:pPr lvl="2"/>
            <a:endParaRPr lang="en-US" altLang="ja-JP" sz="1400" dirty="0" smtClean="0"/>
          </a:p>
          <a:p>
            <a:r>
              <a:rPr lang="en-US" sz="2000" dirty="0" smtClean="0"/>
              <a:t>11ax needs to support SU and MU   </a:t>
            </a:r>
          </a:p>
          <a:p>
            <a:pPr lvl="1"/>
            <a:r>
              <a:rPr lang="en-US" sz="1600" dirty="0" smtClean="0"/>
              <a:t>MU includes OFDMA and MU-MIMO modes</a:t>
            </a:r>
          </a:p>
          <a:p>
            <a:pPr lvl="1"/>
            <a:r>
              <a:rPr lang="en-US" sz="1600" dirty="0" smtClean="0"/>
              <a:t>MU is supported for both DL and UL</a:t>
            </a:r>
            <a:endParaRPr lang="en-US" altLang="ja-JP" sz="1400" dirty="0"/>
          </a:p>
          <a:p>
            <a:r>
              <a:rPr lang="en-US" altLang="ja-JP" sz="1800" dirty="0" smtClean="0"/>
              <a:t>Each SIG-A OFDM symbol can only contain 24-26 bits when MCS 0 is applied</a:t>
            </a:r>
          </a:p>
          <a:p>
            <a:pPr lvl="1"/>
            <a:r>
              <a:rPr lang="en-US" altLang="ja-JP" sz="1400" dirty="0" smtClean="0"/>
              <a:t>24 bits when 48 Tones are used for SIG-A</a:t>
            </a:r>
          </a:p>
          <a:p>
            <a:pPr lvl="1"/>
            <a:r>
              <a:rPr lang="en-US" altLang="ja-JP" sz="1400" dirty="0" smtClean="0"/>
              <a:t>26 bits when 52 Tones are used for SIG-A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Liu(Mediatek)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299366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110173</TotalTime>
  <Words>1360</Words>
  <Application>Microsoft Office PowerPoint</Application>
  <PresentationFormat>On-screen Show (4:3)</PresentationFormat>
  <Paragraphs>526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802-11-Submission</vt:lpstr>
      <vt:lpstr>SIG-A Structure in 11ax Preamble</vt:lpstr>
      <vt:lpstr>Slide 2</vt:lpstr>
      <vt:lpstr>Slide 3</vt:lpstr>
      <vt:lpstr>Authors (continued)</vt:lpstr>
      <vt:lpstr>Authors (continued)</vt:lpstr>
      <vt:lpstr>Authors (continued)</vt:lpstr>
      <vt:lpstr>Authors (continued)</vt:lpstr>
      <vt:lpstr>Authors (continued)</vt:lpstr>
      <vt:lpstr>Slide 9</vt:lpstr>
      <vt:lpstr>Considerations of SIG fields in 11ax</vt:lpstr>
      <vt:lpstr>HE-SIG-A Design</vt:lpstr>
      <vt:lpstr>Advantages of proposed HE-SIG Structures</vt:lpstr>
      <vt:lpstr>Extra SIG for UL MU or not ?</vt:lpstr>
      <vt:lpstr>Straw-poll #1</vt:lpstr>
      <vt:lpstr>Straw-poll #2</vt:lpstr>
      <vt:lpstr>Motion #1</vt:lpstr>
      <vt:lpstr>Motion #2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mtk30143</cp:lastModifiedBy>
  <cp:revision>1934</cp:revision>
  <cp:lastPrinted>1998-02-10T13:28:06Z</cp:lastPrinted>
  <dcterms:created xsi:type="dcterms:W3CDTF">2007-05-21T21:00:37Z</dcterms:created>
  <dcterms:modified xsi:type="dcterms:W3CDTF">2015-07-15T02:38:24Z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