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17" r:id="rId2"/>
    <p:sldId id="270" r:id="rId3"/>
    <p:sldId id="515" r:id="rId4"/>
    <p:sldId id="473" r:id="rId5"/>
    <p:sldId id="478" r:id="rId6"/>
    <p:sldId id="475" r:id="rId7"/>
    <p:sldId id="474" r:id="rId8"/>
    <p:sldId id="504" r:id="rId9"/>
    <p:sldId id="481" r:id="rId10"/>
    <p:sldId id="509" r:id="rId11"/>
    <p:sldId id="518" r:id="rId12"/>
    <p:sldId id="519" r:id="rId13"/>
    <p:sldId id="520" r:id="rId14"/>
    <p:sldId id="514" r:id="rId15"/>
    <p:sldId id="521" r:id="rId16"/>
    <p:sldId id="516" r:id="rId17"/>
    <p:sldId id="522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 varScale="1">
        <p:scale>
          <a:sx n="60" d="100"/>
          <a:sy n="60" d="100"/>
        </p:scale>
        <p:origin x="-6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73" y="-77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70959" y="8985250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81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Liu(Mediatek)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4810" y="6475413"/>
            <a:ext cx="14491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802.11-15/0822r0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5440243"/>
              </p:ext>
            </p:extLst>
          </p:nvPr>
        </p:nvGraphicFramePr>
        <p:xfrm>
          <a:off x="762000" y="21336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+1-408-526-1899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SIG-A Structure in 11ax Preamble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2015-07-11</a:t>
            </a:r>
          </a:p>
        </p:txBody>
      </p:sp>
      <p:sp>
        <p:nvSpPr>
          <p:cNvPr id="11" name="标题 18"/>
          <p:cNvSpPr txBox="1">
            <a:spLocks/>
          </p:cNvSpPr>
          <p:nvPr/>
        </p:nvSpPr>
        <p:spPr bwMode="auto">
          <a:xfrm>
            <a:off x="609600" y="17526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of SIG fields in 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00600"/>
          </a:xfrm>
        </p:spPr>
        <p:txBody>
          <a:bodyPr/>
          <a:lstStyle/>
          <a:p>
            <a:r>
              <a:rPr lang="en-US" b="1" dirty="0" smtClean="0"/>
              <a:t>How many bits in HE-SIG-A is under discussion.</a:t>
            </a:r>
          </a:p>
          <a:p>
            <a:pPr lvl="1"/>
            <a:r>
              <a:rPr lang="en-US" dirty="0" smtClean="0"/>
              <a:t>26-bits in HE-SIG-A are very likely not enough</a:t>
            </a:r>
          </a:p>
          <a:p>
            <a:pPr lvl="1"/>
            <a:r>
              <a:rPr lang="en-US" dirty="0" smtClean="0"/>
              <a:t>More than one HE-SIG-A OFDM symbol is required therefore.</a:t>
            </a:r>
          </a:p>
          <a:p>
            <a:r>
              <a:rPr lang="en-US" b="1" dirty="0" smtClean="0"/>
              <a:t>Considerations of SIG fields in 11ax</a:t>
            </a:r>
          </a:p>
          <a:p>
            <a:pPr lvl="1"/>
            <a:r>
              <a:rPr lang="en-US" dirty="0" smtClean="0"/>
              <a:t>Two VHT-SIG-A OFDM symbols are enough for 11ax for SU. Therefore 11ax can just use two SIG-A OFDM symbols for SU too. </a:t>
            </a:r>
          </a:p>
          <a:p>
            <a:pPr lvl="1"/>
            <a:r>
              <a:rPr lang="en-US" dirty="0" smtClean="0"/>
              <a:t>To support DL MU operations, two HE-SIG-A OFDM symbols are not enough for </a:t>
            </a:r>
          </a:p>
          <a:p>
            <a:pPr lvl="2"/>
            <a:r>
              <a:rPr lang="en-US" dirty="0" smtClean="0"/>
              <a:t>Each user’s control information must be conveyed. </a:t>
            </a:r>
          </a:p>
          <a:p>
            <a:pPr lvl="2"/>
            <a:r>
              <a:rPr lang="en-US" dirty="0" smtClean="0"/>
              <a:t>In 11ac, VHT-SIG-B is introduced to convey most of DL MU control information.</a:t>
            </a:r>
          </a:p>
          <a:p>
            <a:pPr lvl="2"/>
            <a:r>
              <a:rPr lang="en-US" dirty="0" smtClean="0"/>
              <a:t>In 11ax, HE-SIG-B is also needed for supporting DL MU operations.</a:t>
            </a:r>
          </a:p>
          <a:p>
            <a:pPr lvl="1"/>
            <a:r>
              <a:rPr lang="en-US" dirty="0" smtClean="0"/>
              <a:t>To support UL MU operations, UL trigger based packets are needed.</a:t>
            </a:r>
          </a:p>
          <a:p>
            <a:pPr lvl="2"/>
            <a:r>
              <a:rPr lang="en-US" dirty="0" smtClean="0"/>
              <a:t>UL trigger based packets are UL packets that are triggered by a trigger frame. </a:t>
            </a:r>
          </a:p>
          <a:p>
            <a:pPr lvl="2"/>
            <a:r>
              <a:rPr lang="en-US" dirty="0" smtClean="0"/>
              <a:t>For example, UL trigger based packets can be UL-OFDMA or UL-MU-MIMO packets.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8639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HE-SIG-A Design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57150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52072" y="1932395"/>
            <a:ext cx="1238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Single </a:t>
            </a:r>
          </a:p>
          <a:p>
            <a:pPr algn="ctr"/>
            <a:r>
              <a:rPr lang="en-US" sz="1400" b="1" u="sng" dirty="0" smtClean="0"/>
              <a:t>User</a:t>
            </a:r>
            <a:endParaRPr lang="en-US" sz="14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5688982" y="1444389"/>
            <a:ext cx="27613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lvl="1"/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No SIG-B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811322" y="2743200"/>
            <a:ext cx="762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-27309" y="3444776"/>
            <a:ext cx="1019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Multi </a:t>
            </a:r>
          </a:p>
          <a:p>
            <a:pPr algn="ctr"/>
            <a:r>
              <a:rPr lang="en-US" sz="1400" b="1" u="sng" dirty="0" smtClean="0"/>
              <a:t>User</a:t>
            </a:r>
            <a:endParaRPr lang="en-US" sz="1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2895600"/>
            <a:ext cx="25567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Variable #symbols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Variable MCS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37093" y="4724400"/>
            <a:ext cx="7620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-89902" y="545339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/>
              <a:t>UL Trigger</a:t>
            </a:r>
          </a:p>
          <a:p>
            <a:pPr algn="ctr"/>
            <a:r>
              <a:rPr lang="en-US" sz="1400" b="1" u="sng" dirty="0" smtClean="0"/>
              <a:t> based</a:t>
            </a:r>
            <a:endParaRPr lang="en-US" sz="1400" b="1" u="sng" dirty="0"/>
          </a:p>
        </p:txBody>
      </p:sp>
      <p:sp>
        <p:nvSpPr>
          <p:cNvPr id="15" name="Rectangle 14"/>
          <p:cNvSpPr/>
          <p:nvPr/>
        </p:nvSpPr>
        <p:spPr>
          <a:xfrm>
            <a:off x="1327217" y="5576955"/>
            <a:ext cx="9144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41617" y="5576955"/>
            <a:ext cx="9144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635370" y="5585581"/>
            <a:ext cx="4572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12046" y="5577674"/>
            <a:ext cx="457200" cy="3048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403556" y="5212060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L-STF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17956" y="5222303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L-LTF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87933" y="5218696"/>
            <a:ext cx="7617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Trebuchet MS" panose="020B0603020202020204" pitchFamily="34" charset="0"/>
              </a:rPr>
              <a:t>RL-SIG</a:t>
            </a:r>
            <a:endParaRPr lang="en-US" sz="1100" dirty="0">
              <a:latin typeface="Trebuchet MS" panose="020B0603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73569" y="5199219"/>
            <a:ext cx="76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rebuchet MS" panose="020B0603020202020204" pitchFamily="34" charset="0"/>
              </a:rPr>
              <a:t>SIG-A</a:t>
            </a:r>
            <a:endParaRPr lang="en-US" sz="1400" dirty="0"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2136" y="5150505"/>
            <a:ext cx="3363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SIG-A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 symbols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BCC (with 6 tail bits)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No SIG-B</a:t>
            </a:r>
          </a:p>
          <a:p>
            <a:endParaRPr lang="en-US" sz="1400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955742" y="1716951"/>
            <a:ext cx="3724840" cy="676093"/>
            <a:chOff x="727142" y="1412151"/>
            <a:chExt cx="3724840" cy="676093"/>
          </a:xfrm>
        </p:grpSpPr>
        <p:grpSp>
          <p:nvGrpSpPr>
            <p:cNvPr id="25" name="Group 41"/>
            <p:cNvGrpSpPr/>
            <p:nvPr/>
          </p:nvGrpSpPr>
          <p:grpSpPr>
            <a:xfrm>
              <a:off x="727142" y="1412151"/>
              <a:ext cx="3724840" cy="676093"/>
              <a:chOff x="1740877" y="1460362"/>
              <a:chExt cx="3724840" cy="676093"/>
            </a:xfrm>
          </p:grpSpPr>
          <p:grpSp>
            <p:nvGrpSpPr>
              <p:cNvPr id="28" name="Group 40"/>
              <p:cNvGrpSpPr/>
              <p:nvPr/>
            </p:nvGrpSpPr>
            <p:grpSpPr>
              <a:xfrm>
                <a:off x="1740877" y="1464799"/>
                <a:ext cx="3724840" cy="671656"/>
                <a:chOff x="2078544" y="1508309"/>
                <a:chExt cx="3724840" cy="671656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2078544" y="1873204"/>
                  <a:ext cx="9144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992944" y="1873204"/>
                  <a:ext cx="9144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3907344" y="1873204"/>
                  <a:ext cx="457200" cy="304800"/>
                </a:xfrm>
                <a:prstGeom prst="rect">
                  <a:avLst/>
                </a:prstGeom>
                <a:noFill/>
                <a:ln w="3175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4867771" y="1875165"/>
                  <a:ext cx="457200" cy="304800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2154883" y="1508309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L-STF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3069283" y="1518552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L-LTF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212283" y="1519084"/>
                  <a:ext cx="76172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dirty="0">
                      <a:latin typeface="Trebuchet MS" panose="020B0603020202020204" pitchFamily="34" charset="0"/>
                    </a:rPr>
                    <a:t>R</a:t>
                  </a:r>
                  <a:r>
                    <a:rPr lang="en-US" sz="1100" dirty="0" smtClean="0">
                      <a:latin typeface="Trebuchet MS" panose="020B0603020202020204" pitchFamily="34" charset="0"/>
                    </a:rPr>
                    <a:t>L-SIG</a:t>
                  </a:r>
                  <a:endParaRPr lang="en-US" sz="11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5346184" y="1875165"/>
                  <a:ext cx="457200" cy="304800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TextBox 23"/>
              <p:cNvSpPr txBox="1"/>
              <p:nvPr/>
            </p:nvSpPr>
            <p:spPr>
              <a:xfrm>
                <a:off x="4570506" y="1460362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SIG-A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3042231" y="178106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10103" y="1431733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973091" y="3211686"/>
            <a:ext cx="5643763" cy="684385"/>
            <a:chOff x="744491" y="2906886"/>
            <a:chExt cx="5643763" cy="684385"/>
          </a:xfrm>
        </p:grpSpPr>
        <p:sp>
          <p:nvSpPr>
            <p:cNvPr id="39" name="Rectangle 38"/>
            <p:cNvSpPr/>
            <p:nvPr/>
          </p:nvSpPr>
          <p:spPr>
            <a:xfrm>
              <a:off x="744491" y="3281307"/>
              <a:ext cx="9144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658891" y="3281307"/>
              <a:ext cx="9144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573291" y="328130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20830" y="2916412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L-STF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421030" y="2935461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90640" y="2937259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L-LTF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45" name="Group 2"/>
            <p:cNvGrpSpPr/>
            <p:nvPr/>
          </p:nvGrpSpPr>
          <p:grpSpPr>
            <a:xfrm>
              <a:off x="3489253" y="2906886"/>
              <a:ext cx="2899001" cy="684385"/>
              <a:chOff x="3306716" y="3310100"/>
              <a:chExt cx="2899001" cy="684385"/>
            </a:xfrm>
          </p:grpSpPr>
          <p:cxnSp>
            <p:nvCxnSpPr>
              <p:cNvPr id="48" name="Straight Arrow Connector 47"/>
              <p:cNvCxnSpPr>
                <a:endCxn id="55" idx="1"/>
              </p:cNvCxnSpPr>
              <p:nvPr/>
            </p:nvCxnSpPr>
            <p:spPr bwMode="auto">
              <a:xfrm>
                <a:off x="4242329" y="3492352"/>
                <a:ext cx="556606" cy="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none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 flipV="1">
                <a:off x="5181793" y="3677175"/>
                <a:ext cx="557199" cy="222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>
                <a:off x="5181793" y="3990040"/>
                <a:ext cx="557199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1" name="Rectangle 50"/>
              <p:cNvSpPr/>
              <p:nvPr/>
            </p:nvSpPr>
            <p:spPr>
              <a:xfrm>
                <a:off x="3306716" y="3685239"/>
                <a:ext cx="457200" cy="304800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785129" y="3685239"/>
                <a:ext cx="457200" cy="304800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256599" y="3685239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383055" y="3310100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SIG-A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798935" y="3338464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SIG-B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713799" y="3689685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>
                <a:spLocks noChangeAspect="1"/>
              </p:cNvSpPr>
              <p:nvPr/>
            </p:nvSpPr>
            <p:spPr bwMode="auto">
              <a:xfrm>
                <a:off x="5270671" y="3806567"/>
                <a:ext cx="85987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" name="Oval 57"/>
              <p:cNvSpPr>
                <a:spLocks noChangeAspect="1"/>
              </p:cNvSpPr>
              <p:nvPr/>
            </p:nvSpPr>
            <p:spPr bwMode="auto">
              <a:xfrm>
                <a:off x="5506965" y="3805353"/>
                <a:ext cx="85987" cy="762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5748517" y="3677174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Arrow Connector 59"/>
              <p:cNvCxnSpPr/>
              <p:nvPr/>
            </p:nvCxnSpPr>
            <p:spPr bwMode="auto">
              <a:xfrm flipH="1">
                <a:off x="5451492" y="3474233"/>
                <a:ext cx="7447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none"/>
              </a:ln>
              <a:effectLst/>
            </p:spPr>
          </p:cxnSp>
        </p:grpSp>
        <p:sp>
          <p:nvSpPr>
            <p:cNvPr id="46" name="Rectangle 45"/>
            <p:cNvSpPr/>
            <p:nvPr/>
          </p:nvSpPr>
          <p:spPr>
            <a:xfrm>
              <a:off x="3032053" y="3281307"/>
              <a:ext cx="457200" cy="304800"/>
            </a:xfrm>
            <a:prstGeom prst="rect">
              <a:avLst/>
            </a:prstGeom>
            <a:noFill/>
            <a:ln w="317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908506" y="2934301"/>
              <a:ext cx="7617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Trebuchet MS" panose="020B0603020202020204" pitchFamily="34" charset="0"/>
                </a:rPr>
                <a:t>R</a:t>
              </a:r>
              <a:r>
                <a:rPr lang="en-US" sz="1100" dirty="0" smtClean="0">
                  <a:latin typeface="Trebuchet MS" panose="020B0603020202020204" pitchFamily="34" charset="0"/>
                </a:rPr>
                <a:t>L-SIG</a:t>
              </a:r>
              <a:endParaRPr lang="en-US" sz="11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3163841" y="5577674"/>
            <a:ext cx="457200" cy="304800"/>
          </a:xfrm>
          <a:prstGeom prst="rect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011580" y="5231828"/>
            <a:ext cx="7617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Trebuchet MS" panose="020B0603020202020204" pitchFamily="34" charset="0"/>
              </a:rPr>
              <a:t>L-SIG</a:t>
            </a:r>
            <a:endParaRPr lang="en-US" sz="1100" dirty="0">
              <a:latin typeface="Trebuchet MS" panose="020B0603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72000" y="5572080"/>
            <a:ext cx="457200" cy="3048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proposed HE-SIG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b="1" dirty="0" smtClean="0"/>
              <a:t>Only two preamble formats for 11ax</a:t>
            </a:r>
          </a:p>
          <a:p>
            <a:pPr lvl="1"/>
            <a:r>
              <a:rPr lang="en-US" dirty="0" smtClean="0"/>
              <a:t>Else, early indications of 11ax preamble formats become complicated.</a:t>
            </a:r>
          </a:p>
          <a:p>
            <a:pPr lvl="2"/>
            <a:r>
              <a:rPr lang="en-US" dirty="0" smtClean="0"/>
              <a:t>The early indication method of the two preamble formats is </a:t>
            </a:r>
            <a:r>
              <a:rPr lang="en-US" dirty="0" smtClean="0">
                <a:solidFill>
                  <a:srgbClr val="C00000"/>
                </a:solidFill>
              </a:rPr>
              <a:t>TBD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The encoding method of HE-SIG-A is unified</a:t>
            </a:r>
          </a:p>
          <a:p>
            <a:pPr lvl="1"/>
            <a:r>
              <a:rPr lang="en-US" dirty="0" smtClean="0"/>
              <a:t>HE-SIG-A in 11ax is encoded same as VHT-SIG-A in 11ac, therefore there is no extra implementation and verification works needed.</a:t>
            </a:r>
          </a:p>
          <a:p>
            <a:r>
              <a:rPr lang="en-US" b="1" dirty="0" smtClean="0"/>
              <a:t>For DL MU operations, # of HE-SIG-B symbols and MCSs can be variable and indicated by HE-SIG-A.</a:t>
            </a:r>
          </a:p>
          <a:p>
            <a:pPr lvl="1"/>
            <a:r>
              <a:rPr lang="en-US" dirty="0" smtClean="0"/>
              <a:t>Reduced overhead of HE-SIG-B.</a:t>
            </a:r>
          </a:p>
          <a:p>
            <a:r>
              <a:rPr lang="en-US" b="1" dirty="0" smtClean="0"/>
              <a:t>For UL MU operations, the control information for each STA is sent by AP via a DL trigger packet. </a:t>
            </a:r>
          </a:p>
          <a:p>
            <a:pPr lvl="1"/>
            <a:r>
              <a:rPr lang="en-US" dirty="0" smtClean="0"/>
              <a:t>UL trigger based packets do not need convey many control </a:t>
            </a:r>
            <a:r>
              <a:rPr lang="en-US" dirty="0" err="1" smtClean="0"/>
              <a:t>infomation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Extra SIG for UL MU or not 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UL OFDMA and UL MU-MIMO have to be triggered by the </a:t>
            </a:r>
            <a:r>
              <a:rPr lang="en-US" sz="2800" b="1" dirty="0" smtClean="0"/>
              <a:t>AP</a:t>
            </a:r>
          </a:p>
          <a:p>
            <a:pPr lvl="1"/>
            <a:r>
              <a:rPr lang="en-US" sz="2400" dirty="0" smtClean="0"/>
              <a:t>Before the UL MU reception, some information already known at the </a:t>
            </a:r>
            <a:r>
              <a:rPr lang="en-US" sz="2400" dirty="0" smtClean="0"/>
              <a:t>AP</a:t>
            </a:r>
          </a:p>
          <a:p>
            <a:pPr lvl="2"/>
            <a:r>
              <a:rPr lang="en-US" sz="1800" dirty="0" err="1" smtClean="0"/>
              <a:t>Nsts</a:t>
            </a:r>
            <a:r>
              <a:rPr lang="en-US" sz="1800" dirty="0" smtClean="0"/>
              <a:t>, BW, Max duration of payload in case of UL </a:t>
            </a:r>
            <a:r>
              <a:rPr lang="en-US" sz="1800" dirty="0" smtClean="0"/>
              <a:t>MU-MIMO</a:t>
            </a:r>
          </a:p>
          <a:p>
            <a:pPr lvl="2"/>
            <a:r>
              <a:rPr lang="en-US" sz="1800" dirty="0" smtClean="0"/>
              <a:t>Tone allocation per STA, Max duration of payload for UL </a:t>
            </a:r>
            <a:r>
              <a:rPr lang="en-US" sz="1800" dirty="0" smtClean="0"/>
              <a:t>OFDMA</a:t>
            </a:r>
          </a:p>
          <a:p>
            <a:pPr lvl="1"/>
            <a:r>
              <a:rPr lang="en-US" sz="2400" dirty="0" smtClean="0"/>
              <a:t>It is preferred that AP has the full control for UL MU</a:t>
            </a:r>
          </a:p>
          <a:p>
            <a:pPr lvl="2"/>
            <a:r>
              <a:rPr lang="en-US" sz="1800" dirty="0" smtClean="0"/>
              <a:t>MCSs, TX power and other PHY related parameters </a:t>
            </a:r>
          </a:p>
          <a:p>
            <a:pPr lvl="2"/>
            <a:r>
              <a:rPr lang="en-US" sz="1800" dirty="0" smtClean="0"/>
              <a:t>Smart </a:t>
            </a:r>
            <a:r>
              <a:rPr lang="en-US" sz="1800" dirty="0" smtClean="0"/>
              <a:t>AP and dumb STA ease interoperability among STAs as </a:t>
            </a:r>
            <a:r>
              <a:rPr lang="en-US" sz="1800" dirty="0" smtClean="0"/>
              <a:t>all the intelligence shifts to </a:t>
            </a:r>
            <a:r>
              <a:rPr lang="en-US" sz="1800" dirty="0" smtClean="0"/>
              <a:t>the AP</a:t>
            </a:r>
          </a:p>
          <a:p>
            <a:pPr lvl="2"/>
            <a:r>
              <a:rPr lang="en-US" sz="1800" dirty="0" smtClean="0"/>
              <a:t>Save </a:t>
            </a:r>
            <a:r>
              <a:rPr lang="en-US" sz="1800" dirty="0" smtClean="0"/>
              <a:t>on the overhead of SIG after </a:t>
            </a:r>
            <a:r>
              <a:rPr lang="en-US" sz="1800" dirty="0" smtClean="0"/>
              <a:t>HE-LTFs</a:t>
            </a:r>
            <a:endParaRPr lang="en-US" sz="1800" dirty="0" smtClean="0"/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	Do you agree that HE-SIG-A is present in all 11ax packets and is two OFDM symbols long when it uses MCS0? </a:t>
            </a:r>
            <a:r>
              <a:rPr lang="en-GB" dirty="0" smtClean="0"/>
              <a:t>	</a:t>
            </a:r>
            <a:endParaRPr lang="en-US" dirty="0" smtClean="0"/>
          </a:p>
          <a:p>
            <a:pPr lvl="1"/>
            <a:r>
              <a:rPr lang="en-GB" dirty="0" smtClean="0"/>
              <a:t>Information bits in HE-SIGA are jointly encoded </a:t>
            </a:r>
            <a:r>
              <a:rPr lang="en-GB" dirty="0" smtClean="0"/>
              <a:t>as </a:t>
            </a:r>
            <a:r>
              <a:rPr lang="en-GB" dirty="0" smtClean="0"/>
              <a:t>in VHT-SIG-A (using 48 tones or 52 tones is </a:t>
            </a:r>
            <a:r>
              <a:rPr lang="en-GB" dirty="0" smtClean="0">
                <a:solidFill>
                  <a:srgbClr val="C00000"/>
                </a:solidFill>
              </a:rPr>
              <a:t>TBD</a:t>
            </a:r>
            <a:r>
              <a:rPr lang="en-GB" dirty="0" smtClean="0"/>
              <a:t>). </a:t>
            </a:r>
            <a:endParaRPr lang="en-US" dirty="0" smtClean="0"/>
          </a:p>
          <a:p>
            <a:pPr lvl="1"/>
            <a:r>
              <a:rPr lang="en-GB" dirty="0" smtClean="0"/>
              <a:t>SU packets and UL Trigger based packets do not contain HE-SIG-B symbols.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Y</a:t>
            </a:r>
          </a:p>
          <a:p>
            <a:pPr lvl="1"/>
            <a:r>
              <a:rPr lang="en-GB" dirty="0" smtClean="0"/>
              <a:t>N</a:t>
            </a:r>
          </a:p>
          <a:p>
            <a:pPr lvl="1"/>
            <a:r>
              <a:rPr lang="en-GB" dirty="0" smtClean="0"/>
              <a:t>A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9425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#2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	Do you agree that the data field in UL Multi-user transmissions shall immediately follow the HE-LTF section? </a:t>
            </a:r>
            <a:r>
              <a:rPr lang="en-GB" dirty="0" smtClean="0"/>
              <a:t>	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-Y</a:t>
            </a:r>
          </a:p>
          <a:p>
            <a:pPr>
              <a:buNone/>
            </a:pPr>
            <a:r>
              <a:rPr lang="en-GB" dirty="0" smtClean="0"/>
              <a:t>	-N</a:t>
            </a:r>
          </a:p>
          <a:p>
            <a:pPr>
              <a:buNone/>
            </a:pPr>
            <a:r>
              <a:rPr lang="en-GB" dirty="0" smtClean="0"/>
              <a:t>	-A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11ax spec framework document: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“</a:t>
            </a:r>
            <a:r>
              <a:rPr lang="en-GB" b="1" dirty="0" smtClean="0"/>
              <a:t>HE-SIG-A is present in all 11ax packets and is two OFDM symbols long when it uses MCS0? </a:t>
            </a:r>
            <a:r>
              <a:rPr lang="en-GB" dirty="0" smtClean="0"/>
              <a:t>	</a:t>
            </a:r>
            <a:endParaRPr lang="en-US" dirty="0" smtClean="0"/>
          </a:p>
          <a:p>
            <a:pPr lvl="1"/>
            <a:r>
              <a:rPr lang="en-GB" dirty="0" smtClean="0"/>
              <a:t>Information bits in HE-SIGA are jointly </a:t>
            </a:r>
            <a:r>
              <a:rPr lang="en-GB" dirty="0" smtClean="0"/>
              <a:t>encoded </a:t>
            </a:r>
            <a:r>
              <a:rPr lang="en-GB" dirty="0" smtClean="0"/>
              <a:t>as in VHT-SIG-A (using 48 tones or 52 tones is </a:t>
            </a:r>
            <a:r>
              <a:rPr lang="en-GB" dirty="0" smtClean="0">
                <a:solidFill>
                  <a:srgbClr val="C00000"/>
                </a:solidFill>
              </a:rPr>
              <a:t>TBD</a:t>
            </a:r>
            <a:r>
              <a:rPr lang="en-GB" dirty="0" smtClean="0"/>
              <a:t>). </a:t>
            </a:r>
            <a:endParaRPr lang="en-US" dirty="0" smtClean="0"/>
          </a:p>
          <a:p>
            <a:pPr lvl="1"/>
            <a:r>
              <a:rPr lang="en-GB" dirty="0" smtClean="0"/>
              <a:t>SU packets and UL Trigger based packets do not contain HE-SIG-B symbols.</a:t>
            </a:r>
            <a:r>
              <a:rPr lang="en-US" b="1" dirty="0" smtClean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251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11ax spec framework document: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“</a:t>
            </a:r>
            <a:r>
              <a:rPr lang="en-GB" b="1" dirty="0" smtClean="0"/>
              <a:t>The data field in UL Multi-user transmissions shall immediately follow the HE-LTF section</a:t>
            </a:r>
            <a:r>
              <a:rPr lang="en-US" b="1" dirty="0" smtClean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6207878"/>
              </p:ext>
            </p:extLst>
          </p:nvPr>
        </p:nvGraphicFramePr>
        <p:xfrm>
          <a:off x="685800" y="2362200"/>
          <a:ext cx="7772400" cy="222910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28800"/>
                <a:gridCol w="1266169"/>
                <a:gridCol w="1615105"/>
                <a:gridCol w="1157326"/>
                <a:gridCol w="19050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Li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4572000"/>
          <a:ext cx="7772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4741"/>
                <a:gridCol w="1275311"/>
                <a:gridCol w="1613862"/>
                <a:gridCol w="1163672"/>
                <a:gridCol w="189481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Aon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Mujtaba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标题 18"/>
          <p:cNvSpPr txBox="1">
            <a:spLocks/>
          </p:cNvSpPr>
          <p:nvPr/>
        </p:nvSpPr>
        <p:spPr bwMode="auto">
          <a:xfrm>
            <a:off x="457200" y="1905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5113153"/>
              </p:ext>
            </p:extLst>
          </p:nvPr>
        </p:nvGraphicFramePr>
        <p:xfrm>
          <a:off x="914400" y="1905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 bwMode="auto">
          <a:xfrm>
            <a:off x="795770" y="16002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82048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000" dirty="0" smtClean="0"/>
              <a:t>SIG-A in 11n and 11ac are duplicated in 20MHz</a:t>
            </a:r>
          </a:p>
          <a:p>
            <a:pPr lvl="1"/>
            <a:r>
              <a:rPr lang="en-US" altLang="ja-JP" sz="1600" dirty="0" smtClean="0"/>
              <a:t>Contains common control information are essential for  decoding of PPDU</a:t>
            </a:r>
          </a:p>
          <a:p>
            <a:pPr lvl="1"/>
            <a:r>
              <a:rPr lang="en-US" sz="1600" dirty="0" smtClean="0"/>
              <a:t>3.2µs DFT duration</a:t>
            </a:r>
          </a:p>
          <a:p>
            <a:pPr lvl="1"/>
            <a:r>
              <a:rPr lang="en-US" sz="1600" dirty="0" smtClean="0"/>
              <a:t>Modulated with MCS 0 </a:t>
            </a:r>
            <a:r>
              <a:rPr lang="en-US" sz="1600" dirty="0" smtClean="0"/>
              <a:t>for </a:t>
            </a:r>
            <a:r>
              <a:rPr lang="en-US" sz="1600" dirty="0" smtClean="0"/>
              <a:t>reliability</a:t>
            </a:r>
          </a:p>
          <a:p>
            <a:pPr lvl="1"/>
            <a:endParaRPr lang="en-US" altLang="ja-JP" sz="1000" dirty="0" smtClean="0"/>
          </a:p>
          <a:p>
            <a:pPr lvl="2"/>
            <a:endParaRPr lang="en-US" altLang="ja-JP" sz="1400" dirty="0" smtClean="0"/>
          </a:p>
          <a:p>
            <a:r>
              <a:rPr lang="en-US" sz="2000" dirty="0" smtClean="0"/>
              <a:t>11ax needs to support SU and MU   </a:t>
            </a:r>
          </a:p>
          <a:p>
            <a:pPr lvl="1"/>
            <a:r>
              <a:rPr lang="en-US" sz="1600" dirty="0" smtClean="0"/>
              <a:t>MU includes OFDMA and MU-MIMO modes</a:t>
            </a:r>
          </a:p>
          <a:p>
            <a:pPr lvl="1"/>
            <a:r>
              <a:rPr lang="en-US" sz="1600" dirty="0" smtClean="0"/>
              <a:t>MU is supported for both DL and UL</a:t>
            </a:r>
            <a:endParaRPr lang="en-US" altLang="ja-JP" sz="1400" dirty="0"/>
          </a:p>
          <a:p>
            <a:r>
              <a:rPr lang="en-US" altLang="ja-JP" sz="1800" dirty="0" smtClean="0"/>
              <a:t>Each SIG-A OFDM symbol can only contain 24-26 bits when MCS 0 is applied</a:t>
            </a:r>
          </a:p>
          <a:p>
            <a:pPr lvl="1"/>
            <a:r>
              <a:rPr lang="en-US" altLang="ja-JP" sz="1400" dirty="0" smtClean="0"/>
              <a:t>24 bits when 48 Tones are used for SIG-A</a:t>
            </a:r>
          </a:p>
          <a:p>
            <a:pPr lvl="1"/>
            <a:r>
              <a:rPr lang="en-US" altLang="ja-JP" sz="1400" dirty="0" smtClean="0"/>
              <a:t>26 bits when 52 Tones are used for SIG-A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Liu(Mediatek)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110161</TotalTime>
  <Words>1350</Words>
  <Application>Microsoft Office PowerPoint</Application>
  <PresentationFormat>On-screen Show (4:3)</PresentationFormat>
  <Paragraphs>526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SIG-A Structure in 11ax Preamble</vt:lpstr>
      <vt:lpstr>Slide 2</vt:lpstr>
      <vt:lpstr>Slide 3</vt:lpstr>
      <vt:lpstr>Authors (continued)</vt:lpstr>
      <vt:lpstr>Authors (continued)</vt:lpstr>
      <vt:lpstr>Authors (continued)</vt:lpstr>
      <vt:lpstr>Authors (continued)</vt:lpstr>
      <vt:lpstr>Authors (continued)</vt:lpstr>
      <vt:lpstr>Slide 9</vt:lpstr>
      <vt:lpstr>Considerations of SIG fields in 11ax</vt:lpstr>
      <vt:lpstr>HE-SIG-A Design</vt:lpstr>
      <vt:lpstr>Advantages of proposed HE-SIG Structures</vt:lpstr>
      <vt:lpstr>Extra SIG for UL MU or not ?</vt:lpstr>
      <vt:lpstr>Straw-poll #1</vt:lpstr>
      <vt:lpstr>Straw-poll #2</vt:lpstr>
      <vt:lpstr>Motion #1</vt:lpstr>
      <vt:lpstr>Motion #2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1928</cp:revision>
  <cp:lastPrinted>1998-02-10T13:28:06Z</cp:lastPrinted>
  <dcterms:created xsi:type="dcterms:W3CDTF">2007-05-21T21:00:37Z</dcterms:created>
  <dcterms:modified xsi:type="dcterms:W3CDTF">2015-07-13T08:02:14Z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