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3" r:id="rId1"/>
  </p:sldMasterIdLst>
  <p:notesMasterIdLst>
    <p:notesMasterId r:id="rId21"/>
  </p:notesMasterIdLst>
  <p:handoutMasterIdLst>
    <p:handoutMasterId r:id="rId22"/>
  </p:handoutMasterIdLst>
  <p:sldIdLst>
    <p:sldId id="269" r:id="rId2"/>
    <p:sldId id="302" r:id="rId3"/>
    <p:sldId id="306" r:id="rId4"/>
    <p:sldId id="307" r:id="rId5"/>
    <p:sldId id="304" r:id="rId6"/>
    <p:sldId id="305" r:id="rId7"/>
    <p:sldId id="308" r:id="rId8"/>
    <p:sldId id="294" r:id="rId9"/>
    <p:sldId id="292" r:id="rId10"/>
    <p:sldId id="285" r:id="rId11"/>
    <p:sldId id="297" r:id="rId12"/>
    <p:sldId id="301" r:id="rId13"/>
    <p:sldId id="281" r:id="rId14"/>
    <p:sldId id="300" r:id="rId15"/>
    <p:sldId id="291" r:id="rId16"/>
    <p:sldId id="278" r:id="rId17"/>
    <p:sldId id="282" r:id="rId18"/>
    <p:sldId id="286" r:id="rId19"/>
    <p:sldId id="296"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26A"/>
    <a:srgbClr val="FFB2E5"/>
    <a:srgbClr val="EDED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96" autoAdjust="0"/>
    <p:restoredTop sz="94635" autoAdjust="0"/>
  </p:normalViewPr>
  <p:slideViewPr>
    <p:cSldViewPr>
      <p:cViewPr varScale="1">
        <p:scale>
          <a:sx n="93" d="100"/>
          <a:sy n="93" d="100"/>
        </p:scale>
        <p:origin x="-1768" y="-10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48" d="100"/>
          <a:sy n="48" d="100"/>
        </p:scale>
        <p:origin x="-2102"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Month Year</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Month Year</a:t>
            </a:r>
            <a:endParaRPr lang="en-US" dirty="0"/>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smtClean="0"/>
              <a:t>Month Year</a:t>
            </a:r>
            <a:endParaRPr lang="en-US" dirty="0"/>
          </a:p>
        </p:txBody>
      </p:sp>
      <p:sp>
        <p:nvSpPr>
          <p:cNvPr id="10244" name="Rectangle 6"/>
          <p:cNvSpPr>
            <a:spLocks noGrp="1" noChangeArrowheads="1"/>
          </p:cNvSpPr>
          <p:nvPr>
            <p:ph type="ftr" sz="quarter" idx="4"/>
          </p:nvPr>
        </p:nvSpPr>
        <p:spPr>
          <a:noFill/>
        </p:spPr>
        <p:txBody>
          <a:bodyPr/>
          <a:lstStyle/>
          <a:p>
            <a:pPr lvl="4"/>
            <a:endParaRPr lang="en-US" dirty="0"/>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80196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Hongyuan Zhang, Marvell; etc.</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C873923-7103-4AF9-AECF-EE09B40480BC}" type="slidenum">
              <a:rPr lang="en-US" smtClean="0"/>
              <a:pPr>
                <a:defRPr/>
              </a:pPr>
              <a:t>2</a:t>
            </a:fld>
            <a:endParaRPr lang="en-US"/>
          </a:p>
        </p:txBody>
      </p:sp>
    </p:spTree>
    <p:extLst>
      <p:ext uri="{BB962C8B-B14F-4D97-AF65-F5344CB8AC3E}">
        <p14:creationId xmlns:p14="http://schemas.microsoft.com/office/powerpoint/2010/main" val="4155873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8</a:t>
            </a:fld>
            <a:endParaRPr lang="en-US" dirty="0"/>
          </a:p>
        </p:txBody>
      </p:sp>
    </p:spTree>
    <p:extLst>
      <p:ext uri="{BB962C8B-B14F-4D97-AF65-F5344CB8AC3E}">
        <p14:creationId xmlns:p14="http://schemas.microsoft.com/office/powerpoint/2010/main" val="2346496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6487272" y="6475413"/>
            <a:ext cx="2056653" cy="184666"/>
          </a:xfrm>
          <a:ln/>
        </p:spPr>
        <p:txBody>
          <a:bodyPr/>
          <a:lstStyle>
            <a:lvl1pPr>
              <a:defRPr/>
            </a:lvl1pPr>
          </a:lstStyle>
          <a:p>
            <a:pPr>
              <a:defRPr/>
            </a:pPr>
            <a:r>
              <a:rPr lang="en-US" smtClean="0"/>
              <a:t>Joonsuk Kim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smtClean="0"/>
              <a:t>Slide </a:t>
            </a:r>
            <a:fld id="{67085262-DAF8-40EB-B101-2C509DD64786}" type="slidenum">
              <a:rPr lang="en-US" smtClean="0"/>
              <a:pPr>
                <a:defRPr/>
              </a:pPr>
              <a:t>‹#›</a:t>
            </a:fld>
            <a:endParaRPr lang="en-US" dirty="0"/>
          </a:p>
        </p:txBody>
      </p:sp>
      <p:sp>
        <p:nvSpPr>
          <p:cNvPr id="7" name="Rectangle 4"/>
          <p:cNvSpPr>
            <a:spLocks noGrp="1" noChangeArrowheads="1"/>
          </p:cNvSpPr>
          <p:nvPr>
            <p:ph type="dt" sz="half" idx="2"/>
          </p:nvPr>
        </p:nvSpPr>
        <p:spPr bwMode="auto">
          <a:xfrm>
            <a:off x="696913" y="332601"/>
            <a:ext cx="10131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2015</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July, 2015</a:t>
            </a:r>
            <a:endParaRPr lang="en-US" altLang="ko-KR" dirty="0"/>
          </a:p>
        </p:txBody>
      </p:sp>
      <p:sp>
        <p:nvSpPr>
          <p:cNvPr id="5"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smtClean="0"/>
              <a:t>Joonsuk Kim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smtClean="0"/>
              <a:t>Slide </a:t>
            </a:r>
            <a:fld id="{1020D93E-1000-485A-B4A0-9946B8CFFE0D}"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July, 2015</a:t>
            </a:r>
            <a:endParaRPr lang="en-US" altLang="ko-KR" dirty="0"/>
          </a:p>
        </p:txBody>
      </p:sp>
      <p:sp>
        <p:nvSpPr>
          <p:cNvPr id="5"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smtClean="0"/>
              <a:t>Joonsuk Kim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smtClean="0"/>
              <a:t>Slide </a:t>
            </a:r>
            <a:fld id="{1020D93E-1000-485A-B4A0-9946B8CFFE0D}"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noChangeArrowheads="1"/>
          </p:cNvSpPr>
          <p:nvPr>
            <p:ph type="dt" sz="half" idx="10"/>
          </p:nvPr>
        </p:nvSpPr>
        <p:spPr>
          <a:xfrm>
            <a:off x="696913" y="332601"/>
            <a:ext cx="1013162" cy="276999"/>
          </a:xfrm>
          <a:ln/>
        </p:spPr>
        <p:txBody>
          <a:bodyPr/>
          <a:lstStyle>
            <a:lvl1pPr>
              <a:defRPr/>
            </a:lvl1pPr>
          </a:lstStyle>
          <a:p>
            <a:pPr>
              <a:defRPr/>
            </a:pPr>
            <a:r>
              <a:rPr lang="en-US" smtClean="0"/>
              <a:t>July, 2015</a:t>
            </a:r>
            <a:endParaRPr lang="en-US" dirty="0"/>
          </a:p>
        </p:txBody>
      </p:sp>
      <p:sp>
        <p:nvSpPr>
          <p:cNvPr id="5" name="Rectangle 5"/>
          <p:cNvSpPr>
            <a:spLocks noGrp="1" noChangeArrowheads="1"/>
          </p:cNvSpPr>
          <p:nvPr>
            <p:ph type="ftr" sz="quarter" idx="11"/>
          </p:nvPr>
        </p:nvSpPr>
        <p:spPr>
          <a:xfrm>
            <a:off x="6448800" y="6475413"/>
            <a:ext cx="2095125" cy="184666"/>
          </a:xfrm>
          <a:ln/>
        </p:spPr>
        <p:txBody>
          <a:bodyPr/>
          <a:lstStyle>
            <a:lvl1pPr>
              <a:defRPr>
                <a:solidFill>
                  <a:schemeClr val="tx1"/>
                </a:solidFill>
              </a:defRPr>
            </a:lvl1pPr>
          </a:lstStyle>
          <a:p>
            <a:pPr>
              <a:defRPr/>
            </a:pPr>
            <a:r>
              <a:rPr lang="en-US" smtClean="0"/>
              <a:t>Joonsuk Kim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smtClean="0"/>
              <a:t>Slide </a:t>
            </a:r>
            <a:fld id="{3099D1E7-2CFE-4362-BB72-AF97192842EA}" type="slidenum">
              <a:rPr lang="en-US" smtClean="0"/>
              <a:pPr>
                <a:defRPr/>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013162" cy="276999"/>
          </a:xfrm>
          <a:ln/>
        </p:spPr>
        <p:txBody>
          <a:bodyPr/>
          <a:lstStyle>
            <a:lvl1pPr>
              <a:defRPr/>
            </a:lvl1pPr>
          </a:lstStyle>
          <a:p>
            <a:pPr>
              <a:defRPr/>
            </a:pPr>
            <a:r>
              <a:rPr lang="en-US" altLang="ko-KR" smtClean="0"/>
              <a:t>July,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smtClean="0"/>
              <a:t>Slide </a:t>
            </a:r>
            <a:fld id="{1020D93E-1000-485A-B4A0-9946B8CFFE0D}" type="slidenum">
              <a:rPr lang="en-US" smtClean="0"/>
              <a:pPr>
                <a:defRPr/>
              </a:pPr>
              <a:t>‹#›</a:t>
            </a:fld>
            <a:endParaRPr lang="en-US" dirty="0"/>
          </a:p>
        </p:txBody>
      </p:sp>
      <p:sp>
        <p:nvSpPr>
          <p:cNvPr id="10" name="Rectangle 5"/>
          <p:cNvSpPr>
            <a:spLocks noGrp="1" noChangeArrowheads="1"/>
          </p:cNvSpPr>
          <p:nvPr>
            <p:ph type="ftr" sz="quarter" idx="11"/>
          </p:nvPr>
        </p:nvSpPr>
        <p:spPr>
          <a:xfrm>
            <a:off x="6448800" y="6475413"/>
            <a:ext cx="2095125" cy="184666"/>
          </a:xfrm>
          <a:ln/>
        </p:spPr>
        <p:txBody>
          <a:bodyPr/>
          <a:lstStyle>
            <a:lvl1pPr>
              <a:defRPr>
                <a:solidFill>
                  <a:schemeClr val="tx1"/>
                </a:solidFill>
              </a:defRPr>
            </a:lvl1pPr>
          </a:lstStyle>
          <a:p>
            <a:pPr>
              <a:defRPr/>
            </a:pPr>
            <a:r>
              <a:rPr lang="en-US" smtClean="0"/>
              <a:t>Joonsuk Kim (Apple)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a:xfrm>
            <a:off x="696912" y="332601"/>
            <a:ext cx="1013162" cy="276999"/>
          </a:xfrm>
          <a:ln/>
        </p:spPr>
        <p:txBody>
          <a:bodyPr/>
          <a:lstStyle>
            <a:lvl1pPr>
              <a:defRPr/>
            </a:lvl1pPr>
          </a:lstStyle>
          <a:p>
            <a:pPr>
              <a:defRPr/>
            </a:pPr>
            <a:r>
              <a:rPr lang="en-US" altLang="ko-KR" smtClean="0"/>
              <a:t>July,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smtClean="0"/>
              <a:t>Slide </a:t>
            </a:r>
            <a:fld id="{1020D93E-1000-485A-B4A0-9946B8CFFE0D}" type="slidenum">
              <a:rPr lang="en-US" smtClean="0"/>
              <a:pPr>
                <a:defRPr/>
              </a:pPr>
              <a:t>‹#›</a:t>
            </a:fld>
            <a:endParaRPr lang="en-US" dirty="0"/>
          </a:p>
        </p:txBody>
      </p:sp>
      <p:sp>
        <p:nvSpPr>
          <p:cNvPr id="9" name="Rectangle 5"/>
          <p:cNvSpPr>
            <a:spLocks noGrp="1" noChangeArrowheads="1"/>
          </p:cNvSpPr>
          <p:nvPr>
            <p:ph type="ftr" sz="quarter" idx="11"/>
          </p:nvPr>
        </p:nvSpPr>
        <p:spPr>
          <a:xfrm>
            <a:off x="6448800" y="6475413"/>
            <a:ext cx="2095125" cy="184666"/>
          </a:xfrm>
          <a:ln/>
        </p:spPr>
        <p:txBody>
          <a:bodyPr/>
          <a:lstStyle>
            <a:lvl1pPr>
              <a:defRPr>
                <a:solidFill>
                  <a:schemeClr val="tx1"/>
                </a:solidFill>
              </a:defRPr>
            </a:lvl1pPr>
          </a:lstStyle>
          <a:p>
            <a:pPr>
              <a:defRPr/>
            </a:pPr>
            <a:r>
              <a:rPr lang="en-US" smtClean="0"/>
              <a:t>Joonsuk Kim (Apple)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July, 2015</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smtClean="0"/>
              <a:t>Slide </a:t>
            </a:r>
            <a:fld id="{1020D93E-1000-485A-B4A0-9946B8CFFE0D}" type="slidenum">
              <a:rPr lang="en-US" smtClean="0"/>
              <a:pPr>
                <a:defRPr/>
              </a:pPr>
              <a:t>‹#›</a:t>
            </a:fld>
            <a:endParaRPr lang="en-US" dirty="0"/>
          </a:p>
        </p:txBody>
      </p:sp>
      <p:sp>
        <p:nvSpPr>
          <p:cNvPr id="11" name="Rectangle 5"/>
          <p:cNvSpPr>
            <a:spLocks noGrp="1" noChangeArrowheads="1"/>
          </p:cNvSpPr>
          <p:nvPr>
            <p:ph type="ftr" sz="quarter" idx="11"/>
          </p:nvPr>
        </p:nvSpPr>
        <p:spPr>
          <a:xfrm>
            <a:off x="6448800" y="6475413"/>
            <a:ext cx="2095125" cy="184666"/>
          </a:xfrm>
          <a:ln/>
        </p:spPr>
        <p:txBody>
          <a:bodyPr/>
          <a:lstStyle>
            <a:lvl1pPr>
              <a:defRPr>
                <a:solidFill>
                  <a:schemeClr val="tx1"/>
                </a:solidFill>
              </a:defRPr>
            </a:lvl1pPr>
          </a:lstStyle>
          <a:p>
            <a:pPr>
              <a:defRPr/>
            </a:pPr>
            <a:r>
              <a:rPr lang="en-US" smtClean="0"/>
              <a:t>Joonsuk Kim (Apple)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July, 2015</a:t>
            </a:r>
            <a:endParaRPr lang="en-US" altLang="ko-KR" dirty="0"/>
          </a:p>
        </p:txBody>
      </p:sp>
      <p:sp>
        <p:nvSpPr>
          <p:cNvPr id="4"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smtClean="0"/>
              <a:t>Joonsuk Kim (Apple)</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smtClean="0"/>
              <a:t>Slide </a:t>
            </a:r>
            <a:fld id="{1020D93E-1000-485A-B4A0-9946B8CFFE0D}"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smtClean="0"/>
              <a:t>July, 2015</a:t>
            </a:r>
            <a:endParaRPr lang="en-US" altLang="ko-KR" dirty="0"/>
          </a:p>
        </p:txBody>
      </p:sp>
      <p:sp>
        <p:nvSpPr>
          <p:cNvPr id="3"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smtClean="0"/>
              <a:t>Joonsuk Kim (Apple)</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smtClean="0"/>
              <a:t>Slide </a:t>
            </a:r>
            <a:fld id="{1020D93E-1000-485A-B4A0-9946B8CFFE0D}"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July, 2015</a:t>
            </a:r>
            <a:endParaRPr lang="en-US" altLang="ko-KR" dirty="0"/>
          </a:p>
        </p:txBody>
      </p:sp>
      <p:sp>
        <p:nvSpPr>
          <p:cNvPr id="6" name="Rectangle 5"/>
          <p:cNvSpPr>
            <a:spLocks noGrp="1" noChangeArrowheads="1"/>
          </p:cNvSpPr>
          <p:nvPr>
            <p:ph type="ftr" sz="quarter" idx="11"/>
          </p:nvPr>
        </p:nvSpPr>
        <p:spPr>
          <a:xfrm>
            <a:off x="7203815" y="6475413"/>
            <a:ext cx="1340110" cy="184666"/>
          </a:xfrm>
          <a:ln/>
        </p:spPr>
        <p:txBody>
          <a:bodyPr/>
          <a:lstStyle>
            <a:lvl1pPr>
              <a:defRPr/>
            </a:lvl1pPr>
          </a:lstStyle>
          <a:p>
            <a:pPr>
              <a:defRPr/>
            </a:pPr>
            <a:r>
              <a:rPr lang="en-US" smtClean="0"/>
              <a:t>Joonsuk Kim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smtClean="0"/>
              <a:t>Slide </a:t>
            </a:r>
            <a:fld id="{1020D93E-1000-485A-B4A0-9946B8CFFE0D}"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July,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smtClean="0"/>
              <a:t>Slide </a:t>
            </a:r>
            <a:fld id="{1020D93E-1000-485A-B4A0-9946B8CFFE0D}" type="slidenum">
              <a:rPr lang="en-US" smtClean="0"/>
              <a:pPr>
                <a:defRPr/>
              </a:pPr>
              <a:t>‹#›</a:t>
            </a:fld>
            <a:endParaRPr lang="en-US" dirty="0"/>
          </a:p>
        </p:txBody>
      </p:sp>
      <p:sp>
        <p:nvSpPr>
          <p:cNvPr id="8" name="Rectangle 5"/>
          <p:cNvSpPr>
            <a:spLocks noGrp="1" noChangeArrowheads="1"/>
          </p:cNvSpPr>
          <p:nvPr>
            <p:ph type="ftr" sz="quarter" idx="11"/>
          </p:nvPr>
        </p:nvSpPr>
        <p:spPr>
          <a:xfrm>
            <a:off x="6448800" y="6475413"/>
            <a:ext cx="2095125" cy="184666"/>
          </a:xfrm>
          <a:ln/>
        </p:spPr>
        <p:txBody>
          <a:bodyPr/>
          <a:lstStyle>
            <a:lvl1pPr>
              <a:defRPr>
                <a:solidFill>
                  <a:schemeClr val="tx1"/>
                </a:solidFill>
              </a:defRPr>
            </a:lvl1pPr>
          </a:lstStyle>
          <a:p>
            <a:pPr>
              <a:defRPr/>
            </a:pPr>
            <a:r>
              <a:rPr lang="en-US" smtClean="0"/>
              <a:t>Joonsuk Kim (Apple)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dirty="0" smtClean="0"/>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8" name="Rectangle 4"/>
          <p:cNvSpPr>
            <a:spLocks noGrp="1" noChangeArrowheads="1"/>
          </p:cNvSpPr>
          <p:nvPr>
            <p:ph type="dt" sz="half" idx="2"/>
          </p:nvPr>
        </p:nvSpPr>
        <p:spPr bwMode="auto">
          <a:xfrm>
            <a:off x="696913" y="332601"/>
            <a:ext cx="9875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2015</a:t>
            </a:r>
            <a:endParaRPr lang="en-US" dirty="0"/>
          </a:p>
        </p:txBody>
      </p:sp>
      <p:sp>
        <p:nvSpPr>
          <p:cNvPr id="1029" name="Rectangle 5"/>
          <p:cNvSpPr>
            <a:spLocks noGrp="1" noChangeArrowheads="1"/>
          </p:cNvSpPr>
          <p:nvPr>
            <p:ph type="ftr" sz="quarter" idx="3"/>
          </p:nvPr>
        </p:nvSpPr>
        <p:spPr bwMode="auto">
          <a:xfrm>
            <a:off x="6824864" y="6475413"/>
            <a:ext cx="17190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Joonsuk Kim (Apple)</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smtClean="0"/>
              <a:t>Slide </a:t>
            </a:r>
            <a:fld id="{1020D93E-1000-485A-B4A0-9946B8CFFE0D}" type="slidenum">
              <a:rPr lang="en-US" smtClean="0"/>
              <a:pPr>
                <a:defRPr/>
              </a:pPr>
              <a:t>‹#›</a:t>
            </a:fld>
            <a:endParaRPr lang="en-US" dirty="0"/>
          </a:p>
        </p:txBody>
      </p:sp>
      <p:sp>
        <p:nvSpPr>
          <p:cNvPr id="1031" name="Rectangle 7"/>
          <p:cNvSpPr>
            <a:spLocks noChangeArrowheads="1"/>
          </p:cNvSpPr>
          <p:nvPr/>
        </p:nvSpPr>
        <p:spPr bwMode="auto">
          <a:xfrm>
            <a:off x="5624115" y="332601"/>
            <a:ext cx="282138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802.11-15/</a:t>
            </a:r>
            <a:r>
              <a:rPr lang="en-US" sz="1800" b="1" dirty="0" smtClean="0">
                <a:solidFill>
                  <a:schemeClr val="tx1"/>
                </a:solidFill>
                <a:cs typeface="+mn-cs"/>
              </a:rPr>
              <a:t>0821r2</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iming>
    <p:tnLst>
      <p:par>
        <p:cTn xmlns:p14="http://schemas.microsoft.com/office/powerpoint/2010/mai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sz="2800" dirty="0" smtClean="0"/>
              <a:t>HE-SIG-B Structure  </a:t>
            </a:r>
          </a:p>
        </p:txBody>
      </p:sp>
      <p:sp>
        <p:nvSpPr>
          <p:cNvPr id="7173" name="Rectangle 6"/>
          <p:cNvSpPr>
            <a:spLocks noGrp="1" noChangeArrowheads="1"/>
          </p:cNvSpPr>
          <p:nvPr>
            <p:ph idx="1"/>
          </p:nvPr>
        </p:nvSpPr>
        <p:spPr>
          <a:xfrm>
            <a:off x="762000" y="1447800"/>
            <a:ext cx="7772400" cy="4114800"/>
          </a:xfrm>
          <a:noFill/>
        </p:spPr>
        <p:txBody>
          <a:bodyPr/>
          <a:lstStyle/>
          <a:p>
            <a:pPr algn="ctr">
              <a:buFontTx/>
              <a:buNone/>
            </a:pPr>
            <a:r>
              <a:rPr lang="en-US" sz="2000" dirty="0" smtClean="0"/>
              <a:t>Date:</a:t>
            </a:r>
            <a:r>
              <a:rPr lang="en-US" sz="2000" b="0" dirty="0" smtClean="0"/>
              <a:t> 2015-07-</a:t>
            </a:r>
            <a:r>
              <a:rPr lang="en-US" altLang="ko-KR" sz="2000" b="0" dirty="0" smtClean="0"/>
              <a:t>11</a:t>
            </a:r>
            <a:endParaRPr lang="en-US" sz="2000" b="0" dirty="0" smtClean="0"/>
          </a:p>
        </p:txBody>
      </p:sp>
      <p:sp>
        <p:nvSpPr>
          <p:cNvPr id="7170" name="Footer Placeholder 3"/>
          <p:cNvSpPr>
            <a:spLocks noGrp="1"/>
          </p:cNvSpPr>
          <p:nvPr>
            <p:ph type="ftr" sz="quarter" idx="11"/>
          </p:nvPr>
        </p:nvSpPr>
        <p:spPr>
          <a:noFill/>
        </p:spPr>
        <p:txBody>
          <a:bodyPr/>
          <a:lstStyle/>
          <a:p>
            <a:pPr>
              <a:defRPr/>
            </a:pPr>
            <a:r>
              <a:rPr lang="en-US" smtClean="0"/>
              <a:t>Joonsuk Kim (Apple)</a:t>
            </a:r>
            <a:endParaRPr lang="en-US" dirty="0"/>
          </a:p>
        </p:txBody>
      </p:sp>
      <p:sp>
        <p:nvSpPr>
          <p:cNvPr id="7171" name="Slide Number Placeholder 4"/>
          <p:cNvSpPr>
            <a:spLocks noGrp="1"/>
          </p:cNvSpPr>
          <p:nvPr>
            <p:ph type="sldNum" sz="quarter" idx="12"/>
          </p:nvPr>
        </p:nvSpPr>
        <p:spPr>
          <a:noFill/>
        </p:spPr>
        <p:txBody>
          <a:bodyPr/>
          <a:lstStyle/>
          <a:p>
            <a:r>
              <a:rPr lang="en-US" dirty="0"/>
              <a:t>Slide </a:t>
            </a:r>
            <a:fld id="{8ECFE58B-6F90-4BB0-B09C-F6AB727C71EB}" type="slidenum">
              <a:rPr lang="en-US"/>
              <a:pPr/>
              <a:t>1</a:t>
            </a:fld>
            <a:endParaRPr lang="en-US" dirty="0"/>
          </a:p>
        </p:txBody>
      </p:sp>
      <p:sp>
        <p:nvSpPr>
          <p:cNvPr id="8" name="Rectangle 12"/>
          <p:cNvSpPr>
            <a:spLocks noChangeArrowheads="1"/>
          </p:cNvSpPr>
          <p:nvPr/>
        </p:nvSpPr>
        <p:spPr bwMode="auto">
          <a:xfrm>
            <a:off x="1066800" y="18288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graphicFrame>
        <p:nvGraphicFramePr>
          <p:cNvPr id="9" name="Table 8"/>
          <p:cNvGraphicFramePr>
            <a:graphicFrameLocks noGrp="1"/>
          </p:cNvGraphicFramePr>
          <p:nvPr>
            <p:extLst>
              <p:ext uri="{D42A27DB-BD31-4B8C-83A1-F6EECF244321}">
                <p14:modId xmlns:p14="http://schemas.microsoft.com/office/powerpoint/2010/main" val="661487693"/>
              </p:ext>
            </p:extLst>
          </p:nvPr>
        </p:nvGraphicFramePr>
        <p:xfrm>
          <a:off x="1066800" y="2362200"/>
          <a:ext cx="7620000" cy="3579885"/>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897">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Joonsuk Kim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dirty="0" smtClean="0">
                          <a:latin typeface="Times New Roman"/>
                          <a:ea typeface="Times New Roman"/>
                          <a:cs typeface="Arial"/>
                        </a:rPr>
                        <a:t>Apple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latin typeface="Times New Roman"/>
                          <a:ea typeface="Times New Roman"/>
                          <a:cs typeface="Arial"/>
                        </a:rPr>
                        <a:t>1 Infinite Loop</a:t>
                      </a:r>
                    </a:p>
                    <a:p>
                      <a:pPr marL="0" marR="0" algn="ctr">
                        <a:spcBef>
                          <a:spcPts val="0"/>
                        </a:spcBef>
                        <a:spcAft>
                          <a:spcPts val="0"/>
                        </a:spcAft>
                      </a:pPr>
                      <a:r>
                        <a:rPr lang="en-US" sz="1100" dirty="0" smtClean="0">
                          <a:latin typeface="Times New Roman"/>
                          <a:ea typeface="Times New Roman"/>
                          <a:cs typeface="Arial"/>
                        </a:rPr>
                        <a:t>Cupertino,</a:t>
                      </a:r>
                      <a:r>
                        <a:rPr lang="en-US" sz="1100" baseline="0" dirty="0" smtClean="0">
                          <a:latin typeface="Times New Roman"/>
                          <a:ea typeface="Times New Roman"/>
                          <a:cs typeface="Arial"/>
                        </a:rPr>
                        <a:t> CA 95014</a:t>
                      </a:r>
                    </a:p>
                    <a:p>
                      <a:pPr marL="0" marR="0" algn="ctr">
                        <a:spcBef>
                          <a:spcPts val="0"/>
                        </a:spcBef>
                        <a:spcAft>
                          <a:spcPts val="0"/>
                        </a:spcAft>
                      </a:pPr>
                      <a:r>
                        <a:rPr lang="en-US" sz="1100" baseline="0" dirty="0" smtClean="0">
                          <a:latin typeface="Times New Roman"/>
                          <a:ea typeface="Times New Roman"/>
                          <a:cs typeface="Arial"/>
                        </a:rPr>
                        <a:t>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+1-408-862-3055</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 joonsuk@apple.com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Aon Mujtaba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 mujtaba@apple.com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Guoqing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guoqing_li@apple.com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Eric Wong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ericwong@apple.com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200" dirty="0" smtClean="0">
                          <a:latin typeface="+mn-lt"/>
                          <a:ea typeface="Times New Roman"/>
                          <a:cs typeface="Arial"/>
                        </a:rPr>
                        <a:t> Chris Hartman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i-FI" sz="1100" dirty="0" smtClean="0">
                          <a:latin typeface="+mn-lt"/>
                          <a:ea typeface="Times New Roman"/>
                          <a:cs typeface="Arial"/>
                        </a:rPr>
                        <a:t>chartman@apple.com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Robert Stacey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a:solidFill>
                            <a:srgbClr val="000000"/>
                          </a:solidFill>
                          <a:latin typeface="Times New Roman"/>
                          <a:ea typeface="Times New Roman"/>
                          <a:cs typeface="Arial"/>
                        </a:rPr>
                        <a:t>Intel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a:solidFill>
                            <a:srgbClr val="000000"/>
                          </a:solidFill>
                          <a:latin typeface="Times New Roman"/>
                          <a:ea typeface="Times New Roman"/>
                          <a:cs typeface="Arial"/>
                        </a:rPr>
                        <a:t>2111 NE 25th Ave, Hillsboro OR 97124, USA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a:solidFill>
                            <a:srgbClr val="000000"/>
                          </a:solidFill>
                          <a:latin typeface="Times New Roman"/>
                          <a:ea typeface="Times New Roman"/>
                          <a:cs typeface="Arial"/>
                        </a:rPr>
                        <a:t>+1-503-724-893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Times New Roman"/>
                          <a:ea typeface="Times New Roman"/>
                          <a:cs typeface="Arial"/>
                        </a:rPr>
                        <a:t>robert.stacey@intel.com</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Rongzhen</a:t>
                      </a:r>
                      <a:r>
                        <a:rPr lang="en-US" sz="1200" dirty="0" smtClean="0">
                          <a:solidFill>
                            <a:srgbClr val="000000"/>
                          </a:solidFill>
                          <a:latin typeface="+mn-lt"/>
                          <a:ea typeface="Times New Roman"/>
                          <a:cs typeface="Arial"/>
                        </a:rPr>
                        <a:t> Yang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rongzhen.yang@intel.com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a:t>
                      </a:r>
                      <a:r>
                        <a:rPr lang="en-US" sz="1200" dirty="0" err="1" smtClean="0">
                          <a:solidFill>
                            <a:srgbClr val="000000"/>
                          </a:solidFill>
                          <a:latin typeface="+mn-lt"/>
                          <a:ea typeface="Times New Roman"/>
                          <a:cs typeface="Arial"/>
                        </a:rPr>
                        <a:t>cariou</a:t>
                      </a:r>
                      <a:r>
                        <a:rPr lang="en-US" sz="1200" dirty="0" smtClean="0">
                          <a:solidFill>
                            <a:srgbClr val="000000"/>
                          </a:solidFill>
                          <a:latin typeface="+mn-lt"/>
                          <a:ea typeface="Times New Roman"/>
                          <a:cs typeface="Arial"/>
                        </a:rPr>
                        <a:t>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Date Placeholder 1"/>
          <p:cNvSpPr>
            <a:spLocks noGrp="1"/>
          </p:cNvSpPr>
          <p:nvPr>
            <p:ph type="dt" sz="half" idx="10"/>
          </p:nvPr>
        </p:nvSpPr>
        <p:spPr/>
        <p:txBody>
          <a:bodyPr/>
          <a:lstStyle/>
          <a:p>
            <a:pPr>
              <a:defRPr/>
            </a:pPr>
            <a:r>
              <a:rPr lang="en-US" smtClean="0"/>
              <a:t>July, 2015</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Topic 2: Common &amp; User-specific </a:t>
            </a:r>
          </a:p>
        </p:txBody>
      </p:sp>
      <p:sp>
        <p:nvSpPr>
          <p:cNvPr id="3" name="Content Placeholder 2"/>
          <p:cNvSpPr>
            <a:spLocks noGrp="1"/>
          </p:cNvSpPr>
          <p:nvPr>
            <p:ph idx="1"/>
          </p:nvPr>
        </p:nvSpPr>
        <p:spPr>
          <a:xfrm>
            <a:off x="685800" y="1676400"/>
            <a:ext cx="7772400" cy="4876800"/>
          </a:xfrm>
        </p:spPr>
        <p:txBody>
          <a:bodyPr>
            <a:normAutofit lnSpcReduction="10000"/>
          </a:bodyPr>
          <a:lstStyle/>
          <a:p>
            <a:r>
              <a:rPr lang="en-US" dirty="0" smtClean="0"/>
              <a:t>There are some information, which needs to be decoded by a group of STAs, as common information for DL-MU</a:t>
            </a:r>
          </a:p>
          <a:p>
            <a:pPr lvl="1"/>
            <a:r>
              <a:rPr lang="en-US" dirty="0" smtClean="0"/>
              <a:t>For example, Resource Unit (RU) allocation needs to be decoded, not by only one specific STA, but by a group of STAs</a:t>
            </a:r>
          </a:p>
          <a:p>
            <a:pPr lvl="1"/>
            <a:r>
              <a:rPr lang="en-US" dirty="0" smtClean="0"/>
              <a:t>A group includes TBD number of STAs. It can be all or a subset of designated receiving STAs.</a:t>
            </a:r>
          </a:p>
          <a:p>
            <a:pPr lvl="1"/>
            <a:r>
              <a:rPr lang="en-US" dirty="0" smtClean="0"/>
              <a:t>Those information may not be necessary for the other group of STAs when it is signaled for a subset of STAs</a:t>
            </a:r>
          </a:p>
          <a:p>
            <a:r>
              <a:rPr lang="en-US" dirty="0"/>
              <a:t>C</a:t>
            </a:r>
            <a:r>
              <a:rPr lang="en-US" dirty="0" smtClean="0"/>
              <a:t>ommon information for a group of receiving STAs can be signaled at once</a:t>
            </a:r>
          </a:p>
          <a:p>
            <a:pPr lvl="1"/>
            <a:r>
              <a:rPr lang="en-US" dirty="0" smtClean="0"/>
              <a:t>These information may need to be located up front in HE SIG-B, before user-specific information (MCS, </a:t>
            </a:r>
            <a:r>
              <a:rPr lang="en-US" dirty="0" err="1" smtClean="0"/>
              <a:t>Nsts</a:t>
            </a:r>
            <a:r>
              <a:rPr lang="en-US" dirty="0" smtClean="0"/>
              <a:t> etc. for each user)</a:t>
            </a:r>
          </a:p>
          <a:p>
            <a:pPr lvl="1"/>
            <a:r>
              <a:rPr lang="en-US" dirty="0" smtClean="0"/>
              <a:t>If the group is a subset of STAs, those information is better to be aligned with the designated group of receiving STAs, so that decoding error does not affect for other group of receiving STAs, in terms of sub-bands</a:t>
            </a:r>
          </a:p>
          <a:p>
            <a:pPr lvl="2"/>
            <a:r>
              <a:rPr lang="en-US" dirty="0" smtClean="0"/>
              <a:t>We can minimize the impact of OBSS interference, which may occupy some of sub-bands</a:t>
            </a:r>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10</a:t>
            </a:fld>
            <a:endParaRPr lang="en-US" dirty="0"/>
          </a:p>
        </p:txBody>
      </p:sp>
      <p:sp>
        <p:nvSpPr>
          <p:cNvPr id="6" name="Date Placeholder 5"/>
          <p:cNvSpPr>
            <a:spLocks noGrp="1"/>
          </p:cNvSpPr>
          <p:nvPr>
            <p:ph type="dt" sz="half" idx="10"/>
          </p:nvPr>
        </p:nvSpPr>
        <p:spPr/>
        <p:txBody>
          <a:bodyPr/>
          <a:lstStyle/>
          <a:p>
            <a:pPr>
              <a:defRPr/>
            </a:pPr>
            <a:r>
              <a:rPr lang="en-US" smtClean="0"/>
              <a:t>July, 2015</a:t>
            </a:r>
            <a:endParaRPr lang="en-US" dirty="0"/>
          </a:p>
        </p:txBody>
      </p:sp>
    </p:spTree>
    <p:extLst>
      <p:ext uri="{BB962C8B-B14F-4D97-AF65-F5344CB8AC3E}">
        <p14:creationId xmlns:p14="http://schemas.microsoft.com/office/powerpoint/2010/main" val="24350637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a:t>
            </a:r>
            <a:r>
              <a:rPr lang="en-US" dirty="0"/>
              <a:t>F</a:t>
            </a:r>
            <a:r>
              <a:rPr lang="en-US" dirty="0" smtClean="0"/>
              <a:t>ield in SIG-B</a:t>
            </a:r>
            <a:endParaRPr lang="en-US" dirty="0"/>
          </a:p>
        </p:txBody>
      </p:sp>
      <p:sp>
        <p:nvSpPr>
          <p:cNvPr id="3" name="Content Placeholder 2"/>
          <p:cNvSpPr>
            <a:spLocks noGrp="1"/>
          </p:cNvSpPr>
          <p:nvPr>
            <p:ph idx="1"/>
          </p:nvPr>
        </p:nvSpPr>
        <p:spPr>
          <a:xfrm>
            <a:off x="685800" y="1981200"/>
            <a:ext cx="7772400" cy="4419600"/>
          </a:xfrm>
        </p:spPr>
        <p:txBody>
          <a:bodyPr/>
          <a:lstStyle/>
          <a:p>
            <a:r>
              <a:rPr lang="en-US" dirty="0" smtClean="0"/>
              <a:t>The information for non-designated STAs to avoid the further un-necessary decoding process can be included in L-SIG &amp; HE SIG-A</a:t>
            </a:r>
          </a:p>
          <a:p>
            <a:r>
              <a:rPr lang="en-US" dirty="0" smtClean="0"/>
              <a:t>HE SIG-B includes control signaling for recipients of DL-MU PPDU</a:t>
            </a:r>
          </a:p>
          <a:p>
            <a:pPr lvl="1"/>
            <a:r>
              <a:rPr lang="en-US" dirty="0" smtClean="0"/>
              <a:t>The common field in HE SIG-B has the information which is needed for recipients in common</a:t>
            </a:r>
          </a:p>
          <a:p>
            <a:pPr lvl="2"/>
            <a:r>
              <a:rPr lang="en-US" dirty="0" smtClean="0"/>
              <a:t>E.g., RU allocation is common information to all or sub-set of recipients </a:t>
            </a:r>
          </a:p>
          <a:p>
            <a:pPr lvl="1"/>
            <a:r>
              <a:rPr lang="en-US" dirty="0" smtClean="0"/>
              <a:t>The user-specific field in HE SIG-B has the information for a specific user, which is not needed for other users</a:t>
            </a:r>
          </a:p>
          <a:p>
            <a:endParaRPr lang="en-US" dirty="0" smtClean="0"/>
          </a:p>
          <a:p>
            <a:pPr lvl="1"/>
            <a:endParaRPr lang="en-US" dirty="0" smtClean="0"/>
          </a:p>
          <a:p>
            <a:endParaRPr lang="en-US" dirty="0"/>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11</a:t>
            </a:fld>
            <a:endParaRPr lang="en-US" dirty="0"/>
          </a:p>
        </p:txBody>
      </p:sp>
      <p:sp>
        <p:nvSpPr>
          <p:cNvPr id="6" name="Date Placeholder 5"/>
          <p:cNvSpPr>
            <a:spLocks noGrp="1"/>
          </p:cNvSpPr>
          <p:nvPr>
            <p:ph type="dt" sz="half" idx="10"/>
          </p:nvPr>
        </p:nvSpPr>
        <p:spPr/>
        <p:txBody>
          <a:bodyPr/>
          <a:lstStyle/>
          <a:p>
            <a:pPr>
              <a:defRPr/>
            </a:pPr>
            <a:r>
              <a:rPr lang="en-US" smtClean="0"/>
              <a:t>July, 2015</a:t>
            </a:r>
            <a:endParaRPr lang="en-US" dirty="0"/>
          </a:p>
        </p:txBody>
      </p:sp>
    </p:spTree>
    <p:extLst>
      <p:ext uri="{BB962C8B-B14F-4D97-AF65-F5344CB8AC3E}">
        <p14:creationId xmlns:p14="http://schemas.microsoft.com/office/powerpoint/2010/main" val="200791842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User-specific Field in HE SIG-B</a:t>
            </a:r>
            <a:endParaRPr lang="en-US" dirty="0"/>
          </a:p>
        </p:txBody>
      </p:sp>
      <p:sp>
        <p:nvSpPr>
          <p:cNvPr id="3" name="Content Placeholder 2"/>
          <p:cNvSpPr>
            <a:spLocks noGrp="1"/>
          </p:cNvSpPr>
          <p:nvPr>
            <p:ph idx="1"/>
          </p:nvPr>
        </p:nvSpPr>
        <p:spPr>
          <a:xfrm>
            <a:off x="685800" y="3962400"/>
            <a:ext cx="7772400" cy="2133600"/>
          </a:xfrm>
        </p:spPr>
        <p:txBody>
          <a:bodyPr>
            <a:normAutofit lnSpcReduction="10000"/>
          </a:bodyPr>
          <a:lstStyle/>
          <a:p>
            <a:r>
              <a:rPr lang="en-US" dirty="0" smtClean="0"/>
              <a:t>User-specific field consists of multiple sub-fields</a:t>
            </a:r>
          </a:p>
          <a:p>
            <a:r>
              <a:rPr lang="en-US" dirty="0" smtClean="0"/>
              <a:t>Per-STA information, one specific subfield may deliver some information for a specific STA, which may not be useful for some other STAs</a:t>
            </a:r>
          </a:p>
          <a:p>
            <a:pPr lvl="1"/>
            <a:r>
              <a:rPr lang="en-US" dirty="0" smtClean="0"/>
              <a:t>i.e., Information is isolated between designated receiving STAs</a:t>
            </a:r>
          </a:p>
          <a:p>
            <a:pPr marL="342900" lvl="1" indent="-342900">
              <a:buFontTx/>
              <a:buChar char="•"/>
            </a:pPr>
            <a:r>
              <a:rPr lang="en-US" dirty="0"/>
              <a:t>The boundary between common &amp; user-specific field is in the bit-level, not OFDM symbol boundary</a:t>
            </a:r>
          </a:p>
          <a:p>
            <a:endParaRPr lang="en-US" dirty="0"/>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12</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492890496"/>
              </p:ext>
            </p:extLst>
          </p:nvPr>
        </p:nvGraphicFramePr>
        <p:xfrm>
          <a:off x="1066800" y="2448560"/>
          <a:ext cx="7086600" cy="370840"/>
        </p:xfrm>
        <a:graphic>
          <a:graphicData uri="http://schemas.openxmlformats.org/drawingml/2006/table">
            <a:tbl>
              <a:tblPr firstRow="1" bandRow="1">
                <a:tableStyleId>{5C22544A-7EE6-4342-B048-85BDC9FD1C3A}</a:tableStyleId>
              </a:tblPr>
              <a:tblGrid>
                <a:gridCol w="1417320"/>
                <a:gridCol w="1417320"/>
                <a:gridCol w="1417320"/>
                <a:gridCol w="1417320"/>
                <a:gridCol w="1417320"/>
              </a:tblGrid>
              <a:tr h="370840">
                <a:tc>
                  <a:txBody>
                    <a:bodyPr/>
                    <a:lstStyle/>
                    <a:p>
                      <a:pPr algn="ctr"/>
                      <a:r>
                        <a:rPr lang="en-US" dirty="0" smtClean="0"/>
                        <a:t>Common</a:t>
                      </a:r>
                      <a:endParaRPr lang="en-US" dirty="0"/>
                    </a:p>
                  </a:txBody>
                  <a:tcPr/>
                </a:tc>
                <a:tc>
                  <a:txBody>
                    <a:bodyPr/>
                    <a:lstStyle/>
                    <a:p>
                      <a:pPr algn="ctr"/>
                      <a:r>
                        <a:rPr lang="en-US" dirty="0" smtClean="0">
                          <a:solidFill>
                            <a:schemeClr val="tx1"/>
                          </a:solidFill>
                        </a:rPr>
                        <a:t>User</a:t>
                      </a:r>
                      <a:r>
                        <a:rPr lang="en-US" baseline="0" dirty="0" smtClean="0">
                          <a:solidFill>
                            <a:schemeClr val="tx1"/>
                          </a:solidFill>
                        </a:rPr>
                        <a:t> 1</a:t>
                      </a:r>
                      <a:endParaRPr lang="en-US" dirty="0">
                        <a:solidFill>
                          <a:schemeClr val="tx1"/>
                        </a:solidFill>
                      </a:endParaRPr>
                    </a:p>
                  </a:txBody>
                  <a:tcPr>
                    <a:solidFill>
                      <a:srgbClr val="FFFF00"/>
                    </a:solidFill>
                  </a:tcPr>
                </a:tc>
                <a:tc>
                  <a:txBody>
                    <a:bodyPr/>
                    <a:lstStyle/>
                    <a:p>
                      <a:pPr algn="ctr"/>
                      <a:r>
                        <a:rPr lang="en-US" dirty="0" smtClean="0">
                          <a:solidFill>
                            <a:srgbClr val="000000"/>
                          </a:solidFill>
                        </a:rPr>
                        <a:t>User 2</a:t>
                      </a:r>
                      <a:endParaRPr lang="en-US" dirty="0">
                        <a:solidFill>
                          <a:srgbClr val="000000"/>
                        </a:solidFill>
                      </a:endParaRPr>
                    </a:p>
                  </a:txBody>
                  <a:tcPr>
                    <a:solidFill>
                      <a:srgbClr val="FFFF00"/>
                    </a:solidFill>
                  </a:tcPr>
                </a:tc>
                <a:tc>
                  <a:txBody>
                    <a:bodyPr/>
                    <a:lstStyle/>
                    <a:p>
                      <a:pPr algn="ctr"/>
                      <a:r>
                        <a:rPr lang="en-US" dirty="0" smtClean="0">
                          <a:solidFill>
                            <a:srgbClr val="000000"/>
                          </a:solidFill>
                        </a:rPr>
                        <a:t>…</a:t>
                      </a:r>
                      <a:endParaRPr lang="en-US" dirty="0">
                        <a:solidFill>
                          <a:srgbClr val="000000"/>
                        </a:solidFill>
                      </a:endParaRPr>
                    </a:p>
                  </a:txBody>
                  <a:tcPr>
                    <a:solidFill>
                      <a:srgbClr val="FFFF00"/>
                    </a:solidFill>
                  </a:tcPr>
                </a:tc>
                <a:tc>
                  <a:txBody>
                    <a:bodyPr/>
                    <a:lstStyle/>
                    <a:p>
                      <a:pPr algn="ctr"/>
                      <a:r>
                        <a:rPr lang="en-US" dirty="0" smtClean="0">
                          <a:solidFill>
                            <a:srgbClr val="000000"/>
                          </a:solidFill>
                        </a:rPr>
                        <a:t>User K</a:t>
                      </a:r>
                      <a:endParaRPr lang="en-US" dirty="0">
                        <a:solidFill>
                          <a:srgbClr val="000000"/>
                        </a:solidFill>
                      </a:endParaRPr>
                    </a:p>
                  </a:txBody>
                  <a:tcPr>
                    <a:solidFill>
                      <a:srgbClr val="FFFF00"/>
                    </a:solidFill>
                  </a:tcPr>
                </a:tc>
              </a:tr>
            </a:tbl>
          </a:graphicData>
        </a:graphic>
      </p:graphicFrame>
      <p:sp>
        <p:nvSpPr>
          <p:cNvPr id="7" name="TextBox 6"/>
          <p:cNvSpPr txBox="1"/>
          <p:nvPr/>
        </p:nvSpPr>
        <p:spPr>
          <a:xfrm>
            <a:off x="1219200" y="1780401"/>
            <a:ext cx="1082348" cy="276999"/>
          </a:xfrm>
          <a:prstGeom prst="rect">
            <a:avLst/>
          </a:prstGeom>
          <a:noFill/>
        </p:spPr>
        <p:txBody>
          <a:bodyPr wrap="none" rtlCol="0">
            <a:spAutoFit/>
          </a:bodyPr>
          <a:lstStyle/>
          <a:p>
            <a:r>
              <a:rPr lang="en-US" dirty="0" smtClean="0"/>
              <a:t>Common field</a:t>
            </a:r>
            <a:endParaRPr lang="en-US" dirty="0"/>
          </a:p>
        </p:txBody>
      </p:sp>
      <p:sp>
        <p:nvSpPr>
          <p:cNvPr id="8" name="TextBox 7"/>
          <p:cNvSpPr txBox="1"/>
          <p:nvPr/>
        </p:nvSpPr>
        <p:spPr>
          <a:xfrm>
            <a:off x="4800600" y="1752600"/>
            <a:ext cx="1326004" cy="276999"/>
          </a:xfrm>
          <a:prstGeom prst="rect">
            <a:avLst/>
          </a:prstGeom>
          <a:noFill/>
        </p:spPr>
        <p:txBody>
          <a:bodyPr wrap="none" rtlCol="0">
            <a:spAutoFit/>
          </a:bodyPr>
          <a:lstStyle/>
          <a:p>
            <a:r>
              <a:rPr lang="en-US" dirty="0" smtClean="0"/>
              <a:t>User-specific field</a:t>
            </a:r>
            <a:endParaRPr lang="en-US" dirty="0"/>
          </a:p>
        </p:txBody>
      </p:sp>
      <p:cxnSp>
        <p:nvCxnSpPr>
          <p:cNvPr id="10" name="Straight Arrow Connector 9"/>
          <p:cNvCxnSpPr/>
          <p:nvPr/>
        </p:nvCxnSpPr>
        <p:spPr bwMode="auto">
          <a:xfrm>
            <a:off x="3124200" y="2219960"/>
            <a:ext cx="0" cy="2286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1" name="Straight Arrow Connector 10"/>
          <p:cNvCxnSpPr/>
          <p:nvPr/>
        </p:nvCxnSpPr>
        <p:spPr bwMode="auto">
          <a:xfrm>
            <a:off x="4572000" y="2209800"/>
            <a:ext cx="0" cy="2286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2" name="Straight Arrow Connector 11"/>
          <p:cNvCxnSpPr/>
          <p:nvPr/>
        </p:nvCxnSpPr>
        <p:spPr bwMode="auto">
          <a:xfrm>
            <a:off x="7543800" y="2209800"/>
            <a:ext cx="0" cy="2286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4" name="Straight Connector 13"/>
          <p:cNvCxnSpPr/>
          <p:nvPr/>
        </p:nvCxnSpPr>
        <p:spPr bwMode="auto">
          <a:xfrm>
            <a:off x="1828800" y="2209800"/>
            <a:ext cx="5715000"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6" name="Straight Connector 15"/>
          <p:cNvCxnSpPr/>
          <p:nvPr/>
        </p:nvCxnSpPr>
        <p:spPr bwMode="auto">
          <a:xfrm>
            <a:off x="1828800" y="2209800"/>
            <a:ext cx="0" cy="22860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7" name="Straight Arrow Connector 16"/>
          <p:cNvCxnSpPr/>
          <p:nvPr/>
        </p:nvCxnSpPr>
        <p:spPr bwMode="auto">
          <a:xfrm flipV="1">
            <a:off x="4572000" y="2819400"/>
            <a:ext cx="0" cy="3048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20" name="Straight Connector 19"/>
          <p:cNvCxnSpPr/>
          <p:nvPr/>
        </p:nvCxnSpPr>
        <p:spPr bwMode="auto">
          <a:xfrm>
            <a:off x="3124200" y="3124200"/>
            <a:ext cx="1447800"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2" name="Straight Connector 21"/>
          <p:cNvCxnSpPr/>
          <p:nvPr/>
        </p:nvCxnSpPr>
        <p:spPr bwMode="auto">
          <a:xfrm>
            <a:off x="3124200" y="2819400"/>
            <a:ext cx="0" cy="30480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6" name="Straight Connector 25"/>
          <p:cNvCxnSpPr/>
          <p:nvPr/>
        </p:nvCxnSpPr>
        <p:spPr bwMode="auto">
          <a:xfrm flipH="1">
            <a:off x="3733800" y="3048000"/>
            <a:ext cx="228600" cy="228600"/>
          </a:xfrm>
          <a:prstGeom prst="line">
            <a:avLst/>
          </a:prstGeom>
          <a:solidFill>
            <a:schemeClr val="accent1"/>
          </a:solidFill>
          <a:ln w="57150" cap="flat" cmpd="sng" algn="ctr">
            <a:solidFill>
              <a:srgbClr val="0000FF"/>
            </a:solidFill>
            <a:prstDash val="solid"/>
            <a:round/>
            <a:headEnd type="none" w="sm" len="sm"/>
            <a:tailEnd type="none" w="sm" len="sm"/>
          </a:ln>
          <a:effectLst/>
        </p:spPr>
      </p:cxnSp>
      <p:cxnSp>
        <p:nvCxnSpPr>
          <p:cNvPr id="27" name="Straight Connector 26"/>
          <p:cNvCxnSpPr/>
          <p:nvPr/>
        </p:nvCxnSpPr>
        <p:spPr bwMode="auto">
          <a:xfrm>
            <a:off x="3733800" y="3048000"/>
            <a:ext cx="228600" cy="228600"/>
          </a:xfrm>
          <a:prstGeom prst="line">
            <a:avLst/>
          </a:prstGeom>
          <a:solidFill>
            <a:schemeClr val="accent1"/>
          </a:solidFill>
          <a:ln w="57150" cap="flat" cmpd="sng" algn="ctr">
            <a:solidFill>
              <a:srgbClr val="0000FF"/>
            </a:solidFill>
            <a:prstDash val="solid"/>
            <a:round/>
            <a:headEnd type="none" w="sm" len="sm"/>
            <a:tailEnd type="none" w="sm" len="sm"/>
          </a:ln>
          <a:effectLst/>
        </p:spPr>
      </p:cxnSp>
      <p:cxnSp>
        <p:nvCxnSpPr>
          <p:cNvPr id="29" name="Straight Arrow Connector 28"/>
          <p:cNvCxnSpPr/>
          <p:nvPr/>
        </p:nvCxnSpPr>
        <p:spPr bwMode="auto">
          <a:xfrm flipV="1">
            <a:off x="7543800" y="2819400"/>
            <a:ext cx="0" cy="3048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30" name="Straight Connector 29"/>
          <p:cNvCxnSpPr/>
          <p:nvPr/>
        </p:nvCxnSpPr>
        <p:spPr bwMode="auto">
          <a:xfrm>
            <a:off x="4800600" y="3124200"/>
            <a:ext cx="2743200"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31" name="Straight Connector 30"/>
          <p:cNvCxnSpPr/>
          <p:nvPr/>
        </p:nvCxnSpPr>
        <p:spPr bwMode="auto">
          <a:xfrm>
            <a:off x="4800600" y="2819400"/>
            <a:ext cx="0" cy="30480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32" name="Straight Connector 31"/>
          <p:cNvCxnSpPr/>
          <p:nvPr/>
        </p:nvCxnSpPr>
        <p:spPr bwMode="auto">
          <a:xfrm flipH="1">
            <a:off x="6096000" y="3048000"/>
            <a:ext cx="228600" cy="228600"/>
          </a:xfrm>
          <a:prstGeom prst="line">
            <a:avLst/>
          </a:prstGeom>
          <a:solidFill>
            <a:schemeClr val="accent1"/>
          </a:solidFill>
          <a:ln w="57150" cap="flat" cmpd="sng" algn="ctr">
            <a:solidFill>
              <a:srgbClr val="0000FF"/>
            </a:solidFill>
            <a:prstDash val="solid"/>
            <a:round/>
            <a:headEnd type="none" w="sm" len="sm"/>
            <a:tailEnd type="none" w="sm" len="sm"/>
          </a:ln>
          <a:effectLst/>
        </p:spPr>
      </p:cxnSp>
      <p:cxnSp>
        <p:nvCxnSpPr>
          <p:cNvPr id="33" name="Straight Connector 32"/>
          <p:cNvCxnSpPr/>
          <p:nvPr/>
        </p:nvCxnSpPr>
        <p:spPr bwMode="auto">
          <a:xfrm>
            <a:off x="6096000" y="3048000"/>
            <a:ext cx="228600" cy="228600"/>
          </a:xfrm>
          <a:prstGeom prst="line">
            <a:avLst/>
          </a:prstGeom>
          <a:solidFill>
            <a:schemeClr val="accent1"/>
          </a:solidFill>
          <a:ln w="57150" cap="flat" cmpd="sng" algn="ctr">
            <a:solidFill>
              <a:srgbClr val="0000FF"/>
            </a:solidFill>
            <a:prstDash val="solid"/>
            <a:round/>
            <a:headEnd type="none" w="sm" len="sm"/>
            <a:tailEnd type="none" w="sm" len="sm"/>
          </a:ln>
          <a:effectLst/>
        </p:spPr>
      </p:cxnSp>
      <p:sp>
        <p:nvSpPr>
          <p:cNvPr id="35" name="TextBox 34"/>
          <p:cNvSpPr txBox="1"/>
          <p:nvPr/>
        </p:nvSpPr>
        <p:spPr>
          <a:xfrm>
            <a:off x="1828800" y="1981200"/>
            <a:ext cx="2607580" cy="276999"/>
          </a:xfrm>
          <a:prstGeom prst="rect">
            <a:avLst/>
          </a:prstGeom>
          <a:noFill/>
        </p:spPr>
        <p:txBody>
          <a:bodyPr wrap="none" rtlCol="0">
            <a:spAutoFit/>
          </a:bodyPr>
          <a:lstStyle/>
          <a:p>
            <a:r>
              <a:rPr lang="en-US" dirty="0" smtClean="0">
                <a:solidFill>
                  <a:srgbClr val="FF0000"/>
                </a:solidFill>
              </a:rPr>
              <a:t>Information to be shared between users</a:t>
            </a:r>
            <a:endParaRPr lang="en-US" dirty="0">
              <a:solidFill>
                <a:srgbClr val="FF0000"/>
              </a:solidFill>
            </a:endParaRPr>
          </a:p>
        </p:txBody>
      </p:sp>
      <p:cxnSp>
        <p:nvCxnSpPr>
          <p:cNvPr id="37" name="Straight Connector 36"/>
          <p:cNvCxnSpPr/>
          <p:nvPr/>
        </p:nvCxnSpPr>
        <p:spPr bwMode="auto">
          <a:xfrm flipV="1">
            <a:off x="2514600" y="1828800"/>
            <a:ext cx="0" cy="15240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8" name="TextBox 37"/>
          <p:cNvSpPr txBox="1"/>
          <p:nvPr/>
        </p:nvSpPr>
        <p:spPr>
          <a:xfrm>
            <a:off x="4038600" y="3200400"/>
            <a:ext cx="2846953" cy="276999"/>
          </a:xfrm>
          <a:prstGeom prst="rect">
            <a:avLst/>
          </a:prstGeom>
          <a:noFill/>
        </p:spPr>
        <p:txBody>
          <a:bodyPr wrap="none" rtlCol="0">
            <a:spAutoFit/>
          </a:bodyPr>
          <a:lstStyle/>
          <a:p>
            <a:r>
              <a:rPr lang="en-US" dirty="0" smtClean="0">
                <a:solidFill>
                  <a:srgbClr val="FF0000"/>
                </a:solidFill>
              </a:rPr>
              <a:t>No Information to be shared between users</a:t>
            </a:r>
            <a:endParaRPr lang="en-US" dirty="0">
              <a:solidFill>
                <a:srgbClr val="FF0000"/>
              </a:solidFill>
            </a:endParaRPr>
          </a:p>
        </p:txBody>
      </p:sp>
      <p:sp>
        <p:nvSpPr>
          <p:cNvPr id="9" name="Date Placeholder 8"/>
          <p:cNvSpPr>
            <a:spLocks noGrp="1"/>
          </p:cNvSpPr>
          <p:nvPr>
            <p:ph type="dt" sz="half" idx="10"/>
          </p:nvPr>
        </p:nvSpPr>
        <p:spPr/>
        <p:txBody>
          <a:bodyPr/>
          <a:lstStyle/>
          <a:p>
            <a:pPr>
              <a:defRPr/>
            </a:pPr>
            <a:r>
              <a:rPr lang="en-US" smtClean="0"/>
              <a:t>July, 2015</a:t>
            </a:r>
            <a:endParaRPr lang="en-US" dirty="0"/>
          </a:p>
        </p:txBody>
      </p:sp>
    </p:spTree>
    <p:extLst>
      <p:ext uri="{BB962C8B-B14F-4D97-AF65-F5344CB8AC3E}">
        <p14:creationId xmlns:p14="http://schemas.microsoft.com/office/powerpoint/2010/main" val="237878853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bwMode="auto">
          <a:xfrm>
            <a:off x="685800" y="2590800"/>
            <a:ext cx="8153400" cy="838200"/>
          </a:xfrm>
          <a:prstGeom prst="round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aphicFrame>
        <p:nvGraphicFramePr>
          <p:cNvPr id="20" name="Table 19"/>
          <p:cNvGraphicFramePr>
            <a:graphicFrameLocks noGrp="1"/>
          </p:cNvGraphicFramePr>
          <p:nvPr>
            <p:extLst>
              <p:ext uri="{D42A27DB-BD31-4B8C-83A1-F6EECF244321}">
                <p14:modId xmlns:p14="http://schemas.microsoft.com/office/powerpoint/2010/main" val="3469801337"/>
              </p:ext>
            </p:extLst>
          </p:nvPr>
        </p:nvGraphicFramePr>
        <p:xfrm>
          <a:off x="1447800" y="2667000"/>
          <a:ext cx="2743200" cy="685800"/>
        </p:xfrm>
        <a:graphic>
          <a:graphicData uri="http://schemas.openxmlformats.org/drawingml/2006/table">
            <a:tbl>
              <a:tblPr firstRow="1" bandRow="1">
                <a:tableStyleId>{5C22544A-7EE6-4342-B048-85BDC9FD1C3A}</a:tableStyleId>
              </a:tblPr>
              <a:tblGrid>
                <a:gridCol w="1143000"/>
                <a:gridCol w="1600200"/>
              </a:tblGrid>
              <a:tr h="685800">
                <a:tc>
                  <a:txBody>
                    <a:bodyPr/>
                    <a:lstStyle/>
                    <a:p>
                      <a:r>
                        <a:rPr lang="en-US" dirty="0" smtClean="0">
                          <a:solidFill>
                            <a:schemeClr val="tx1"/>
                          </a:solidFill>
                        </a:rPr>
                        <a:t>Common</a:t>
                      </a:r>
                      <a:endParaRPr lang="en-US" dirty="0">
                        <a:solidFill>
                          <a:schemeClr val="tx1"/>
                        </a:solidFill>
                      </a:endParaRPr>
                    </a:p>
                  </a:txBody>
                  <a:tcPr>
                    <a:solidFill>
                      <a:schemeClr val="accent3">
                        <a:lumMod val="85000"/>
                      </a:schemeClr>
                    </a:solidFill>
                  </a:tcPr>
                </a:tc>
                <a:tc>
                  <a:txBody>
                    <a:bodyPr/>
                    <a:lstStyle/>
                    <a:p>
                      <a:r>
                        <a:rPr lang="en-US" dirty="0" smtClean="0">
                          <a:solidFill>
                            <a:schemeClr val="tx1"/>
                          </a:solidFill>
                        </a:rPr>
                        <a:t>User specific</a:t>
                      </a:r>
                      <a:endParaRPr lang="en-US" dirty="0">
                        <a:solidFill>
                          <a:schemeClr val="tx1"/>
                        </a:solidFill>
                      </a:endParaRPr>
                    </a:p>
                  </a:txBody>
                  <a:tcPr>
                    <a:solidFill>
                      <a:schemeClr val="accent3">
                        <a:lumMod val="85000"/>
                      </a:schemeClr>
                    </a:solidFill>
                  </a:tcPr>
                </a:tc>
              </a:tr>
            </a:tbl>
          </a:graphicData>
        </a:graphic>
      </p:graphicFrame>
      <p:graphicFrame>
        <p:nvGraphicFramePr>
          <p:cNvPr id="21" name="Table 20"/>
          <p:cNvGraphicFramePr>
            <a:graphicFrameLocks noGrp="1"/>
          </p:cNvGraphicFramePr>
          <p:nvPr>
            <p:extLst>
              <p:ext uri="{D42A27DB-BD31-4B8C-83A1-F6EECF244321}">
                <p14:modId xmlns:p14="http://schemas.microsoft.com/office/powerpoint/2010/main" val="1733142839"/>
              </p:ext>
            </p:extLst>
          </p:nvPr>
        </p:nvGraphicFramePr>
        <p:xfrm>
          <a:off x="4267200" y="2667000"/>
          <a:ext cx="2133600" cy="685800"/>
        </p:xfrm>
        <a:graphic>
          <a:graphicData uri="http://schemas.openxmlformats.org/drawingml/2006/table">
            <a:tbl>
              <a:tblPr firstRow="1" bandRow="1">
                <a:tableStyleId>{5C22544A-7EE6-4342-B048-85BDC9FD1C3A}</a:tableStyleId>
              </a:tblPr>
              <a:tblGrid>
                <a:gridCol w="1122711"/>
                <a:gridCol w="1010889"/>
              </a:tblGrid>
              <a:tr h="685800">
                <a:tc>
                  <a:txBody>
                    <a:bodyPr/>
                    <a:lstStyle/>
                    <a:p>
                      <a:r>
                        <a:rPr lang="en-US" dirty="0" smtClean="0">
                          <a:solidFill>
                            <a:schemeClr val="tx1"/>
                          </a:solidFill>
                        </a:rPr>
                        <a:t>HE-STF</a:t>
                      </a:r>
                      <a:endParaRPr lang="en-US" dirty="0">
                        <a:solidFill>
                          <a:schemeClr val="tx1"/>
                        </a:solidFill>
                      </a:endParaRPr>
                    </a:p>
                  </a:txBody>
                  <a:tcPr>
                    <a:solidFill>
                      <a:srgbClr val="EDED00"/>
                    </a:solidFill>
                  </a:tcPr>
                </a:tc>
                <a:tc>
                  <a:txBody>
                    <a:bodyPr/>
                    <a:lstStyle/>
                    <a:p>
                      <a:r>
                        <a:rPr lang="en-US" dirty="0" smtClean="0">
                          <a:solidFill>
                            <a:schemeClr val="tx1"/>
                          </a:solidFill>
                        </a:rPr>
                        <a:t>HE-LTF</a:t>
                      </a:r>
                      <a:endParaRPr lang="en-US" dirty="0">
                        <a:solidFill>
                          <a:schemeClr val="tx1"/>
                        </a:solidFill>
                      </a:endParaRPr>
                    </a:p>
                  </a:txBody>
                  <a:tcPr>
                    <a:solidFill>
                      <a:srgbClr val="EDED00"/>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val="27384064"/>
              </p:ext>
            </p:extLst>
          </p:nvPr>
        </p:nvGraphicFramePr>
        <p:xfrm>
          <a:off x="6477000" y="2667000"/>
          <a:ext cx="2057400" cy="685800"/>
        </p:xfrm>
        <a:graphic>
          <a:graphicData uri="http://schemas.openxmlformats.org/drawingml/2006/table">
            <a:tbl>
              <a:tblPr firstRow="1" bandRow="1">
                <a:tableStyleId>{16D9F66E-5EB9-4882-86FB-DCBF35E3C3E4}</a:tableStyleId>
              </a:tblPr>
              <a:tblGrid>
                <a:gridCol w="2057400"/>
              </a:tblGrid>
              <a:tr h="257175">
                <a:tc>
                  <a:txBody>
                    <a:bodyPr/>
                    <a:lstStyle/>
                    <a:p>
                      <a:endParaRPr lang="en-US" sz="800" dirty="0"/>
                    </a:p>
                  </a:txBody>
                  <a:tcPr>
                    <a:solidFill>
                      <a:srgbClr val="008000"/>
                    </a:solidFill>
                  </a:tcPr>
                </a:tc>
              </a:tr>
              <a:tr h="428625">
                <a:tc>
                  <a:txBody>
                    <a:bodyPr/>
                    <a:lstStyle/>
                    <a:p>
                      <a:endParaRPr lang="en-US" sz="800" dirty="0"/>
                    </a:p>
                  </a:txBody>
                  <a:tcPr>
                    <a:solidFill>
                      <a:schemeClr val="accent4">
                        <a:lumMod val="65000"/>
                        <a:lumOff val="35000"/>
                      </a:schemeClr>
                    </a:solidFill>
                  </a:tcPr>
                </a:tc>
              </a:tr>
            </a:tbl>
          </a:graphicData>
        </a:graphic>
      </p:graphicFrame>
      <p:cxnSp>
        <p:nvCxnSpPr>
          <p:cNvPr id="23" name="Straight Arrow Connector 22"/>
          <p:cNvCxnSpPr/>
          <p:nvPr/>
        </p:nvCxnSpPr>
        <p:spPr bwMode="auto">
          <a:xfrm>
            <a:off x="2133600" y="3048000"/>
            <a:ext cx="685800" cy="0"/>
          </a:xfrm>
          <a:prstGeom prst="straightConnector1">
            <a:avLst/>
          </a:prstGeom>
          <a:ln>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cxnSp>
        <p:nvCxnSpPr>
          <p:cNvPr id="24" name="Straight Arrow Connector 23"/>
          <p:cNvCxnSpPr/>
          <p:nvPr/>
        </p:nvCxnSpPr>
        <p:spPr bwMode="auto">
          <a:xfrm flipV="1">
            <a:off x="3352800" y="2819400"/>
            <a:ext cx="3124200" cy="228600"/>
          </a:xfrm>
          <a:prstGeom prst="straightConnector1">
            <a:avLst/>
          </a:prstGeom>
          <a:ln>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cxnSp>
        <p:nvCxnSpPr>
          <p:cNvPr id="26" name="Straight Arrow Connector 25"/>
          <p:cNvCxnSpPr/>
          <p:nvPr/>
        </p:nvCxnSpPr>
        <p:spPr bwMode="auto">
          <a:xfrm>
            <a:off x="3352800" y="3200400"/>
            <a:ext cx="3124200" cy="0"/>
          </a:xfrm>
          <a:prstGeom prst="straightConnector1">
            <a:avLst/>
          </a:prstGeom>
          <a:ln>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sp>
        <p:nvSpPr>
          <p:cNvPr id="45" name="TextBox 44"/>
          <p:cNvSpPr txBox="1"/>
          <p:nvPr/>
        </p:nvSpPr>
        <p:spPr>
          <a:xfrm>
            <a:off x="685800" y="2819400"/>
            <a:ext cx="770238" cy="276999"/>
          </a:xfrm>
          <a:prstGeom prst="rect">
            <a:avLst/>
          </a:prstGeom>
          <a:noFill/>
        </p:spPr>
        <p:txBody>
          <a:bodyPr wrap="none" rtlCol="0">
            <a:spAutoFit/>
          </a:bodyPr>
          <a:lstStyle/>
          <a:p>
            <a:r>
              <a:rPr lang="en-US" dirty="0" smtClean="0"/>
              <a:t>20 MHz*</a:t>
            </a:r>
            <a:endParaRPr lang="en-US" dirty="0"/>
          </a:p>
        </p:txBody>
      </p:sp>
      <p:sp>
        <p:nvSpPr>
          <p:cNvPr id="2" name="Title 1"/>
          <p:cNvSpPr>
            <a:spLocks noGrp="1"/>
          </p:cNvSpPr>
          <p:nvPr>
            <p:ph type="title"/>
          </p:nvPr>
        </p:nvSpPr>
        <p:spPr>
          <a:xfrm>
            <a:off x="685800" y="609600"/>
            <a:ext cx="7772400" cy="1066800"/>
          </a:xfrm>
        </p:spPr>
        <p:txBody>
          <a:bodyPr/>
          <a:lstStyle/>
          <a:p>
            <a:r>
              <a:rPr lang="en-US" dirty="0" smtClean="0"/>
              <a:t>Logical Flow of Signals in HE SIG-B</a:t>
            </a:r>
            <a:endParaRPr lang="en-US" dirty="0"/>
          </a:p>
        </p:txBody>
      </p:sp>
      <p:sp>
        <p:nvSpPr>
          <p:cNvPr id="65" name="Content Placeholder 2"/>
          <p:cNvSpPr>
            <a:spLocks noGrp="1"/>
          </p:cNvSpPr>
          <p:nvPr>
            <p:ph idx="1"/>
          </p:nvPr>
        </p:nvSpPr>
        <p:spPr>
          <a:xfrm>
            <a:off x="685800" y="3733800"/>
            <a:ext cx="7924800" cy="2743200"/>
          </a:xfrm>
        </p:spPr>
        <p:txBody>
          <a:bodyPr>
            <a:normAutofit/>
          </a:bodyPr>
          <a:lstStyle/>
          <a:p>
            <a:r>
              <a:rPr lang="en-US" dirty="0" smtClean="0"/>
              <a:t>Information in SIG-B common field is shared between users within the same sub-band channel</a:t>
            </a:r>
          </a:p>
          <a:p>
            <a:pPr lvl="1"/>
            <a:r>
              <a:rPr lang="en-US" dirty="0" smtClean="0"/>
              <a:t>E.g., Resource Unit Allocation</a:t>
            </a:r>
          </a:p>
          <a:p>
            <a:r>
              <a:rPr lang="en-US" dirty="0" smtClean="0"/>
              <a:t>Common/User specific signaling applies to the same sub-band channel</a:t>
            </a:r>
          </a:p>
          <a:p>
            <a:pPr lvl="1"/>
            <a:r>
              <a:rPr lang="en-US" dirty="0" smtClean="0"/>
              <a:t>In this way, signaling in corrupted sub-band channel does not affect on decoding the PPDU in another sub-band channel</a:t>
            </a:r>
          </a:p>
          <a:p>
            <a:pPr lvl="1"/>
            <a:r>
              <a:rPr lang="en-US" dirty="0" smtClean="0"/>
              <a:t>We can isolate the signaling to operate the OFDMA PPDU, so that partial interference does not corrupt the whole OFDMA PPDU reception</a:t>
            </a:r>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13</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9716578"/>
              </p:ext>
            </p:extLst>
          </p:nvPr>
        </p:nvGraphicFramePr>
        <p:xfrm>
          <a:off x="1447800" y="1828800"/>
          <a:ext cx="2743200" cy="685800"/>
        </p:xfrm>
        <a:graphic>
          <a:graphicData uri="http://schemas.openxmlformats.org/drawingml/2006/table">
            <a:tbl>
              <a:tblPr firstRow="1" bandRow="1">
                <a:tableStyleId>{5C22544A-7EE6-4342-B048-85BDC9FD1C3A}</a:tableStyleId>
              </a:tblPr>
              <a:tblGrid>
                <a:gridCol w="1143000"/>
                <a:gridCol w="1600200"/>
              </a:tblGrid>
              <a:tr h="685800">
                <a:tc>
                  <a:txBody>
                    <a:bodyPr/>
                    <a:lstStyle/>
                    <a:p>
                      <a:r>
                        <a:rPr lang="en-US" dirty="0" smtClean="0">
                          <a:solidFill>
                            <a:schemeClr val="tx1"/>
                          </a:solidFill>
                        </a:rPr>
                        <a:t>Common</a:t>
                      </a:r>
                      <a:endParaRPr lang="en-US" dirty="0">
                        <a:solidFill>
                          <a:schemeClr val="tx1"/>
                        </a:solidFill>
                      </a:endParaRPr>
                    </a:p>
                  </a:txBody>
                  <a:tcPr>
                    <a:solidFill>
                      <a:schemeClr val="accent1">
                        <a:lumMod val="40000"/>
                        <a:lumOff val="60000"/>
                      </a:schemeClr>
                    </a:solidFill>
                  </a:tcPr>
                </a:tc>
                <a:tc>
                  <a:txBody>
                    <a:bodyPr/>
                    <a:lstStyle/>
                    <a:p>
                      <a:r>
                        <a:rPr lang="en-US" dirty="0" smtClean="0">
                          <a:solidFill>
                            <a:schemeClr val="tx1"/>
                          </a:solidFill>
                        </a:rPr>
                        <a:t>User specific</a:t>
                      </a:r>
                      <a:endParaRPr lang="en-US" dirty="0">
                        <a:solidFill>
                          <a:schemeClr val="tx1"/>
                        </a:solidFill>
                      </a:endParaRPr>
                    </a:p>
                  </a:txBody>
                  <a:tcPr>
                    <a:solidFill>
                      <a:schemeClr val="accent1">
                        <a:lumMod val="40000"/>
                        <a:lumOff val="60000"/>
                      </a:schemeClr>
                    </a:solid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112504062"/>
              </p:ext>
            </p:extLst>
          </p:nvPr>
        </p:nvGraphicFramePr>
        <p:xfrm>
          <a:off x="4267200" y="1828800"/>
          <a:ext cx="2133600" cy="685800"/>
        </p:xfrm>
        <a:graphic>
          <a:graphicData uri="http://schemas.openxmlformats.org/drawingml/2006/table">
            <a:tbl>
              <a:tblPr firstRow="1" bandRow="1">
                <a:tableStyleId>{5C22544A-7EE6-4342-B048-85BDC9FD1C3A}</a:tableStyleId>
              </a:tblPr>
              <a:tblGrid>
                <a:gridCol w="1122711"/>
                <a:gridCol w="1010889"/>
              </a:tblGrid>
              <a:tr h="685800">
                <a:tc>
                  <a:txBody>
                    <a:bodyPr/>
                    <a:lstStyle/>
                    <a:p>
                      <a:r>
                        <a:rPr lang="en-US" dirty="0" smtClean="0">
                          <a:solidFill>
                            <a:schemeClr val="tx1"/>
                          </a:solidFill>
                        </a:rPr>
                        <a:t>HE-STF</a:t>
                      </a:r>
                      <a:endParaRPr lang="en-US" dirty="0">
                        <a:solidFill>
                          <a:schemeClr val="tx1"/>
                        </a:solidFill>
                      </a:endParaRPr>
                    </a:p>
                  </a:txBody>
                  <a:tcPr>
                    <a:solidFill>
                      <a:srgbClr val="EDED00"/>
                    </a:solidFill>
                  </a:tcPr>
                </a:tc>
                <a:tc>
                  <a:txBody>
                    <a:bodyPr/>
                    <a:lstStyle/>
                    <a:p>
                      <a:r>
                        <a:rPr lang="en-US" dirty="0" smtClean="0">
                          <a:solidFill>
                            <a:schemeClr val="tx1"/>
                          </a:solidFill>
                        </a:rPr>
                        <a:t>HE-LTF</a:t>
                      </a:r>
                      <a:endParaRPr lang="en-US" dirty="0">
                        <a:solidFill>
                          <a:schemeClr val="tx1"/>
                        </a:solidFill>
                      </a:endParaRPr>
                    </a:p>
                  </a:txBody>
                  <a:tcPr>
                    <a:solidFill>
                      <a:srgbClr val="EDED00"/>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909070003"/>
              </p:ext>
            </p:extLst>
          </p:nvPr>
        </p:nvGraphicFramePr>
        <p:xfrm>
          <a:off x="6477000" y="1828800"/>
          <a:ext cx="2057400" cy="640080"/>
        </p:xfrm>
        <a:graphic>
          <a:graphicData uri="http://schemas.openxmlformats.org/drawingml/2006/table">
            <a:tbl>
              <a:tblPr firstRow="1" bandRow="1">
                <a:tableStyleId>{16D9F66E-5EB9-4882-86FB-DCBF35E3C3E4}</a:tableStyleId>
              </a:tblPr>
              <a:tblGrid>
                <a:gridCol w="2057400"/>
              </a:tblGrid>
              <a:tr h="177800">
                <a:tc>
                  <a:txBody>
                    <a:bodyPr/>
                    <a:lstStyle/>
                    <a:p>
                      <a:endParaRPr lang="en-US" sz="800" dirty="0"/>
                    </a:p>
                  </a:txBody>
                  <a:tcPr/>
                </a:tc>
              </a:tr>
              <a:tr h="177800">
                <a:tc>
                  <a:txBody>
                    <a:bodyPr/>
                    <a:lstStyle/>
                    <a:p>
                      <a:endParaRPr lang="en-US" sz="800" dirty="0"/>
                    </a:p>
                  </a:txBody>
                  <a:tcPr>
                    <a:solidFill>
                      <a:srgbClr val="FF6600"/>
                    </a:solidFill>
                  </a:tcPr>
                </a:tc>
              </a:tr>
              <a:tr h="177800">
                <a:tc>
                  <a:txBody>
                    <a:bodyPr/>
                    <a:lstStyle/>
                    <a:p>
                      <a:endParaRPr lang="en-US" sz="800" dirty="0"/>
                    </a:p>
                  </a:txBody>
                  <a:tcPr>
                    <a:solidFill>
                      <a:schemeClr val="accent5">
                        <a:lumMod val="75000"/>
                      </a:schemeClr>
                    </a:solidFill>
                  </a:tcPr>
                </a:tc>
              </a:tr>
            </a:tbl>
          </a:graphicData>
        </a:graphic>
      </p:graphicFrame>
      <p:cxnSp>
        <p:nvCxnSpPr>
          <p:cNvPr id="10" name="Straight Arrow Connector 9"/>
          <p:cNvCxnSpPr/>
          <p:nvPr/>
        </p:nvCxnSpPr>
        <p:spPr bwMode="auto">
          <a:xfrm>
            <a:off x="2133600" y="2209800"/>
            <a:ext cx="685800" cy="0"/>
          </a:xfrm>
          <a:prstGeom prst="straightConnector1">
            <a:avLst/>
          </a:prstGeom>
          <a:ln>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cxnSp>
        <p:nvCxnSpPr>
          <p:cNvPr id="12" name="Straight Arrow Connector 11"/>
          <p:cNvCxnSpPr/>
          <p:nvPr/>
        </p:nvCxnSpPr>
        <p:spPr bwMode="auto">
          <a:xfrm flipV="1">
            <a:off x="3352800" y="1981200"/>
            <a:ext cx="3124200" cy="228600"/>
          </a:xfrm>
          <a:prstGeom prst="straightConnector1">
            <a:avLst/>
          </a:prstGeom>
          <a:ln>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cxnSp>
        <p:nvCxnSpPr>
          <p:cNvPr id="14" name="Straight Arrow Connector 13"/>
          <p:cNvCxnSpPr>
            <a:endCxn id="6" idx="1"/>
          </p:cNvCxnSpPr>
          <p:nvPr/>
        </p:nvCxnSpPr>
        <p:spPr bwMode="auto">
          <a:xfrm flipV="1">
            <a:off x="3429000" y="2148840"/>
            <a:ext cx="3048000" cy="137160"/>
          </a:xfrm>
          <a:prstGeom prst="straightConnector1">
            <a:avLst/>
          </a:prstGeom>
          <a:ln>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cxnSp>
        <p:nvCxnSpPr>
          <p:cNvPr id="17" name="Straight Arrow Connector 16"/>
          <p:cNvCxnSpPr/>
          <p:nvPr/>
        </p:nvCxnSpPr>
        <p:spPr bwMode="auto">
          <a:xfrm>
            <a:off x="3352800" y="2362200"/>
            <a:ext cx="3124200" cy="0"/>
          </a:xfrm>
          <a:prstGeom prst="straightConnector1">
            <a:avLst/>
          </a:prstGeom>
          <a:ln>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cxnSp>
        <p:nvCxnSpPr>
          <p:cNvPr id="41" name="Straight Arrow Connector 40"/>
          <p:cNvCxnSpPr/>
          <p:nvPr/>
        </p:nvCxnSpPr>
        <p:spPr bwMode="auto">
          <a:xfrm>
            <a:off x="304800" y="1066800"/>
            <a:ext cx="685800" cy="0"/>
          </a:xfrm>
          <a:prstGeom prst="straightConnector1">
            <a:avLst/>
          </a:prstGeom>
          <a:ln>
            <a:solidFill>
              <a:srgbClr val="FF0000"/>
            </a:solidFill>
            <a:headEnd type="none" w="sm" len="sm"/>
            <a:tailEnd type="arrow"/>
          </a:ln>
        </p:spPr>
        <p:style>
          <a:lnRef idx="3">
            <a:schemeClr val="accent1"/>
          </a:lnRef>
          <a:fillRef idx="0">
            <a:schemeClr val="accent1"/>
          </a:fillRef>
          <a:effectRef idx="2">
            <a:schemeClr val="accent1"/>
          </a:effectRef>
          <a:fontRef idx="minor">
            <a:schemeClr val="tx1"/>
          </a:fontRef>
        </p:style>
      </p:cxnSp>
      <p:sp>
        <p:nvSpPr>
          <p:cNvPr id="19" name="TextBox 18"/>
          <p:cNvSpPr txBox="1"/>
          <p:nvPr/>
        </p:nvSpPr>
        <p:spPr>
          <a:xfrm>
            <a:off x="228600" y="1143000"/>
            <a:ext cx="1018227" cy="276999"/>
          </a:xfrm>
          <a:prstGeom prst="rect">
            <a:avLst/>
          </a:prstGeom>
          <a:noFill/>
        </p:spPr>
        <p:txBody>
          <a:bodyPr wrap="none" rtlCol="0">
            <a:spAutoFit/>
          </a:bodyPr>
          <a:lstStyle/>
          <a:p>
            <a:r>
              <a:rPr lang="en-US" dirty="0" smtClean="0"/>
              <a:t>Logical Flow</a:t>
            </a:r>
          </a:p>
        </p:txBody>
      </p:sp>
      <p:sp>
        <p:nvSpPr>
          <p:cNvPr id="46" name="TextBox 45"/>
          <p:cNvSpPr txBox="1"/>
          <p:nvPr/>
        </p:nvSpPr>
        <p:spPr>
          <a:xfrm>
            <a:off x="685800" y="1981200"/>
            <a:ext cx="770238" cy="276999"/>
          </a:xfrm>
          <a:prstGeom prst="rect">
            <a:avLst/>
          </a:prstGeom>
          <a:noFill/>
        </p:spPr>
        <p:txBody>
          <a:bodyPr wrap="none" rtlCol="0">
            <a:spAutoFit/>
          </a:bodyPr>
          <a:lstStyle/>
          <a:p>
            <a:r>
              <a:rPr lang="en-US" dirty="0" smtClean="0"/>
              <a:t>20 MHz*</a:t>
            </a:r>
            <a:endParaRPr lang="en-US" dirty="0"/>
          </a:p>
        </p:txBody>
      </p:sp>
      <p:sp>
        <p:nvSpPr>
          <p:cNvPr id="43" name="TextBox 42"/>
          <p:cNvSpPr txBox="1"/>
          <p:nvPr/>
        </p:nvSpPr>
        <p:spPr>
          <a:xfrm>
            <a:off x="2209800" y="1447800"/>
            <a:ext cx="1204476" cy="369332"/>
          </a:xfrm>
          <a:prstGeom prst="rect">
            <a:avLst/>
          </a:prstGeom>
          <a:noFill/>
        </p:spPr>
        <p:txBody>
          <a:bodyPr wrap="none" rtlCol="0">
            <a:spAutoFit/>
          </a:bodyPr>
          <a:lstStyle/>
          <a:p>
            <a:r>
              <a:rPr lang="en-US" sz="1800" b="1" dirty="0" smtClean="0"/>
              <a:t>HE SIG-B</a:t>
            </a:r>
          </a:p>
        </p:txBody>
      </p:sp>
      <p:sp>
        <p:nvSpPr>
          <p:cNvPr id="47" name="TextBox 46"/>
          <p:cNvSpPr txBox="1"/>
          <p:nvPr/>
        </p:nvSpPr>
        <p:spPr>
          <a:xfrm>
            <a:off x="7162800" y="685800"/>
            <a:ext cx="1654795" cy="276999"/>
          </a:xfrm>
          <a:prstGeom prst="rect">
            <a:avLst/>
          </a:prstGeom>
          <a:noFill/>
        </p:spPr>
        <p:txBody>
          <a:bodyPr wrap="none" rtlCol="0">
            <a:spAutoFit/>
          </a:bodyPr>
          <a:lstStyle/>
          <a:p>
            <a:r>
              <a:rPr lang="en-US" dirty="0" smtClean="0"/>
              <a:t>* 20MHz is an example</a:t>
            </a:r>
            <a:endParaRPr lang="en-US" dirty="0"/>
          </a:p>
        </p:txBody>
      </p:sp>
      <p:sp>
        <p:nvSpPr>
          <p:cNvPr id="8" name="Date Placeholder 7"/>
          <p:cNvSpPr>
            <a:spLocks noGrp="1"/>
          </p:cNvSpPr>
          <p:nvPr>
            <p:ph type="dt" sz="half" idx="10"/>
          </p:nvPr>
        </p:nvSpPr>
        <p:spPr/>
        <p:txBody>
          <a:bodyPr/>
          <a:lstStyle/>
          <a:p>
            <a:pPr>
              <a:defRPr/>
            </a:pPr>
            <a:r>
              <a:rPr lang="en-US" smtClean="0"/>
              <a:t>July, 2015</a:t>
            </a:r>
            <a:endParaRPr lang="en-US" dirty="0"/>
          </a:p>
        </p:txBody>
      </p:sp>
      <p:sp>
        <p:nvSpPr>
          <p:cNvPr id="11" name="TextBox 10"/>
          <p:cNvSpPr txBox="1"/>
          <p:nvPr/>
        </p:nvSpPr>
        <p:spPr>
          <a:xfrm>
            <a:off x="228600" y="3352800"/>
            <a:ext cx="2792000" cy="276999"/>
          </a:xfrm>
          <a:prstGeom prst="rect">
            <a:avLst/>
          </a:prstGeom>
          <a:noFill/>
        </p:spPr>
        <p:txBody>
          <a:bodyPr wrap="none" rtlCol="0">
            <a:spAutoFit/>
          </a:bodyPr>
          <a:lstStyle/>
          <a:p>
            <a:r>
              <a:rPr lang="en-US" dirty="0" smtClean="0">
                <a:solidFill>
                  <a:schemeClr val="accent1">
                    <a:lumMod val="50000"/>
                  </a:schemeClr>
                </a:solidFill>
              </a:rPr>
              <a:t>2</a:t>
            </a:r>
            <a:r>
              <a:rPr lang="en-US" baseline="30000" dirty="0" smtClean="0">
                <a:solidFill>
                  <a:schemeClr val="accent1">
                    <a:lumMod val="50000"/>
                  </a:schemeClr>
                </a:solidFill>
              </a:rPr>
              <a:t>nd</a:t>
            </a:r>
            <a:r>
              <a:rPr lang="en-US" dirty="0" smtClean="0">
                <a:solidFill>
                  <a:schemeClr val="accent1">
                    <a:lumMod val="50000"/>
                  </a:schemeClr>
                </a:solidFill>
              </a:rPr>
              <a:t> sub-channel is corrupted due to OBSS</a:t>
            </a:r>
            <a:endParaRPr lang="en-US" dirty="0">
              <a:solidFill>
                <a:schemeClr val="accent1">
                  <a:lumMod val="50000"/>
                </a:schemeClr>
              </a:solidFill>
            </a:endParaRPr>
          </a:p>
        </p:txBody>
      </p:sp>
      <p:sp>
        <p:nvSpPr>
          <p:cNvPr id="49" name="TextBox 48"/>
          <p:cNvSpPr txBox="1"/>
          <p:nvPr/>
        </p:nvSpPr>
        <p:spPr>
          <a:xfrm>
            <a:off x="6553200" y="1447800"/>
            <a:ext cx="1896635" cy="369332"/>
          </a:xfrm>
          <a:prstGeom prst="rect">
            <a:avLst/>
          </a:prstGeom>
          <a:noFill/>
        </p:spPr>
        <p:txBody>
          <a:bodyPr wrap="none" rtlCol="0">
            <a:spAutoFit/>
          </a:bodyPr>
          <a:lstStyle/>
          <a:p>
            <a:r>
              <a:rPr lang="en-US" sz="1800" b="1" dirty="0" smtClean="0"/>
              <a:t>OFDMA Payload</a:t>
            </a:r>
          </a:p>
        </p:txBody>
      </p:sp>
    </p:spTree>
    <p:extLst>
      <p:ext uri="{BB962C8B-B14F-4D97-AF65-F5344CB8AC3E}">
        <p14:creationId xmlns:p14="http://schemas.microsoft.com/office/powerpoint/2010/main" val="122005933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 Allocation</a:t>
            </a:r>
            <a:endParaRPr lang="en-US" dirty="0"/>
          </a:p>
        </p:txBody>
      </p:sp>
      <p:sp>
        <p:nvSpPr>
          <p:cNvPr id="3" name="Content Placeholder 2"/>
          <p:cNvSpPr>
            <a:spLocks noGrp="1"/>
          </p:cNvSpPr>
          <p:nvPr>
            <p:ph idx="1"/>
          </p:nvPr>
        </p:nvSpPr>
        <p:spPr>
          <a:xfrm>
            <a:off x="685800" y="1676400"/>
            <a:ext cx="7772400" cy="4419600"/>
          </a:xfrm>
        </p:spPr>
        <p:txBody>
          <a:bodyPr>
            <a:normAutofit fontScale="92500" lnSpcReduction="10000"/>
          </a:bodyPr>
          <a:lstStyle/>
          <a:p>
            <a:r>
              <a:rPr lang="en-US" dirty="0" smtClean="0"/>
              <a:t>In MU (OFDMA or MIMO (SDMA)) operation, there are many combinations of RUs per bandwidth. Possible RUs [3], depending on the size of operating bandwidth, are </a:t>
            </a:r>
          </a:p>
          <a:p>
            <a:pPr lvl="1"/>
            <a:r>
              <a:rPr lang="en-US" dirty="0" smtClean="0"/>
              <a:t>26, 52,106, 242, 484, 996 and 996 x 2 data tones</a:t>
            </a:r>
          </a:p>
          <a:p>
            <a:r>
              <a:rPr lang="en-US" dirty="0" smtClean="0"/>
              <a:t>Receiving STAs need to know which RU needs to be decoded for themselves in HE SIG-B</a:t>
            </a:r>
          </a:p>
          <a:p>
            <a:r>
              <a:rPr lang="en-US" dirty="0" smtClean="0"/>
              <a:t>These RU allocation mapping is better to be up front, at common field, in HE SIG-B, because</a:t>
            </a:r>
          </a:p>
          <a:p>
            <a:pPr lvl="1"/>
            <a:r>
              <a:rPr lang="en-US" dirty="0" smtClean="0"/>
              <a:t>Signaling for RU allocation for all receiving STAs can save the overhead, than individual signaling per STA, and</a:t>
            </a:r>
          </a:p>
          <a:p>
            <a:pPr lvl="1"/>
            <a:r>
              <a:rPr lang="en-US" dirty="0" smtClean="0"/>
              <a:t>Receiver can prepare for decoding accordingly with early identified RU structure</a:t>
            </a:r>
          </a:p>
          <a:p>
            <a:r>
              <a:rPr lang="en-US" dirty="0" smtClean="0"/>
              <a:t>We propose to include RU allocation information in the common field of HE SIG-B</a:t>
            </a:r>
          </a:p>
          <a:p>
            <a:pPr lvl="1"/>
            <a:r>
              <a:rPr lang="en-US" dirty="0" smtClean="0"/>
              <a:t>How to signal RU allocation is TBD</a:t>
            </a:r>
          </a:p>
          <a:p>
            <a:pPr lvl="1"/>
            <a:endParaRPr lang="en-US" dirty="0"/>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14</a:t>
            </a:fld>
            <a:endParaRPr lang="en-US" dirty="0"/>
          </a:p>
        </p:txBody>
      </p:sp>
      <p:sp>
        <p:nvSpPr>
          <p:cNvPr id="6" name="Date Placeholder 5"/>
          <p:cNvSpPr>
            <a:spLocks noGrp="1"/>
          </p:cNvSpPr>
          <p:nvPr>
            <p:ph type="dt" sz="half" idx="10"/>
          </p:nvPr>
        </p:nvSpPr>
        <p:spPr/>
        <p:txBody>
          <a:bodyPr/>
          <a:lstStyle/>
          <a:p>
            <a:pPr>
              <a:defRPr/>
            </a:pPr>
            <a:r>
              <a:rPr lang="en-US" smtClean="0"/>
              <a:t>July, 2015</a:t>
            </a:r>
            <a:endParaRPr lang="en-US" dirty="0"/>
          </a:p>
        </p:txBody>
      </p:sp>
    </p:spTree>
    <p:extLst>
      <p:ext uri="{BB962C8B-B14F-4D97-AF65-F5344CB8AC3E}">
        <p14:creationId xmlns:p14="http://schemas.microsoft.com/office/powerpoint/2010/main" val="152062788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685800" y="1752600"/>
            <a:ext cx="7772400" cy="4648200"/>
          </a:xfrm>
        </p:spPr>
        <p:txBody>
          <a:bodyPr>
            <a:normAutofit/>
          </a:bodyPr>
          <a:lstStyle/>
          <a:p>
            <a:r>
              <a:rPr lang="en-US" dirty="0" smtClean="0"/>
              <a:t>We propose the HE signal field structure as follows</a:t>
            </a:r>
          </a:p>
          <a:p>
            <a:pPr lvl="1"/>
            <a:r>
              <a:rPr lang="en-US" dirty="0" smtClean="0"/>
              <a:t>HE SIG-B does not have any OFDM symbol that is fully duplicated over the operating BW</a:t>
            </a:r>
          </a:p>
          <a:p>
            <a:pPr lvl="2"/>
            <a:r>
              <a:rPr lang="en-US" dirty="0" smtClean="0"/>
              <a:t>Some part of an OFDM symbol may be duplicated if necessary</a:t>
            </a:r>
          </a:p>
          <a:p>
            <a:pPr lvl="1"/>
            <a:r>
              <a:rPr lang="en-US" dirty="0" smtClean="0"/>
              <a:t>In HE SIG-B, which exists for DL-MU PPDU</a:t>
            </a:r>
          </a:p>
          <a:p>
            <a:pPr lvl="2"/>
            <a:r>
              <a:rPr lang="en-US" dirty="0" smtClean="0"/>
              <a:t>We need to signal the control information for designated receiving STAs</a:t>
            </a:r>
          </a:p>
          <a:p>
            <a:pPr lvl="2"/>
            <a:r>
              <a:rPr lang="en-US" dirty="0" smtClean="0"/>
              <a:t>For DL-MU, we need following information</a:t>
            </a:r>
          </a:p>
          <a:p>
            <a:pPr lvl="3"/>
            <a:r>
              <a:rPr lang="en-US" dirty="0" smtClean="0"/>
              <a:t>Resource allocation (OFDMA or MU-MIMO)</a:t>
            </a:r>
          </a:p>
          <a:p>
            <a:pPr lvl="3"/>
            <a:r>
              <a:rPr lang="en-US" dirty="0" smtClean="0"/>
              <a:t>Per-STA information, e.g.,</a:t>
            </a:r>
          </a:p>
          <a:p>
            <a:pPr lvl="4"/>
            <a:r>
              <a:rPr lang="en-US" dirty="0" smtClean="0"/>
              <a:t>STA-ID</a:t>
            </a:r>
          </a:p>
          <a:p>
            <a:pPr lvl="4"/>
            <a:r>
              <a:rPr lang="en-US" dirty="0" smtClean="0"/>
              <a:t>MCS</a:t>
            </a:r>
          </a:p>
          <a:p>
            <a:pPr lvl="4"/>
            <a:r>
              <a:rPr lang="en-US" dirty="0" err="1" smtClean="0"/>
              <a:t>Nsts</a:t>
            </a:r>
            <a:endParaRPr lang="en-US" dirty="0" smtClean="0"/>
          </a:p>
          <a:p>
            <a:pPr lvl="2"/>
            <a:r>
              <a:rPr lang="en-US" dirty="0" smtClean="0"/>
              <a:t>We propose to have two fields in SIG-B</a:t>
            </a:r>
          </a:p>
          <a:p>
            <a:pPr lvl="3"/>
            <a:r>
              <a:rPr lang="en-US" dirty="0" smtClean="0"/>
              <a:t>Common field, where RU allocation info is included</a:t>
            </a:r>
          </a:p>
          <a:p>
            <a:pPr lvl="3"/>
            <a:r>
              <a:rPr lang="en-US" dirty="0" smtClean="0"/>
              <a:t>User-specific field, where per-STA info belongs to</a:t>
            </a:r>
          </a:p>
          <a:p>
            <a:pPr lvl="2"/>
            <a:endParaRPr lang="en-US" dirty="0" smtClean="0"/>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15</a:t>
            </a:fld>
            <a:endParaRPr lang="en-US" dirty="0"/>
          </a:p>
        </p:txBody>
      </p:sp>
      <p:sp>
        <p:nvSpPr>
          <p:cNvPr id="6" name="Date Placeholder 5"/>
          <p:cNvSpPr>
            <a:spLocks noGrp="1"/>
          </p:cNvSpPr>
          <p:nvPr>
            <p:ph type="dt" sz="half" idx="10"/>
          </p:nvPr>
        </p:nvSpPr>
        <p:spPr/>
        <p:txBody>
          <a:bodyPr/>
          <a:lstStyle/>
          <a:p>
            <a:pPr>
              <a:defRPr/>
            </a:pPr>
            <a:r>
              <a:rPr lang="en-US" smtClean="0"/>
              <a:t>July, 2015</a:t>
            </a:r>
            <a:endParaRPr lang="en-US" dirty="0"/>
          </a:p>
        </p:txBody>
      </p:sp>
    </p:spTree>
    <p:extLst>
      <p:ext uri="{BB962C8B-B14F-4D97-AF65-F5344CB8AC3E}">
        <p14:creationId xmlns:p14="http://schemas.microsoft.com/office/powerpoint/2010/main" val="221569690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752600"/>
            <a:ext cx="7772400" cy="4495800"/>
          </a:xfrm>
        </p:spPr>
        <p:txBody>
          <a:bodyPr/>
          <a:lstStyle/>
          <a:p>
            <a:r>
              <a:rPr lang="en-GB" dirty="0"/>
              <a:t>Do you agree to add to 11ax SFD </a:t>
            </a:r>
            <a:r>
              <a:rPr lang="en-US" dirty="0" smtClean="0"/>
              <a:t>that </a:t>
            </a:r>
            <a:r>
              <a:rPr lang="en-US" dirty="0" smtClean="0"/>
              <a:t>HE </a:t>
            </a:r>
            <a:r>
              <a:rPr lang="en-US" dirty="0"/>
              <a:t>SIG-B does </a:t>
            </a:r>
            <a:r>
              <a:rPr lang="en-US" u="sng" dirty="0" smtClean="0"/>
              <a:t>NOT</a:t>
            </a:r>
            <a:r>
              <a:rPr lang="en-US" dirty="0" smtClean="0"/>
              <a:t> </a:t>
            </a:r>
            <a:r>
              <a:rPr lang="en-US" dirty="0"/>
              <a:t>have any OFDM </a:t>
            </a:r>
            <a:r>
              <a:rPr lang="en-US" dirty="0" smtClean="0"/>
              <a:t>symbol duplicated </a:t>
            </a:r>
            <a:r>
              <a:rPr lang="en-US" dirty="0"/>
              <a:t>in each 20 MHz of the PPDU </a:t>
            </a:r>
            <a:r>
              <a:rPr lang="en-US" dirty="0" smtClean="0"/>
              <a:t>bandwidth?</a:t>
            </a:r>
            <a:endParaRPr lang="en-US" dirty="0"/>
          </a:p>
          <a:p>
            <a:pPr marL="457200" lvl="1" indent="0">
              <a:buNone/>
            </a:pPr>
            <a:r>
              <a:rPr lang="en-US" sz="1600" dirty="0" smtClean="0"/>
              <a:t>  </a:t>
            </a:r>
            <a:endParaRPr lang="en-US" dirty="0"/>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16</a:t>
            </a:fld>
            <a:endParaRPr lang="en-US" dirty="0"/>
          </a:p>
        </p:txBody>
      </p:sp>
      <p:sp>
        <p:nvSpPr>
          <p:cNvPr id="6" name="Date Placeholder 5"/>
          <p:cNvSpPr>
            <a:spLocks noGrp="1"/>
          </p:cNvSpPr>
          <p:nvPr>
            <p:ph type="dt" sz="half" idx="10"/>
          </p:nvPr>
        </p:nvSpPr>
        <p:spPr/>
        <p:txBody>
          <a:bodyPr/>
          <a:lstStyle/>
          <a:p>
            <a:pPr>
              <a:defRPr/>
            </a:pPr>
            <a:r>
              <a:rPr lang="en-US" smtClean="0"/>
              <a:t>July, 2015</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685800" y="1676400"/>
            <a:ext cx="7772400" cy="4419600"/>
          </a:xfrm>
        </p:spPr>
        <p:txBody>
          <a:bodyPr>
            <a:normAutofit/>
          </a:bodyPr>
          <a:lstStyle/>
          <a:p>
            <a:r>
              <a:rPr lang="en-GB" sz="2100" dirty="0"/>
              <a:t>Do you agree to add to 11ax SFD </a:t>
            </a:r>
            <a:r>
              <a:rPr lang="en-US" sz="2100" dirty="0" smtClean="0"/>
              <a:t>that </a:t>
            </a:r>
            <a:r>
              <a:rPr lang="en-US" sz="2100" dirty="0" smtClean="0"/>
              <a:t>HE </a:t>
            </a:r>
            <a:r>
              <a:rPr lang="en-US" sz="2100" dirty="0"/>
              <a:t>SIG-B has the common field followed by the user-specific field, where </a:t>
            </a:r>
          </a:p>
          <a:p>
            <a:pPr lvl="1"/>
            <a:r>
              <a:rPr lang="en-US" sz="2100" dirty="0"/>
              <a:t>The common field includes the information for all </a:t>
            </a:r>
            <a:r>
              <a:rPr lang="en-US" sz="2100" dirty="0" smtClean="0"/>
              <a:t>of </a:t>
            </a:r>
            <a:r>
              <a:rPr lang="en-US" sz="2100" dirty="0"/>
              <a:t>designated </a:t>
            </a:r>
            <a:r>
              <a:rPr lang="en-US" sz="2100" dirty="0" smtClean="0"/>
              <a:t>STAs to receive the PPDU in corresponding bandwidth</a:t>
            </a:r>
            <a:endParaRPr lang="en-US" sz="2100" dirty="0"/>
          </a:p>
          <a:p>
            <a:pPr lvl="1"/>
            <a:r>
              <a:rPr lang="en-US" sz="2100" dirty="0"/>
              <a:t>The user-specific field consists of multiple sub-fields that do not belong to the common field, where one or multiple of those sub-fields are for each designated receiving STA </a:t>
            </a:r>
          </a:p>
          <a:p>
            <a:pPr lvl="1"/>
            <a:r>
              <a:rPr lang="en-US" sz="2100" dirty="0"/>
              <a:t>The boundary between the common &amp; the user-specific field is in the bit-level, not the OFDM </a:t>
            </a:r>
            <a:r>
              <a:rPr lang="en-US" sz="2100" dirty="0" smtClean="0"/>
              <a:t>symbol-level</a:t>
            </a:r>
            <a:endParaRPr lang="en-US" sz="2100" dirty="0"/>
          </a:p>
          <a:p>
            <a:pPr marL="457200" lvl="1" indent="0">
              <a:buNone/>
            </a:pPr>
            <a:endParaRPr lang="en-US" dirty="0"/>
          </a:p>
          <a:p>
            <a:pPr marL="0" indent="0">
              <a:buNone/>
            </a:pPr>
            <a:endParaRPr lang="en-US" dirty="0"/>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17</a:t>
            </a:fld>
            <a:endParaRPr lang="en-US" dirty="0"/>
          </a:p>
        </p:txBody>
      </p:sp>
      <p:sp>
        <p:nvSpPr>
          <p:cNvPr id="6" name="Date Placeholder 5"/>
          <p:cNvSpPr>
            <a:spLocks noGrp="1"/>
          </p:cNvSpPr>
          <p:nvPr>
            <p:ph type="dt" sz="half" idx="10"/>
          </p:nvPr>
        </p:nvSpPr>
        <p:spPr/>
        <p:txBody>
          <a:bodyPr/>
          <a:lstStyle/>
          <a:p>
            <a:pPr>
              <a:defRPr/>
            </a:pPr>
            <a:r>
              <a:rPr lang="en-US" smtClean="0"/>
              <a:t>July, 2015</a:t>
            </a:r>
            <a:endParaRPr lang="en-US" dirty="0"/>
          </a:p>
        </p:txBody>
      </p:sp>
    </p:spTree>
    <p:extLst>
      <p:ext uri="{BB962C8B-B14F-4D97-AF65-F5344CB8AC3E}">
        <p14:creationId xmlns:p14="http://schemas.microsoft.com/office/powerpoint/2010/main" val="301461851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endParaRPr lang="en-US" dirty="0"/>
          </a:p>
        </p:txBody>
      </p:sp>
      <p:sp>
        <p:nvSpPr>
          <p:cNvPr id="3" name="Content Placeholder 2"/>
          <p:cNvSpPr>
            <a:spLocks noGrp="1"/>
          </p:cNvSpPr>
          <p:nvPr>
            <p:ph idx="1"/>
          </p:nvPr>
        </p:nvSpPr>
        <p:spPr/>
        <p:txBody>
          <a:bodyPr/>
          <a:lstStyle/>
          <a:p>
            <a:r>
              <a:rPr lang="en-GB" dirty="0"/>
              <a:t>Do you agree to add to 11ax SFD </a:t>
            </a:r>
            <a:r>
              <a:rPr lang="en-US" dirty="0" smtClean="0"/>
              <a:t>that </a:t>
            </a:r>
            <a:r>
              <a:rPr lang="en-US" dirty="0" smtClean="0"/>
              <a:t>the common field in HE SIG-B contains Resource Unit (RU) allocation?</a:t>
            </a:r>
          </a:p>
          <a:p>
            <a:pPr marL="457200" lvl="1" indent="0">
              <a:buNone/>
            </a:pPr>
            <a:endParaRPr lang="en-US" dirty="0" smtClean="0"/>
          </a:p>
          <a:p>
            <a:pPr marL="0" indent="0">
              <a:buNone/>
            </a:pPr>
            <a:endParaRPr lang="en-US" dirty="0"/>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18</a:t>
            </a:fld>
            <a:endParaRPr lang="en-US" dirty="0"/>
          </a:p>
        </p:txBody>
      </p:sp>
      <p:sp>
        <p:nvSpPr>
          <p:cNvPr id="6" name="Date Placeholder 5"/>
          <p:cNvSpPr>
            <a:spLocks noGrp="1"/>
          </p:cNvSpPr>
          <p:nvPr>
            <p:ph type="dt" sz="half" idx="10"/>
          </p:nvPr>
        </p:nvSpPr>
        <p:spPr/>
        <p:txBody>
          <a:bodyPr/>
          <a:lstStyle/>
          <a:p>
            <a:pPr>
              <a:defRPr/>
            </a:pPr>
            <a:r>
              <a:rPr lang="en-US" smtClean="0"/>
              <a:t>July, 2015</a:t>
            </a:r>
            <a:endParaRPr lang="en-US" dirty="0"/>
          </a:p>
        </p:txBody>
      </p:sp>
    </p:spTree>
    <p:extLst>
      <p:ext uri="{BB962C8B-B14F-4D97-AF65-F5344CB8AC3E}">
        <p14:creationId xmlns:p14="http://schemas.microsoft.com/office/powerpoint/2010/main" val="78807486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pPr marL="0" indent="0">
              <a:buNone/>
            </a:pPr>
            <a:r>
              <a:rPr lang="en-US" dirty="0" smtClean="0"/>
              <a:t>[1</a:t>
            </a:r>
            <a:r>
              <a:rPr lang="en-US" dirty="0"/>
              <a:t>] 11-15-0132-06-00ax-spec-framework</a:t>
            </a:r>
            <a:endParaRPr lang="en-US" dirty="0" smtClean="0"/>
          </a:p>
          <a:p>
            <a:pPr marL="0" indent="0">
              <a:buNone/>
            </a:pPr>
            <a:r>
              <a:rPr lang="en-US" dirty="0" smtClean="0"/>
              <a:t>[2] 11-15-0822-00-00ax-HE</a:t>
            </a:r>
            <a:r>
              <a:rPr lang="en-US" dirty="0"/>
              <a:t>-SIG-</a:t>
            </a:r>
            <a:r>
              <a:rPr lang="en-US" dirty="0" smtClean="0"/>
              <a:t>A-Structure</a:t>
            </a:r>
          </a:p>
          <a:p>
            <a:pPr marL="0" indent="0">
              <a:buNone/>
            </a:pPr>
            <a:r>
              <a:rPr lang="en-US" dirty="0" smtClean="0"/>
              <a:t>[3] </a:t>
            </a:r>
            <a:r>
              <a:rPr lang="en-US" dirty="0"/>
              <a:t>11-15-0330-04-00ax</a:t>
            </a:r>
            <a:r>
              <a:rPr lang="en-US" dirty="0" smtClean="0"/>
              <a:t>-OFDMA-</a:t>
            </a:r>
            <a:r>
              <a:rPr lang="en-US" dirty="0"/>
              <a:t>numerology-and-structure</a:t>
            </a:r>
            <a:endParaRPr lang="en-US" dirty="0" smtClean="0"/>
          </a:p>
          <a:p>
            <a:pPr marL="0" indent="0">
              <a:buNone/>
            </a:pPr>
            <a:r>
              <a:rPr lang="en-US" dirty="0" smtClean="0"/>
              <a:t>[4] 11-15-</a:t>
            </a:r>
            <a:r>
              <a:rPr lang="en-US" altLang="ko-KR" dirty="0" smtClean="0"/>
              <a:t>0873</a:t>
            </a:r>
            <a:r>
              <a:rPr lang="en-US" dirty="0" smtClean="0"/>
              <a:t>-00-00ax-HE-SIG-B-encoding</a:t>
            </a:r>
            <a:r>
              <a:rPr lang="en-US" altLang="ko-KR" dirty="0" smtClean="0"/>
              <a:t>-structure</a:t>
            </a:r>
            <a:endParaRPr lang="en-US" dirty="0"/>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19</a:t>
            </a:fld>
            <a:endParaRPr lang="en-US" dirty="0"/>
          </a:p>
        </p:txBody>
      </p:sp>
      <p:sp>
        <p:nvSpPr>
          <p:cNvPr id="6" name="TextBox 5"/>
          <p:cNvSpPr txBox="1"/>
          <p:nvPr/>
        </p:nvSpPr>
        <p:spPr>
          <a:xfrm>
            <a:off x="-1281718" y="4938465"/>
            <a:ext cx="184666" cy="276999"/>
          </a:xfrm>
          <a:prstGeom prst="rect">
            <a:avLst/>
          </a:prstGeom>
          <a:noFill/>
        </p:spPr>
        <p:txBody>
          <a:bodyPr wrap="none" rtlCol="0">
            <a:spAutoFit/>
          </a:bodyPr>
          <a:lstStyle/>
          <a:p>
            <a:endParaRPr lang="en-US"/>
          </a:p>
        </p:txBody>
      </p:sp>
      <p:sp>
        <p:nvSpPr>
          <p:cNvPr id="7" name="Date Placeholder 6"/>
          <p:cNvSpPr>
            <a:spLocks noGrp="1"/>
          </p:cNvSpPr>
          <p:nvPr>
            <p:ph type="dt" sz="half" idx="10"/>
          </p:nvPr>
        </p:nvSpPr>
        <p:spPr/>
        <p:txBody>
          <a:bodyPr/>
          <a:lstStyle/>
          <a:p>
            <a:pPr>
              <a:defRPr/>
            </a:pPr>
            <a:r>
              <a:rPr lang="en-US" smtClean="0"/>
              <a:t>July, 2015</a:t>
            </a:r>
            <a:endParaRPr lang="en-US" dirty="0"/>
          </a:p>
        </p:txBody>
      </p:sp>
    </p:spTree>
    <p:extLst>
      <p:ext uri="{BB962C8B-B14F-4D97-AF65-F5344CB8AC3E}">
        <p14:creationId xmlns:p14="http://schemas.microsoft.com/office/powerpoint/2010/main" val="35517492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87514" cy="276999"/>
          </a:xfrm>
        </p:spPr>
        <p:txBody>
          <a:bodyPr/>
          <a:lstStyle/>
          <a:p>
            <a:pPr>
              <a:defRPr/>
            </a:pPr>
            <a:r>
              <a:rPr lang="en-US" smtClean="0"/>
              <a:t>July, 2015</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3" name="Footer Placeholder 2"/>
          <p:cNvSpPr>
            <a:spLocks noGrp="1"/>
          </p:cNvSpPr>
          <p:nvPr>
            <p:ph type="ftr" sz="quarter" idx="11"/>
          </p:nvPr>
        </p:nvSpPr>
        <p:spPr>
          <a:xfrm>
            <a:off x="6448800" y="6477000"/>
            <a:ext cx="2095125" cy="184666"/>
          </a:xfrm>
        </p:spPr>
        <p:txBody>
          <a:bodyPr/>
          <a:lstStyle/>
          <a:p>
            <a:pPr>
              <a:defRPr/>
            </a:pPr>
            <a:r>
              <a:rPr lang="da-DK" altLang="ko-KR" dirty="0" smtClean="0"/>
              <a:t>Joonsuk Kim (Apple)</a:t>
            </a:r>
            <a:endParaRPr lang="en-US" altLang="ko-KR" dirty="0"/>
          </a:p>
        </p:txBody>
      </p:sp>
      <p:graphicFrame>
        <p:nvGraphicFramePr>
          <p:cNvPr id="9" name="Table 8"/>
          <p:cNvGraphicFramePr>
            <a:graphicFrameLocks noGrp="1"/>
          </p:cNvGraphicFramePr>
          <p:nvPr>
            <p:extLst>
              <p:ext uri="{D42A27DB-BD31-4B8C-83A1-F6EECF244321}">
                <p14:modId xmlns:p14="http://schemas.microsoft.com/office/powerpoint/2010/main" val="938024656"/>
              </p:ext>
            </p:extLst>
          </p:nvPr>
        </p:nvGraphicFramePr>
        <p:xfrm>
          <a:off x="838200" y="1219201"/>
          <a:ext cx="7239000" cy="5192077"/>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57620">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algn="ctr"/>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algn="ctr"/>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algn="ctr"/>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Hongyuan Zhang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hongyuan@marvell.com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smtClean="0">
                          <a:solidFill>
                            <a:srgbClr val="000000"/>
                          </a:solidFill>
                          <a:latin typeface="Times New Roman"/>
                          <a:ea typeface="Times New Roman"/>
                          <a:cs typeface="Arial"/>
                        </a:rPr>
                        <a:t>my@marvell</a:t>
                      </a:r>
                      <a:r>
                        <a:rPr lang="en-US" sz="1100" dirty="0" smtClean="0">
                          <a:solidFill>
                            <a:srgbClr val="000000"/>
                          </a:solidFill>
                          <a:latin typeface="Times New Roman"/>
                          <a:ea typeface="Times New Roman"/>
                          <a:cs typeface="Arial"/>
                        </a:rPr>
                        <a:t>..</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Edward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edwardau@marvell.com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Ron Porat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Broadcom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Matthew Fischer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674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Sriram Venkateswaran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smtClean="0">
                          <a:latin typeface="Times New Roman"/>
                          <a:ea typeface="Times New Roman"/>
                          <a:cs typeface="Arial"/>
                        </a:rPr>
                        <a:t>Andrew Blanksby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8661">
                <a:tc>
                  <a:txBody>
                    <a:bodyPr/>
                    <a:lstStyle/>
                    <a:p>
                      <a:pPr marL="0" marR="0" algn="ctr">
                        <a:spcBef>
                          <a:spcPts val="0"/>
                        </a:spcBef>
                        <a:spcAft>
                          <a:spcPts val="0"/>
                        </a:spcAft>
                      </a:pPr>
                      <a:r>
                        <a:rPr lang="en-US" sz="1200" dirty="0" err="1" smtClean="0">
                          <a:latin typeface="Times New Roman"/>
                          <a:ea typeface="Times New Roman"/>
                          <a:cs typeface="Arial"/>
                        </a:rPr>
                        <a:t>Vinko</a:t>
                      </a:r>
                      <a:r>
                        <a:rPr lang="en-US" sz="1200" dirty="0" smtClean="0">
                          <a:latin typeface="Times New Roman"/>
                          <a:ea typeface="Times New Roman"/>
                          <a:cs typeface="Arial"/>
                        </a:rPr>
                        <a:t> </a:t>
                      </a:r>
                      <a:r>
                        <a:rPr lang="en-US" sz="1200" dirty="0" err="1" smtClean="0">
                          <a:latin typeface="Times New Roman"/>
                          <a:ea typeface="Times New Roman"/>
                          <a:cs typeface="Arial"/>
                        </a:rPr>
                        <a:t>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标题 18"/>
          <p:cNvSpPr txBox="1">
            <a:spLocks/>
          </p:cNvSpPr>
          <p:nvPr/>
        </p:nvSpPr>
        <p:spPr>
          <a:xfrm>
            <a:off x="533400" y="762000"/>
            <a:ext cx="7772400" cy="5334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dirty="0" smtClean="0"/>
              <a:t>Authors (continued)</a:t>
            </a:r>
            <a:endParaRPr lang="zh-CN" altLang="en-US" sz="2000" kern="0" dirty="0"/>
          </a:p>
        </p:txBody>
      </p:sp>
    </p:spTree>
    <p:extLst>
      <p:ext uri="{BB962C8B-B14F-4D97-AF65-F5344CB8AC3E}">
        <p14:creationId xmlns:p14="http://schemas.microsoft.com/office/powerpoint/2010/main" val="117060453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ltLang="ko-KR" smtClean="0"/>
              <a:t>July, 2015</a:t>
            </a:r>
            <a:endParaRPr lang="en-US" altLang="ko-KR" dirty="0"/>
          </a:p>
        </p:txBody>
      </p:sp>
      <p:sp>
        <p:nvSpPr>
          <p:cNvPr id="3" name="Footer Placeholder 2"/>
          <p:cNvSpPr>
            <a:spLocks noGrp="1"/>
          </p:cNvSpPr>
          <p:nvPr>
            <p:ph type="ftr" sz="quarter" idx="11"/>
          </p:nvPr>
        </p:nvSpPr>
        <p:spPr/>
        <p:txBody>
          <a:bodyPr/>
          <a:lstStyle/>
          <a:p>
            <a:pPr>
              <a:defRPr/>
            </a:pPr>
            <a:r>
              <a:rPr lang="da-DK" altLang="ko-KR" smtClean="0"/>
              <a:t>Joonsuk Kim (Apple)</a:t>
            </a:r>
            <a:endParaRPr lang="en-US" altLang="ko-KR" dirty="0"/>
          </a:p>
        </p:txBody>
      </p:sp>
      <p:sp>
        <p:nvSpPr>
          <p:cNvPr id="4" name="Slide Number Placeholder 3"/>
          <p:cNvSpPr>
            <a:spLocks noGrp="1"/>
          </p:cNvSpPr>
          <p:nvPr>
            <p:ph type="sldNum" sz="quarter" idx="12"/>
          </p:nvPr>
        </p:nvSpPr>
        <p:spPr/>
        <p:txBody>
          <a:bodyPr/>
          <a:lstStyle/>
          <a:p>
            <a:pPr>
              <a:defRPr/>
            </a:pPr>
            <a:r>
              <a:rPr lang="en-US" smtClean="0"/>
              <a:t>Slide </a:t>
            </a:r>
            <a:fld id="{4A8CB34A-F2D3-4F3B-AD27-33B98B268C82}" type="slidenum">
              <a:rPr lang="en-US" smtClean="0"/>
              <a:pPr>
                <a:defRPr/>
              </a:pPr>
              <a:t>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338277665"/>
              </p:ext>
            </p:extLst>
          </p:nvPr>
        </p:nvGraphicFramePr>
        <p:xfrm>
          <a:off x="682625" y="1371600"/>
          <a:ext cx="7467600" cy="4501984"/>
        </p:xfrm>
        <a:graphic>
          <a:graphicData uri="http://schemas.openxmlformats.org/drawingml/2006/table">
            <a:tbl>
              <a:tblPr firstRow="1" bandRow="1">
                <a:tableStyleId>{F5AB1C69-6EDB-4FF4-983F-18BD219EF322}</a:tableStyleId>
              </a:tblPr>
              <a:tblGrid>
                <a:gridCol w="1493520"/>
                <a:gridCol w="117909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Peter 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David X.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Zhou </a:t>
                      </a:r>
                      <a:r>
                        <a:rPr lang="en-US" sz="1200" dirty="0" err="1">
                          <a:solidFill>
                            <a:srgbClr val="000000"/>
                          </a:solidFill>
                          <a:latin typeface="Times New Roman"/>
                          <a:ea typeface="Times New Roman"/>
                          <a:cs typeface="Arial"/>
                        </a:rPr>
                        <a:t>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+86-18565826350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Lanzhou1@huawei.com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标题 18"/>
          <p:cNvSpPr txBox="1">
            <a:spLocks/>
          </p:cNvSpPr>
          <p:nvPr/>
        </p:nvSpPr>
        <p:spPr>
          <a:xfrm>
            <a:off x="533400" y="762000"/>
            <a:ext cx="7772400" cy="5334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dirty="0" smtClean="0"/>
              <a:t>Authors (continued)</a:t>
            </a:r>
            <a:endParaRPr lang="zh-CN" altLang="en-US" sz="2000" kern="0" dirty="0"/>
          </a:p>
        </p:txBody>
      </p:sp>
    </p:spTree>
    <p:extLst>
      <p:ext uri="{BB962C8B-B14F-4D97-AF65-F5344CB8AC3E}">
        <p14:creationId xmlns:p14="http://schemas.microsoft.com/office/powerpoint/2010/main" val="405225460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ltLang="ko-KR" smtClean="0"/>
              <a:t>July, 2015</a:t>
            </a:r>
            <a:endParaRPr lang="en-US" altLang="ko-KR" dirty="0"/>
          </a:p>
        </p:txBody>
      </p:sp>
      <p:sp>
        <p:nvSpPr>
          <p:cNvPr id="3" name="Footer Placeholder 2"/>
          <p:cNvSpPr>
            <a:spLocks noGrp="1"/>
          </p:cNvSpPr>
          <p:nvPr>
            <p:ph type="ftr" sz="quarter" idx="11"/>
          </p:nvPr>
        </p:nvSpPr>
        <p:spPr/>
        <p:txBody>
          <a:bodyPr/>
          <a:lstStyle/>
          <a:p>
            <a:pPr>
              <a:defRPr/>
            </a:pPr>
            <a:r>
              <a:rPr lang="da-DK" altLang="ko-KR" smtClean="0"/>
              <a:t>Joonsuk Kim (Apple)</a:t>
            </a:r>
            <a:endParaRPr lang="en-US" altLang="ko-KR" dirty="0"/>
          </a:p>
        </p:txBody>
      </p:sp>
      <p:sp>
        <p:nvSpPr>
          <p:cNvPr id="4" name="Slide Number Placeholder 3"/>
          <p:cNvSpPr>
            <a:spLocks noGrp="1"/>
          </p:cNvSpPr>
          <p:nvPr>
            <p:ph type="sldNum" sz="quarter" idx="12"/>
          </p:nvPr>
        </p:nvSpPr>
        <p:spPr/>
        <p:txBody>
          <a:bodyPr/>
          <a:lstStyle/>
          <a:p>
            <a:pPr>
              <a:defRPr/>
            </a:pPr>
            <a:r>
              <a:rPr lang="en-US" smtClean="0"/>
              <a:t>Slide </a:t>
            </a:r>
            <a:fld id="{4A8CB34A-F2D3-4F3B-AD27-33B98B268C82}" type="slidenum">
              <a:rPr lang="en-US" smtClean="0"/>
              <a:pPr>
                <a:defRPr/>
              </a:pPr>
              <a:t>4</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735933612"/>
              </p:ext>
            </p:extLst>
          </p:nvPr>
        </p:nvGraphicFramePr>
        <p:xfrm>
          <a:off x="771525" y="1371600"/>
          <a:ext cx="7772400" cy="48361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a:t>
                      </a:r>
                      <a:r>
                        <a:rPr lang="en-US" sz="1200" dirty="0" err="1">
                          <a:solidFill>
                            <a:srgbClr val="000000"/>
                          </a:solidFill>
                          <a:latin typeface="Times New Roman"/>
                          <a:ea typeface="Times New Roman"/>
                          <a:cs typeface="Arial"/>
                        </a:rPr>
                        <a:t>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Straatweg 66-S Breukelen, 3621 BR Netherlands</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5775 Morehouse Dr. San Diego, CA,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5775 Morehouse Dr. San Diego, CA,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Menzo Wentink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Richard Van Nee</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Rolf De Vegt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Simone Merlin</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Tevfik</a:t>
                      </a:r>
                      <a:r>
                        <a:rPr lang="en-US" sz="1200" dirty="0">
                          <a:solidFill>
                            <a:srgbClr val="000000"/>
                          </a:solidFill>
                          <a:latin typeface="Times New Roman"/>
                          <a:ea typeface="Times New Roman"/>
                          <a:cs typeface="Arial"/>
                        </a:rPr>
                        <a:t> </a:t>
                      </a:r>
                      <a:r>
                        <a:rPr lang="en-US" sz="1200" dirty="0" err="1">
                          <a:solidFill>
                            <a:srgbClr val="000000"/>
                          </a:solidFill>
                          <a:latin typeface="Times New Roman"/>
                          <a:ea typeface="Times New Roman"/>
                          <a:cs typeface="Arial"/>
                        </a:rPr>
                        <a:t>Yucek</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标题 18"/>
          <p:cNvSpPr txBox="1">
            <a:spLocks/>
          </p:cNvSpPr>
          <p:nvPr/>
        </p:nvSpPr>
        <p:spPr>
          <a:xfrm>
            <a:off x="533400" y="762000"/>
            <a:ext cx="7772400" cy="5334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dirty="0" smtClean="0"/>
              <a:t>Authors (continued)</a:t>
            </a:r>
            <a:endParaRPr lang="zh-CN" altLang="en-US" sz="2000" kern="0" dirty="0"/>
          </a:p>
        </p:txBody>
      </p:sp>
    </p:spTree>
    <p:extLst>
      <p:ext uri="{BB962C8B-B14F-4D97-AF65-F5344CB8AC3E}">
        <p14:creationId xmlns:p14="http://schemas.microsoft.com/office/powerpoint/2010/main" val="186301853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ltLang="ko-KR" smtClean="0"/>
              <a:t>July, 2015</a:t>
            </a:r>
            <a:endParaRPr lang="en-US" altLang="ko-KR" dirty="0"/>
          </a:p>
        </p:txBody>
      </p:sp>
      <p:sp>
        <p:nvSpPr>
          <p:cNvPr id="3" name="Footer Placeholder 2"/>
          <p:cNvSpPr>
            <a:spLocks noGrp="1"/>
          </p:cNvSpPr>
          <p:nvPr>
            <p:ph type="ftr" sz="quarter" idx="11"/>
          </p:nvPr>
        </p:nvSpPr>
        <p:spPr/>
        <p:txBody>
          <a:bodyPr/>
          <a:lstStyle/>
          <a:p>
            <a:pPr>
              <a:defRPr/>
            </a:pPr>
            <a:r>
              <a:rPr lang="da-DK" altLang="ko-KR" smtClean="0"/>
              <a:t>Joonsuk Kim (Apple)</a:t>
            </a:r>
            <a:endParaRPr lang="en-US" altLang="ko-KR" dirty="0"/>
          </a:p>
        </p:txBody>
      </p:sp>
      <p:sp>
        <p:nvSpPr>
          <p:cNvPr id="4" name="Slide Number Placeholder 3"/>
          <p:cNvSpPr>
            <a:spLocks noGrp="1"/>
          </p:cNvSpPr>
          <p:nvPr>
            <p:ph type="sldNum" sz="quarter" idx="12"/>
          </p:nvPr>
        </p:nvSpPr>
        <p:spPr/>
        <p:txBody>
          <a:bodyPr/>
          <a:lstStyle/>
          <a:p>
            <a:pPr>
              <a:defRPr/>
            </a:pPr>
            <a:r>
              <a:rPr lang="en-US" smtClean="0"/>
              <a:t>Slide </a:t>
            </a:r>
            <a:fld id="{4A8CB34A-F2D3-4F3B-AD27-33B98B268C82}" type="slidenum">
              <a:rPr lang="en-US" smtClean="0"/>
              <a:pPr>
                <a:defRPr/>
              </a:pPr>
              <a:t>5</a:t>
            </a:fld>
            <a:endParaRPr lang="en-US"/>
          </a:p>
        </p:txBody>
      </p:sp>
      <p:sp>
        <p:nvSpPr>
          <p:cNvPr id="5" name="标题 18"/>
          <p:cNvSpPr txBox="1">
            <a:spLocks/>
          </p:cNvSpPr>
          <p:nvPr/>
        </p:nvSpPr>
        <p:spPr>
          <a:xfrm>
            <a:off x="685800" y="609600"/>
            <a:ext cx="7772400" cy="4572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dirty="0" smtClean="0"/>
              <a:t>Authors (continued)</a:t>
            </a:r>
            <a:endParaRPr lang="zh-CN" altLang="en-US" sz="2000" kern="0" dirty="0"/>
          </a:p>
        </p:txBody>
      </p:sp>
      <p:graphicFrame>
        <p:nvGraphicFramePr>
          <p:cNvPr id="6" name="Table 5"/>
          <p:cNvGraphicFramePr>
            <a:graphicFrameLocks noGrp="1"/>
          </p:cNvGraphicFramePr>
          <p:nvPr>
            <p:extLst>
              <p:ext uri="{D42A27DB-BD31-4B8C-83A1-F6EECF244321}">
                <p14:modId xmlns:p14="http://schemas.microsoft.com/office/powerpoint/2010/main" val="2629191976"/>
              </p:ext>
            </p:extLst>
          </p:nvPr>
        </p:nvGraphicFramePr>
        <p:xfrm>
          <a:off x="762000" y="1078644"/>
          <a:ext cx="7620000" cy="3550452"/>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897">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a:solidFill>
                            <a:srgbClr val="000000"/>
                          </a:solidFill>
                          <a:latin typeface="Times New Roman"/>
                          <a:ea typeface="Times New Roman"/>
                          <a:cs typeface="Arial"/>
                        </a:rPr>
                        <a:t>Giwon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giwon.park@lge.com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6816">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a:t>
                      </a:r>
                      <a:r>
                        <a:rPr lang="en-US" sz="1200" dirty="0" err="1">
                          <a:solidFill>
                            <a:srgbClr val="000000"/>
                          </a:solidFill>
                          <a:latin typeface="Times New Roman"/>
                          <a:ea typeface="Times New Roman"/>
                          <a:cs typeface="Arial"/>
                        </a:rPr>
                        <a:t>Derham</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algn="ctr">
                        <a:spcBef>
                          <a:spcPts val="0"/>
                        </a:spcBef>
                        <a:spcAft>
                          <a:spcPts val="0"/>
                        </a:spcAft>
                      </a:pPr>
                      <a:r>
                        <a:rPr lang="en-US" sz="1200" kern="1200" dirty="0" smtClean="0">
                          <a:solidFill>
                            <a:srgbClr val="000000"/>
                          </a:solidFill>
                          <a:latin typeface="Times New Roman"/>
                          <a:ea typeface="Times New Roman"/>
                          <a:cs typeface="Arial"/>
                        </a:rPr>
                        <a:t>Brian Hart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dirty="0" smtClean="0">
                          <a:latin typeface="Times New Roman"/>
                          <a:ea typeface="Times New Roman"/>
                          <a:cs typeface="Arial"/>
                        </a:rPr>
                        <a:t>Cisco</a:t>
                      </a:r>
                      <a:r>
                        <a:rPr lang="en-US" sz="1200" baseline="0" dirty="0" smtClean="0">
                          <a:latin typeface="Times New Roman"/>
                          <a:ea typeface="Times New Roman"/>
                          <a:cs typeface="Arial"/>
                        </a:rPr>
                        <a:t> Systems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dirty="0" smtClean="0">
                          <a:latin typeface="+mn-lt"/>
                          <a:ea typeface="Times New Roman"/>
                          <a:cs typeface="Arial"/>
                        </a:rPr>
                        <a:t>170 W Tasman Dr, San Jose, CA 95134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brianh@cisco.com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2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latin typeface="+mn-lt"/>
                          <a:ea typeface="Times New Roman"/>
                          <a:cs typeface="Arial"/>
                        </a:rPr>
                        <a:t>Pooya</a:t>
                      </a:r>
                      <a:r>
                        <a:rPr lang="en-US" sz="1200" dirty="0" smtClean="0">
                          <a:latin typeface="+mn-lt"/>
                          <a:ea typeface="Times New Roman"/>
                          <a:cs typeface="Arial"/>
                        </a:rPr>
                        <a:t> </a:t>
                      </a:r>
                      <a:r>
                        <a:rPr lang="en-US" sz="1200" dirty="0" err="1" smtClean="0">
                          <a:latin typeface="+mn-lt"/>
                          <a:ea typeface="Times New Roman"/>
                          <a:cs typeface="Arial"/>
                        </a:rPr>
                        <a:t>Monajemi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pmonajem@cisco.com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2178254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ltLang="ko-KR" smtClean="0"/>
              <a:t>July, 2015</a:t>
            </a:r>
            <a:endParaRPr lang="en-US" altLang="ko-KR" dirty="0"/>
          </a:p>
        </p:txBody>
      </p:sp>
      <p:sp>
        <p:nvSpPr>
          <p:cNvPr id="3" name="Footer Placeholder 2"/>
          <p:cNvSpPr>
            <a:spLocks noGrp="1"/>
          </p:cNvSpPr>
          <p:nvPr>
            <p:ph type="ftr" sz="quarter" idx="11"/>
          </p:nvPr>
        </p:nvSpPr>
        <p:spPr/>
        <p:txBody>
          <a:bodyPr/>
          <a:lstStyle/>
          <a:p>
            <a:pPr>
              <a:defRPr/>
            </a:pPr>
            <a:r>
              <a:rPr lang="da-DK" altLang="ko-KR" smtClean="0"/>
              <a:t>Joonsuk Kim (Apple)</a:t>
            </a:r>
            <a:endParaRPr lang="en-US" altLang="ko-KR" dirty="0"/>
          </a:p>
        </p:txBody>
      </p:sp>
      <p:sp>
        <p:nvSpPr>
          <p:cNvPr id="4" name="Slide Number Placeholder 3"/>
          <p:cNvSpPr>
            <a:spLocks noGrp="1"/>
          </p:cNvSpPr>
          <p:nvPr>
            <p:ph type="sldNum" sz="quarter" idx="12"/>
          </p:nvPr>
        </p:nvSpPr>
        <p:spPr/>
        <p:txBody>
          <a:bodyPr/>
          <a:lstStyle/>
          <a:p>
            <a:pPr>
              <a:defRPr/>
            </a:pPr>
            <a:r>
              <a:rPr lang="en-US" smtClean="0"/>
              <a:t>Slide </a:t>
            </a:r>
            <a:fld id="{4A8CB34A-F2D3-4F3B-AD27-33B98B268C82}" type="slidenum">
              <a:rPr lang="en-US" smtClean="0"/>
              <a:pPr>
                <a:defRPr/>
              </a:pPr>
              <a:t>6</a:t>
            </a:fld>
            <a:endParaRPr lang="en-US"/>
          </a:p>
        </p:txBody>
      </p:sp>
      <p:sp>
        <p:nvSpPr>
          <p:cNvPr id="5" name="标题 18"/>
          <p:cNvSpPr txBox="1">
            <a:spLocks/>
          </p:cNvSpPr>
          <p:nvPr/>
        </p:nvSpPr>
        <p:spPr>
          <a:xfrm>
            <a:off x="533400" y="762000"/>
            <a:ext cx="7772400" cy="5334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dirty="0" smtClean="0"/>
              <a:t>Authors (continued)</a:t>
            </a:r>
            <a:endParaRPr lang="zh-CN" altLang="en-US" sz="2000" kern="0" dirty="0"/>
          </a:p>
        </p:txBody>
      </p:sp>
      <p:graphicFrame>
        <p:nvGraphicFramePr>
          <p:cNvPr id="6" name="Table 5"/>
          <p:cNvGraphicFramePr>
            <a:graphicFrameLocks noGrp="1"/>
          </p:cNvGraphicFramePr>
          <p:nvPr>
            <p:extLst>
              <p:ext uri="{D42A27DB-BD31-4B8C-83A1-F6EECF244321}">
                <p14:modId xmlns:p14="http://schemas.microsoft.com/office/powerpoint/2010/main" val="1041014835"/>
              </p:ext>
            </p:extLst>
          </p:nvPr>
        </p:nvGraphicFramePr>
        <p:xfrm>
          <a:off x="416719" y="1447800"/>
          <a:ext cx="8153400" cy="4476032"/>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Yusuke </a:t>
                      </a:r>
                      <a:r>
                        <a:rPr lang="en-US" sz="1200" dirty="0" err="1">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a:t>
                      </a:r>
                      <a:r>
                        <a:rPr lang="en-US" sz="1200" dirty="0" err="1">
                          <a:solidFill>
                            <a:srgbClr val="000000"/>
                          </a:solidFill>
                          <a:latin typeface="Times New Roman"/>
                          <a:ea typeface="Times New Roman"/>
                          <a:cs typeface="Arial"/>
                        </a:rPr>
                        <a:t>Kishida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kishida.akira@lab.ntt.co.jp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Fujio</a:t>
                      </a:r>
                      <a:r>
                        <a:rPr lang="en-US" sz="1200" dirty="0">
                          <a:solidFill>
                            <a:srgbClr val="000000"/>
                          </a:solidFill>
                          <a:latin typeface="Times New Roman"/>
                          <a:ea typeface="Times New Roman"/>
                          <a:cs typeface="Arial"/>
                        </a:rPr>
                        <a:t> Watanabe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000" dirty="0">
                          <a:solidFill>
                            <a:srgbClr val="000000"/>
                          </a:solidFill>
                          <a:latin typeface="Times New Roman"/>
                          <a:ea typeface="Times New Roman"/>
                          <a:cs typeface="Arial"/>
                        </a:rPr>
                        <a:t>3240 </a:t>
                      </a:r>
                      <a:r>
                        <a:rPr lang="en-US" sz="1000" dirty="0" err="1">
                          <a:solidFill>
                            <a:srgbClr val="000000"/>
                          </a:solidFill>
                          <a:latin typeface="Times New Roman"/>
                          <a:ea typeface="Times New Roman"/>
                          <a:cs typeface="Arial"/>
                        </a:rPr>
                        <a:t>Hillview</a:t>
                      </a:r>
                      <a:r>
                        <a:rPr lang="en-US" sz="1000" dirty="0">
                          <a:solidFill>
                            <a:srgbClr val="000000"/>
                          </a:solidFill>
                          <a:latin typeface="Times New Roman"/>
                          <a:ea typeface="Times New Roman"/>
                          <a:cs typeface="Arial"/>
                        </a:rPr>
                        <a:t> Ave, Palo Alto, CA </a:t>
                      </a:r>
                      <a:r>
                        <a:rPr lang="en-US" sz="1000" dirty="0" smtClean="0">
                          <a:solidFill>
                            <a:srgbClr val="000000"/>
                          </a:solidFill>
                          <a:latin typeface="Times New Roman"/>
                          <a:ea typeface="Times New Roman"/>
                          <a:cs typeface="Arial"/>
                        </a:rPr>
                        <a:t>94304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watanabe@docomoinnovations.com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Haralabos</a:t>
                      </a:r>
                      <a:r>
                        <a:rPr lang="en-US" sz="1200" dirty="0">
                          <a:solidFill>
                            <a:srgbClr val="000000"/>
                          </a:solidFill>
                          <a:latin typeface="Times New Roman"/>
                          <a:ea typeface="Times New Roman"/>
                          <a:cs typeface="Arial"/>
                        </a:rPr>
                        <a:t> Papadopoulos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hpapadopoulos@docomoinnovations.com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4990403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ltLang="ko-KR" smtClean="0"/>
              <a:t>July, 2015</a:t>
            </a:r>
            <a:endParaRPr lang="en-US" altLang="ko-KR" dirty="0"/>
          </a:p>
        </p:txBody>
      </p:sp>
      <p:sp>
        <p:nvSpPr>
          <p:cNvPr id="3" name="Footer Placeholder 2"/>
          <p:cNvSpPr>
            <a:spLocks noGrp="1"/>
          </p:cNvSpPr>
          <p:nvPr>
            <p:ph type="ftr" sz="quarter" idx="11"/>
          </p:nvPr>
        </p:nvSpPr>
        <p:spPr/>
        <p:txBody>
          <a:bodyPr/>
          <a:lstStyle/>
          <a:p>
            <a:pPr>
              <a:defRPr/>
            </a:pPr>
            <a:r>
              <a:rPr lang="da-DK" altLang="ko-KR" smtClean="0"/>
              <a:t>Joonsuk Kim (Apple)</a:t>
            </a:r>
            <a:endParaRPr lang="en-US" altLang="ko-KR" dirty="0"/>
          </a:p>
        </p:txBody>
      </p:sp>
      <p:sp>
        <p:nvSpPr>
          <p:cNvPr id="4" name="Slide Number Placeholder 3"/>
          <p:cNvSpPr>
            <a:spLocks noGrp="1"/>
          </p:cNvSpPr>
          <p:nvPr>
            <p:ph type="sldNum" sz="quarter" idx="12"/>
          </p:nvPr>
        </p:nvSpPr>
        <p:spPr/>
        <p:txBody>
          <a:bodyPr/>
          <a:lstStyle/>
          <a:p>
            <a:pPr>
              <a:defRPr/>
            </a:pPr>
            <a:r>
              <a:rPr lang="en-US" smtClean="0"/>
              <a:t>Slide </a:t>
            </a:r>
            <a:fld id="{4A8CB34A-F2D3-4F3B-AD27-33B98B268C82}" type="slidenum">
              <a:rPr lang="en-US" smtClean="0"/>
              <a:pPr>
                <a:defRPr/>
              </a:pPr>
              <a:t>7</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952551540"/>
              </p:ext>
            </p:extLst>
          </p:nvPr>
        </p:nvGraphicFramePr>
        <p:xfrm>
          <a:off x="914400" y="1447800"/>
          <a:ext cx="7239000" cy="4806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No. 1 Dusing 1</a:t>
                      </a:r>
                      <a:r>
                        <a:rPr lang="en-GB" sz="1200" baseline="30000">
                          <a:solidFill>
                            <a:srgbClr val="000000"/>
                          </a:solidFill>
                          <a:latin typeface="Times New Roman"/>
                          <a:ea typeface="Times New Roman"/>
                          <a:cs typeface="Arial"/>
                        </a:rPr>
                        <a:t>st</a:t>
                      </a:r>
                      <a:r>
                        <a:rPr lang="en-GB" sz="1200">
                          <a:solidFill>
                            <a:srgbClr val="000000"/>
                          </a:solidFill>
                          <a:latin typeface="Times New Roman"/>
                          <a:ea typeface="Times New Roman"/>
                          <a:cs typeface="Arial"/>
                        </a:rPr>
                        <a:t> Road, Hsinchu, Taiwan</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Chingwa Hu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chinghwa.yu@mediatek.com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p>
                      <a:pPr marL="0" marR="0" algn="ctr">
                        <a:spcBef>
                          <a:spcPts val="0"/>
                        </a:spcBef>
                        <a:spcAft>
                          <a:spcPts val="0"/>
                        </a:spcAft>
                      </a:pPr>
                      <a:r>
                        <a:rPr lang="en-US" sz="1200">
                          <a:solidFill>
                            <a:srgbClr val="000000"/>
                          </a:solidFill>
                          <a:latin typeface="Times New Roman"/>
                          <a:ea typeface="Times New Roman"/>
                          <a:cs typeface="Arial"/>
                        </a:rPr>
                        <a:t>USA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2860 Junction Ave, San Jose, CA 95134, USA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thomas.pare@mediatek.com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ChaoChun Wang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James Wang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Jianhan Liu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Tianyu Wu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5528">
                <a:tc>
                  <a:txBody>
                    <a:bodyPr/>
                    <a:lstStyle/>
                    <a:p>
                      <a:pPr marL="0" marR="0" algn="ctr">
                        <a:spcBef>
                          <a:spcPts val="0"/>
                        </a:spcBef>
                        <a:spcAft>
                          <a:spcPts val="0"/>
                        </a:spcAft>
                      </a:pPr>
                      <a:r>
                        <a:rPr lang="en-GB" sz="1200">
                          <a:latin typeface="Times New Roman"/>
                          <a:ea typeface="Times New Roman"/>
                          <a:cs typeface="Arial"/>
                        </a:rPr>
                        <a:t>Russell Huang</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a:ea typeface="Times New Roman"/>
                          <a:cs typeface="Arial"/>
                        </a:rPr>
                        <a:t>Bo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dirty="0" smtClean="0">
                          <a:latin typeface="Times New Roman"/>
                          <a:ea typeface="Times New Roman"/>
                          <a:cs typeface="Arial"/>
                        </a:rPr>
                        <a:t>ZTE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#9</a:t>
                      </a:r>
                      <a:r>
                        <a:rPr lang="en-US" sz="1200" baseline="0" dirty="0" smtClean="0">
                          <a:solidFill>
                            <a:srgbClr val="000000"/>
                          </a:solidFill>
                          <a:latin typeface="Times New Roman"/>
                          <a:ea typeface="Times New Roman"/>
                          <a:cs typeface="Arial"/>
                        </a:rPr>
                        <a:t> </a:t>
                      </a:r>
                      <a:r>
                        <a:rPr lang="en-US" sz="1200" baseline="0" dirty="0" err="1" smtClean="0">
                          <a:solidFill>
                            <a:srgbClr val="000000"/>
                          </a:solidFill>
                          <a:latin typeface="Times New Roman"/>
                          <a:ea typeface="Times New Roman"/>
                          <a:cs typeface="Arial"/>
                        </a:rPr>
                        <a:t>Wuxing</a:t>
                      </a:r>
                      <a:r>
                        <a:rPr lang="en-US" sz="1200" baseline="0" dirty="0" smtClean="0">
                          <a:solidFill>
                            <a:srgbClr val="000000"/>
                          </a:solidFill>
                          <a:latin typeface="Times New Roman"/>
                          <a:ea typeface="Times New Roman"/>
                          <a:cs typeface="Arial"/>
                        </a:rPr>
                        <a:t> </a:t>
                      </a:r>
                      <a:r>
                        <a:rPr lang="en-US" sz="1200" baseline="0" dirty="0" err="1" smtClean="0">
                          <a:solidFill>
                            <a:srgbClr val="000000"/>
                          </a:solidFill>
                          <a:latin typeface="Times New Roman"/>
                          <a:ea typeface="Times New Roman"/>
                          <a:cs typeface="Arial"/>
                        </a:rPr>
                        <a:t>duan</a:t>
                      </a:r>
                      <a:r>
                        <a:rPr lang="en-US" sz="1200" baseline="0" dirty="0" smtClean="0">
                          <a:solidFill>
                            <a:srgbClr val="000000"/>
                          </a:solidFill>
                          <a:latin typeface="Times New Roman"/>
                          <a:ea typeface="Times New Roman"/>
                          <a:cs typeface="Arial"/>
                        </a:rPr>
                        <a:t>, </a:t>
                      </a:r>
                      <a:r>
                        <a:rPr lang="en-US" sz="1200" baseline="0" dirty="0" err="1" smtClean="0">
                          <a:solidFill>
                            <a:srgbClr val="000000"/>
                          </a:solidFill>
                          <a:latin typeface="Times New Roman"/>
                          <a:ea typeface="Times New Roman"/>
                          <a:cs typeface="Arial"/>
                        </a:rPr>
                        <a:t>Xifeng</a:t>
                      </a:r>
                      <a:r>
                        <a:rPr lang="en-US" sz="1200" baseline="0" dirty="0" smtClean="0">
                          <a:solidFill>
                            <a:srgbClr val="000000"/>
                          </a:solidFill>
                          <a:latin typeface="Times New Roman"/>
                          <a:ea typeface="Times New Roman"/>
                          <a:cs typeface="Arial"/>
                        </a:rPr>
                        <a:t> Rd, Xi’an, China</a:t>
                      </a: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Sub.bo1@zte.com.cn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Kaiying</a:t>
                      </a:r>
                      <a:r>
                        <a:rPr lang="en-US" sz="1200" dirty="0" smtClean="0">
                          <a:latin typeface="Times New Roman"/>
                          <a:ea typeface="Times New Roman"/>
                          <a:cs typeface="Arial"/>
                        </a:rPr>
                        <a:t> </a:t>
                      </a:r>
                      <a:r>
                        <a:rPr lang="en-US" sz="1200" dirty="0" err="1" smtClean="0">
                          <a:latin typeface="Times New Roman"/>
                          <a:ea typeface="Times New Roman"/>
                          <a:cs typeface="Arial"/>
                        </a:rPr>
                        <a:t>Lv</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lv.kaiying@zte.com.cn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Yonggang</a:t>
                      </a:r>
                      <a:r>
                        <a:rPr lang="en-US" sz="1200" dirty="0" smtClean="0">
                          <a:latin typeface="Times New Roman"/>
                          <a:ea typeface="Times New Roman"/>
                          <a:cs typeface="Arial"/>
                        </a:rPr>
                        <a:t> Fang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yfang@ztetx.com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Ke</a:t>
                      </a:r>
                      <a:r>
                        <a:rPr lang="en-US" sz="1200" dirty="0" smtClean="0">
                          <a:latin typeface="Times New Roman"/>
                          <a:ea typeface="Times New Roman"/>
                          <a:cs typeface="Arial"/>
                        </a:rPr>
                        <a:t> Yao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Yao.ke5@zte.com.cn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Weimin</a:t>
                      </a:r>
                      <a:r>
                        <a:rPr lang="en-US" sz="1200" dirty="0" smtClean="0">
                          <a:latin typeface="Times New Roman"/>
                          <a:ea typeface="Times New Roman"/>
                          <a:cs typeface="Arial"/>
                        </a:rPr>
                        <a:t> Xing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Xing.weimin@zte.com.cn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标题 18"/>
          <p:cNvSpPr txBox="1">
            <a:spLocks/>
          </p:cNvSpPr>
          <p:nvPr/>
        </p:nvSpPr>
        <p:spPr>
          <a:xfrm>
            <a:off x="533400" y="762000"/>
            <a:ext cx="7772400" cy="5334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dirty="0" smtClean="0"/>
              <a:t>Authors (continued)</a:t>
            </a:r>
            <a:endParaRPr lang="zh-CN" altLang="en-US" sz="2000" kern="0" dirty="0"/>
          </a:p>
        </p:txBody>
      </p:sp>
    </p:spTree>
    <p:extLst>
      <p:ext uri="{BB962C8B-B14F-4D97-AF65-F5344CB8AC3E}">
        <p14:creationId xmlns:p14="http://schemas.microsoft.com/office/powerpoint/2010/main" val="424706567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on HE-SIG B Structure</a:t>
            </a:r>
            <a:endParaRPr lang="en-US" dirty="0"/>
          </a:p>
        </p:txBody>
      </p:sp>
      <p:sp>
        <p:nvSpPr>
          <p:cNvPr id="3" name="Content Placeholder 2"/>
          <p:cNvSpPr>
            <a:spLocks noGrp="1"/>
          </p:cNvSpPr>
          <p:nvPr>
            <p:ph idx="1"/>
          </p:nvPr>
        </p:nvSpPr>
        <p:spPr>
          <a:xfrm>
            <a:off x="685800" y="1752600"/>
            <a:ext cx="7772400" cy="4495800"/>
          </a:xfrm>
        </p:spPr>
        <p:txBody>
          <a:bodyPr>
            <a:normAutofit/>
          </a:bodyPr>
          <a:lstStyle/>
          <a:p>
            <a:r>
              <a:rPr lang="en-US" dirty="0" smtClean="0"/>
              <a:t>The current SFD [1] defines HE-SIG-B as follows:</a:t>
            </a:r>
          </a:p>
          <a:p>
            <a:pPr lvl="1"/>
            <a:r>
              <a:rPr lang="en-GB" dirty="0"/>
              <a:t>Downlink HE MU PPDU shall include HE-SIG-B field, and the number of OFDM symbols of HE-SIG-B field is variable.</a:t>
            </a:r>
            <a:endParaRPr lang="en-US" dirty="0"/>
          </a:p>
          <a:p>
            <a:pPr lvl="2"/>
            <a:r>
              <a:rPr lang="en-GB" dirty="0"/>
              <a:t>NOTE—The HE-SIG-B field includes information required to interpret HE MU PPDU, and detail is TBD.</a:t>
            </a:r>
            <a:endParaRPr lang="en-US" sz="2400" dirty="0"/>
          </a:p>
          <a:p>
            <a:pPr lvl="1"/>
            <a:r>
              <a:rPr lang="en-GB" dirty="0" smtClean="0"/>
              <a:t>HE</a:t>
            </a:r>
            <a:r>
              <a:rPr lang="en-GB" dirty="0"/>
              <a:t>-SIG-B shall use a DFT period of 3.2 µs and subcarrier spacing of 312.5 kHz. </a:t>
            </a:r>
            <a:endParaRPr lang="en-US" dirty="0"/>
          </a:p>
          <a:p>
            <a:r>
              <a:rPr lang="en-US" dirty="0" smtClean="0"/>
              <a:t>Background </a:t>
            </a:r>
          </a:p>
          <a:p>
            <a:pPr lvl="1"/>
            <a:r>
              <a:rPr lang="en-US" dirty="0" smtClean="0"/>
              <a:t>The structure of HE-SIG-B has to be defined with following details</a:t>
            </a:r>
            <a:endParaRPr lang="en-US" dirty="0"/>
          </a:p>
          <a:p>
            <a:pPr lvl="2"/>
            <a:r>
              <a:rPr lang="en-US" dirty="0" smtClean="0"/>
              <a:t>How to sort the contents in sequence</a:t>
            </a:r>
          </a:p>
          <a:p>
            <a:pPr lvl="3"/>
            <a:r>
              <a:rPr lang="en-US" dirty="0" smtClean="0"/>
              <a:t>Encoding sequence is discussed in another presentation [4] </a:t>
            </a:r>
            <a:endParaRPr lang="en-US" dirty="0"/>
          </a:p>
          <a:p>
            <a:pPr lvl="2"/>
            <a:r>
              <a:rPr lang="en-US" dirty="0" smtClean="0"/>
              <a:t>For wider bandwidth than 20MHz, how to arrange over frequency bands</a:t>
            </a:r>
          </a:p>
          <a:p>
            <a:pPr lvl="2"/>
            <a:r>
              <a:rPr lang="en-US" dirty="0" smtClean="0"/>
              <a:t>What information to be signaled</a:t>
            </a:r>
          </a:p>
          <a:p>
            <a:pPr lvl="1"/>
            <a:r>
              <a:rPr lang="en-US" dirty="0" smtClean="0"/>
              <a:t>In this presentation, we propose a HE-SIG-B structure</a:t>
            </a:r>
            <a:endParaRPr lang="en-US" dirty="0"/>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8</a:t>
            </a:fld>
            <a:endParaRPr lang="en-US" dirty="0"/>
          </a:p>
        </p:txBody>
      </p:sp>
      <p:sp>
        <p:nvSpPr>
          <p:cNvPr id="6" name="Date Placeholder 5"/>
          <p:cNvSpPr>
            <a:spLocks noGrp="1"/>
          </p:cNvSpPr>
          <p:nvPr>
            <p:ph type="dt" sz="half" idx="10"/>
          </p:nvPr>
        </p:nvSpPr>
        <p:spPr/>
        <p:txBody>
          <a:bodyPr/>
          <a:lstStyle/>
          <a:p>
            <a:pPr>
              <a:defRPr/>
            </a:pPr>
            <a:r>
              <a:rPr lang="en-US" smtClean="0"/>
              <a:t>July, 2015</a:t>
            </a:r>
            <a:endParaRPr lang="en-US" dirty="0"/>
          </a:p>
        </p:txBody>
      </p:sp>
    </p:spTree>
    <p:extLst>
      <p:ext uri="{BB962C8B-B14F-4D97-AF65-F5344CB8AC3E}">
        <p14:creationId xmlns:p14="http://schemas.microsoft.com/office/powerpoint/2010/main" val="377951575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dirty="0" smtClean="0"/>
              <a:t>Topic 1: Duplicate or Non-duplicate</a:t>
            </a:r>
            <a:endParaRPr lang="en-US" dirty="0"/>
          </a:p>
        </p:txBody>
      </p:sp>
      <p:sp>
        <p:nvSpPr>
          <p:cNvPr id="65" name="Content Placeholder 2"/>
          <p:cNvSpPr>
            <a:spLocks noGrp="1"/>
          </p:cNvSpPr>
          <p:nvPr>
            <p:ph idx="1"/>
          </p:nvPr>
        </p:nvSpPr>
        <p:spPr>
          <a:xfrm>
            <a:off x="685800" y="1752600"/>
            <a:ext cx="7772400" cy="4495800"/>
          </a:xfrm>
        </p:spPr>
        <p:txBody>
          <a:bodyPr>
            <a:normAutofit fontScale="92500" lnSpcReduction="10000"/>
          </a:bodyPr>
          <a:lstStyle/>
          <a:p>
            <a:r>
              <a:rPr lang="en-US" dirty="0" smtClean="0"/>
              <a:t>HE SIG-A is proposed to have 2 OFDM symbol [2]</a:t>
            </a:r>
          </a:p>
          <a:p>
            <a:pPr lvl="1"/>
            <a:r>
              <a:rPr lang="en-US" dirty="0" smtClean="0"/>
              <a:t>HE SIG-A is duplicated over operating bandwidth, like 11n/ac</a:t>
            </a:r>
          </a:p>
          <a:p>
            <a:pPr lvl="1"/>
            <a:r>
              <a:rPr lang="en-US" dirty="0" smtClean="0"/>
              <a:t>HE SIG-B exists only for DL-MU</a:t>
            </a:r>
          </a:p>
          <a:p>
            <a:r>
              <a:rPr lang="en-US" dirty="0" smtClean="0"/>
              <a:t>For MU, contents in HE SIG-A and HE SIG-B can be separated as follows:</a:t>
            </a:r>
          </a:p>
          <a:p>
            <a:pPr lvl="1"/>
            <a:r>
              <a:rPr lang="en-US" dirty="0" smtClean="0"/>
              <a:t>HE SIG-A can deliver the information about the PPDU to all STAs</a:t>
            </a:r>
          </a:p>
          <a:p>
            <a:pPr lvl="2"/>
            <a:r>
              <a:rPr lang="en-US" dirty="0" smtClean="0"/>
              <a:t>STAs do not know about the operating bandwidth yet; so better to be duplicated</a:t>
            </a:r>
          </a:p>
          <a:p>
            <a:pPr lvl="1"/>
            <a:r>
              <a:rPr lang="en-US" dirty="0" smtClean="0"/>
              <a:t>HE SIG-B sends the information for designated receiving STAs for MU operation</a:t>
            </a:r>
          </a:p>
          <a:p>
            <a:r>
              <a:rPr lang="en-US" dirty="0" smtClean="0"/>
              <a:t>The remaining question is whether we have duplicated part in HE SIG-B if there is any</a:t>
            </a:r>
          </a:p>
          <a:p>
            <a:pPr lvl="1"/>
            <a:r>
              <a:rPr lang="en-US" dirty="0" smtClean="0"/>
              <a:t>We may not need another duplicated portion in HE SIG-B, given that HE SIG-A has 48~52 information bits</a:t>
            </a:r>
          </a:p>
          <a:p>
            <a:pPr lvl="1"/>
            <a:r>
              <a:rPr lang="en-US" dirty="0" smtClean="0"/>
              <a:t>Unless we are lack of number of bits in HE SIG-A to be fully duplicated, we do not need to duplicate any OFDM symbol of HE SIG-B over full bandwidth</a:t>
            </a:r>
          </a:p>
        </p:txBody>
      </p:sp>
      <p:sp>
        <p:nvSpPr>
          <p:cNvPr id="5" name="Footer Placeholder 4"/>
          <p:cNvSpPr>
            <a:spLocks noGrp="1"/>
          </p:cNvSpPr>
          <p:nvPr>
            <p:ph type="ftr" sz="quarter" idx="11"/>
          </p:nvPr>
        </p:nvSpPr>
        <p:spPr/>
        <p:txBody>
          <a:bodyPr/>
          <a:lstStyle/>
          <a:p>
            <a:pPr>
              <a:defRPr/>
            </a:pPr>
            <a:r>
              <a:rPr lang="en-US" smtClean="0"/>
              <a:t>Joonsuk Kim (Apple)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099D1E7-2CFE-4362-BB72-AF97192842EA}" type="slidenum">
              <a:rPr lang="en-US" smtClean="0"/>
              <a:pPr>
                <a:defRPr/>
              </a:pPr>
              <a:t>9</a:t>
            </a:fld>
            <a:endParaRPr lang="en-US" dirty="0"/>
          </a:p>
        </p:txBody>
      </p:sp>
      <p:sp>
        <p:nvSpPr>
          <p:cNvPr id="3" name="Date Placeholder 2"/>
          <p:cNvSpPr>
            <a:spLocks noGrp="1"/>
          </p:cNvSpPr>
          <p:nvPr>
            <p:ph type="dt" sz="half" idx="10"/>
          </p:nvPr>
        </p:nvSpPr>
        <p:spPr/>
        <p:txBody>
          <a:bodyPr/>
          <a:lstStyle/>
          <a:p>
            <a:pPr>
              <a:defRPr/>
            </a:pPr>
            <a:r>
              <a:rPr lang="en-US" smtClean="0"/>
              <a:t>July, 2015</a:t>
            </a:r>
            <a:endParaRPr lang="en-US" dirty="0"/>
          </a:p>
        </p:txBody>
      </p:sp>
    </p:spTree>
    <p:extLst>
      <p:ext uri="{BB962C8B-B14F-4D97-AF65-F5344CB8AC3E}">
        <p14:creationId xmlns:p14="http://schemas.microsoft.com/office/powerpoint/2010/main" val="61692632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IEEE 802.11">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 802.11.thmx</Template>
  <TotalTime>28876</TotalTime>
  <Words>2751</Words>
  <Application>Microsoft Macintosh PowerPoint</Application>
  <PresentationFormat>On-screen Show (4:3)</PresentationFormat>
  <Paragraphs>558</Paragraphs>
  <Slides>19</Slides>
  <Notes>3</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IEEE 802.11</vt:lpstr>
      <vt:lpstr>HE-SIG-B Structure  </vt:lpstr>
      <vt:lpstr>PowerPoint Presentation</vt:lpstr>
      <vt:lpstr>PowerPoint Presentation</vt:lpstr>
      <vt:lpstr>PowerPoint Presentation</vt:lpstr>
      <vt:lpstr>PowerPoint Presentation</vt:lpstr>
      <vt:lpstr>PowerPoint Presentation</vt:lpstr>
      <vt:lpstr>PowerPoint Presentation</vt:lpstr>
      <vt:lpstr>Discussion on HE-SIG B Structure</vt:lpstr>
      <vt:lpstr>Topic 1: Duplicate or Non-duplicate</vt:lpstr>
      <vt:lpstr>Topic 2: Common &amp; User-specific </vt:lpstr>
      <vt:lpstr>Common Field in SIG-B</vt:lpstr>
      <vt:lpstr>User-specific Field in HE SIG-B</vt:lpstr>
      <vt:lpstr>Logical Flow of Signals in HE SIG-B</vt:lpstr>
      <vt:lpstr>RU Allocation</vt:lpstr>
      <vt:lpstr>Summary</vt:lpstr>
      <vt:lpstr>Straw poll #1</vt:lpstr>
      <vt:lpstr>Straw poll #2</vt:lpstr>
      <vt:lpstr>Straw poll #3</vt:lpstr>
      <vt:lpstr>Reference</vt:lpstr>
    </vt:vector>
  </TitlesOfParts>
  <Company>&lt;Company Name&gt;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lastModifiedBy>Joonsuk Kim</cp:lastModifiedBy>
  <cp:revision>657</cp:revision>
  <cp:lastPrinted>1998-02-10T13:28:06Z</cp:lastPrinted>
  <dcterms:created xsi:type="dcterms:W3CDTF">2009-12-02T19:05:24Z</dcterms:created>
  <dcterms:modified xsi:type="dcterms:W3CDTF">2015-07-15T06:16:45Z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-2045965416</vt:i4>
  </property>
  <property fmtid="{D5CDD505-2E9C-101B-9397-08002B2CF9AE}" pid="4" name="_EmailSubject">
    <vt:lpwstr>HE-SIGA structure strawpoll</vt:lpwstr>
  </property>
  <property fmtid="{D5CDD505-2E9C-101B-9397-08002B2CF9AE}" pid="5" name="_AuthorEmail">
    <vt:lpwstr>Jianhan.Liu@mediatek.com</vt:lpwstr>
  </property>
  <property fmtid="{D5CDD505-2E9C-101B-9397-08002B2CF9AE}" pid="6" name="_AuthorEmailDisplayName">
    <vt:lpwstr>Jianhan Liu</vt:lpwstr>
  </property>
</Properties>
</file>