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79" r:id="rId2"/>
    <p:sldId id="381" r:id="rId3"/>
    <p:sldId id="418" r:id="rId4"/>
    <p:sldId id="412" r:id="rId5"/>
    <p:sldId id="414" r:id="rId6"/>
    <p:sldId id="415" r:id="rId7"/>
    <p:sldId id="416" r:id="rId8"/>
    <p:sldId id="417" r:id="rId9"/>
    <p:sldId id="405" r:id="rId10"/>
    <p:sldId id="408" r:id="rId11"/>
    <p:sldId id="406" r:id="rId12"/>
    <p:sldId id="410" r:id="rId13"/>
    <p:sldId id="383" r:id="rId14"/>
    <p:sldId id="384" r:id="rId15"/>
    <p:sldId id="385" r:id="rId16"/>
    <p:sldId id="386" r:id="rId17"/>
    <p:sldId id="387" r:id="rId18"/>
    <p:sldId id="388" r:id="rId19"/>
    <p:sldId id="389" r:id="rId20"/>
    <p:sldId id="390" r:id="rId21"/>
    <p:sldId id="391" r:id="rId22"/>
    <p:sldId id="392" r:id="rId23"/>
    <p:sldId id="393" r:id="rId24"/>
    <p:sldId id="394" r:id="rId25"/>
    <p:sldId id="395" r:id="rId26"/>
    <p:sldId id="407" r:id="rId27"/>
    <p:sldId id="396" r:id="rId28"/>
    <p:sldId id="397" r:id="rId29"/>
    <p:sldId id="400" r:id="rId30"/>
    <p:sldId id="303" r:id="rId31"/>
    <p:sldId id="404" r:id="rId32"/>
    <p:sldId id="403" r:id="rId33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  <p:cmAuthor id="1" name="Lei Wang" initials="LW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9" autoAdjust="0"/>
    <p:restoredTop sz="94629" autoAdjust="0"/>
  </p:normalViewPr>
  <p:slideViewPr>
    <p:cSldViewPr>
      <p:cViewPr varScale="1">
        <p:scale>
          <a:sx n="82" d="100"/>
          <a:sy n="82" d="100"/>
        </p:scale>
        <p:origin x="102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61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1652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26360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67E657C-8704-4B97-9528-C596D55B181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21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67E657C-8704-4B97-9528-C596D55B181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1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67E657C-8704-4B97-9528-C596D55B181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95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67E657C-8704-4B97-9528-C596D55B181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282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Lin Yang, Bin Tian, Qualcomm, et. al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dirty="0" smtClean="0"/>
              <a:t>Lin Yang, Bin Tian et al  (Qualcomm)</a:t>
            </a: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dirty="0" smtClean="0"/>
              <a:t>Lin Yang, Bin Tian et al  (Qualcomm)</a:t>
            </a: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22238" y="6510338"/>
            <a:ext cx="531812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08FB4C2F-5AFF-4DA3-B9F9-744D8183C0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757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28585" y="6475413"/>
            <a:ext cx="241534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Lin Yang, Bin Tian et al  (Qualcomm)l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4167" y="6475413"/>
            <a:ext cx="2389758" cy="369332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Lin Yang, Bin Tian et al  (Qualcomm)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Lin Yang, Bin Tian et al  (Qualcomm)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Lin Yang, Bin Tian et al  (Qualcomm)</a:t>
            </a:r>
            <a:endParaRPr lang="en-US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189"/>
            <a:ext cx="942566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Lin Yang, Bin Tian et al  (Qualcomm)</a:t>
            </a:r>
            <a:endParaRPr lang="en-US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189"/>
            <a:ext cx="942566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Lin Yang, Bin Tian et al  (Qualcomm)</a:t>
            </a:r>
            <a:endParaRPr lang="en-US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dirty="0" smtClean="0"/>
              <a:t>Lin Yang, Bin Tian et al  (Qualcomm)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97513" y="6475413"/>
            <a:ext cx="23464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dirty="0" smtClean="0"/>
              <a:t>Lin Yang, Bin Tian et al  (Qualcomm)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189"/>
            <a:ext cx="942566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Lin Yang, Bin Tian, Qualcomm, et. al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802.11-15/0819r0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68421" y="6475413"/>
            <a:ext cx="20755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027231"/>
              </p:ext>
            </p:extLst>
          </p:nvPr>
        </p:nvGraphicFramePr>
        <p:xfrm>
          <a:off x="762000" y="2951508"/>
          <a:ext cx="7772400" cy="2819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4498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7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7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7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7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Zoong Doan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ddoan@qti.qualcomm.com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Alice Chen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09600" y="11430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/>
              <a:t>11ax OFDMA Tone Plan</a:t>
            </a:r>
          </a:p>
          <a:p>
            <a:r>
              <a:rPr lang="en-US" sz="3600" kern="0" dirty="0" smtClean="0"/>
              <a:t>Leftover Tones and Pilot Structure</a:t>
            </a:r>
          </a:p>
        </p:txBody>
      </p:sp>
      <p:sp>
        <p:nvSpPr>
          <p:cNvPr id="12" name="Rectangle 6"/>
          <p:cNvSpPr>
            <a:spLocks noGrp="1" noChangeArrowheads="1"/>
          </p:cNvSpPr>
          <p:nvPr>
            <p:ph idx="1"/>
          </p:nvPr>
        </p:nvSpPr>
        <p:spPr>
          <a:xfrm>
            <a:off x="771525" y="23325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199"/>
            <a:ext cx="7772400" cy="1295399"/>
          </a:xfrm>
        </p:spPr>
        <p:txBody>
          <a:bodyPr/>
          <a:lstStyle/>
          <a:p>
            <a:r>
              <a:rPr lang="en-US" dirty="0" smtClean="0"/>
              <a:t>Leftover 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5212"/>
          </a:xfrm>
        </p:spPr>
        <p:txBody>
          <a:bodyPr/>
          <a:lstStyle/>
          <a:p>
            <a:r>
              <a:rPr lang="en-US" sz="2000" dirty="0" smtClean="0"/>
              <a:t>Possible usage of leftover tones</a:t>
            </a:r>
          </a:p>
          <a:p>
            <a:pPr lvl="1"/>
            <a:r>
              <a:rPr lang="en-US" sz="1800" dirty="0"/>
              <a:t>Separator between different </a:t>
            </a:r>
            <a:r>
              <a:rPr lang="en-US" sz="1800" dirty="0" smtClean="0"/>
              <a:t>RUs, especially smaller size RUs, </a:t>
            </a:r>
            <a:r>
              <a:rPr lang="en-US" sz="1800" dirty="0"/>
              <a:t>to reduce leakage from adjacent </a:t>
            </a:r>
            <a:r>
              <a:rPr lang="en-US" sz="1800" dirty="0" smtClean="0"/>
              <a:t>block</a:t>
            </a:r>
          </a:p>
          <a:p>
            <a:pPr lvl="1"/>
            <a:r>
              <a:rPr lang="en-US" sz="1800" dirty="0" smtClean="0"/>
              <a:t>Additional </a:t>
            </a:r>
            <a:r>
              <a:rPr lang="en-US" sz="1800" dirty="0"/>
              <a:t>e</a:t>
            </a:r>
            <a:r>
              <a:rPr lang="en-US" sz="1800" dirty="0" smtClean="0"/>
              <a:t>dge protection from pulse shaping filter, adjacent blocker, etc.</a:t>
            </a:r>
          </a:p>
          <a:p>
            <a:pPr marL="1200150" lvl="3" indent="0">
              <a:buNone/>
            </a:pPr>
            <a:endParaRPr lang="en-US" sz="1400" dirty="0"/>
          </a:p>
          <a:p>
            <a:r>
              <a:rPr lang="en-US" sz="2000" dirty="0" smtClean="0"/>
              <a:t>No power transmitted on the leftover tones</a:t>
            </a:r>
          </a:p>
          <a:p>
            <a:endParaRPr lang="en-US" sz="2000" dirty="0"/>
          </a:p>
          <a:p>
            <a:r>
              <a:rPr lang="en-US" sz="2000" dirty="0" smtClean="0"/>
              <a:t>In the following slides, we propose the OFDMA tone structures that implement </a:t>
            </a:r>
            <a:r>
              <a:rPr lang="en-US" sz="2000" dirty="0"/>
              <a:t>the </a:t>
            </a:r>
            <a:r>
              <a:rPr lang="en-US" sz="2000" dirty="0" smtClean="0"/>
              <a:t>possible </a:t>
            </a:r>
            <a:r>
              <a:rPr lang="en-US" sz="2000" dirty="0"/>
              <a:t>usage of leftover </a:t>
            </a:r>
            <a:r>
              <a:rPr lang="en-US" sz="2000" dirty="0" smtClean="0"/>
              <a:t>tones </a:t>
            </a:r>
            <a:r>
              <a:rPr lang="en-US" sz="2000" dirty="0"/>
              <a:t>in a balanced way</a:t>
            </a:r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174640" y="6475412"/>
            <a:ext cx="241534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4602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dirty="0" smtClean="0"/>
              <a:t>Proposed </a:t>
            </a:r>
            <a:r>
              <a:rPr lang="en-US" sz="2800" dirty="0"/>
              <a:t>Location of Leftover </a:t>
            </a:r>
            <a:r>
              <a:rPr lang="en-US" sz="2800" dirty="0" smtClean="0"/>
              <a:t>Tones</a:t>
            </a:r>
            <a:br>
              <a:rPr lang="en-US" sz="2800" dirty="0" smtClean="0"/>
            </a:br>
            <a:r>
              <a:rPr lang="en-US" sz="2800" dirty="0" smtClean="0"/>
              <a:t>(in orange color)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462572" y="6481192"/>
            <a:ext cx="241534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13" name="TextBox 212"/>
          <p:cNvSpPr txBox="1"/>
          <p:nvPr/>
        </p:nvSpPr>
        <p:spPr>
          <a:xfrm>
            <a:off x="4393426" y="6197558"/>
            <a:ext cx="31323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HE80</a:t>
            </a:r>
            <a:endParaRPr lang="en-US" dirty="0"/>
          </a:p>
        </p:txBody>
      </p:sp>
      <p:sp>
        <p:nvSpPr>
          <p:cNvPr id="214" name="TextBox 213"/>
          <p:cNvSpPr txBox="1"/>
          <p:nvPr/>
        </p:nvSpPr>
        <p:spPr>
          <a:xfrm>
            <a:off x="256588" y="4834796"/>
            <a:ext cx="493025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 12 Edge</a:t>
            </a:r>
          </a:p>
        </p:txBody>
      </p:sp>
      <p:sp>
        <p:nvSpPr>
          <p:cNvPr id="215" name="TextBox 214"/>
          <p:cNvSpPr txBox="1"/>
          <p:nvPr/>
        </p:nvSpPr>
        <p:spPr>
          <a:xfrm>
            <a:off x="282012" y="5073435"/>
            <a:ext cx="465511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216" name="TextBox 215"/>
          <p:cNvSpPr txBox="1"/>
          <p:nvPr/>
        </p:nvSpPr>
        <p:spPr>
          <a:xfrm>
            <a:off x="220315" y="5326164"/>
            <a:ext cx="514685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220315" y="5633052"/>
            <a:ext cx="495887" cy="196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218" name="Trapezoid 217"/>
          <p:cNvSpPr/>
          <p:nvPr/>
        </p:nvSpPr>
        <p:spPr bwMode="auto">
          <a:xfrm>
            <a:off x="4362879" y="4837662"/>
            <a:ext cx="128762" cy="167030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19" name="Trapezoid 218"/>
          <p:cNvSpPr/>
          <p:nvPr/>
        </p:nvSpPr>
        <p:spPr bwMode="auto">
          <a:xfrm>
            <a:off x="4725405" y="4826727"/>
            <a:ext cx="131677" cy="176987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0" name="Trapezoid 219"/>
          <p:cNvSpPr/>
          <p:nvPr/>
        </p:nvSpPr>
        <p:spPr bwMode="auto">
          <a:xfrm>
            <a:off x="4365685" y="5046945"/>
            <a:ext cx="137369" cy="184115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1" name="Trapezoid 220"/>
          <p:cNvSpPr/>
          <p:nvPr/>
        </p:nvSpPr>
        <p:spPr bwMode="auto">
          <a:xfrm>
            <a:off x="4722363" y="5046997"/>
            <a:ext cx="142824" cy="185937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2" name="Trapezoid 221"/>
          <p:cNvSpPr/>
          <p:nvPr/>
        </p:nvSpPr>
        <p:spPr bwMode="auto">
          <a:xfrm>
            <a:off x="4366152" y="5307869"/>
            <a:ext cx="132808" cy="208525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3" name="Trapezoid 222"/>
          <p:cNvSpPr/>
          <p:nvPr/>
        </p:nvSpPr>
        <p:spPr bwMode="auto">
          <a:xfrm>
            <a:off x="4721548" y="5304886"/>
            <a:ext cx="139931" cy="211508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4" name="Trapezoid 223"/>
          <p:cNvSpPr/>
          <p:nvPr/>
        </p:nvSpPr>
        <p:spPr bwMode="auto">
          <a:xfrm>
            <a:off x="4360559" y="5630227"/>
            <a:ext cx="138401" cy="19329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5" name="Trapezoid 224"/>
          <p:cNvSpPr/>
          <p:nvPr/>
        </p:nvSpPr>
        <p:spPr bwMode="auto">
          <a:xfrm>
            <a:off x="4722361" y="5630227"/>
            <a:ext cx="139120" cy="198207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8440155" y="4826727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8439977" y="5040346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8446511" y="5284049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229" name="TextBox 228"/>
          <p:cNvSpPr txBox="1"/>
          <p:nvPr/>
        </p:nvSpPr>
        <p:spPr>
          <a:xfrm>
            <a:off x="8446511" y="5618019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8464563" y="5988086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231" name="TextBox 230"/>
          <p:cNvSpPr txBox="1"/>
          <p:nvPr/>
        </p:nvSpPr>
        <p:spPr>
          <a:xfrm>
            <a:off x="4447966" y="4800664"/>
            <a:ext cx="342564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7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4456990" y="5026313"/>
            <a:ext cx="342564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7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233" name="TextBox 232"/>
          <p:cNvSpPr txBox="1"/>
          <p:nvPr/>
        </p:nvSpPr>
        <p:spPr>
          <a:xfrm>
            <a:off x="4447966" y="5297099"/>
            <a:ext cx="342564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7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4466010" y="5622031"/>
            <a:ext cx="342564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7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146030" y="5964389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236" name="Trapezoid 235"/>
          <p:cNvSpPr/>
          <p:nvPr/>
        </p:nvSpPr>
        <p:spPr bwMode="auto">
          <a:xfrm>
            <a:off x="716201" y="5976526"/>
            <a:ext cx="7800154" cy="186543"/>
          </a:xfrm>
          <a:prstGeom prst="trapezoid">
            <a:avLst/>
          </a:prstGeom>
          <a:solidFill>
            <a:srgbClr val="7030A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Qualcomm Office Regular"/>
              </a:rPr>
              <a:t>996 usable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Qualcomm Office Regular"/>
              </a:rPr>
              <a:t> tones +5 DC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Qualcomm Office Regular"/>
            </a:endParaRPr>
          </a:p>
        </p:txBody>
      </p:sp>
      <p:sp>
        <p:nvSpPr>
          <p:cNvPr id="364" name="TextBox 363"/>
          <p:cNvSpPr txBox="1"/>
          <p:nvPr/>
        </p:nvSpPr>
        <p:spPr>
          <a:xfrm>
            <a:off x="4388432" y="4368758"/>
            <a:ext cx="10767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HE40</a:t>
            </a:r>
            <a:endParaRPr lang="en-US" dirty="0"/>
          </a:p>
        </p:txBody>
      </p:sp>
      <p:sp>
        <p:nvSpPr>
          <p:cNvPr id="367" name="TextBox 366"/>
          <p:cNvSpPr txBox="1"/>
          <p:nvPr/>
        </p:nvSpPr>
        <p:spPr>
          <a:xfrm>
            <a:off x="1477895" y="3329535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 12 Edge</a:t>
            </a:r>
          </a:p>
        </p:txBody>
      </p:sp>
      <p:sp>
        <p:nvSpPr>
          <p:cNvPr id="368" name="TextBox 367"/>
          <p:cNvSpPr txBox="1"/>
          <p:nvPr/>
        </p:nvSpPr>
        <p:spPr>
          <a:xfrm>
            <a:off x="1474884" y="3570231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369" name="TextBox 368"/>
          <p:cNvSpPr txBox="1"/>
          <p:nvPr/>
        </p:nvSpPr>
        <p:spPr>
          <a:xfrm>
            <a:off x="1456839" y="3822960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370" name="TextBox 369"/>
          <p:cNvSpPr txBox="1"/>
          <p:nvPr/>
        </p:nvSpPr>
        <p:spPr>
          <a:xfrm>
            <a:off x="1439485" y="4130333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372" name="TextBox 371"/>
          <p:cNvSpPr txBox="1"/>
          <p:nvPr/>
        </p:nvSpPr>
        <p:spPr>
          <a:xfrm>
            <a:off x="7144755" y="3341575"/>
            <a:ext cx="609777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373" name="TextBox 372"/>
          <p:cNvSpPr txBox="1"/>
          <p:nvPr/>
        </p:nvSpPr>
        <p:spPr>
          <a:xfrm>
            <a:off x="7159796" y="3564221"/>
            <a:ext cx="609777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374" name="TextBox 373"/>
          <p:cNvSpPr txBox="1"/>
          <p:nvPr/>
        </p:nvSpPr>
        <p:spPr>
          <a:xfrm>
            <a:off x="7177850" y="3816948"/>
            <a:ext cx="609777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375" name="TextBox 374"/>
          <p:cNvSpPr txBox="1"/>
          <p:nvPr/>
        </p:nvSpPr>
        <p:spPr>
          <a:xfrm>
            <a:off x="7204927" y="4114807"/>
            <a:ext cx="609777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376" name="TextBox 375"/>
          <p:cNvSpPr txBox="1"/>
          <p:nvPr/>
        </p:nvSpPr>
        <p:spPr>
          <a:xfrm>
            <a:off x="4463081" y="3287421"/>
            <a:ext cx="315033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5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377" name="TextBox 376"/>
          <p:cNvSpPr txBox="1"/>
          <p:nvPr/>
        </p:nvSpPr>
        <p:spPr>
          <a:xfrm>
            <a:off x="4481968" y="3510067"/>
            <a:ext cx="293139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5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378" name="TextBox 377"/>
          <p:cNvSpPr txBox="1"/>
          <p:nvPr/>
        </p:nvSpPr>
        <p:spPr>
          <a:xfrm>
            <a:off x="4457196" y="3789875"/>
            <a:ext cx="326933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5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379" name="TextBox 378"/>
          <p:cNvSpPr txBox="1"/>
          <p:nvPr/>
        </p:nvSpPr>
        <p:spPr>
          <a:xfrm>
            <a:off x="4476377" y="4084578"/>
            <a:ext cx="282656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5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933436" y="3327078"/>
            <a:ext cx="2561664" cy="975938"/>
            <a:chOff x="1875281" y="3100921"/>
            <a:chExt cx="2561664" cy="975938"/>
          </a:xfrm>
        </p:grpSpPr>
        <p:sp>
          <p:nvSpPr>
            <p:cNvPr id="366" name="Trapezoid 365"/>
            <p:cNvSpPr/>
            <p:nvPr/>
          </p:nvSpPr>
          <p:spPr bwMode="auto">
            <a:xfrm>
              <a:off x="1875281" y="3904176"/>
              <a:ext cx="2561663" cy="172683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 </a:t>
              </a:r>
            </a:p>
          </p:txBody>
        </p:sp>
        <p:sp>
          <p:nvSpPr>
            <p:cNvPr id="415" name="Trapezoid 414"/>
            <p:cNvSpPr/>
            <p:nvPr/>
          </p:nvSpPr>
          <p:spPr bwMode="auto">
            <a:xfrm>
              <a:off x="3044946" y="3102420"/>
              <a:ext cx="220365" cy="17138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416" name="Trapezoid 415"/>
            <p:cNvSpPr/>
            <p:nvPr/>
          </p:nvSpPr>
          <p:spPr bwMode="auto">
            <a:xfrm>
              <a:off x="3039796" y="3319641"/>
              <a:ext cx="229656" cy="18178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417" name="Trapezoid 416"/>
            <p:cNvSpPr/>
            <p:nvPr/>
          </p:nvSpPr>
          <p:spPr bwMode="auto">
            <a:xfrm>
              <a:off x="3046031" y="3583565"/>
              <a:ext cx="222950" cy="21531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3264226" y="3100921"/>
              <a:ext cx="1172719" cy="700464"/>
              <a:chOff x="3264226" y="3100921"/>
              <a:chExt cx="1172719" cy="700464"/>
            </a:xfrm>
          </p:grpSpPr>
          <p:sp>
            <p:nvSpPr>
              <p:cNvPr id="414" name="Trapezoid 413"/>
              <p:cNvSpPr/>
              <p:nvPr/>
            </p:nvSpPr>
            <p:spPr bwMode="auto">
              <a:xfrm>
                <a:off x="3349150" y="3583923"/>
                <a:ext cx="1013970" cy="21746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418" name="Trapezoid 417"/>
              <p:cNvSpPr/>
              <p:nvPr/>
            </p:nvSpPr>
            <p:spPr bwMode="auto">
              <a:xfrm>
                <a:off x="4146446" y="3106815"/>
                <a:ext cx="203696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19" name="Trapezoid 418"/>
              <p:cNvSpPr/>
              <p:nvPr/>
            </p:nvSpPr>
            <p:spPr bwMode="auto">
              <a:xfrm>
                <a:off x="3919958" y="3319540"/>
                <a:ext cx="433441" cy="18220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420" name="Trapezoid 419"/>
              <p:cNvSpPr/>
              <p:nvPr/>
            </p:nvSpPr>
            <p:spPr bwMode="auto">
              <a:xfrm>
                <a:off x="3919958" y="3106815"/>
                <a:ext cx="218200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21" name="Trapezoid 420"/>
              <p:cNvSpPr/>
              <p:nvPr/>
            </p:nvSpPr>
            <p:spPr bwMode="auto">
              <a:xfrm>
                <a:off x="4350142" y="3105235"/>
                <a:ext cx="79563" cy="16777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22" name="Trapezoid 421"/>
              <p:cNvSpPr/>
              <p:nvPr/>
            </p:nvSpPr>
            <p:spPr bwMode="auto">
              <a:xfrm>
                <a:off x="4355023" y="3314894"/>
                <a:ext cx="81922" cy="18472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37" name="Trapezoid 436"/>
              <p:cNvSpPr/>
              <p:nvPr/>
            </p:nvSpPr>
            <p:spPr bwMode="auto">
              <a:xfrm>
                <a:off x="3579288" y="3106815"/>
                <a:ext cx="225576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38" name="Trapezoid 437"/>
              <p:cNvSpPr/>
              <p:nvPr/>
            </p:nvSpPr>
            <p:spPr bwMode="auto">
              <a:xfrm>
                <a:off x="3352800" y="3319540"/>
                <a:ext cx="451462" cy="18220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439" name="Trapezoid 438"/>
              <p:cNvSpPr/>
              <p:nvPr/>
            </p:nvSpPr>
            <p:spPr bwMode="auto">
              <a:xfrm>
                <a:off x="3352800" y="3106815"/>
                <a:ext cx="218200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40" name="Trapezoid 439"/>
              <p:cNvSpPr/>
              <p:nvPr/>
            </p:nvSpPr>
            <p:spPr bwMode="auto">
              <a:xfrm>
                <a:off x="3277377" y="3105235"/>
                <a:ext cx="75423" cy="16777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41" name="Trapezoid 440"/>
              <p:cNvSpPr/>
              <p:nvPr/>
            </p:nvSpPr>
            <p:spPr bwMode="auto">
              <a:xfrm>
                <a:off x="3810000" y="3100921"/>
                <a:ext cx="113161" cy="17208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442" name="Trapezoid 441"/>
              <p:cNvSpPr/>
              <p:nvPr/>
            </p:nvSpPr>
            <p:spPr bwMode="auto">
              <a:xfrm>
                <a:off x="3268062" y="3314894"/>
                <a:ext cx="84738" cy="18472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43" name="Trapezoid 442"/>
              <p:cNvSpPr/>
              <p:nvPr/>
            </p:nvSpPr>
            <p:spPr bwMode="auto">
              <a:xfrm>
                <a:off x="3810000" y="3314894"/>
                <a:ext cx="108334" cy="18472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445" name="Trapezoid 444"/>
              <p:cNvSpPr/>
              <p:nvPr/>
            </p:nvSpPr>
            <p:spPr bwMode="auto">
              <a:xfrm>
                <a:off x="3264226" y="3587335"/>
                <a:ext cx="83839" cy="21154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46" name="Trapezoid 445"/>
              <p:cNvSpPr/>
              <p:nvPr/>
            </p:nvSpPr>
            <p:spPr bwMode="auto">
              <a:xfrm>
                <a:off x="4364205" y="3582792"/>
                <a:ext cx="72738" cy="21453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</p:grpSp>
        <p:grpSp>
          <p:nvGrpSpPr>
            <p:cNvPr id="447" name="Group 446"/>
            <p:cNvGrpSpPr/>
            <p:nvPr/>
          </p:nvGrpSpPr>
          <p:grpSpPr>
            <a:xfrm>
              <a:off x="1875281" y="3103378"/>
              <a:ext cx="1172719" cy="699625"/>
              <a:chOff x="3264226" y="3100921"/>
              <a:chExt cx="1172719" cy="700464"/>
            </a:xfrm>
          </p:grpSpPr>
          <p:sp>
            <p:nvSpPr>
              <p:cNvPr id="448" name="Trapezoid 447"/>
              <p:cNvSpPr/>
              <p:nvPr/>
            </p:nvSpPr>
            <p:spPr bwMode="auto">
              <a:xfrm>
                <a:off x="3349150" y="3583923"/>
                <a:ext cx="1013970" cy="21746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449" name="Trapezoid 448"/>
              <p:cNvSpPr/>
              <p:nvPr/>
            </p:nvSpPr>
            <p:spPr bwMode="auto">
              <a:xfrm>
                <a:off x="4146446" y="3106815"/>
                <a:ext cx="203696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50" name="Trapezoid 449"/>
              <p:cNvSpPr/>
              <p:nvPr/>
            </p:nvSpPr>
            <p:spPr bwMode="auto">
              <a:xfrm>
                <a:off x="3919958" y="3319540"/>
                <a:ext cx="433441" cy="18220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451" name="Trapezoid 450"/>
              <p:cNvSpPr/>
              <p:nvPr/>
            </p:nvSpPr>
            <p:spPr bwMode="auto">
              <a:xfrm>
                <a:off x="3919958" y="3106815"/>
                <a:ext cx="218200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52" name="Trapezoid 451"/>
              <p:cNvSpPr/>
              <p:nvPr/>
            </p:nvSpPr>
            <p:spPr bwMode="auto">
              <a:xfrm>
                <a:off x="4350142" y="3105235"/>
                <a:ext cx="79563" cy="16777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53" name="Trapezoid 452"/>
              <p:cNvSpPr/>
              <p:nvPr/>
            </p:nvSpPr>
            <p:spPr bwMode="auto">
              <a:xfrm>
                <a:off x="4355023" y="3314894"/>
                <a:ext cx="81922" cy="18472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54" name="Trapezoid 453"/>
              <p:cNvSpPr/>
              <p:nvPr/>
            </p:nvSpPr>
            <p:spPr bwMode="auto">
              <a:xfrm>
                <a:off x="3579288" y="3106815"/>
                <a:ext cx="225576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55" name="Trapezoid 454"/>
              <p:cNvSpPr/>
              <p:nvPr/>
            </p:nvSpPr>
            <p:spPr bwMode="auto">
              <a:xfrm>
                <a:off x="3352800" y="3319540"/>
                <a:ext cx="451462" cy="18220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456" name="Trapezoid 455"/>
              <p:cNvSpPr/>
              <p:nvPr/>
            </p:nvSpPr>
            <p:spPr bwMode="auto">
              <a:xfrm>
                <a:off x="3352800" y="3106815"/>
                <a:ext cx="218200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57" name="Trapezoid 456"/>
              <p:cNvSpPr/>
              <p:nvPr/>
            </p:nvSpPr>
            <p:spPr bwMode="auto">
              <a:xfrm>
                <a:off x="3268063" y="3105235"/>
                <a:ext cx="84738" cy="16777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58" name="Trapezoid 457"/>
              <p:cNvSpPr/>
              <p:nvPr/>
            </p:nvSpPr>
            <p:spPr bwMode="auto">
              <a:xfrm>
                <a:off x="3810000" y="3100921"/>
                <a:ext cx="113161" cy="17208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459" name="Trapezoid 458"/>
              <p:cNvSpPr/>
              <p:nvPr/>
            </p:nvSpPr>
            <p:spPr bwMode="auto">
              <a:xfrm>
                <a:off x="3268062" y="3314894"/>
                <a:ext cx="84738" cy="18472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60" name="Trapezoid 459"/>
              <p:cNvSpPr/>
              <p:nvPr/>
            </p:nvSpPr>
            <p:spPr bwMode="auto">
              <a:xfrm>
                <a:off x="3810000" y="3314894"/>
                <a:ext cx="108334" cy="18472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461" name="Trapezoid 460"/>
              <p:cNvSpPr/>
              <p:nvPr/>
            </p:nvSpPr>
            <p:spPr bwMode="auto">
              <a:xfrm>
                <a:off x="3264226" y="3587335"/>
                <a:ext cx="83839" cy="21154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62" name="Trapezoid 461"/>
              <p:cNvSpPr/>
              <p:nvPr/>
            </p:nvSpPr>
            <p:spPr bwMode="auto">
              <a:xfrm>
                <a:off x="4364205" y="3582792"/>
                <a:ext cx="72738" cy="21453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</p:grpSp>
      </p:grpSp>
      <p:grpSp>
        <p:nvGrpSpPr>
          <p:cNvPr id="463" name="Group 462"/>
          <p:cNvGrpSpPr/>
          <p:nvPr/>
        </p:nvGrpSpPr>
        <p:grpSpPr>
          <a:xfrm>
            <a:off x="4735491" y="3331393"/>
            <a:ext cx="2561664" cy="968760"/>
            <a:chOff x="1875281" y="3100921"/>
            <a:chExt cx="2561664" cy="975938"/>
          </a:xfrm>
        </p:grpSpPr>
        <p:sp>
          <p:nvSpPr>
            <p:cNvPr id="464" name="Trapezoid 463"/>
            <p:cNvSpPr/>
            <p:nvPr/>
          </p:nvSpPr>
          <p:spPr bwMode="auto">
            <a:xfrm>
              <a:off x="1875281" y="3904176"/>
              <a:ext cx="2561663" cy="172683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 </a:t>
              </a:r>
            </a:p>
          </p:txBody>
        </p:sp>
        <p:sp>
          <p:nvSpPr>
            <p:cNvPr id="465" name="Trapezoid 464"/>
            <p:cNvSpPr/>
            <p:nvPr/>
          </p:nvSpPr>
          <p:spPr bwMode="auto">
            <a:xfrm>
              <a:off x="3044946" y="3102420"/>
              <a:ext cx="220365" cy="17138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466" name="Trapezoid 465"/>
            <p:cNvSpPr/>
            <p:nvPr/>
          </p:nvSpPr>
          <p:spPr bwMode="auto">
            <a:xfrm>
              <a:off x="3039796" y="3319641"/>
              <a:ext cx="229656" cy="18178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467" name="Trapezoid 466"/>
            <p:cNvSpPr/>
            <p:nvPr/>
          </p:nvSpPr>
          <p:spPr bwMode="auto">
            <a:xfrm>
              <a:off x="3046031" y="3583565"/>
              <a:ext cx="222950" cy="21531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grpSp>
          <p:nvGrpSpPr>
            <p:cNvPr id="468" name="Group 467"/>
            <p:cNvGrpSpPr/>
            <p:nvPr/>
          </p:nvGrpSpPr>
          <p:grpSpPr>
            <a:xfrm>
              <a:off x="3264226" y="3100921"/>
              <a:ext cx="1172719" cy="700464"/>
              <a:chOff x="3264226" y="3100921"/>
              <a:chExt cx="1172719" cy="700464"/>
            </a:xfrm>
          </p:grpSpPr>
          <p:sp>
            <p:nvSpPr>
              <p:cNvPr id="485" name="Trapezoid 484"/>
              <p:cNvSpPr/>
              <p:nvPr/>
            </p:nvSpPr>
            <p:spPr bwMode="auto">
              <a:xfrm>
                <a:off x="3349150" y="3583923"/>
                <a:ext cx="1013970" cy="21746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486" name="Trapezoid 485"/>
              <p:cNvSpPr/>
              <p:nvPr/>
            </p:nvSpPr>
            <p:spPr bwMode="auto">
              <a:xfrm>
                <a:off x="4146446" y="3106815"/>
                <a:ext cx="203696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87" name="Trapezoid 486"/>
              <p:cNvSpPr/>
              <p:nvPr/>
            </p:nvSpPr>
            <p:spPr bwMode="auto">
              <a:xfrm>
                <a:off x="3919958" y="3319540"/>
                <a:ext cx="433441" cy="18220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488" name="Trapezoid 487"/>
              <p:cNvSpPr/>
              <p:nvPr/>
            </p:nvSpPr>
            <p:spPr bwMode="auto">
              <a:xfrm>
                <a:off x="3919958" y="3106815"/>
                <a:ext cx="218200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89" name="Trapezoid 488"/>
              <p:cNvSpPr/>
              <p:nvPr/>
            </p:nvSpPr>
            <p:spPr bwMode="auto">
              <a:xfrm>
                <a:off x="4350142" y="3105235"/>
                <a:ext cx="79563" cy="16777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90" name="Trapezoid 489"/>
              <p:cNvSpPr/>
              <p:nvPr/>
            </p:nvSpPr>
            <p:spPr bwMode="auto">
              <a:xfrm>
                <a:off x="4355023" y="3314894"/>
                <a:ext cx="81922" cy="18472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91" name="Trapezoid 490"/>
              <p:cNvSpPr/>
              <p:nvPr/>
            </p:nvSpPr>
            <p:spPr bwMode="auto">
              <a:xfrm>
                <a:off x="3579288" y="3106815"/>
                <a:ext cx="225576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92" name="Trapezoid 491"/>
              <p:cNvSpPr/>
              <p:nvPr/>
            </p:nvSpPr>
            <p:spPr bwMode="auto">
              <a:xfrm>
                <a:off x="3352800" y="3319540"/>
                <a:ext cx="451462" cy="18220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493" name="Trapezoid 492"/>
              <p:cNvSpPr/>
              <p:nvPr/>
            </p:nvSpPr>
            <p:spPr bwMode="auto">
              <a:xfrm>
                <a:off x="3352800" y="3106815"/>
                <a:ext cx="218200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94" name="Trapezoid 493"/>
              <p:cNvSpPr/>
              <p:nvPr/>
            </p:nvSpPr>
            <p:spPr bwMode="auto">
              <a:xfrm>
                <a:off x="3277377" y="3105235"/>
                <a:ext cx="75423" cy="16777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95" name="Trapezoid 494"/>
              <p:cNvSpPr/>
              <p:nvPr/>
            </p:nvSpPr>
            <p:spPr bwMode="auto">
              <a:xfrm>
                <a:off x="3810000" y="3100921"/>
                <a:ext cx="113161" cy="17208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496" name="Trapezoid 495"/>
              <p:cNvSpPr/>
              <p:nvPr/>
            </p:nvSpPr>
            <p:spPr bwMode="auto">
              <a:xfrm>
                <a:off x="3268062" y="3314894"/>
                <a:ext cx="84738" cy="18472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97" name="Trapezoid 496"/>
              <p:cNvSpPr/>
              <p:nvPr/>
            </p:nvSpPr>
            <p:spPr bwMode="auto">
              <a:xfrm>
                <a:off x="3810000" y="3314894"/>
                <a:ext cx="108334" cy="18472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498" name="Trapezoid 497"/>
              <p:cNvSpPr/>
              <p:nvPr/>
            </p:nvSpPr>
            <p:spPr bwMode="auto">
              <a:xfrm>
                <a:off x="3264226" y="3587335"/>
                <a:ext cx="83839" cy="21154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99" name="Trapezoid 498"/>
              <p:cNvSpPr/>
              <p:nvPr/>
            </p:nvSpPr>
            <p:spPr bwMode="auto">
              <a:xfrm>
                <a:off x="4364205" y="3582792"/>
                <a:ext cx="72738" cy="21453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</p:grpSp>
        <p:grpSp>
          <p:nvGrpSpPr>
            <p:cNvPr id="469" name="Group 468"/>
            <p:cNvGrpSpPr/>
            <p:nvPr/>
          </p:nvGrpSpPr>
          <p:grpSpPr>
            <a:xfrm>
              <a:off x="1875281" y="3103378"/>
              <a:ext cx="1172719" cy="699625"/>
              <a:chOff x="3264226" y="3100921"/>
              <a:chExt cx="1172719" cy="700464"/>
            </a:xfrm>
          </p:grpSpPr>
          <p:sp>
            <p:nvSpPr>
              <p:cNvPr id="470" name="Trapezoid 469"/>
              <p:cNvSpPr/>
              <p:nvPr/>
            </p:nvSpPr>
            <p:spPr bwMode="auto">
              <a:xfrm>
                <a:off x="3349150" y="3583923"/>
                <a:ext cx="1013970" cy="21746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471" name="Trapezoid 470"/>
              <p:cNvSpPr/>
              <p:nvPr/>
            </p:nvSpPr>
            <p:spPr bwMode="auto">
              <a:xfrm>
                <a:off x="4146446" y="3106815"/>
                <a:ext cx="203696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72" name="Trapezoid 471"/>
              <p:cNvSpPr/>
              <p:nvPr/>
            </p:nvSpPr>
            <p:spPr bwMode="auto">
              <a:xfrm>
                <a:off x="3919958" y="3319540"/>
                <a:ext cx="433441" cy="18220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473" name="Trapezoid 472"/>
              <p:cNvSpPr/>
              <p:nvPr/>
            </p:nvSpPr>
            <p:spPr bwMode="auto">
              <a:xfrm>
                <a:off x="3919958" y="3106815"/>
                <a:ext cx="218200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74" name="Trapezoid 473"/>
              <p:cNvSpPr/>
              <p:nvPr/>
            </p:nvSpPr>
            <p:spPr bwMode="auto">
              <a:xfrm>
                <a:off x="4350142" y="3105235"/>
                <a:ext cx="79563" cy="16777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75" name="Trapezoid 474"/>
              <p:cNvSpPr/>
              <p:nvPr/>
            </p:nvSpPr>
            <p:spPr bwMode="auto">
              <a:xfrm>
                <a:off x="4355023" y="3314894"/>
                <a:ext cx="81922" cy="18472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76" name="Trapezoid 475"/>
              <p:cNvSpPr/>
              <p:nvPr/>
            </p:nvSpPr>
            <p:spPr bwMode="auto">
              <a:xfrm>
                <a:off x="3579288" y="3106815"/>
                <a:ext cx="225576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77" name="Trapezoid 476"/>
              <p:cNvSpPr/>
              <p:nvPr/>
            </p:nvSpPr>
            <p:spPr bwMode="auto">
              <a:xfrm>
                <a:off x="3352800" y="3319540"/>
                <a:ext cx="451462" cy="18220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478" name="Trapezoid 477"/>
              <p:cNvSpPr/>
              <p:nvPr/>
            </p:nvSpPr>
            <p:spPr bwMode="auto">
              <a:xfrm>
                <a:off x="3352800" y="3106815"/>
                <a:ext cx="218200" cy="16777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79" name="Trapezoid 478"/>
              <p:cNvSpPr/>
              <p:nvPr/>
            </p:nvSpPr>
            <p:spPr bwMode="auto">
              <a:xfrm>
                <a:off x="3268063" y="3105235"/>
                <a:ext cx="84738" cy="16777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80" name="Trapezoid 479"/>
              <p:cNvSpPr/>
              <p:nvPr/>
            </p:nvSpPr>
            <p:spPr bwMode="auto">
              <a:xfrm>
                <a:off x="3810000" y="3100921"/>
                <a:ext cx="113161" cy="17208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481" name="Trapezoid 480"/>
              <p:cNvSpPr/>
              <p:nvPr/>
            </p:nvSpPr>
            <p:spPr bwMode="auto">
              <a:xfrm>
                <a:off x="3268062" y="3314894"/>
                <a:ext cx="84738" cy="184728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82" name="Trapezoid 481"/>
              <p:cNvSpPr/>
              <p:nvPr/>
            </p:nvSpPr>
            <p:spPr bwMode="auto">
              <a:xfrm>
                <a:off x="3810000" y="3314894"/>
                <a:ext cx="108334" cy="18472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483" name="Trapezoid 482"/>
              <p:cNvSpPr/>
              <p:nvPr/>
            </p:nvSpPr>
            <p:spPr bwMode="auto">
              <a:xfrm>
                <a:off x="3264226" y="3587335"/>
                <a:ext cx="83839" cy="21154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484" name="Trapezoid 483"/>
              <p:cNvSpPr/>
              <p:nvPr/>
            </p:nvSpPr>
            <p:spPr bwMode="auto">
              <a:xfrm>
                <a:off x="4364205" y="3582792"/>
                <a:ext cx="72738" cy="21453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716201" y="4829877"/>
            <a:ext cx="3654874" cy="994423"/>
            <a:chOff x="658046" y="4603720"/>
            <a:chExt cx="3654874" cy="994423"/>
          </a:xfrm>
        </p:grpSpPr>
        <p:sp>
          <p:nvSpPr>
            <p:cNvPr id="237" name="Trapezoid 236"/>
            <p:cNvSpPr/>
            <p:nvPr/>
          </p:nvSpPr>
          <p:spPr bwMode="auto">
            <a:xfrm>
              <a:off x="664333" y="5407379"/>
              <a:ext cx="1834027" cy="190490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 </a:t>
              </a:r>
            </a:p>
          </p:txBody>
        </p:sp>
        <p:sp>
          <p:nvSpPr>
            <p:cNvPr id="238" name="Trapezoid 237"/>
            <p:cNvSpPr/>
            <p:nvPr/>
          </p:nvSpPr>
          <p:spPr bwMode="auto">
            <a:xfrm>
              <a:off x="2502231" y="5407381"/>
              <a:ext cx="1800173" cy="19076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</a:t>
              </a:r>
            </a:p>
          </p:txBody>
        </p:sp>
        <p:sp>
          <p:nvSpPr>
            <p:cNvPr id="303" name="Trapezoid 302"/>
            <p:cNvSpPr/>
            <p:nvPr/>
          </p:nvSpPr>
          <p:spPr bwMode="auto">
            <a:xfrm>
              <a:off x="2102279" y="4610067"/>
              <a:ext cx="162467" cy="16581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04" name="Trapezoid 303"/>
            <p:cNvSpPr/>
            <p:nvPr/>
          </p:nvSpPr>
          <p:spPr bwMode="auto">
            <a:xfrm>
              <a:off x="2267478" y="4611493"/>
              <a:ext cx="170922" cy="164393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05" name="Trapezoid 304"/>
            <p:cNvSpPr/>
            <p:nvPr/>
          </p:nvSpPr>
          <p:spPr bwMode="auto">
            <a:xfrm>
              <a:off x="2109056" y="4823751"/>
              <a:ext cx="329344" cy="18303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06" name="Trapezoid 305"/>
            <p:cNvSpPr/>
            <p:nvPr/>
          </p:nvSpPr>
          <p:spPr bwMode="auto">
            <a:xfrm>
              <a:off x="714734" y="5078729"/>
              <a:ext cx="712716" cy="22220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307" name="Trapezoid 306"/>
            <p:cNvSpPr/>
            <p:nvPr/>
          </p:nvSpPr>
          <p:spPr bwMode="auto">
            <a:xfrm>
              <a:off x="1711688" y="5087126"/>
              <a:ext cx="726712" cy="20877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308" name="Trapezoid 307"/>
            <p:cNvSpPr/>
            <p:nvPr/>
          </p:nvSpPr>
          <p:spPr bwMode="auto">
            <a:xfrm>
              <a:off x="2443527" y="4608482"/>
              <a:ext cx="87215" cy="16740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kern="0" dirty="0" smtClean="0">
                  <a:solidFill>
                    <a:prstClr val="black"/>
                  </a:solidFill>
                  <a:latin typeface="Qualcomm Office Regular"/>
                </a:rPr>
                <a:t>2</a:t>
              </a:r>
              <a:endPara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309" name="Trapezoid 308"/>
            <p:cNvSpPr/>
            <p:nvPr/>
          </p:nvSpPr>
          <p:spPr bwMode="auto">
            <a:xfrm>
              <a:off x="2442621" y="4820841"/>
              <a:ext cx="88959" cy="18593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10" name="Trapezoid 309"/>
            <p:cNvSpPr/>
            <p:nvPr/>
          </p:nvSpPr>
          <p:spPr bwMode="auto">
            <a:xfrm>
              <a:off x="3526148" y="4608637"/>
              <a:ext cx="160333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11" name="Trapezoid 310"/>
            <p:cNvSpPr/>
            <p:nvPr/>
          </p:nvSpPr>
          <p:spPr bwMode="auto">
            <a:xfrm>
              <a:off x="3529621" y="4823753"/>
              <a:ext cx="309595" cy="18302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12" name="Trapezoid 311"/>
            <p:cNvSpPr/>
            <p:nvPr/>
          </p:nvSpPr>
          <p:spPr bwMode="auto">
            <a:xfrm>
              <a:off x="3686481" y="4610062"/>
              <a:ext cx="147877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13" name="Trapezoid 312"/>
            <p:cNvSpPr/>
            <p:nvPr/>
          </p:nvSpPr>
          <p:spPr bwMode="auto">
            <a:xfrm>
              <a:off x="2708050" y="4610068"/>
              <a:ext cx="158836" cy="1675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14" name="Trapezoid 313"/>
            <p:cNvSpPr/>
            <p:nvPr/>
          </p:nvSpPr>
          <p:spPr bwMode="auto">
            <a:xfrm>
              <a:off x="2533854" y="4823752"/>
              <a:ext cx="312925" cy="18303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15" name="Trapezoid 314"/>
            <p:cNvSpPr/>
            <p:nvPr/>
          </p:nvSpPr>
          <p:spPr bwMode="auto">
            <a:xfrm>
              <a:off x="2534507" y="4610067"/>
              <a:ext cx="173044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16" name="Trapezoid 315"/>
            <p:cNvSpPr/>
            <p:nvPr/>
          </p:nvSpPr>
          <p:spPr bwMode="auto">
            <a:xfrm>
              <a:off x="2533853" y="5085642"/>
              <a:ext cx="707757" cy="215296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317" name="Trapezoid 316"/>
            <p:cNvSpPr/>
            <p:nvPr/>
          </p:nvSpPr>
          <p:spPr bwMode="auto">
            <a:xfrm>
              <a:off x="3533972" y="5081770"/>
              <a:ext cx="722361" cy="21413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318" name="Trapezoid 317"/>
            <p:cNvSpPr/>
            <p:nvPr/>
          </p:nvSpPr>
          <p:spPr bwMode="auto">
            <a:xfrm>
              <a:off x="1494202" y="4605624"/>
              <a:ext cx="160713" cy="17138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19" name="Trapezoid 318"/>
            <p:cNvSpPr/>
            <p:nvPr/>
          </p:nvSpPr>
          <p:spPr bwMode="auto">
            <a:xfrm>
              <a:off x="1489031" y="4820789"/>
              <a:ext cx="152459" cy="18434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0" name="Trapezoid 319"/>
            <p:cNvSpPr/>
            <p:nvPr/>
          </p:nvSpPr>
          <p:spPr bwMode="auto">
            <a:xfrm>
              <a:off x="1494202" y="5083210"/>
              <a:ext cx="151573" cy="21772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1" name="Trapezoid 320"/>
            <p:cNvSpPr/>
            <p:nvPr/>
          </p:nvSpPr>
          <p:spPr bwMode="auto">
            <a:xfrm>
              <a:off x="3307877" y="5084538"/>
              <a:ext cx="177225" cy="21234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2" name="Trapezoid 321"/>
            <p:cNvSpPr/>
            <p:nvPr/>
          </p:nvSpPr>
          <p:spPr bwMode="auto">
            <a:xfrm>
              <a:off x="714737" y="4607121"/>
              <a:ext cx="146885" cy="17147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3" name="Trapezoid 322"/>
            <p:cNvSpPr/>
            <p:nvPr/>
          </p:nvSpPr>
          <p:spPr bwMode="auto">
            <a:xfrm>
              <a:off x="861624" y="4608355"/>
              <a:ext cx="147731" cy="16938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4" name="Trapezoid 323"/>
            <p:cNvSpPr/>
            <p:nvPr/>
          </p:nvSpPr>
          <p:spPr bwMode="auto">
            <a:xfrm>
              <a:off x="718032" y="4817835"/>
              <a:ext cx="291458" cy="18311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25" name="Trapezoid 324"/>
            <p:cNvSpPr/>
            <p:nvPr/>
          </p:nvSpPr>
          <p:spPr bwMode="auto">
            <a:xfrm>
              <a:off x="660544" y="4604703"/>
              <a:ext cx="54190" cy="16860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26" name="Trapezoid 325"/>
            <p:cNvSpPr/>
            <p:nvPr/>
          </p:nvSpPr>
          <p:spPr bwMode="auto">
            <a:xfrm>
              <a:off x="663310" y="4815929"/>
              <a:ext cx="52970" cy="194221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27" name="Trapezoid 326"/>
            <p:cNvSpPr/>
            <p:nvPr/>
          </p:nvSpPr>
          <p:spPr bwMode="auto">
            <a:xfrm>
              <a:off x="4078074" y="4605696"/>
              <a:ext cx="166952" cy="1720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8" name="Trapezoid 327"/>
            <p:cNvSpPr/>
            <p:nvPr/>
          </p:nvSpPr>
          <p:spPr bwMode="auto">
            <a:xfrm>
              <a:off x="4245103" y="4607780"/>
              <a:ext cx="56888" cy="16493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29" name="Trapezoid 328"/>
            <p:cNvSpPr/>
            <p:nvPr/>
          </p:nvSpPr>
          <p:spPr bwMode="auto">
            <a:xfrm>
              <a:off x="3918594" y="4607122"/>
              <a:ext cx="159253" cy="17061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30" name="Trapezoid 329"/>
            <p:cNvSpPr/>
            <p:nvPr/>
          </p:nvSpPr>
          <p:spPr bwMode="auto">
            <a:xfrm>
              <a:off x="3923107" y="4828133"/>
              <a:ext cx="323114" cy="17676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31" name="Trapezoid 330"/>
            <p:cNvSpPr/>
            <p:nvPr/>
          </p:nvSpPr>
          <p:spPr bwMode="auto">
            <a:xfrm>
              <a:off x="3834359" y="4606962"/>
              <a:ext cx="80260" cy="16933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32" name="Trapezoid 331"/>
            <p:cNvSpPr/>
            <p:nvPr/>
          </p:nvSpPr>
          <p:spPr bwMode="auto">
            <a:xfrm>
              <a:off x="4247177" y="4826605"/>
              <a:ext cx="60353" cy="178297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33" name="Trapezoid 332"/>
            <p:cNvSpPr/>
            <p:nvPr/>
          </p:nvSpPr>
          <p:spPr bwMode="auto">
            <a:xfrm>
              <a:off x="3839216" y="4825617"/>
              <a:ext cx="83889" cy="17506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35" name="Trapezoid 334"/>
            <p:cNvSpPr/>
            <p:nvPr/>
          </p:nvSpPr>
          <p:spPr bwMode="auto">
            <a:xfrm>
              <a:off x="1648058" y="5082974"/>
              <a:ext cx="63630" cy="21390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36" name="Trapezoid 335"/>
            <p:cNvSpPr/>
            <p:nvPr/>
          </p:nvSpPr>
          <p:spPr bwMode="auto">
            <a:xfrm>
              <a:off x="3245383" y="5082897"/>
              <a:ext cx="62494" cy="21398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37" name="Trapezoid 336"/>
            <p:cNvSpPr/>
            <p:nvPr/>
          </p:nvSpPr>
          <p:spPr bwMode="auto">
            <a:xfrm>
              <a:off x="3479948" y="5087862"/>
              <a:ext cx="49673" cy="20901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38" name="Trapezoid 337"/>
            <p:cNvSpPr/>
            <p:nvPr/>
          </p:nvSpPr>
          <p:spPr bwMode="auto">
            <a:xfrm>
              <a:off x="1093520" y="4605538"/>
              <a:ext cx="172954" cy="16779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39" name="Trapezoid 338"/>
            <p:cNvSpPr/>
            <p:nvPr/>
          </p:nvSpPr>
          <p:spPr bwMode="auto">
            <a:xfrm>
              <a:off x="1259768" y="4606624"/>
              <a:ext cx="165989" cy="167306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40" name="Trapezoid 339"/>
            <p:cNvSpPr/>
            <p:nvPr/>
          </p:nvSpPr>
          <p:spPr bwMode="auto">
            <a:xfrm>
              <a:off x="1010841" y="4609019"/>
              <a:ext cx="80477" cy="16367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41" name="Trapezoid 340"/>
            <p:cNvSpPr/>
            <p:nvPr/>
          </p:nvSpPr>
          <p:spPr bwMode="auto">
            <a:xfrm>
              <a:off x="1098120" y="4818458"/>
              <a:ext cx="326317" cy="18222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42" name="Trapezoid 341"/>
            <p:cNvSpPr/>
            <p:nvPr/>
          </p:nvSpPr>
          <p:spPr bwMode="auto">
            <a:xfrm>
              <a:off x="1425858" y="4606289"/>
              <a:ext cx="63852" cy="16688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43" name="Trapezoid 342"/>
            <p:cNvSpPr/>
            <p:nvPr/>
          </p:nvSpPr>
          <p:spPr bwMode="auto">
            <a:xfrm>
              <a:off x="1424441" y="4816558"/>
              <a:ext cx="62457" cy="18412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44" name="Trapezoid 343"/>
            <p:cNvSpPr/>
            <p:nvPr/>
          </p:nvSpPr>
          <p:spPr bwMode="auto">
            <a:xfrm>
              <a:off x="1014202" y="4822269"/>
              <a:ext cx="81416" cy="18003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45" name="Trapezoid 344"/>
            <p:cNvSpPr/>
            <p:nvPr/>
          </p:nvSpPr>
          <p:spPr bwMode="auto">
            <a:xfrm>
              <a:off x="1875694" y="4606962"/>
              <a:ext cx="141330" cy="17016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46" name="Trapezoid 345"/>
            <p:cNvSpPr/>
            <p:nvPr/>
          </p:nvSpPr>
          <p:spPr bwMode="auto">
            <a:xfrm>
              <a:off x="2017024" y="4606178"/>
              <a:ext cx="85998" cy="17143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47" name="Trapezoid 346"/>
            <p:cNvSpPr/>
            <p:nvPr/>
          </p:nvSpPr>
          <p:spPr bwMode="auto">
            <a:xfrm>
              <a:off x="1716587" y="4606962"/>
              <a:ext cx="159107" cy="17016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48" name="Trapezoid 347"/>
            <p:cNvSpPr/>
            <p:nvPr/>
          </p:nvSpPr>
          <p:spPr bwMode="auto">
            <a:xfrm>
              <a:off x="1710519" y="4821970"/>
              <a:ext cx="306505" cy="18480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49" name="Trapezoid 348"/>
            <p:cNvSpPr/>
            <p:nvPr/>
          </p:nvSpPr>
          <p:spPr bwMode="auto">
            <a:xfrm>
              <a:off x="1653717" y="4603737"/>
              <a:ext cx="57970" cy="17479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50" name="Trapezoid 349"/>
            <p:cNvSpPr/>
            <p:nvPr/>
          </p:nvSpPr>
          <p:spPr bwMode="auto">
            <a:xfrm>
              <a:off x="2013603" y="4822760"/>
              <a:ext cx="88196" cy="18176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51" name="Trapezoid 350"/>
            <p:cNvSpPr/>
            <p:nvPr/>
          </p:nvSpPr>
          <p:spPr bwMode="auto">
            <a:xfrm>
              <a:off x="1648057" y="4815840"/>
              <a:ext cx="62957" cy="18946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52" name="Trapezoid 351"/>
            <p:cNvSpPr/>
            <p:nvPr/>
          </p:nvSpPr>
          <p:spPr bwMode="auto">
            <a:xfrm>
              <a:off x="3309691" y="4606178"/>
              <a:ext cx="161219" cy="17156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53" name="Trapezoid 352"/>
            <p:cNvSpPr/>
            <p:nvPr/>
          </p:nvSpPr>
          <p:spPr bwMode="auto">
            <a:xfrm>
              <a:off x="3303455" y="4830582"/>
              <a:ext cx="161146" cy="17619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54" name="Trapezoid 353"/>
            <p:cNvSpPr/>
            <p:nvPr/>
          </p:nvSpPr>
          <p:spPr bwMode="auto">
            <a:xfrm>
              <a:off x="2942492" y="4605696"/>
              <a:ext cx="147417" cy="1720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55" name="Trapezoid 354"/>
            <p:cNvSpPr/>
            <p:nvPr/>
          </p:nvSpPr>
          <p:spPr bwMode="auto">
            <a:xfrm>
              <a:off x="3093976" y="4606851"/>
              <a:ext cx="148334" cy="17088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56" name="Trapezoid 355"/>
            <p:cNvSpPr/>
            <p:nvPr/>
          </p:nvSpPr>
          <p:spPr bwMode="auto">
            <a:xfrm>
              <a:off x="2851325" y="4609758"/>
              <a:ext cx="97475" cy="16785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57" name="Trapezoid 356"/>
            <p:cNvSpPr/>
            <p:nvPr/>
          </p:nvSpPr>
          <p:spPr bwMode="auto">
            <a:xfrm>
              <a:off x="2942234" y="4816572"/>
              <a:ext cx="301785" cy="19020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58" name="Trapezoid 357"/>
            <p:cNvSpPr/>
            <p:nvPr/>
          </p:nvSpPr>
          <p:spPr bwMode="auto">
            <a:xfrm>
              <a:off x="3245382" y="4605541"/>
              <a:ext cx="59182" cy="17474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59" name="Trapezoid 358"/>
            <p:cNvSpPr/>
            <p:nvPr/>
          </p:nvSpPr>
          <p:spPr bwMode="auto">
            <a:xfrm>
              <a:off x="3246629" y="4814441"/>
              <a:ext cx="61248" cy="19233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60" name="Trapezoid 359"/>
            <p:cNvSpPr/>
            <p:nvPr/>
          </p:nvSpPr>
          <p:spPr bwMode="auto">
            <a:xfrm>
              <a:off x="2853244" y="4829992"/>
              <a:ext cx="95557" cy="17678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61" name="Trapezoid 360"/>
            <p:cNvSpPr/>
            <p:nvPr/>
          </p:nvSpPr>
          <p:spPr bwMode="auto">
            <a:xfrm>
              <a:off x="3466626" y="4603720"/>
              <a:ext cx="59522" cy="17257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62" name="Trapezoid 361"/>
            <p:cNvSpPr/>
            <p:nvPr/>
          </p:nvSpPr>
          <p:spPr bwMode="auto">
            <a:xfrm>
              <a:off x="3464601" y="4826746"/>
              <a:ext cx="58496" cy="180031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01" name="Trapezoid 500"/>
            <p:cNvSpPr/>
            <p:nvPr/>
          </p:nvSpPr>
          <p:spPr bwMode="auto">
            <a:xfrm>
              <a:off x="1429570" y="5084337"/>
              <a:ext cx="61570" cy="21236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02" name="Trapezoid 501"/>
            <p:cNvSpPr/>
            <p:nvPr/>
          </p:nvSpPr>
          <p:spPr bwMode="auto">
            <a:xfrm>
              <a:off x="658046" y="5076258"/>
              <a:ext cx="56688" cy="22044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03" name="Trapezoid 502"/>
            <p:cNvSpPr/>
            <p:nvPr/>
          </p:nvSpPr>
          <p:spPr bwMode="auto">
            <a:xfrm>
              <a:off x="2438336" y="5085368"/>
              <a:ext cx="95516" cy="21133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05" name="Trapezoid 504"/>
            <p:cNvSpPr/>
            <p:nvPr/>
          </p:nvSpPr>
          <p:spPr bwMode="auto">
            <a:xfrm>
              <a:off x="4248485" y="5083137"/>
              <a:ext cx="64435" cy="207100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</p:grpSp>
      <p:grpSp>
        <p:nvGrpSpPr>
          <p:cNvPr id="506" name="Group 505"/>
          <p:cNvGrpSpPr/>
          <p:nvPr/>
        </p:nvGrpSpPr>
        <p:grpSpPr>
          <a:xfrm>
            <a:off x="4857581" y="4826728"/>
            <a:ext cx="3658774" cy="996794"/>
            <a:chOff x="654146" y="4603720"/>
            <a:chExt cx="3658774" cy="994423"/>
          </a:xfrm>
        </p:grpSpPr>
        <p:sp>
          <p:nvSpPr>
            <p:cNvPr id="507" name="Trapezoid 506"/>
            <p:cNvSpPr/>
            <p:nvPr/>
          </p:nvSpPr>
          <p:spPr bwMode="auto">
            <a:xfrm>
              <a:off x="664333" y="5407379"/>
              <a:ext cx="1834027" cy="190490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 </a:t>
              </a:r>
            </a:p>
          </p:txBody>
        </p:sp>
        <p:sp>
          <p:nvSpPr>
            <p:cNvPr id="508" name="Trapezoid 507"/>
            <p:cNvSpPr/>
            <p:nvPr/>
          </p:nvSpPr>
          <p:spPr bwMode="auto">
            <a:xfrm>
              <a:off x="2502231" y="5407381"/>
              <a:ext cx="1800173" cy="19076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</a:t>
              </a:r>
            </a:p>
          </p:txBody>
        </p:sp>
        <p:sp>
          <p:nvSpPr>
            <p:cNvPr id="509" name="Trapezoid 508"/>
            <p:cNvSpPr/>
            <p:nvPr/>
          </p:nvSpPr>
          <p:spPr bwMode="auto">
            <a:xfrm>
              <a:off x="2102279" y="4610067"/>
              <a:ext cx="162467" cy="16581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10" name="Trapezoid 509"/>
            <p:cNvSpPr/>
            <p:nvPr/>
          </p:nvSpPr>
          <p:spPr bwMode="auto">
            <a:xfrm>
              <a:off x="2267478" y="4611493"/>
              <a:ext cx="170922" cy="164393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11" name="Trapezoid 510"/>
            <p:cNvSpPr/>
            <p:nvPr/>
          </p:nvSpPr>
          <p:spPr bwMode="auto">
            <a:xfrm>
              <a:off x="2109056" y="4823751"/>
              <a:ext cx="329344" cy="18303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12" name="Trapezoid 511"/>
            <p:cNvSpPr/>
            <p:nvPr/>
          </p:nvSpPr>
          <p:spPr bwMode="auto">
            <a:xfrm>
              <a:off x="714734" y="5078729"/>
              <a:ext cx="712716" cy="22220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513" name="Trapezoid 512"/>
            <p:cNvSpPr/>
            <p:nvPr/>
          </p:nvSpPr>
          <p:spPr bwMode="auto">
            <a:xfrm>
              <a:off x="1711688" y="5087126"/>
              <a:ext cx="726712" cy="20877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514" name="Trapezoid 513"/>
            <p:cNvSpPr/>
            <p:nvPr/>
          </p:nvSpPr>
          <p:spPr bwMode="auto">
            <a:xfrm>
              <a:off x="2443527" y="4608482"/>
              <a:ext cx="87215" cy="16740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kern="0" dirty="0" smtClean="0">
                  <a:solidFill>
                    <a:prstClr val="black"/>
                  </a:solidFill>
                  <a:latin typeface="Qualcomm Office Regular"/>
                </a:rPr>
                <a:t>2</a:t>
              </a:r>
              <a:endPara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515" name="Trapezoid 514"/>
            <p:cNvSpPr/>
            <p:nvPr/>
          </p:nvSpPr>
          <p:spPr bwMode="auto">
            <a:xfrm>
              <a:off x="2442621" y="4820841"/>
              <a:ext cx="88959" cy="18593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16" name="Trapezoid 515"/>
            <p:cNvSpPr/>
            <p:nvPr/>
          </p:nvSpPr>
          <p:spPr bwMode="auto">
            <a:xfrm>
              <a:off x="3526148" y="4608637"/>
              <a:ext cx="160333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17" name="Trapezoid 516"/>
            <p:cNvSpPr/>
            <p:nvPr/>
          </p:nvSpPr>
          <p:spPr bwMode="auto">
            <a:xfrm>
              <a:off x="3529621" y="4823753"/>
              <a:ext cx="309595" cy="18302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18" name="Trapezoid 517"/>
            <p:cNvSpPr/>
            <p:nvPr/>
          </p:nvSpPr>
          <p:spPr bwMode="auto">
            <a:xfrm>
              <a:off x="3686481" y="4610062"/>
              <a:ext cx="147877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19" name="Trapezoid 518"/>
            <p:cNvSpPr/>
            <p:nvPr/>
          </p:nvSpPr>
          <p:spPr bwMode="auto">
            <a:xfrm>
              <a:off x="2708050" y="4610068"/>
              <a:ext cx="158836" cy="1675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0" name="Trapezoid 519"/>
            <p:cNvSpPr/>
            <p:nvPr/>
          </p:nvSpPr>
          <p:spPr bwMode="auto">
            <a:xfrm>
              <a:off x="2533854" y="4823752"/>
              <a:ext cx="312925" cy="18303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21" name="Trapezoid 520"/>
            <p:cNvSpPr/>
            <p:nvPr/>
          </p:nvSpPr>
          <p:spPr bwMode="auto">
            <a:xfrm>
              <a:off x="2534507" y="4610067"/>
              <a:ext cx="173044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2" name="Trapezoid 521"/>
            <p:cNvSpPr/>
            <p:nvPr/>
          </p:nvSpPr>
          <p:spPr bwMode="auto">
            <a:xfrm>
              <a:off x="2533853" y="5085642"/>
              <a:ext cx="707757" cy="215296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523" name="Trapezoid 522"/>
            <p:cNvSpPr/>
            <p:nvPr/>
          </p:nvSpPr>
          <p:spPr bwMode="auto">
            <a:xfrm>
              <a:off x="3533972" y="5081770"/>
              <a:ext cx="722361" cy="21413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524" name="Trapezoid 523"/>
            <p:cNvSpPr/>
            <p:nvPr/>
          </p:nvSpPr>
          <p:spPr bwMode="auto">
            <a:xfrm>
              <a:off x="1494202" y="4605624"/>
              <a:ext cx="160713" cy="17138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5" name="Trapezoid 524"/>
            <p:cNvSpPr/>
            <p:nvPr/>
          </p:nvSpPr>
          <p:spPr bwMode="auto">
            <a:xfrm>
              <a:off x="1489031" y="4820789"/>
              <a:ext cx="152459" cy="18434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6" name="Trapezoid 525"/>
            <p:cNvSpPr/>
            <p:nvPr/>
          </p:nvSpPr>
          <p:spPr bwMode="auto">
            <a:xfrm>
              <a:off x="1494202" y="5083210"/>
              <a:ext cx="151573" cy="21772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7" name="Trapezoid 526"/>
            <p:cNvSpPr/>
            <p:nvPr/>
          </p:nvSpPr>
          <p:spPr bwMode="auto">
            <a:xfrm>
              <a:off x="3307877" y="5084538"/>
              <a:ext cx="177225" cy="21234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8" name="Trapezoid 527"/>
            <p:cNvSpPr/>
            <p:nvPr/>
          </p:nvSpPr>
          <p:spPr bwMode="auto">
            <a:xfrm>
              <a:off x="714737" y="4607121"/>
              <a:ext cx="146885" cy="17147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9" name="Trapezoid 528"/>
            <p:cNvSpPr/>
            <p:nvPr/>
          </p:nvSpPr>
          <p:spPr bwMode="auto">
            <a:xfrm>
              <a:off x="861624" y="4608355"/>
              <a:ext cx="147731" cy="16938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30" name="Trapezoid 529"/>
            <p:cNvSpPr/>
            <p:nvPr/>
          </p:nvSpPr>
          <p:spPr bwMode="auto">
            <a:xfrm>
              <a:off x="718032" y="4817835"/>
              <a:ext cx="291458" cy="18311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31" name="Trapezoid 530"/>
            <p:cNvSpPr/>
            <p:nvPr/>
          </p:nvSpPr>
          <p:spPr bwMode="auto">
            <a:xfrm>
              <a:off x="654146" y="4604703"/>
              <a:ext cx="60588" cy="17503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32" name="Trapezoid 531"/>
            <p:cNvSpPr/>
            <p:nvPr/>
          </p:nvSpPr>
          <p:spPr bwMode="auto">
            <a:xfrm>
              <a:off x="663310" y="4815929"/>
              <a:ext cx="52970" cy="194221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33" name="Trapezoid 532"/>
            <p:cNvSpPr/>
            <p:nvPr/>
          </p:nvSpPr>
          <p:spPr bwMode="auto">
            <a:xfrm>
              <a:off x="4078074" y="4605696"/>
              <a:ext cx="166952" cy="1720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34" name="Trapezoid 533"/>
            <p:cNvSpPr/>
            <p:nvPr/>
          </p:nvSpPr>
          <p:spPr bwMode="auto">
            <a:xfrm>
              <a:off x="4245103" y="4607780"/>
              <a:ext cx="56888" cy="16493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35" name="Trapezoid 534"/>
            <p:cNvSpPr/>
            <p:nvPr/>
          </p:nvSpPr>
          <p:spPr bwMode="auto">
            <a:xfrm>
              <a:off x="3918594" y="4607122"/>
              <a:ext cx="159253" cy="17061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36" name="Trapezoid 535"/>
            <p:cNvSpPr/>
            <p:nvPr/>
          </p:nvSpPr>
          <p:spPr bwMode="auto">
            <a:xfrm>
              <a:off x="3923107" y="4828133"/>
              <a:ext cx="323114" cy="17676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37" name="Trapezoid 536"/>
            <p:cNvSpPr/>
            <p:nvPr/>
          </p:nvSpPr>
          <p:spPr bwMode="auto">
            <a:xfrm>
              <a:off x="3834359" y="4606962"/>
              <a:ext cx="80260" cy="16933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38" name="Trapezoid 537"/>
            <p:cNvSpPr/>
            <p:nvPr/>
          </p:nvSpPr>
          <p:spPr bwMode="auto">
            <a:xfrm>
              <a:off x="4247177" y="4826605"/>
              <a:ext cx="60353" cy="178297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39" name="Trapezoid 538"/>
            <p:cNvSpPr/>
            <p:nvPr/>
          </p:nvSpPr>
          <p:spPr bwMode="auto">
            <a:xfrm>
              <a:off x="3839216" y="4825617"/>
              <a:ext cx="83889" cy="17506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40" name="Trapezoid 539"/>
            <p:cNvSpPr/>
            <p:nvPr/>
          </p:nvSpPr>
          <p:spPr bwMode="auto">
            <a:xfrm>
              <a:off x="1648058" y="5082974"/>
              <a:ext cx="63630" cy="21390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41" name="Trapezoid 540"/>
            <p:cNvSpPr/>
            <p:nvPr/>
          </p:nvSpPr>
          <p:spPr bwMode="auto">
            <a:xfrm>
              <a:off x="3245383" y="5082897"/>
              <a:ext cx="62494" cy="21398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42" name="Trapezoid 541"/>
            <p:cNvSpPr/>
            <p:nvPr/>
          </p:nvSpPr>
          <p:spPr bwMode="auto">
            <a:xfrm>
              <a:off x="3479948" y="5087862"/>
              <a:ext cx="49673" cy="20901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43" name="Trapezoid 542"/>
            <p:cNvSpPr/>
            <p:nvPr/>
          </p:nvSpPr>
          <p:spPr bwMode="auto">
            <a:xfrm>
              <a:off x="1093520" y="4605538"/>
              <a:ext cx="172954" cy="16779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44" name="Trapezoid 543"/>
            <p:cNvSpPr/>
            <p:nvPr/>
          </p:nvSpPr>
          <p:spPr bwMode="auto">
            <a:xfrm>
              <a:off x="1259768" y="4606624"/>
              <a:ext cx="165989" cy="167306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45" name="Trapezoid 544"/>
            <p:cNvSpPr/>
            <p:nvPr/>
          </p:nvSpPr>
          <p:spPr bwMode="auto">
            <a:xfrm>
              <a:off x="1010841" y="4609019"/>
              <a:ext cx="80477" cy="16367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46" name="Trapezoid 545"/>
            <p:cNvSpPr/>
            <p:nvPr/>
          </p:nvSpPr>
          <p:spPr bwMode="auto">
            <a:xfrm>
              <a:off x="1098120" y="4818458"/>
              <a:ext cx="326317" cy="18222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47" name="Trapezoid 546"/>
            <p:cNvSpPr/>
            <p:nvPr/>
          </p:nvSpPr>
          <p:spPr bwMode="auto">
            <a:xfrm>
              <a:off x="1425858" y="4606289"/>
              <a:ext cx="63852" cy="16688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48" name="Trapezoid 547"/>
            <p:cNvSpPr/>
            <p:nvPr/>
          </p:nvSpPr>
          <p:spPr bwMode="auto">
            <a:xfrm>
              <a:off x="1424441" y="4816558"/>
              <a:ext cx="62457" cy="18412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49" name="Trapezoid 548"/>
            <p:cNvSpPr/>
            <p:nvPr/>
          </p:nvSpPr>
          <p:spPr bwMode="auto">
            <a:xfrm>
              <a:off x="1014202" y="4822269"/>
              <a:ext cx="81416" cy="18003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50" name="Trapezoid 549"/>
            <p:cNvSpPr/>
            <p:nvPr/>
          </p:nvSpPr>
          <p:spPr bwMode="auto">
            <a:xfrm>
              <a:off x="1875694" y="4606962"/>
              <a:ext cx="141330" cy="17016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51" name="Trapezoid 550"/>
            <p:cNvSpPr/>
            <p:nvPr/>
          </p:nvSpPr>
          <p:spPr bwMode="auto">
            <a:xfrm>
              <a:off x="2017024" y="4606178"/>
              <a:ext cx="85998" cy="17143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52" name="Trapezoid 551"/>
            <p:cNvSpPr/>
            <p:nvPr/>
          </p:nvSpPr>
          <p:spPr bwMode="auto">
            <a:xfrm>
              <a:off x="1716587" y="4606962"/>
              <a:ext cx="159107" cy="17016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53" name="Trapezoid 552"/>
            <p:cNvSpPr/>
            <p:nvPr/>
          </p:nvSpPr>
          <p:spPr bwMode="auto">
            <a:xfrm>
              <a:off x="1710519" y="4821970"/>
              <a:ext cx="306505" cy="18480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54" name="Trapezoid 553"/>
            <p:cNvSpPr/>
            <p:nvPr/>
          </p:nvSpPr>
          <p:spPr bwMode="auto">
            <a:xfrm>
              <a:off x="1653717" y="4603737"/>
              <a:ext cx="57970" cy="17479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55" name="Trapezoid 554"/>
            <p:cNvSpPr/>
            <p:nvPr/>
          </p:nvSpPr>
          <p:spPr bwMode="auto">
            <a:xfrm>
              <a:off x="2013603" y="4822760"/>
              <a:ext cx="88196" cy="18176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56" name="Trapezoid 555"/>
            <p:cNvSpPr/>
            <p:nvPr/>
          </p:nvSpPr>
          <p:spPr bwMode="auto">
            <a:xfrm>
              <a:off x="1648057" y="4815840"/>
              <a:ext cx="62957" cy="18946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57" name="Trapezoid 556"/>
            <p:cNvSpPr/>
            <p:nvPr/>
          </p:nvSpPr>
          <p:spPr bwMode="auto">
            <a:xfrm>
              <a:off x="3309691" y="4606178"/>
              <a:ext cx="161219" cy="17156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58" name="Trapezoid 557"/>
            <p:cNvSpPr/>
            <p:nvPr/>
          </p:nvSpPr>
          <p:spPr bwMode="auto">
            <a:xfrm>
              <a:off x="3303455" y="4830582"/>
              <a:ext cx="161146" cy="17619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59" name="Trapezoid 558"/>
            <p:cNvSpPr/>
            <p:nvPr/>
          </p:nvSpPr>
          <p:spPr bwMode="auto">
            <a:xfrm>
              <a:off x="2942492" y="4605696"/>
              <a:ext cx="147417" cy="1720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60" name="Trapezoid 559"/>
            <p:cNvSpPr/>
            <p:nvPr/>
          </p:nvSpPr>
          <p:spPr bwMode="auto">
            <a:xfrm>
              <a:off x="3093976" y="4606851"/>
              <a:ext cx="148334" cy="17088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61" name="Trapezoid 560"/>
            <p:cNvSpPr/>
            <p:nvPr/>
          </p:nvSpPr>
          <p:spPr bwMode="auto">
            <a:xfrm>
              <a:off x="2851325" y="4609758"/>
              <a:ext cx="97475" cy="16785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62" name="Trapezoid 561"/>
            <p:cNvSpPr/>
            <p:nvPr/>
          </p:nvSpPr>
          <p:spPr bwMode="auto">
            <a:xfrm>
              <a:off x="2942234" y="4816572"/>
              <a:ext cx="301785" cy="19020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63" name="Trapezoid 562"/>
            <p:cNvSpPr/>
            <p:nvPr/>
          </p:nvSpPr>
          <p:spPr bwMode="auto">
            <a:xfrm>
              <a:off x="3245382" y="4605541"/>
              <a:ext cx="59182" cy="17474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64" name="Trapezoid 563"/>
            <p:cNvSpPr/>
            <p:nvPr/>
          </p:nvSpPr>
          <p:spPr bwMode="auto">
            <a:xfrm>
              <a:off x="3246629" y="4814441"/>
              <a:ext cx="61248" cy="19233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65" name="Trapezoid 564"/>
            <p:cNvSpPr/>
            <p:nvPr/>
          </p:nvSpPr>
          <p:spPr bwMode="auto">
            <a:xfrm>
              <a:off x="2853244" y="4829992"/>
              <a:ext cx="95557" cy="17678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66" name="Trapezoid 565"/>
            <p:cNvSpPr/>
            <p:nvPr/>
          </p:nvSpPr>
          <p:spPr bwMode="auto">
            <a:xfrm>
              <a:off x="3466626" y="4603720"/>
              <a:ext cx="59522" cy="17257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67" name="Trapezoid 566"/>
            <p:cNvSpPr/>
            <p:nvPr/>
          </p:nvSpPr>
          <p:spPr bwMode="auto">
            <a:xfrm>
              <a:off x="3464601" y="4826746"/>
              <a:ext cx="58496" cy="180031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68" name="Trapezoid 567"/>
            <p:cNvSpPr/>
            <p:nvPr/>
          </p:nvSpPr>
          <p:spPr bwMode="auto">
            <a:xfrm>
              <a:off x="1429570" y="5084337"/>
              <a:ext cx="61570" cy="21236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69" name="Trapezoid 568"/>
            <p:cNvSpPr/>
            <p:nvPr/>
          </p:nvSpPr>
          <p:spPr bwMode="auto">
            <a:xfrm>
              <a:off x="658046" y="5076258"/>
              <a:ext cx="56688" cy="22044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70" name="Trapezoid 569"/>
            <p:cNvSpPr/>
            <p:nvPr/>
          </p:nvSpPr>
          <p:spPr bwMode="auto">
            <a:xfrm>
              <a:off x="2438336" y="5085368"/>
              <a:ext cx="95516" cy="21133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71" name="Trapezoid 570"/>
            <p:cNvSpPr/>
            <p:nvPr/>
          </p:nvSpPr>
          <p:spPr bwMode="auto">
            <a:xfrm>
              <a:off x="4248485" y="5083137"/>
              <a:ext cx="64435" cy="207100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</p:grpSp>
      <p:grpSp>
        <p:nvGrpSpPr>
          <p:cNvPr id="572" name="Group 571"/>
          <p:cNvGrpSpPr/>
          <p:nvPr/>
        </p:nvGrpSpPr>
        <p:grpSpPr>
          <a:xfrm>
            <a:off x="2743200" y="1749723"/>
            <a:ext cx="3788184" cy="1385450"/>
            <a:chOff x="479016" y="3048000"/>
            <a:chExt cx="3788184" cy="1385450"/>
          </a:xfrm>
        </p:grpSpPr>
        <p:grpSp>
          <p:nvGrpSpPr>
            <p:cNvPr id="573" name="Group 572"/>
            <p:cNvGrpSpPr/>
            <p:nvPr/>
          </p:nvGrpSpPr>
          <p:grpSpPr>
            <a:xfrm>
              <a:off x="479016" y="3048000"/>
              <a:ext cx="3788184" cy="1138852"/>
              <a:chOff x="6708168" y="4120086"/>
              <a:chExt cx="5049596" cy="1403127"/>
            </a:xfrm>
          </p:grpSpPr>
          <p:sp>
            <p:nvSpPr>
              <p:cNvPr id="614" name="TextBox 613"/>
              <p:cNvSpPr txBox="1"/>
              <p:nvPr/>
            </p:nvSpPr>
            <p:spPr>
              <a:xfrm>
                <a:off x="9042105" y="4833576"/>
                <a:ext cx="382043" cy="3501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6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Qualcomm Office Regular"/>
                  </a:rPr>
                  <a:t>7</a:t>
                </a:r>
                <a:endPara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DC</a:t>
                </a:r>
              </a:p>
            </p:txBody>
          </p:sp>
          <p:sp>
            <p:nvSpPr>
              <p:cNvPr id="575" name="Trapezoid 574"/>
              <p:cNvSpPr/>
              <p:nvPr/>
            </p:nvSpPr>
            <p:spPr bwMode="auto">
              <a:xfrm>
                <a:off x="8460513" y="4181878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76" name="Trapezoid 575"/>
              <p:cNvSpPr/>
              <p:nvPr/>
            </p:nvSpPr>
            <p:spPr bwMode="auto">
              <a:xfrm>
                <a:off x="9687641" y="4179940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77" name="Trapezoid 576"/>
              <p:cNvSpPr/>
              <p:nvPr/>
            </p:nvSpPr>
            <p:spPr bwMode="auto">
              <a:xfrm>
                <a:off x="9998151" y="4181872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78" name="Trapezoid 577"/>
              <p:cNvSpPr/>
              <p:nvPr/>
            </p:nvSpPr>
            <p:spPr bwMode="auto">
              <a:xfrm>
                <a:off x="7769661" y="4181878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79" name="Trapezoid 578"/>
              <p:cNvSpPr/>
              <p:nvPr/>
            </p:nvSpPr>
            <p:spPr bwMode="auto">
              <a:xfrm>
                <a:off x="8164399" y="4183811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80" name="Trapezoid 579"/>
              <p:cNvSpPr/>
              <p:nvPr/>
            </p:nvSpPr>
            <p:spPr bwMode="auto">
              <a:xfrm>
                <a:off x="10406458" y="4181878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81" name="Trapezoid 580"/>
              <p:cNvSpPr/>
              <p:nvPr/>
            </p:nvSpPr>
            <p:spPr bwMode="auto">
              <a:xfrm>
                <a:off x="10680881" y="4183811"/>
                <a:ext cx="29391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82" name="Trapezoid 581"/>
              <p:cNvSpPr/>
              <p:nvPr/>
            </p:nvSpPr>
            <p:spPr bwMode="auto">
              <a:xfrm>
                <a:off x="7469730" y="4471445"/>
                <a:ext cx="593799" cy="24802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583" name="Trapezoid 582"/>
              <p:cNvSpPr/>
              <p:nvPr/>
            </p:nvSpPr>
            <p:spPr bwMode="auto">
              <a:xfrm>
                <a:off x="8169598" y="4471444"/>
                <a:ext cx="590306" cy="24492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584" name="Trapezoid 583"/>
              <p:cNvSpPr/>
              <p:nvPr/>
            </p:nvSpPr>
            <p:spPr bwMode="auto">
              <a:xfrm>
                <a:off x="9694190" y="4471445"/>
                <a:ext cx="598618" cy="24802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585" name="Trapezoid 584"/>
              <p:cNvSpPr/>
              <p:nvPr/>
            </p:nvSpPr>
            <p:spPr bwMode="auto">
              <a:xfrm>
                <a:off x="10404209" y="4471445"/>
                <a:ext cx="584744" cy="24802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586" name="Trapezoid 585"/>
              <p:cNvSpPr/>
              <p:nvPr/>
            </p:nvSpPr>
            <p:spPr bwMode="auto">
              <a:xfrm>
                <a:off x="7467755" y="4181878"/>
                <a:ext cx="290857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87" name="Trapezoid 586"/>
              <p:cNvSpPr/>
              <p:nvPr/>
            </p:nvSpPr>
            <p:spPr bwMode="auto">
              <a:xfrm>
                <a:off x="7374290" y="5262329"/>
                <a:ext cx="3713398" cy="239000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242 + 3 DC</a:t>
                </a:r>
              </a:p>
            </p:txBody>
          </p:sp>
          <p:sp>
            <p:nvSpPr>
              <p:cNvPr id="588" name="Trapezoid 587"/>
              <p:cNvSpPr/>
              <p:nvPr/>
            </p:nvSpPr>
            <p:spPr bwMode="auto">
              <a:xfrm>
                <a:off x="7383935" y="4856906"/>
                <a:ext cx="1391072" cy="261180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102+4 pilots</a:t>
                </a:r>
              </a:p>
            </p:txBody>
          </p:sp>
          <p:sp>
            <p:nvSpPr>
              <p:cNvPr id="589" name="Trapezoid 588"/>
              <p:cNvSpPr/>
              <p:nvPr/>
            </p:nvSpPr>
            <p:spPr bwMode="auto">
              <a:xfrm>
                <a:off x="9697686" y="4855485"/>
                <a:ext cx="1390001" cy="267550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102+4 pilots</a:t>
                </a:r>
              </a:p>
            </p:txBody>
          </p:sp>
          <p:sp>
            <p:nvSpPr>
              <p:cNvPr id="590" name="Trapezoid 589"/>
              <p:cNvSpPr/>
              <p:nvPr/>
            </p:nvSpPr>
            <p:spPr bwMode="auto">
              <a:xfrm>
                <a:off x="8063738" y="4179727"/>
                <a:ext cx="92857" cy="228381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591" name="Trapezoid 590"/>
              <p:cNvSpPr/>
              <p:nvPr/>
            </p:nvSpPr>
            <p:spPr bwMode="auto">
              <a:xfrm>
                <a:off x="7371489" y="4167497"/>
                <a:ext cx="95896" cy="244693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592" name="Trapezoid 591"/>
              <p:cNvSpPr/>
              <p:nvPr/>
            </p:nvSpPr>
            <p:spPr bwMode="auto">
              <a:xfrm>
                <a:off x="10971738" y="4182489"/>
                <a:ext cx="112707" cy="22561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593" name="Trapezoid 592"/>
              <p:cNvSpPr/>
              <p:nvPr/>
            </p:nvSpPr>
            <p:spPr bwMode="auto">
              <a:xfrm>
                <a:off x="10283617" y="4193748"/>
                <a:ext cx="120592" cy="21436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594" name="Trapezoid 593"/>
              <p:cNvSpPr/>
              <p:nvPr/>
            </p:nvSpPr>
            <p:spPr bwMode="auto">
              <a:xfrm>
                <a:off x="9507965" y="4481437"/>
                <a:ext cx="181044" cy="23576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595" name="Trapezoid 594"/>
              <p:cNvSpPr/>
              <p:nvPr/>
            </p:nvSpPr>
            <p:spPr bwMode="auto">
              <a:xfrm>
                <a:off x="8063535" y="4484992"/>
                <a:ext cx="106057" cy="23138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596" name="Trapezoid 595"/>
              <p:cNvSpPr/>
              <p:nvPr/>
            </p:nvSpPr>
            <p:spPr bwMode="auto">
              <a:xfrm>
                <a:off x="7371489" y="4469205"/>
                <a:ext cx="98235" cy="24717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597" name="Trapezoid 596"/>
              <p:cNvSpPr/>
              <p:nvPr/>
            </p:nvSpPr>
            <p:spPr bwMode="auto">
              <a:xfrm>
                <a:off x="10988953" y="4481434"/>
                <a:ext cx="95492" cy="23576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598" name="Trapezoid 597"/>
              <p:cNvSpPr/>
              <p:nvPr/>
            </p:nvSpPr>
            <p:spPr bwMode="auto">
              <a:xfrm>
                <a:off x="10292808" y="4469209"/>
                <a:ext cx="104557" cy="24799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600" name="Trapezoid 599"/>
              <p:cNvSpPr/>
              <p:nvPr/>
            </p:nvSpPr>
            <p:spPr bwMode="auto">
              <a:xfrm>
                <a:off x="8781215" y="4469204"/>
                <a:ext cx="192104" cy="24717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602" name="Trapezoid 601"/>
              <p:cNvSpPr/>
              <p:nvPr/>
            </p:nvSpPr>
            <p:spPr bwMode="auto">
              <a:xfrm>
                <a:off x="9504357" y="4856534"/>
                <a:ext cx="184651" cy="261553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604" name="Trapezoid 603"/>
              <p:cNvSpPr/>
              <p:nvPr/>
            </p:nvSpPr>
            <p:spPr bwMode="auto">
              <a:xfrm>
                <a:off x="8788226" y="4860618"/>
                <a:ext cx="181857" cy="261550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606" name="TextBox 605"/>
              <p:cNvSpPr txBox="1"/>
              <p:nvPr/>
            </p:nvSpPr>
            <p:spPr>
              <a:xfrm>
                <a:off x="11046417" y="4202593"/>
                <a:ext cx="597248" cy="261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5 Edge</a:t>
                </a:r>
              </a:p>
            </p:txBody>
          </p:sp>
          <p:sp>
            <p:nvSpPr>
              <p:cNvPr id="607" name="TextBox 606"/>
              <p:cNvSpPr txBox="1"/>
              <p:nvPr/>
            </p:nvSpPr>
            <p:spPr>
              <a:xfrm>
                <a:off x="11085289" y="4495180"/>
                <a:ext cx="611345" cy="261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5 Edge</a:t>
                </a:r>
              </a:p>
            </p:txBody>
          </p:sp>
          <p:sp>
            <p:nvSpPr>
              <p:cNvPr id="608" name="TextBox 607"/>
              <p:cNvSpPr txBox="1"/>
              <p:nvPr/>
            </p:nvSpPr>
            <p:spPr>
              <a:xfrm>
                <a:off x="10944939" y="4837658"/>
                <a:ext cx="812825" cy="261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5 Edge</a:t>
                </a:r>
              </a:p>
            </p:txBody>
          </p:sp>
          <p:sp>
            <p:nvSpPr>
              <p:cNvPr id="609" name="TextBox 608"/>
              <p:cNvSpPr txBox="1"/>
              <p:nvPr/>
            </p:nvSpPr>
            <p:spPr>
              <a:xfrm>
                <a:off x="10932908" y="5241290"/>
                <a:ext cx="812825" cy="261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5 Edge</a:t>
                </a:r>
              </a:p>
            </p:txBody>
          </p:sp>
          <p:sp>
            <p:nvSpPr>
              <p:cNvPr id="610" name="TextBox 609"/>
              <p:cNvSpPr txBox="1"/>
              <p:nvPr/>
            </p:nvSpPr>
            <p:spPr>
              <a:xfrm>
                <a:off x="6827925" y="4177156"/>
                <a:ext cx="597188" cy="261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6 Edge</a:t>
                </a:r>
              </a:p>
            </p:txBody>
          </p:sp>
          <p:sp>
            <p:nvSpPr>
              <p:cNvPr id="611" name="TextBox 610"/>
              <p:cNvSpPr txBox="1"/>
              <p:nvPr/>
            </p:nvSpPr>
            <p:spPr>
              <a:xfrm>
                <a:off x="6717833" y="4503326"/>
                <a:ext cx="803160" cy="261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6 Edge</a:t>
                </a:r>
              </a:p>
            </p:txBody>
          </p:sp>
          <p:sp>
            <p:nvSpPr>
              <p:cNvPr id="612" name="TextBox 611"/>
              <p:cNvSpPr txBox="1"/>
              <p:nvPr/>
            </p:nvSpPr>
            <p:spPr>
              <a:xfrm>
                <a:off x="6708168" y="4848337"/>
                <a:ext cx="812825" cy="261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6 Edge</a:t>
                </a:r>
              </a:p>
            </p:txBody>
          </p:sp>
          <p:sp>
            <p:nvSpPr>
              <p:cNvPr id="613" name="TextBox 612"/>
              <p:cNvSpPr txBox="1"/>
              <p:nvPr/>
            </p:nvSpPr>
            <p:spPr>
              <a:xfrm>
                <a:off x="6717832" y="5261670"/>
                <a:ext cx="812825" cy="261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6 Edge</a:t>
                </a:r>
              </a:p>
            </p:txBody>
          </p:sp>
          <p:sp>
            <p:nvSpPr>
              <p:cNvPr id="615" name="TextBox 614"/>
              <p:cNvSpPr txBox="1"/>
              <p:nvPr/>
            </p:nvSpPr>
            <p:spPr>
              <a:xfrm>
                <a:off x="9051356" y="4450324"/>
                <a:ext cx="377892" cy="3501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6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Qualcomm Office Regular"/>
                  </a:rPr>
                  <a:t>7</a:t>
                </a:r>
                <a:r>
                  <a:rPr kumimoji="0" lang="en-US" sz="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DC</a:t>
                </a:r>
              </a:p>
            </p:txBody>
          </p:sp>
          <p:sp>
            <p:nvSpPr>
              <p:cNvPr id="616" name="Trapezoid 615"/>
              <p:cNvSpPr/>
              <p:nvPr/>
            </p:nvSpPr>
            <p:spPr bwMode="auto">
              <a:xfrm>
                <a:off x="8771430" y="4183811"/>
                <a:ext cx="202591" cy="23114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619" name="Trapezoid 618"/>
              <p:cNvSpPr/>
              <p:nvPr/>
            </p:nvSpPr>
            <p:spPr bwMode="auto">
              <a:xfrm>
                <a:off x="9504358" y="4179729"/>
                <a:ext cx="177031" cy="22837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620" name="TextBox 619"/>
              <p:cNvSpPr txBox="1"/>
              <p:nvPr/>
            </p:nvSpPr>
            <p:spPr>
              <a:xfrm>
                <a:off x="9063020" y="4120086"/>
                <a:ext cx="387260" cy="3501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600" b="1" kern="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Qualcomm Office Regular"/>
                  </a:rPr>
                  <a:t>7</a:t>
                </a:r>
                <a:endPara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69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Qualcomm Office Regular"/>
                  </a:rPr>
                  <a:t>DC</a:t>
                </a:r>
              </a:p>
            </p:txBody>
          </p:sp>
        </p:grpSp>
        <p:sp>
          <p:nvSpPr>
            <p:cNvPr id="574" name="TextBox 573"/>
            <p:cNvSpPr txBox="1"/>
            <p:nvPr/>
          </p:nvSpPr>
          <p:spPr>
            <a:xfrm>
              <a:off x="1375259" y="4202618"/>
              <a:ext cx="203894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225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</a:rPr>
                <a:t>HE20 with 7DC for OFDMA</a:t>
              </a:r>
              <a:endPara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</a:endParaRPr>
            </a:p>
          </p:txBody>
        </p:sp>
      </p:grpSp>
      <p:sp>
        <p:nvSpPr>
          <p:cNvPr id="291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2484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713" y="474400"/>
            <a:ext cx="7772400" cy="1066800"/>
          </a:xfrm>
        </p:spPr>
        <p:txBody>
          <a:bodyPr/>
          <a:lstStyle/>
          <a:p>
            <a:r>
              <a:rPr lang="en-US" dirty="0" smtClean="0"/>
              <a:t>Pilot Design for HE-LTF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713" y="1677659"/>
            <a:ext cx="7772400" cy="4572000"/>
          </a:xfrm>
        </p:spPr>
        <p:txBody>
          <a:bodyPr/>
          <a:lstStyle/>
          <a:p>
            <a:r>
              <a:rPr lang="en-US" sz="2000" dirty="0"/>
              <a:t>11ac introduced single stream pilots (SSP) to correct residual phase drift </a:t>
            </a:r>
            <a:r>
              <a:rPr lang="en-US" sz="2000" dirty="0" smtClean="0"/>
              <a:t>(CFO) in </a:t>
            </a:r>
            <a:r>
              <a:rPr lang="en-US" sz="2000" dirty="0"/>
              <a:t>VHT-LTF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2000" dirty="0" smtClean="0"/>
              <a:t>In 11ax,  2x </a:t>
            </a:r>
            <a:r>
              <a:rPr lang="en-US" sz="2000" dirty="0"/>
              <a:t>and 4x HE-LTF were </a:t>
            </a:r>
            <a:r>
              <a:rPr lang="en-US" sz="2000" dirty="0" smtClean="0"/>
              <a:t>adopted   </a:t>
            </a:r>
          </a:p>
          <a:p>
            <a:pPr lvl="1"/>
            <a:r>
              <a:rPr lang="en-US" sz="1600" dirty="0" smtClean="0"/>
              <a:t>Longer LTF makes 11ax more sensitive to phase drift than 11ac</a:t>
            </a:r>
            <a:endParaRPr lang="en-US" sz="1600" dirty="0"/>
          </a:p>
          <a:p>
            <a:pPr lvl="1"/>
            <a:endParaRPr lang="en-US" sz="1600" dirty="0"/>
          </a:p>
          <a:p>
            <a:r>
              <a:rPr lang="en-US" sz="2000" dirty="0"/>
              <a:t>Phase tracking in channel estimation for UL MU MIMO has been discussed in </a:t>
            </a:r>
            <a:r>
              <a:rPr lang="en-US" sz="2000" dirty="0" smtClean="0"/>
              <a:t>[4]</a:t>
            </a:r>
          </a:p>
          <a:p>
            <a:pPr lvl="1"/>
            <a:r>
              <a:rPr lang="en-US" sz="1600" dirty="0" smtClean="0"/>
              <a:t>Per </a:t>
            </a:r>
            <a:r>
              <a:rPr lang="en-US" sz="1600" dirty="0"/>
              <a:t>stream orthogonal LTF was adopted to track per user CFO </a:t>
            </a:r>
            <a:endParaRPr lang="en-US" sz="1600" dirty="0" smtClean="0"/>
          </a:p>
          <a:p>
            <a:pPr lvl="1"/>
            <a:r>
              <a:rPr lang="en-US" sz="1600" dirty="0" smtClean="0"/>
              <a:t>No pilots in HE-LTF </a:t>
            </a:r>
            <a:endParaRPr lang="en-US" sz="1600" dirty="0"/>
          </a:p>
          <a:p>
            <a:endParaRPr lang="en-US" sz="2000" dirty="0" smtClean="0"/>
          </a:p>
          <a:p>
            <a:r>
              <a:rPr lang="en-US" sz="2000" dirty="0" smtClean="0"/>
              <a:t>In this presentation we will tackle phase tracking for SU,  DL and UL OFDMA and DL MU-MIMO cases.   </a:t>
            </a:r>
          </a:p>
          <a:p>
            <a:pPr lvl="1"/>
            <a:r>
              <a:rPr lang="en-US" sz="1600" dirty="0" smtClean="0"/>
              <a:t>Only one clock error source (per RU for UL OFDMA) needs to be tracked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209800" y="6477000"/>
            <a:ext cx="241534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8677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1187"/>
          </a:xfrm>
        </p:spPr>
        <p:txBody>
          <a:bodyPr/>
          <a:lstStyle/>
          <a:p>
            <a:r>
              <a:rPr lang="en-US" sz="2400" dirty="0" smtClean="0"/>
              <a:t>CFO Accuracy Requirement for SU Transmission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599"/>
            <a:ext cx="7772400" cy="4724401"/>
          </a:xfrm>
        </p:spPr>
        <p:txBody>
          <a:bodyPr/>
          <a:lstStyle/>
          <a:p>
            <a:r>
              <a:rPr lang="en-US" sz="1800" dirty="0" smtClean="0"/>
              <a:t>The following plot shows how sensitive SU MIMO </a:t>
            </a:r>
            <a:r>
              <a:rPr lang="en-US" sz="1800" dirty="0"/>
              <a:t>to </a:t>
            </a:r>
            <a:r>
              <a:rPr lang="en-US" sz="1800" dirty="0" smtClean="0"/>
              <a:t>CFO in HE-LTF</a:t>
            </a:r>
            <a:endParaRPr lang="en-US" sz="18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3943" y="1752600"/>
            <a:ext cx="5822089" cy="3674524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990600" y="5486400"/>
          <a:ext cx="69342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066800"/>
                <a:gridCol w="990600"/>
                <a:gridCol w="1066800"/>
                <a:gridCol w="1066800"/>
                <a:gridCol w="990600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MCS1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MCS3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MCS5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MCS7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MCS9</a:t>
                      </a:r>
                      <a:endParaRPr lang="en-US" sz="1200" dirty="0"/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SNR for 10%PER (dB)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23.9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27.4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32.7</a:t>
                      </a:r>
                      <a:endParaRPr lang="en-US" sz="1200" dirty="0"/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CFO (Hz)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&gt;1000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742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337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256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127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9721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1264"/>
            <a:ext cx="7772400" cy="762000"/>
          </a:xfrm>
        </p:spPr>
        <p:txBody>
          <a:bodyPr/>
          <a:lstStyle/>
          <a:p>
            <a:r>
              <a:rPr lang="en-US" sz="2800" dirty="0" smtClean="0"/>
              <a:t>Improving CFO Tracking in 11ax Preamble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4979"/>
            <a:ext cx="8153400" cy="4419600"/>
          </a:xfrm>
        </p:spPr>
        <p:txBody>
          <a:bodyPr/>
          <a:lstStyle/>
          <a:p>
            <a:r>
              <a:rPr lang="en-US" sz="1800" dirty="0" smtClean="0"/>
              <a:t>Two possible ways to meet the required CFO sensitivity</a:t>
            </a:r>
          </a:p>
          <a:p>
            <a:pPr lvl="1"/>
            <a:r>
              <a:rPr lang="en-US" sz="1600" dirty="0" smtClean="0"/>
              <a:t>Phase tracking during HE-LTF (</a:t>
            </a:r>
            <a:r>
              <a:rPr lang="en-US" sz="1600" dirty="0"/>
              <a:t>d</a:t>
            </a:r>
            <a:r>
              <a:rPr lang="en-US" sz="1600" dirty="0" smtClean="0"/>
              <a:t>iscussed in the following slides)</a:t>
            </a:r>
          </a:p>
          <a:p>
            <a:pPr lvl="1"/>
            <a:r>
              <a:rPr lang="en-US" sz="1600" dirty="0" smtClean="0"/>
              <a:t>Improve CFO estimation before HE-LTF</a:t>
            </a:r>
          </a:p>
          <a:p>
            <a:pPr lvl="2"/>
            <a:r>
              <a:rPr lang="en-US" sz="1400" dirty="0"/>
              <a:t>No pilots is needed during </a:t>
            </a:r>
            <a:r>
              <a:rPr lang="en-US" sz="1400" dirty="0" smtClean="0"/>
              <a:t>HE-LTF</a:t>
            </a:r>
          </a:p>
          <a:p>
            <a:pPr lvl="2"/>
            <a:r>
              <a:rPr lang="en-US" sz="1400" dirty="0" smtClean="0"/>
              <a:t>At least </a:t>
            </a:r>
            <a:r>
              <a:rPr lang="en-US" sz="1400" dirty="0"/>
              <a:t>4 symbols (L-SIG, RL-SIG, 2 HE-SIG-A</a:t>
            </a:r>
            <a:r>
              <a:rPr lang="en-US" sz="1400" dirty="0" smtClean="0"/>
              <a:t>) can be used for data-aided phase tracking</a:t>
            </a:r>
          </a:p>
          <a:p>
            <a:pPr lvl="2"/>
            <a:r>
              <a:rPr lang="en-US" sz="1400" dirty="0" smtClean="0"/>
              <a:t>Performance issue</a:t>
            </a:r>
          </a:p>
          <a:p>
            <a:pPr lvl="3"/>
            <a:r>
              <a:rPr lang="en-US" sz="1400" dirty="0" smtClean="0"/>
              <a:t>Significantly worse than SSP (11ac) based approach. </a:t>
            </a:r>
          </a:p>
          <a:p>
            <a:pPr lvl="3"/>
            <a:r>
              <a:rPr lang="en-US" sz="1400" dirty="0" smtClean="0"/>
              <a:t>Challenging to meet the CFO requirements for large number of SS, even with added complexity from data-aided CFO estimation </a:t>
            </a:r>
          </a:p>
          <a:p>
            <a:pPr marL="457200" lvl="1" indent="0">
              <a:buNone/>
            </a:pPr>
            <a:r>
              <a:rPr lang="en-US" sz="1600" dirty="0" smtClean="0"/>
              <a:t>	</a:t>
            </a:r>
          </a:p>
          <a:p>
            <a:pPr marL="457200" lvl="1" indent="0">
              <a:buNone/>
            </a:pPr>
            <a:r>
              <a:rPr lang="en-US" sz="1600" dirty="0" smtClean="0"/>
              <a:t>	</a:t>
            </a:r>
          </a:p>
          <a:p>
            <a:pPr marL="457200" lvl="1" indent="0">
              <a:buNone/>
            </a:pP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800" dirty="0" smtClean="0"/>
              <a:t>Our preference: phase tracking during HE-LTF</a:t>
            </a:r>
            <a:endParaRPr lang="en-US" sz="1800" dirty="0"/>
          </a:p>
          <a:p>
            <a:pPr lvl="1"/>
            <a:r>
              <a:rPr lang="en-US" sz="1600" dirty="0" smtClean="0"/>
              <a:t>Better performance,  more tolerance for HW impairments like LO bouncing </a:t>
            </a:r>
            <a:endParaRPr lang="en-US" sz="18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Phase tracking in LTF</a:t>
            </a:r>
            <a:endParaRPr lang="en-US" sz="1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995872"/>
              </p:ext>
            </p:extLst>
          </p:nvPr>
        </p:nvGraphicFramePr>
        <p:xfrm>
          <a:off x="1600200" y="3906741"/>
          <a:ext cx="6156960" cy="1655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240"/>
                <a:gridCol w="1432560"/>
                <a:gridCol w="1828800"/>
                <a:gridCol w="1356360"/>
              </a:tblGrid>
              <a:tr h="58442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20MHz</a:t>
                      </a:r>
                    </a:p>
                    <a:p>
                      <a:r>
                        <a:rPr lang="en-US" sz="1200" dirty="0" smtClean="0"/>
                        <a:t>SNR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1%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Residual CFO after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L-LTF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1% Residual CFO with Data-aided up to SIGA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HE-LTF 1% residual</a:t>
                      </a:r>
                      <a:r>
                        <a:rPr lang="en-US" sz="1200" baseline="0" dirty="0" smtClean="0"/>
                        <a:t> CFO (with 8 SSP)</a:t>
                      </a:r>
                      <a:endParaRPr lang="en-US" sz="1200" dirty="0"/>
                    </a:p>
                  </a:txBody>
                  <a:tcPr/>
                </a:tc>
              </a:tr>
              <a:tr h="3385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 dB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1.6KHz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270Hz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41Hz</a:t>
                      </a:r>
                      <a:endParaRPr lang="en-US" sz="1200" dirty="0"/>
                    </a:p>
                  </a:txBody>
                  <a:tcPr/>
                </a:tc>
              </a:tr>
              <a:tr h="3385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 dB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2.7KHz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400Hz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125Hz</a:t>
                      </a:r>
                      <a:endParaRPr lang="en-US" sz="1200" dirty="0"/>
                    </a:p>
                  </a:txBody>
                  <a:tcPr/>
                </a:tc>
              </a:tr>
              <a:tr h="3385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10dB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7.6KHz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1.1KHz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360Hz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623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dirty="0"/>
              <a:t>Phase Tracking in </a:t>
            </a:r>
            <a:r>
              <a:rPr lang="en-US" dirty="0" smtClean="0"/>
              <a:t>HE-LTF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2412"/>
            <a:ext cx="7772400" cy="4878388"/>
          </a:xfrm>
        </p:spPr>
        <p:txBody>
          <a:bodyPr/>
          <a:lstStyle/>
          <a:p>
            <a:r>
              <a:rPr lang="en-US" sz="2000" dirty="0" smtClean="0"/>
              <a:t>Options for phase tracking in LTF</a:t>
            </a:r>
          </a:p>
          <a:p>
            <a:pPr lvl="1"/>
            <a:r>
              <a:rPr lang="en-US" sz="1800" dirty="0" smtClean="0"/>
              <a:t>Without pilots: using orthogonal per stream LTF (as in [4]) like in UL MU MIMO</a:t>
            </a:r>
          </a:p>
          <a:p>
            <a:pPr lvl="2"/>
            <a:r>
              <a:rPr lang="en-US" sz="1600" dirty="0"/>
              <a:t>Pros</a:t>
            </a:r>
          </a:p>
          <a:p>
            <a:pPr lvl="3"/>
            <a:r>
              <a:rPr lang="en-US" sz="1200" dirty="0"/>
              <a:t>No pilots needed in </a:t>
            </a:r>
            <a:r>
              <a:rPr lang="en-US" sz="1200" dirty="0" smtClean="0"/>
              <a:t>LTF</a:t>
            </a:r>
            <a:endParaRPr lang="en-US" sz="1200" dirty="0"/>
          </a:p>
          <a:p>
            <a:pPr lvl="3"/>
            <a:r>
              <a:rPr lang="en-US" sz="1200" dirty="0"/>
              <a:t>More accumulation gain from larger number of LTF tones comparing to the pilot tones in LTF</a:t>
            </a:r>
          </a:p>
          <a:p>
            <a:pPr lvl="3"/>
            <a:r>
              <a:rPr lang="en-US" sz="1200" dirty="0"/>
              <a:t>Less channel interpolation loss</a:t>
            </a:r>
          </a:p>
          <a:p>
            <a:pPr lvl="3"/>
            <a:r>
              <a:rPr lang="en-US" sz="1200" dirty="0"/>
              <a:t>Consistent design with UL MU </a:t>
            </a:r>
            <a:r>
              <a:rPr lang="en-US" sz="1200" dirty="0" smtClean="0"/>
              <a:t>MIMO</a:t>
            </a:r>
            <a:endParaRPr lang="en-US" sz="1200" dirty="0"/>
          </a:p>
          <a:p>
            <a:pPr lvl="2"/>
            <a:r>
              <a:rPr lang="en-US" sz="1600" dirty="0"/>
              <a:t>Cons</a:t>
            </a:r>
          </a:p>
          <a:p>
            <a:pPr lvl="3"/>
            <a:r>
              <a:rPr lang="en-US" sz="1200" dirty="0"/>
              <a:t>Assumption for this approach is the </a:t>
            </a:r>
            <a:r>
              <a:rPr lang="en-US" sz="1200" dirty="0" err="1"/>
              <a:t>Nss</a:t>
            </a:r>
            <a:r>
              <a:rPr lang="en-US" sz="1200" dirty="0"/>
              <a:t> adjacent subcarriers share the same channel</a:t>
            </a:r>
          </a:p>
          <a:p>
            <a:pPr lvl="3"/>
            <a:r>
              <a:rPr lang="en-US" sz="1200" dirty="0" smtClean="0"/>
              <a:t>Additional </a:t>
            </a:r>
            <a:r>
              <a:rPr lang="en-US" sz="1200" dirty="0"/>
              <a:t>complexity from spreading/</a:t>
            </a:r>
            <a:r>
              <a:rPr lang="en-US" sz="1200" dirty="0" err="1"/>
              <a:t>despreading</a:t>
            </a:r>
            <a:r>
              <a:rPr lang="en-US" sz="1200" dirty="0"/>
              <a:t> LTF sequence with different </a:t>
            </a:r>
            <a:r>
              <a:rPr lang="en-US" sz="1200" dirty="0" smtClean="0"/>
              <a:t>streams</a:t>
            </a:r>
          </a:p>
          <a:p>
            <a:pPr lvl="1"/>
            <a:r>
              <a:rPr lang="en-US" sz="1800" dirty="0" smtClean="0"/>
              <a:t>With pilots: assuming SSP as 11ac</a:t>
            </a:r>
          </a:p>
          <a:p>
            <a:pPr lvl="2"/>
            <a:r>
              <a:rPr lang="en-US" sz="1600" dirty="0" smtClean="0"/>
              <a:t>Pros</a:t>
            </a:r>
          </a:p>
          <a:p>
            <a:pPr lvl="3"/>
            <a:r>
              <a:rPr lang="en-US" sz="1200" dirty="0" smtClean="0"/>
              <a:t>Existing feature in 11ac</a:t>
            </a:r>
          </a:p>
          <a:p>
            <a:pPr lvl="3"/>
            <a:r>
              <a:rPr lang="en-US" sz="1200" dirty="0" smtClean="0"/>
              <a:t>Easy tracking</a:t>
            </a:r>
          </a:p>
          <a:p>
            <a:pPr lvl="2"/>
            <a:r>
              <a:rPr lang="en-US" sz="1600" dirty="0" smtClean="0"/>
              <a:t>Cons</a:t>
            </a:r>
          </a:p>
          <a:p>
            <a:pPr lvl="3"/>
            <a:r>
              <a:rPr lang="en-US" sz="1200" dirty="0" smtClean="0"/>
              <a:t>May have channel interpolation loss</a:t>
            </a:r>
          </a:p>
          <a:p>
            <a:pPr lvl="3"/>
            <a:r>
              <a:rPr lang="en-US" sz="1200" dirty="0" smtClean="0"/>
              <a:t>Need to remember pilot location, especially for 2x LTF</a:t>
            </a:r>
          </a:p>
          <a:p>
            <a:pPr lvl="2"/>
            <a:endParaRPr lang="en-US" sz="1100" dirty="0" smtClean="0"/>
          </a:p>
          <a:p>
            <a:pPr marL="857250" lvl="2" indent="0">
              <a:buNone/>
            </a:pPr>
            <a:endParaRPr lang="en-US" sz="1100" dirty="0" smtClean="0"/>
          </a:p>
          <a:p>
            <a:pPr marL="457200" lvl="1" indent="0">
              <a:buNone/>
            </a:pPr>
            <a:endParaRPr lang="en-US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1275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</a:t>
            </a:r>
            <a:r>
              <a:rPr lang="en-US" dirty="0"/>
              <a:t>T</a:t>
            </a:r>
            <a:r>
              <a:rPr lang="en-US" dirty="0" smtClean="0"/>
              <a:t>racking Performance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7976" y="1522314"/>
            <a:ext cx="4923630" cy="36592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513538"/>
            <a:ext cx="4876800" cy="36680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14400" y="5196163"/>
            <a:ext cx="784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Observation (details in Appendix):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SSP </a:t>
            </a:r>
            <a:r>
              <a:rPr lang="en-US" sz="1400" dirty="0" smtClean="0"/>
              <a:t>provides </a:t>
            </a:r>
            <a:r>
              <a:rPr lang="en-US" sz="1400" dirty="0"/>
              <a:t>much better </a:t>
            </a:r>
            <a:r>
              <a:rPr lang="en-US" sz="1400" dirty="0" smtClean="0"/>
              <a:t>phase tracking performance </a:t>
            </a:r>
            <a:r>
              <a:rPr lang="en-US" sz="1400" dirty="0"/>
              <a:t>than orthogonal LTF </a:t>
            </a:r>
            <a:r>
              <a:rPr lang="en-US" sz="1400" dirty="0" smtClean="0"/>
              <a:t>for </a:t>
            </a:r>
            <a:r>
              <a:rPr lang="en-US" sz="1400" dirty="0"/>
              <a:t>MIMO transmission in frequency selective channel at medium to high SNR</a:t>
            </a:r>
            <a:endParaRPr lang="en-US" sz="1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Performance of orthogonal </a:t>
            </a:r>
            <a:r>
              <a:rPr lang="en-US" sz="1400" dirty="0"/>
              <a:t>LTF case is limited by channel frequency </a:t>
            </a:r>
            <a:r>
              <a:rPr lang="en-US" sz="1400" dirty="0" smtClean="0"/>
              <a:t>selectivity</a:t>
            </a:r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Performance is very close between 8 SSP and 6 SSP in 20 MHz</a:t>
            </a:r>
          </a:p>
          <a:p>
            <a:endParaRPr lang="en-US" dirty="0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1045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Interpolation </a:t>
            </a:r>
            <a:r>
              <a:rPr lang="en-US" dirty="0" smtClean="0"/>
              <a:t>Loss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5856" y="1453124"/>
            <a:ext cx="5226792" cy="31188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2700" y="1453124"/>
            <a:ext cx="5226791" cy="311887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3588" y="4915436"/>
            <a:ext cx="799941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2x LTF.  Assuming noise and CFO free to study the interpolation loss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Edge tone and tones around pilots have </a:t>
            </a:r>
            <a:r>
              <a:rPr lang="en-US" sz="1800" dirty="0" smtClean="0"/>
              <a:t>higher interpolation/extrapolation loss for channel estimation</a:t>
            </a:r>
          </a:p>
          <a:p>
            <a:pPr lvl="1"/>
            <a:endParaRPr lang="en-US" sz="1800" dirty="0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2578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Channel </a:t>
            </a:r>
            <a:r>
              <a:rPr lang="en-US" dirty="0"/>
              <a:t>Interpolation </a:t>
            </a:r>
            <a:r>
              <a:rPr lang="en-US" dirty="0" smtClean="0"/>
              <a:t>Loss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89809" y="4907280"/>
            <a:ext cx="6858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2x LTF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CFO is set to zero to decouple its effect 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Practical timing, phase </a:t>
            </a:r>
            <a:r>
              <a:rPr lang="en-US" sz="1600" dirty="0"/>
              <a:t>tracking </a:t>
            </a:r>
            <a:r>
              <a:rPr lang="en-US" sz="1600" dirty="0" smtClean="0"/>
              <a:t>is on in data symbol, smoothing is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Observation</a:t>
            </a:r>
            <a:r>
              <a:rPr lang="en-US" sz="1600" dirty="0" smtClean="0"/>
              <a:t>: Interpolation loss at </a:t>
            </a:r>
            <a:r>
              <a:rPr lang="en-US" sz="1600" dirty="0"/>
              <a:t>pilot position has no noticeable </a:t>
            </a:r>
            <a:r>
              <a:rPr lang="en-US" sz="1600" dirty="0" smtClean="0"/>
              <a:t>impact to PER performance</a:t>
            </a:r>
            <a:endParaRPr lang="en-US" sz="1600" dirty="0"/>
          </a:p>
          <a:p>
            <a:pPr lvl="1"/>
            <a:endParaRPr lang="en-US" sz="1600" dirty="0"/>
          </a:p>
        </p:txBody>
      </p:sp>
      <p:pic>
        <p:nvPicPr>
          <p:cNvPr id="3074" name="Chart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78280"/>
            <a:ext cx="5664200" cy="3398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8120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Phase Tracking Approaches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SSP performs significantly </a:t>
            </a:r>
            <a:r>
              <a:rPr lang="en-US" sz="2000" dirty="0"/>
              <a:t>better </a:t>
            </a:r>
            <a:r>
              <a:rPr lang="en-US" sz="2000" dirty="0" smtClean="0"/>
              <a:t>than </a:t>
            </a:r>
            <a:r>
              <a:rPr lang="en-US" sz="2000" dirty="0"/>
              <a:t>orthogonal LTF </a:t>
            </a:r>
            <a:r>
              <a:rPr lang="en-US" sz="2000" dirty="0" smtClean="0"/>
              <a:t>in CFO estimation in </a:t>
            </a:r>
            <a:r>
              <a:rPr lang="en-US" sz="2000" dirty="0"/>
              <a:t>frequency selective </a:t>
            </a:r>
            <a:r>
              <a:rPr lang="en-US" sz="2000" dirty="0" smtClean="0"/>
              <a:t>channel (e.g. DNLOS)</a:t>
            </a:r>
          </a:p>
          <a:p>
            <a:pPr lvl="1"/>
            <a:r>
              <a:rPr lang="en-US" sz="1600" dirty="0" smtClean="0"/>
              <a:t>E.g. 20MHz 6 or 8 SSP can meet the CFO requirements</a:t>
            </a:r>
          </a:p>
          <a:p>
            <a:endParaRPr lang="en-US" sz="2000" dirty="0"/>
          </a:p>
          <a:p>
            <a:r>
              <a:rPr lang="en-US" sz="2000" dirty="0" smtClean="0"/>
              <a:t>For SSP, </a:t>
            </a:r>
            <a:r>
              <a:rPr lang="en-US" sz="2000" dirty="0"/>
              <a:t>channel </a:t>
            </a:r>
            <a:r>
              <a:rPr lang="en-US" sz="2000" dirty="0" smtClean="0"/>
              <a:t>interpolation loss around pilot tones does not have noticeable </a:t>
            </a:r>
            <a:r>
              <a:rPr lang="en-US" sz="2000" dirty="0"/>
              <a:t>impact </a:t>
            </a:r>
            <a:r>
              <a:rPr lang="en-US" sz="2000" dirty="0" smtClean="0"/>
              <a:t>on PER performance due </a:t>
            </a:r>
            <a:r>
              <a:rPr lang="en-US" sz="2000" dirty="0"/>
              <a:t>to limited pilot </a:t>
            </a:r>
            <a:r>
              <a:rPr lang="en-US" sz="2000" dirty="0" smtClean="0"/>
              <a:t>density and low interpolation loss level</a:t>
            </a:r>
          </a:p>
          <a:p>
            <a:endParaRPr lang="en-US" sz="2000" dirty="0"/>
          </a:p>
          <a:p>
            <a:r>
              <a:rPr lang="en-US" sz="2000" dirty="0" smtClean="0"/>
              <a:t>Our preference:  single stream pilot (11ac alike) in HE-LTF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8887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6894" y="6475413"/>
            <a:ext cx="203703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altLang="ko-KR" smtClean="0"/>
              <a:t>Lin Yang, Bin Tian (Qualcomm)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421979"/>
              </p:ext>
            </p:extLst>
          </p:nvPr>
        </p:nvGraphicFramePr>
        <p:xfrm>
          <a:off x="762000" y="1219200"/>
          <a:ext cx="7772400" cy="39217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96913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82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11ax Pilots in HE-LTF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dirty="0"/>
              <a:t>4x LTF, we can use </a:t>
            </a:r>
            <a:r>
              <a:rPr lang="en-US" dirty="0" smtClean="0"/>
              <a:t>the same </a:t>
            </a:r>
            <a:r>
              <a:rPr lang="en-US" dirty="0"/>
              <a:t>SSP </a:t>
            </a:r>
            <a:r>
              <a:rPr lang="en-US" dirty="0" smtClean="0"/>
              <a:t>tone </a:t>
            </a:r>
            <a:r>
              <a:rPr lang="en-US" dirty="0"/>
              <a:t>plan as in data (always 4x)</a:t>
            </a:r>
          </a:p>
          <a:p>
            <a:pPr lvl="1"/>
            <a:r>
              <a:rPr lang="en-US" sz="1800" dirty="0"/>
              <a:t>Same number of pilots and pilot tone location as in </a:t>
            </a:r>
            <a:r>
              <a:rPr lang="en-US" sz="1800" dirty="0" smtClean="0"/>
              <a:t>data</a:t>
            </a:r>
          </a:p>
          <a:p>
            <a:pPr lvl="1"/>
            <a:r>
              <a:rPr lang="en-US" sz="1800" dirty="0" smtClean="0"/>
              <a:t>Similar to 11ac processing</a:t>
            </a:r>
            <a:endParaRPr lang="en-US" sz="1800" dirty="0"/>
          </a:p>
          <a:p>
            <a:endParaRPr lang="en-US" sz="2000" dirty="0"/>
          </a:p>
          <a:p>
            <a:r>
              <a:rPr lang="en-US" dirty="0"/>
              <a:t>For 2x </a:t>
            </a:r>
            <a:r>
              <a:rPr lang="en-US" dirty="0" smtClean="0"/>
              <a:t>LTF</a:t>
            </a:r>
          </a:p>
          <a:p>
            <a:pPr lvl="1"/>
            <a:r>
              <a:rPr lang="en-US" sz="1800" dirty="0" smtClean="0"/>
              <a:t>New pilot tone location needs to be defined</a:t>
            </a:r>
            <a:endParaRPr lang="en-US" sz="1800" dirty="0"/>
          </a:p>
          <a:p>
            <a:pPr lvl="2"/>
            <a:r>
              <a:rPr lang="en-US" sz="1600" dirty="0"/>
              <a:t>2x LTF only populates every other tone in 4x OFDM symbol</a:t>
            </a:r>
          </a:p>
          <a:p>
            <a:pPr lvl="2"/>
            <a:r>
              <a:rPr lang="en-US" sz="1600" dirty="0"/>
              <a:t>In current 4x data symbol, </a:t>
            </a:r>
            <a:r>
              <a:rPr lang="en-US" sz="1600" dirty="0" smtClean="0"/>
              <a:t>not all pilot </a:t>
            </a:r>
            <a:r>
              <a:rPr lang="en-US" sz="1600" dirty="0"/>
              <a:t>tones </a:t>
            </a:r>
            <a:r>
              <a:rPr lang="en-US" sz="1600" dirty="0" smtClean="0"/>
              <a:t>have even indices</a:t>
            </a:r>
          </a:p>
          <a:p>
            <a:pPr marL="857250" lvl="2" indent="0">
              <a:buNone/>
            </a:pPr>
            <a:endParaRPr lang="en-US" sz="1600" dirty="0"/>
          </a:p>
          <a:p>
            <a:pPr lvl="1"/>
            <a:r>
              <a:rPr lang="en-US" sz="1800" dirty="0" smtClean="0"/>
              <a:t>Prefer to move all the pilot tones to even index in 4x OFDM symbol</a:t>
            </a:r>
          </a:p>
          <a:p>
            <a:pPr lvl="2"/>
            <a:r>
              <a:rPr lang="en-US" sz="1600" dirty="0" smtClean="0"/>
              <a:t>Same number of pilot tones in 4x data and 2x HE-LTF symbol</a:t>
            </a:r>
          </a:p>
          <a:p>
            <a:pPr lvl="2"/>
            <a:r>
              <a:rPr lang="en-US" sz="1600" dirty="0" smtClean="0"/>
              <a:t>Pilot index in 2x HE-LTF =  Pilot index in 4x data /2 </a:t>
            </a:r>
          </a:p>
          <a:p>
            <a:pPr marL="857250" lvl="2" indent="0">
              <a:buNone/>
            </a:pPr>
            <a:endParaRPr lang="en-US" sz="1600" dirty="0"/>
          </a:p>
          <a:p>
            <a:pPr marL="857250" lvl="2" indent="0">
              <a:buNone/>
            </a:pPr>
            <a:endParaRPr lang="en-US" sz="1600" dirty="0"/>
          </a:p>
          <a:p>
            <a:endParaRPr lang="en-US" dirty="0"/>
          </a:p>
          <a:p>
            <a:endParaRPr lang="en-US" sz="3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7838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Pilot Structure for 26 Tone RU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5869504" cy="4648200"/>
          </a:xfrm>
        </p:spPr>
        <p:txBody>
          <a:bodyPr>
            <a:normAutofit fontScale="92500" lnSpcReduction="20000"/>
          </a:bodyPr>
          <a:lstStyle/>
          <a:p>
            <a:r>
              <a:rPr lang="en-US" sz="1900" dirty="0" smtClean="0"/>
              <a:t>Keep relative pilot position close to what is defined in 11ah</a:t>
            </a:r>
          </a:p>
          <a:p>
            <a:pPr lvl="1"/>
            <a:r>
              <a:rPr lang="en-US" sz="1700" dirty="0" smtClean="0"/>
              <a:t>11ah symmetric </a:t>
            </a:r>
            <a:r>
              <a:rPr lang="en-US" sz="1700" dirty="0"/>
              <a:t>pilot structure of  [6P12P6]: </a:t>
            </a:r>
            <a:r>
              <a:rPr lang="en-US" sz="1700" dirty="0" smtClean="0"/>
              <a:t> </a:t>
            </a:r>
            <a:r>
              <a:rPr lang="en-US" sz="1700" dirty="0"/>
              <a:t>pilot </a:t>
            </a:r>
            <a:r>
              <a:rPr lang="en-US" sz="1700" dirty="0" smtClean="0"/>
              <a:t>indices </a:t>
            </a:r>
            <a:r>
              <a:rPr lang="en-US" sz="1700" dirty="0"/>
              <a:t>are one even and one odd. </a:t>
            </a:r>
          </a:p>
          <a:p>
            <a:pPr marL="0" indent="0">
              <a:buNone/>
            </a:pPr>
            <a:endParaRPr lang="en-US" sz="1700" dirty="0"/>
          </a:p>
          <a:p>
            <a:r>
              <a:rPr lang="en-US" sz="1900" dirty="0" smtClean="0"/>
              <a:t>In 11ax,  regardless of leftover tone allocation plan, there are three variations of pilot tone position within 26 tone RU </a:t>
            </a:r>
          </a:p>
          <a:p>
            <a:pPr lvl="1"/>
            <a:r>
              <a:rPr lang="en-US" sz="1700" dirty="0" smtClean="0"/>
              <a:t>Pos1: 26 tone RU having left most tone starting from even index may need structure of [6P13P5]</a:t>
            </a:r>
          </a:p>
          <a:p>
            <a:pPr marL="457200" lvl="1" indent="0">
              <a:buNone/>
            </a:pPr>
            <a:endParaRPr lang="en-US" sz="1700" dirty="0" smtClean="0"/>
          </a:p>
          <a:p>
            <a:pPr lvl="1"/>
            <a:r>
              <a:rPr lang="en-US" sz="1700" dirty="0" smtClean="0"/>
              <a:t>Pos2: </a:t>
            </a:r>
            <a:r>
              <a:rPr lang="en-US" sz="1700" dirty="0"/>
              <a:t>left most tone starting from </a:t>
            </a:r>
            <a:r>
              <a:rPr lang="en-US" sz="1700" dirty="0" smtClean="0"/>
              <a:t>odd </a:t>
            </a:r>
            <a:r>
              <a:rPr lang="en-US" sz="1700" dirty="0"/>
              <a:t>index may need structure of </a:t>
            </a:r>
            <a:r>
              <a:rPr lang="en-US" sz="1700" dirty="0" smtClean="0"/>
              <a:t>[5P13P6]</a:t>
            </a:r>
          </a:p>
          <a:p>
            <a:pPr marL="457200" lvl="1" indent="0">
              <a:buNone/>
            </a:pPr>
            <a:endParaRPr lang="en-US" sz="1700" dirty="0" smtClean="0"/>
          </a:p>
          <a:p>
            <a:pPr lvl="1"/>
            <a:r>
              <a:rPr lang="en-US" sz="1700" dirty="0" smtClean="0"/>
              <a:t>Pos3: center 26 tone RU, pilot structure would be [6P6 6P6]</a:t>
            </a:r>
            <a:endParaRPr lang="en-US" sz="1700" dirty="0"/>
          </a:p>
          <a:p>
            <a:pPr lvl="1"/>
            <a:endParaRPr lang="en-US" sz="1500" dirty="0" smtClean="0"/>
          </a:p>
          <a:p>
            <a:r>
              <a:rPr lang="en-US" sz="1900" dirty="0" smtClean="0"/>
              <a:t>To ensure all pilots with even tone indices, relative pilot location within 26 tone RU has to be varied for different 26 tone RUs</a:t>
            </a:r>
            <a:endParaRPr lang="en-US" sz="1500" dirty="0" smtClean="0"/>
          </a:p>
          <a:p>
            <a:pPr lvl="2"/>
            <a:endParaRPr lang="en-US" sz="1500" dirty="0"/>
          </a:p>
          <a:p>
            <a:pPr marL="0" indent="0">
              <a:buNone/>
            </a:pPr>
            <a:endParaRPr lang="en-US" sz="2100" dirty="0" smtClean="0"/>
          </a:p>
          <a:p>
            <a:pPr lvl="2"/>
            <a:endParaRPr lang="en-US" sz="150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Lin Yang, Bin Tian, Qualcomm, et. al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pSp>
        <p:nvGrpSpPr>
          <p:cNvPr id="81" name="Group 80"/>
          <p:cNvGrpSpPr/>
          <p:nvPr/>
        </p:nvGrpSpPr>
        <p:grpSpPr>
          <a:xfrm>
            <a:off x="6835763" y="2133600"/>
            <a:ext cx="1905000" cy="503547"/>
            <a:chOff x="1726518" y="4258706"/>
            <a:chExt cx="1905000" cy="503547"/>
          </a:xfrm>
        </p:grpSpPr>
        <p:sp>
          <p:nvSpPr>
            <p:cNvPr id="82" name="사다리꼴 136"/>
            <p:cNvSpPr/>
            <p:nvPr/>
          </p:nvSpPr>
          <p:spPr bwMode="auto">
            <a:xfrm>
              <a:off x="1820648" y="4267244"/>
              <a:ext cx="1582270" cy="298353"/>
            </a:xfrm>
            <a:prstGeom prst="trapezoid">
              <a:avLst/>
            </a:prstGeom>
            <a:solidFill>
              <a:schemeClr val="accent1">
                <a:alpha val="3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3" name="직선 화살표 연결선 139"/>
            <p:cNvCxnSpPr/>
            <p:nvPr/>
          </p:nvCxnSpPr>
          <p:spPr bwMode="auto">
            <a:xfrm flipV="1">
              <a:off x="2336118" y="4258706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4" name="직선 화살표 연결선 139"/>
            <p:cNvCxnSpPr/>
            <p:nvPr/>
          </p:nvCxnSpPr>
          <p:spPr bwMode="auto">
            <a:xfrm flipV="1">
              <a:off x="2869518" y="4258706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5" name="TextBox 84"/>
            <p:cNvSpPr txBox="1"/>
            <p:nvPr/>
          </p:nvSpPr>
          <p:spPr>
            <a:xfrm>
              <a:off x="1726518" y="4546809"/>
              <a:ext cx="1905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 smtClean="0"/>
                <a:t>0                  6                 19                  25</a:t>
              </a:r>
              <a:endParaRPr lang="ko-KR" altLang="en-US" sz="800" dirty="0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6824758" y="3458853"/>
            <a:ext cx="1905000" cy="503547"/>
            <a:chOff x="1726518" y="4258706"/>
            <a:chExt cx="1905000" cy="503547"/>
          </a:xfrm>
        </p:grpSpPr>
        <p:sp>
          <p:nvSpPr>
            <p:cNvPr id="103" name="사다리꼴 136"/>
            <p:cNvSpPr/>
            <p:nvPr/>
          </p:nvSpPr>
          <p:spPr bwMode="auto">
            <a:xfrm>
              <a:off x="1820648" y="4267244"/>
              <a:ext cx="1582270" cy="298353"/>
            </a:xfrm>
            <a:prstGeom prst="trapezoid">
              <a:avLst/>
            </a:prstGeom>
            <a:solidFill>
              <a:schemeClr val="accent1">
                <a:alpha val="3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4" name="직선 화살표 연결선 139"/>
            <p:cNvCxnSpPr/>
            <p:nvPr/>
          </p:nvCxnSpPr>
          <p:spPr bwMode="auto">
            <a:xfrm flipV="1">
              <a:off x="2336118" y="4258706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05" name="직선 화살표 연결선 139"/>
            <p:cNvCxnSpPr/>
            <p:nvPr/>
          </p:nvCxnSpPr>
          <p:spPr bwMode="auto">
            <a:xfrm flipV="1">
              <a:off x="2945718" y="4258706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06" name="TextBox 105"/>
            <p:cNvSpPr txBox="1"/>
            <p:nvPr/>
          </p:nvSpPr>
          <p:spPr>
            <a:xfrm>
              <a:off x="1726518" y="4546809"/>
              <a:ext cx="1905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 smtClean="0"/>
                <a:t>0                  6                    20              25</a:t>
              </a:r>
              <a:endParaRPr lang="ko-KR" altLang="en-US" sz="800" dirty="0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6712460" y="4144652"/>
            <a:ext cx="1905000" cy="503548"/>
            <a:chOff x="1726518" y="4258705"/>
            <a:chExt cx="1905000" cy="503548"/>
          </a:xfrm>
        </p:grpSpPr>
        <p:sp>
          <p:nvSpPr>
            <p:cNvPr id="108" name="사다리꼴 136"/>
            <p:cNvSpPr/>
            <p:nvPr/>
          </p:nvSpPr>
          <p:spPr bwMode="auto">
            <a:xfrm>
              <a:off x="1918358" y="4258705"/>
              <a:ext cx="1567793" cy="296261"/>
            </a:xfrm>
            <a:prstGeom prst="trapezoid">
              <a:avLst/>
            </a:prstGeom>
            <a:solidFill>
              <a:schemeClr val="accent1">
                <a:alpha val="3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9" name="직선 화살표 연결선 139"/>
            <p:cNvCxnSpPr/>
            <p:nvPr/>
          </p:nvCxnSpPr>
          <p:spPr bwMode="auto">
            <a:xfrm flipV="1">
              <a:off x="2336118" y="4258706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0" name="직선 화살표 연결선 139"/>
            <p:cNvCxnSpPr/>
            <p:nvPr/>
          </p:nvCxnSpPr>
          <p:spPr bwMode="auto">
            <a:xfrm flipV="1">
              <a:off x="2945718" y="4258706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11" name="TextBox 110"/>
            <p:cNvSpPr txBox="1"/>
            <p:nvPr/>
          </p:nvSpPr>
          <p:spPr>
            <a:xfrm>
              <a:off x="1726518" y="4546809"/>
              <a:ext cx="1905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 smtClean="0"/>
                <a:t>   1               6                    20                 26</a:t>
              </a:r>
              <a:endParaRPr lang="ko-KR" altLang="en-US" sz="800" dirty="0"/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6712460" y="4884867"/>
            <a:ext cx="2286000" cy="525333"/>
            <a:chOff x="2971800" y="5418267"/>
            <a:chExt cx="2286000" cy="525333"/>
          </a:xfrm>
        </p:grpSpPr>
        <p:grpSp>
          <p:nvGrpSpPr>
            <p:cNvPr id="118" name="Group 117"/>
            <p:cNvGrpSpPr/>
            <p:nvPr/>
          </p:nvGrpSpPr>
          <p:grpSpPr>
            <a:xfrm>
              <a:off x="2971800" y="5418267"/>
              <a:ext cx="1142999" cy="516077"/>
              <a:chOff x="1697345" y="4246175"/>
              <a:chExt cx="1142999" cy="516077"/>
            </a:xfrm>
          </p:grpSpPr>
          <p:sp>
            <p:nvSpPr>
              <p:cNvPr id="125" name="사다리꼴 136"/>
              <p:cNvSpPr/>
              <p:nvPr/>
            </p:nvSpPr>
            <p:spPr bwMode="auto">
              <a:xfrm>
                <a:off x="1833603" y="4246175"/>
                <a:ext cx="849587" cy="279564"/>
              </a:xfrm>
              <a:prstGeom prst="trapezoid">
                <a:avLst/>
              </a:prstGeom>
              <a:solidFill>
                <a:schemeClr val="accent1">
                  <a:alpha val="3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26" name="직선 화살표 연결선 139"/>
              <p:cNvCxnSpPr>
                <a:stCxn id="125" idx="2"/>
                <a:endCxn id="125" idx="0"/>
              </p:cNvCxnSpPr>
              <p:nvPr/>
            </p:nvCxnSpPr>
            <p:spPr bwMode="auto">
              <a:xfrm flipV="1">
                <a:off x="2258397" y="4246175"/>
                <a:ext cx="0" cy="27956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128" name="TextBox 127"/>
              <p:cNvSpPr txBox="1"/>
              <p:nvPr/>
            </p:nvSpPr>
            <p:spPr>
              <a:xfrm>
                <a:off x="1697345" y="4546808"/>
                <a:ext cx="114299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/>
                  <a:t>-16          -10            -4         </a:t>
                </a:r>
                <a:endParaRPr lang="ko-KR" altLang="en-US" sz="800" dirty="0"/>
              </a:p>
            </p:txBody>
          </p:sp>
        </p:grpSp>
        <p:sp>
          <p:nvSpPr>
            <p:cNvPr id="120" name="TextBox 119"/>
            <p:cNvSpPr txBox="1"/>
            <p:nvPr/>
          </p:nvSpPr>
          <p:spPr>
            <a:xfrm>
              <a:off x="3928550" y="5473628"/>
              <a:ext cx="338650" cy="203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DC</a:t>
              </a:r>
            </a:p>
          </p:txBody>
        </p:sp>
        <p:grpSp>
          <p:nvGrpSpPr>
            <p:cNvPr id="134" name="Group 133"/>
            <p:cNvGrpSpPr/>
            <p:nvPr/>
          </p:nvGrpSpPr>
          <p:grpSpPr>
            <a:xfrm>
              <a:off x="4114801" y="5448593"/>
              <a:ext cx="1142999" cy="495007"/>
              <a:chOff x="1697345" y="4267245"/>
              <a:chExt cx="1142999" cy="495007"/>
            </a:xfrm>
          </p:grpSpPr>
          <p:sp>
            <p:nvSpPr>
              <p:cNvPr id="135" name="사다리꼴 136"/>
              <p:cNvSpPr/>
              <p:nvPr/>
            </p:nvSpPr>
            <p:spPr bwMode="auto">
              <a:xfrm>
                <a:off x="1820648" y="4267245"/>
                <a:ext cx="849587" cy="279564"/>
              </a:xfrm>
              <a:prstGeom prst="trapezoid">
                <a:avLst/>
              </a:prstGeom>
              <a:solidFill>
                <a:schemeClr val="accent1">
                  <a:alpha val="3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36" name="직선 화살표 연결선 139"/>
              <p:cNvCxnSpPr>
                <a:stCxn id="135" idx="2"/>
                <a:endCxn id="135" idx="0"/>
              </p:cNvCxnSpPr>
              <p:nvPr/>
            </p:nvCxnSpPr>
            <p:spPr bwMode="auto">
              <a:xfrm flipV="1">
                <a:off x="2245442" y="4267245"/>
                <a:ext cx="0" cy="27956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137" name="TextBox 136"/>
              <p:cNvSpPr txBox="1"/>
              <p:nvPr/>
            </p:nvSpPr>
            <p:spPr>
              <a:xfrm>
                <a:off x="1697345" y="4546808"/>
                <a:ext cx="114299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/>
                  <a:t>4          </a:t>
                </a:r>
                <a:r>
                  <a:rPr lang="en-US" altLang="ko-KR" sz="800" dirty="0"/>
                  <a:t> </a:t>
                </a:r>
                <a:r>
                  <a:rPr lang="en-US" altLang="ko-KR" sz="800" dirty="0" smtClean="0"/>
                  <a:t>   10             16         </a:t>
                </a:r>
                <a:endParaRPr lang="ko-KR" altLang="en-US" sz="800" dirty="0"/>
              </a:p>
            </p:txBody>
          </p:sp>
        </p:grpSp>
      </p:grpSp>
      <p:sp>
        <p:nvSpPr>
          <p:cNvPr id="32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80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Fixed Pilot Structure </a:t>
            </a:r>
            <a:br>
              <a:rPr lang="en-US" sz="2800" dirty="0" smtClean="0"/>
            </a:br>
            <a:r>
              <a:rPr lang="en-US" sz="2800" dirty="0" smtClean="0"/>
              <a:t>Independent of Resource Allocation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11ax has to define new pilot positions for all RUs </a:t>
            </a:r>
          </a:p>
          <a:p>
            <a:pPr lvl="1"/>
            <a:r>
              <a:rPr lang="en-US" sz="1600" dirty="0" smtClean="0"/>
              <a:t>Legacy pilot design  have pilots at odd indices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sz="2000" dirty="0" smtClean="0"/>
              <a:t>Relative pilot position within a RU is not fixed</a:t>
            </a:r>
          </a:p>
          <a:p>
            <a:pPr lvl="1"/>
            <a:r>
              <a:rPr lang="en-US" sz="1600" dirty="0" smtClean="0"/>
              <a:t>Need to reduce HW burden on memorizing many variations of pilot positions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sz="2000" dirty="0" smtClean="0"/>
              <a:t>Phase tracking performance is not sensitive to specific pilot distribution</a:t>
            </a:r>
          </a:p>
          <a:p>
            <a:pPr lvl="1"/>
            <a:r>
              <a:rPr lang="en-US" sz="1600" dirty="0" smtClean="0"/>
              <a:t> </a:t>
            </a:r>
            <a:r>
              <a:rPr lang="en-US" sz="1600" dirty="0"/>
              <a:t>A</a:t>
            </a:r>
            <a:r>
              <a:rPr lang="en-US" sz="1600" dirty="0" smtClean="0"/>
              <a:t>s far as all pilot tones are reasonably separated for frequency diversity</a:t>
            </a:r>
          </a:p>
          <a:p>
            <a:endParaRPr lang="en-US" sz="2000" dirty="0"/>
          </a:p>
          <a:p>
            <a:r>
              <a:rPr lang="en-US" sz="2000" dirty="0" smtClean="0"/>
              <a:t>Proposal: Fixed </a:t>
            </a:r>
            <a:r>
              <a:rPr lang="en-US" sz="2000" dirty="0"/>
              <a:t>absolute pilot </a:t>
            </a:r>
            <a:r>
              <a:rPr lang="en-US" sz="2000" dirty="0" smtClean="0"/>
              <a:t>position per PPDU BW,  independent of resource allocation</a:t>
            </a:r>
          </a:p>
          <a:p>
            <a:pPr lvl="1"/>
            <a:r>
              <a:rPr lang="en-US" sz="1600" dirty="0" smtClean="0"/>
              <a:t>Keep relative pilot position close to legacy design, when possible</a:t>
            </a:r>
          </a:p>
          <a:p>
            <a:pPr lvl="1"/>
            <a:r>
              <a:rPr lang="en-US" sz="1600" dirty="0" smtClean="0"/>
              <a:t>Align </a:t>
            </a:r>
            <a:r>
              <a:rPr lang="en-US" sz="1600" dirty="0"/>
              <a:t>p</a:t>
            </a:r>
            <a:r>
              <a:rPr lang="en-US" sz="1600" dirty="0" smtClean="0"/>
              <a:t>ilots of different RU size: use pilot puncture when needed 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1800" dirty="0" smtClean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3836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Pilot Structure for RU &gt;26 tones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6824"/>
            <a:ext cx="4868339" cy="5210176"/>
          </a:xfrm>
        </p:spPr>
        <p:txBody>
          <a:bodyPr>
            <a:normAutofit fontScale="92500" lnSpcReduction="10000"/>
          </a:bodyPr>
          <a:lstStyle/>
          <a:p>
            <a:r>
              <a:rPr lang="en-US" sz="1900" dirty="0" smtClean="0"/>
              <a:t>52 tone RU</a:t>
            </a:r>
          </a:p>
          <a:p>
            <a:pPr lvl="1"/>
            <a:r>
              <a:rPr lang="en-US" sz="1700" dirty="0" smtClean="0"/>
              <a:t>Existing legacy pilot structure: half even half odd indices </a:t>
            </a:r>
          </a:p>
          <a:p>
            <a:pPr lvl="1"/>
            <a:r>
              <a:rPr lang="en-US" sz="1700" dirty="0" smtClean="0"/>
              <a:t>After moving to even index, perfectly align with pilots in the corresponding two 26 tone RUs</a:t>
            </a:r>
          </a:p>
          <a:p>
            <a:endParaRPr lang="en-US" sz="1700" dirty="0" smtClean="0"/>
          </a:p>
          <a:p>
            <a:r>
              <a:rPr lang="en-US" sz="1900" dirty="0" smtClean="0"/>
              <a:t>106 tone RU</a:t>
            </a:r>
          </a:p>
          <a:p>
            <a:pPr lvl="1"/>
            <a:r>
              <a:rPr lang="en-US" sz="1700" dirty="0" smtClean="0"/>
              <a:t>Prefer to use available pilots in </a:t>
            </a:r>
            <a:r>
              <a:rPr lang="en-US" sz="1700" dirty="0"/>
              <a:t>corresponding </a:t>
            </a:r>
            <a:r>
              <a:rPr lang="en-US" sz="1700" dirty="0" smtClean="0"/>
              <a:t>two 52 </a:t>
            </a:r>
            <a:r>
              <a:rPr lang="en-US" sz="1700" dirty="0"/>
              <a:t>tone </a:t>
            </a:r>
            <a:r>
              <a:rPr lang="en-US" sz="1700" dirty="0" smtClean="0"/>
              <a:t>RUs with pilot puncturing</a:t>
            </a:r>
          </a:p>
          <a:p>
            <a:pPr lvl="2"/>
            <a:r>
              <a:rPr lang="en-US" sz="1700" dirty="0" smtClean="0"/>
              <a:t>106 tones have 4 </a:t>
            </a:r>
            <a:r>
              <a:rPr lang="en-US" sz="1700" dirty="0"/>
              <a:t>pilots while </a:t>
            </a:r>
            <a:r>
              <a:rPr lang="en-US" sz="1700" dirty="0" smtClean="0"/>
              <a:t>2 x 52 have 8</a:t>
            </a:r>
          </a:p>
          <a:p>
            <a:pPr lvl="2"/>
            <a:r>
              <a:rPr lang="en-US" sz="1700" dirty="0"/>
              <a:t>P</a:t>
            </a:r>
            <a:r>
              <a:rPr lang="en-US" sz="1700" dirty="0" smtClean="0"/>
              <a:t>uncturing </a:t>
            </a:r>
            <a:r>
              <a:rPr lang="en-US" sz="1700" dirty="0"/>
              <a:t>is performed in a mirror symmetric way within 242 tones to make it more evenly spread within 996 tone RU in 80MHz. </a:t>
            </a:r>
          </a:p>
          <a:p>
            <a:endParaRPr lang="en-US" sz="1900" dirty="0" smtClean="0"/>
          </a:p>
          <a:p>
            <a:r>
              <a:rPr lang="en-US" sz="1900" dirty="0" smtClean="0"/>
              <a:t>242 </a:t>
            </a:r>
            <a:r>
              <a:rPr lang="en-US" sz="1900" dirty="0"/>
              <a:t>tone </a:t>
            </a:r>
            <a:r>
              <a:rPr lang="en-US" sz="1900" dirty="0" smtClean="0"/>
              <a:t>RU</a:t>
            </a:r>
          </a:p>
          <a:p>
            <a:pPr lvl="1"/>
            <a:r>
              <a:rPr lang="en-US" sz="1700" dirty="0" smtClean="0"/>
              <a:t>Same number of pilots as two 106 RUs</a:t>
            </a:r>
          </a:p>
          <a:p>
            <a:pPr lvl="1"/>
            <a:r>
              <a:rPr lang="en-US" sz="1700" dirty="0" smtClean="0"/>
              <a:t>Align with pilots </a:t>
            </a:r>
            <a:r>
              <a:rPr lang="en-US" sz="1700" dirty="0"/>
              <a:t>in corresponding </a:t>
            </a:r>
            <a:r>
              <a:rPr lang="en-US" sz="1700" dirty="0" smtClean="0"/>
              <a:t>two 106 </a:t>
            </a:r>
            <a:r>
              <a:rPr lang="en-US" sz="1700" dirty="0"/>
              <a:t>tone RUs</a:t>
            </a:r>
            <a:r>
              <a:rPr lang="en-US" sz="1700" dirty="0" smtClean="0"/>
              <a:t> </a:t>
            </a:r>
          </a:p>
          <a:p>
            <a:pPr marL="857250" lvl="2" indent="0">
              <a:buNone/>
            </a:pPr>
            <a:endParaRPr lang="en-US" sz="1500" dirty="0" smtClean="0"/>
          </a:p>
          <a:p>
            <a:pPr lvl="2"/>
            <a:endParaRPr lang="en-US" sz="1500" dirty="0"/>
          </a:p>
          <a:p>
            <a:pPr marL="0" indent="0">
              <a:buNone/>
            </a:pPr>
            <a:endParaRPr lang="en-US" sz="2100" dirty="0" smtClean="0"/>
          </a:p>
          <a:p>
            <a:pPr lvl="2"/>
            <a:endParaRPr lang="en-US" sz="15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B4C2F-5AFF-4DA3-B9F9-744D8183C0B1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grpSp>
        <p:nvGrpSpPr>
          <p:cNvPr id="73" name="Group 72"/>
          <p:cNvGrpSpPr/>
          <p:nvPr/>
        </p:nvGrpSpPr>
        <p:grpSpPr>
          <a:xfrm>
            <a:off x="5642749" y="4277455"/>
            <a:ext cx="3501251" cy="1437545"/>
            <a:chOff x="2823349" y="1263134"/>
            <a:chExt cx="3501251" cy="1437545"/>
          </a:xfrm>
        </p:grpSpPr>
        <p:sp>
          <p:nvSpPr>
            <p:cNvPr id="74" name="TextBox 73"/>
            <p:cNvSpPr txBox="1"/>
            <p:nvPr/>
          </p:nvSpPr>
          <p:spPr>
            <a:xfrm>
              <a:off x="4405504" y="2102672"/>
              <a:ext cx="327299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7</a:t>
              </a:r>
              <a:endPara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75" name="Trapezoid 74"/>
            <p:cNvSpPr/>
            <p:nvPr/>
          </p:nvSpPr>
          <p:spPr bwMode="auto">
            <a:xfrm>
              <a:off x="3323071" y="2450671"/>
              <a:ext cx="2496408" cy="193985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 + 3 DC</a:t>
              </a:r>
            </a:p>
          </p:txBody>
        </p:sp>
        <p:sp>
          <p:nvSpPr>
            <p:cNvPr id="76" name="Trapezoid 75"/>
            <p:cNvSpPr/>
            <p:nvPr/>
          </p:nvSpPr>
          <p:spPr bwMode="auto">
            <a:xfrm>
              <a:off x="3330306" y="2121608"/>
              <a:ext cx="1043576" cy="21198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102+4 pilots</a:t>
              </a:r>
            </a:p>
          </p:txBody>
        </p:sp>
        <p:sp>
          <p:nvSpPr>
            <p:cNvPr id="77" name="Trapezoid 76"/>
            <p:cNvSpPr/>
            <p:nvPr/>
          </p:nvSpPr>
          <p:spPr bwMode="auto">
            <a:xfrm>
              <a:off x="4760892" y="2120455"/>
              <a:ext cx="1061019" cy="21715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102+4 pilots</a:t>
              </a:r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4634104" y="2121306"/>
              <a:ext cx="138524" cy="21229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4362552" y="2124621"/>
              <a:ext cx="157675" cy="21228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714822" y="2105985"/>
              <a:ext cx="609778" cy="21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Edge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700904" y="2433594"/>
              <a:ext cx="609778" cy="21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Edge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2823349" y="2114653"/>
              <a:ext cx="609778" cy="21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6 Edge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830599" y="2450136"/>
              <a:ext cx="609778" cy="21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6 Edge</a:t>
              </a:r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4137950" y="1573720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4771602" y="1572147"/>
              <a:ext cx="239041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5004546" y="1573715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3619676" y="1573720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3915807" y="1575289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5310856" y="1573720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5516727" y="1575289"/>
              <a:ext cx="220495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96" name="Trapezoid 95"/>
            <p:cNvSpPr/>
            <p:nvPr/>
          </p:nvSpPr>
          <p:spPr bwMode="auto">
            <a:xfrm>
              <a:off x="3394669" y="1808748"/>
              <a:ext cx="445465" cy="201313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97" name="Trapezoid 96"/>
            <p:cNvSpPr/>
            <p:nvPr/>
          </p:nvSpPr>
          <p:spPr bwMode="auto">
            <a:xfrm>
              <a:off x="3919707" y="1808747"/>
              <a:ext cx="442845" cy="19879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98" name="Trapezoid 97"/>
            <p:cNvSpPr/>
            <p:nvPr/>
          </p:nvSpPr>
          <p:spPr bwMode="auto">
            <a:xfrm>
              <a:off x="4776516" y="1808748"/>
              <a:ext cx="449081" cy="201313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99" name="Trapezoid 98"/>
            <p:cNvSpPr/>
            <p:nvPr/>
          </p:nvSpPr>
          <p:spPr bwMode="auto">
            <a:xfrm>
              <a:off x="5309169" y="1808748"/>
              <a:ext cx="438672" cy="201313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100" name="Trapezoid 99"/>
            <p:cNvSpPr/>
            <p:nvPr/>
          </p:nvSpPr>
          <p:spPr bwMode="auto">
            <a:xfrm>
              <a:off x="3393188" y="1573720"/>
              <a:ext cx="218200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101" name="Trapezoid 100"/>
            <p:cNvSpPr/>
            <p:nvPr/>
          </p:nvSpPr>
          <p:spPr bwMode="auto">
            <a:xfrm>
              <a:off x="3840291" y="1571974"/>
              <a:ext cx="69661" cy="18536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112" name="Trapezoid 111"/>
            <p:cNvSpPr/>
            <p:nvPr/>
          </p:nvSpPr>
          <p:spPr bwMode="auto">
            <a:xfrm>
              <a:off x="3320969" y="1562047"/>
              <a:ext cx="71941" cy="19860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113" name="Trapezoid 112"/>
            <p:cNvSpPr/>
            <p:nvPr/>
          </p:nvSpPr>
          <p:spPr bwMode="auto">
            <a:xfrm>
              <a:off x="5734927" y="1574216"/>
              <a:ext cx="84552" cy="18312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114" name="Trapezoid 113"/>
            <p:cNvSpPr/>
            <p:nvPr/>
          </p:nvSpPr>
          <p:spPr bwMode="auto">
            <a:xfrm>
              <a:off x="5218702" y="1583354"/>
              <a:ext cx="90468" cy="17398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115" name="Trapezoid 114"/>
            <p:cNvSpPr/>
            <p:nvPr/>
          </p:nvSpPr>
          <p:spPr bwMode="auto">
            <a:xfrm>
              <a:off x="4636811" y="1816858"/>
              <a:ext cx="135818" cy="19135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116" name="Trapezoid 115"/>
            <p:cNvSpPr/>
            <p:nvPr/>
          </p:nvSpPr>
          <p:spPr bwMode="auto">
            <a:xfrm>
              <a:off x="3840139" y="1819743"/>
              <a:ext cx="79563" cy="18780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117" name="Trapezoid 116"/>
            <p:cNvSpPr/>
            <p:nvPr/>
          </p:nvSpPr>
          <p:spPr bwMode="auto">
            <a:xfrm>
              <a:off x="3320969" y="1806929"/>
              <a:ext cx="73695" cy="20061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119" name="Trapezoid 118"/>
            <p:cNvSpPr/>
            <p:nvPr/>
          </p:nvSpPr>
          <p:spPr bwMode="auto">
            <a:xfrm>
              <a:off x="5747841" y="1816855"/>
              <a:ext cx="71638" cy="19135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121" name="Trapezoid 120"/>
            <p:cNvSpPr/>
            <p:nvPr/>
          </p:nvSpPr>
          <p:spPr bwMode="auto">
            <a:xfrm>
              <a:off x="5225597" y="1806933"/>
              <a:ext cx="78438" cy="20128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122" name="Trapezoid 121"/>
            <p:cNvSpPr/>
            <p:nvPr/>
          </p:nvSpPr>
          <p:spPr bwMode="auto">
            <a:xfrm>
              <a:off x="4362552" y="1806929"/>
              <a:ext cx="160103" cy="20061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790951" y="1590533"/>
              <a:ext cx="448053" cy="21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Edge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777104" y="1828012"/>
              <a:ext cx="458628" cy="21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Edge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2913190" y="1569887"/>
              <a:ext cx="448008" cy="21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6 Edge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830600" y="1834624"/>
              <a:ext cx="602527" cy="212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6 Edge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4412444" y="1791605"/>
              <a:ext cx="323743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7</a:t>
              </a: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131" name="Trapezoid 130"/>
            <p:cNvSpPr/>
            <p:nvPr/>
          </p:nvSpPr>
          <p:spPr bwMode="auto">
            <a:xfrm>
              <a:off x="4371199" y="1575289"/>
              <a:ext cx="151983" cy="187606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132" name="Trapezoid 131"/>
            <p:cNvSpPr/>
            <p:nvPr/>
          </p:nvSpPr>
          <p:spPr bwMode="auto">
            <a:xfrm>
              <a:off x="4634105" y="1571975"/>
              <a:ext cx="132808" cy="18536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13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4421194" y="1523566"/>
              <a:ext cx="331769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7</a:t>
              </a:r>
              <a:endPara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139" name="Line 16"/>
            <p:cNvSpPr>
              <a:spLocks noChangeShapeType="1"/>
            </p:cNvSpPr>
            <p:nvPr/>
          </p:nvSpPr>
          <p:spPr bwMode="auto">
            <a:xfrm flipH="1">
              <a:off x="3529662" y="1508777"/>
              <a:ext cx="0" cy="54708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0" name="Line 16"/>
            <p:cNvSpPr>
              <a:spLocks noChangeShapeType="1"/>
            </p:cNvSpPr>
            <p:nvPr/>
          </p:nvSpPr>
          <p:spPr bwMode="auto">
            <a:xfrm>
              <a:off x="3755906" y="1508777"/>
              <a:ext cx="6466" cy="54708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1" name="Line 16"/>
            <p:cNvSpPr>
              <a:spLocks noChangeShapeType="1"/>
            </p:cNvSpPr>
            <p:nvPr/>
          </p:nvSpPr>
          <p:spPr bwMode="auto">
            <a:xfrm flipH="1">
              <a:off x="4217286" y="1506616"/>
              <a:ext cx="0" cy="549250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2" name="Line 16"/>
            <p:cNvSpPr>
              <a:spLocks noChangeShapeType="1"/>
            </p:cNvSpPr>
            <p:nvPr/>
          </p:nvSpPr>
          <p:spPr bwMode="auto">
            <a:xfrm flipH="1">
              <a:off x="3983586" y="1506616"/>
              <a:ext cx="6532" cy="549250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3" name="Line 16"/>
            <p:cNvSpPr>
              <a:spLocks noChangeShapeType="1"/>
            </p:cNvSpPr>
            <p:nvPr/>
          </p:nvSpPr>
          <p:spPr bwMode="auto">
            <a:xfrm>
              <a:off x="4920975" y="1506616"/>
              <a:ext cx="0" cy="549250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4" name="Line 16"/>
            <p:cNvSpPr>
              <a:spLocks noChangeShapeType="1"/>
            </p:cNvSpPr>
            <p:nvPr/>
          </p:nvSpPr>
          <p:spPr bwMode="auto">
            <a:xfrm>
              <a:off x="5132277" y="1506616"/>
              <a:ext cx="387" cy="54857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5" name="Line 16"/>
            <p:cNvSpPr>
              <a:spLocks noChangeShapeType="1"/>
            </p:cNvSpPr>
            <p:nvPr/>
          </p:nvSpPr>
          <p:spPr bwMode="auto">
            <a:xfrm flipH="1">
              <a:off x="5603220" y="1501140"/>
              <a:ext cx="5099" cy="554055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6" name="Line 16"/>
            <p:cNvSpPr>
              <a:spLocks noChangeShapeType="1"/>
            </p:cNvSpPr>
            <p:nvPr/>
          </p:nvSpPr>
          <p:spPr bwMode="auto">
            <a:xfrm flipH="1">
              <a:off x="5395207" y="1508777"/>
              <a:ext cx="6895" cy="546418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7" name="Line 16"/>
            <p:cNvSpPr>
              <a:spLocks noChangeShapeType="1"/>
            </p:cNvSpPr>
            <p:nvPr/>
          </p:nvSpPr>
          <p:spPr bwMode="auto">
            <a:xfrm>
              <a:off x="4441026" y="1504596"/>
              <a:ext cx="3234" cy="889797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8" name="Line 16"/>
            <p:cNvSpPr>
              <a:spLocks noChangeShapeType="1"/>
            </p:cNvSpPr>
            <p:nvPr/>
          </p:nvSpPr>
          <p:spPr bwMode="auto">
            <a:xfrm>
              <a:off x="4702414" y="1505281"/>
              <a:ext cx="3234" cy="889797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306134" y="1263134"/>
              <a:ext cx="256126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" dirty="0" smtClean="0">
                  <a:solidFill>
                    <a:srgbClr val="FF0000"/>
                  </a:solidFill>
                </a:rPr>
                <a:t>-116       -90            -48      -22                           22       48               90       116</a:t>
              </a:r>
              <a:endParaRPr lang="ko-KR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3382335" y="1371600"/>
              <a:ext cx="256126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" dirty="0" smtClean="0">
                  <a:solidFill>
                    <a:srgbClr val="7030A0"/>
                  </a:solidFill>
                </a:rPr>
                <a:t>-102     -76      -62      -36        </a:t>
              </a:r>
              <a:r>
                <a:rPr lang="en-US" altLang="ko-KR" sz="600" dirty="0" smtClean="0">
                  <a:solidFill>
                    <a:srgbClr val="00B050"/>
                  </a:solidFill>
                </a:rPr>
                <a:t>-10         10</a:t>
              </a:r>
              <a:r>
                <a:rPr lang="en-US" altLang="ko-KR" sz="600" dirty="0" smtClean="0">
                  <a:solidFill>
                    <a:srgbClr val="76B531"/>
                  </a:solidFill>
                </a:rPr>
                <a:t>        </a:t>
              </a:r>
              <a:r>
                <a:rPr lang="en-US" altLang="ko-KR" sz="600" dirty="0" smtClean="0">
                  <a:solidFill>
                    <a:srgbClr val="7030A0"/>
                  </a:solidFill>
                </a:rPr>
                <a:t>36       62         76      102</a:t>
              </a:r>
              <a:endParaRPr lang="ko-KR" altLang="en-US" sz="600" dirty="0">
                <a:solidFill>
                  <a:srgbClr val="7030A0"/>
                </a:solidFill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2876115" y="1295400"/>
              <a:ext cx="5528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 smtClean="0"/>
                <a:t>pilot tone index</a:t>
              </a:r>
              <a:endParaRPr lang="en-US" sz="600" dirty="0"/>
            </a:p>
          </p:txBody>
        </p:sp>
        <p:sp>
          <p:nvSpPr>
            <p:cNvPr id="152" name="Line 16"/>
            <p:cNvSpPr>
              <a:spLocks noChangeShapeType="1"/>
            </p:cNvSpPr>
            <p:nvPr/>
          </p:nvSpPr>
          <p:spPr bwMode="auto">
            <a:xfrm>
              <a:off x="3469641" y="1412544"/>
              <a:ext cx="1270" cy="1284936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3" name="Line 16"/>
            <p:cNvSpPr>
              <a:spLocks noChangeShapeType="1"/>
            </p:cNvSpPr>
            <p:nvPr/>
          </p:nvSpPr>
          <p:spPr bwMode="auto">
            <a:xfrm flipH="1">
              <a:off x="3694959" y="1412544"/>
              <a:ext cx="2369" cy="128813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4" name="Line 16"/>
            <p:cNvSpPr>
              <a:spLocks noChangeShapeType="1"/>
            </p:cNvSpPr>
            <p:nvPr/>
          </p:nvSpPr>
          <p:spPr bwMode="auto">
            <a:xfrm>
              <a:off x="4057486" y="1412544"/>
              <a:ext cx="1236" cy="128813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5" name="Line 16"/>
            <p:cNvSpPr>
              <a:spLocks noChangeShapeType="1"/>
            </p:cNvSpPr>
            <p:nvPr/>
          </p:nvSpPr>
          <p:spPr bwMode="auto">
            <a:xfrm flipH="1">
              <a:off x="4266280" y="1412544"/>
              <a:ext cx="3642" cy="128813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6" name="Line 16"/>
            <p:cNvSpPr>
              <a:spLocks noChangeShapeType="1"/>
            </p:cNvSpPr>
            <p:nvPr/>
          </p:nvSpPr>
          <p:spPr bwMode="auto">
            <a:xfrm flipH="1">
              <a:off x="4863449" y="1412544"/>
              <a:ext cx="1" cy="128813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7" name="Line 16"/>
            <p:cNvSpPr>
              <a:spLocks noChangeShapeType="1"/>
            </p:cNvSpPr>
            <p:nvPr/>
          </p:nvSpPr>
          <p:spPr bwMode="auto">
            <a:xfrm>
              <a:off x="5081059" y="1406162"/>
              <a:ext cx="1" cy="1294517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8" name="Line 16"/>
            <p:cNvSpPr>
              <a:spLocks noChangeShapeType="1"/>
            </p:cNvSpPr>
            <p:nvPr/>
          </p:nvSpPr>
          <p:spPr bwMode="auto">
            <a:xfrm>
              <a:off x="5446811" y="1412545"/>
              <a:ext cx="6895" cy="128493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9" name="Line 16"/>
            <p:cNvSpPr>
              <a:spLocks noChangeShapeType="1"/>
            </p:cNvSpPr>
            <p:nvPr/>
          </p:nvSpPr>
          <p:spPr bwMode="auto">
            <a:xfrm flipH="1">
              <a:off x="5659577" y="1406162"/>
              <a:ext cx="1" cy="1294517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638800" y="1495884"/>
            <a:ext cx="3405133" cy="495009"/>
            <a:chOff x="5649998" y="1684938"/>
            <a:chExt cx="3405133" cy="495009"/>
          </a:xfrm>
        </p:grpSpPr>
        <p:sp>
          <p:nvSpPr>
            <p:cNvPr id="161" name="사다리꼴 136"/>
            <p:cNvSpPr/>
            <p:nvPr/>
          </p:nvSpPr>
          <p:spPr bwMode="auto">
            <a:xfrm>
              <a:off x="5732590" y="1684938"/>
              <a:ext cx="3182810" cy="303083"/>
            </a:xfrm>
            <a:prstGeom prst="trapezoid">
              <a:avLst/>
            </a:prstGeom>
            <a:solidFill>
              <a:schemeClr val="accent1">
                <a:alpha val="3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62" name="직선 화살표 연결선 139"/>
            <p:cNvCxnSpPr/>
            <p:nvPr/>
          </p:nvCxnSpPr>
          <p:spPr bwMode="auto">
            <a:xfrm flipV="1">
              <a:off x="6096000" y="1684938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3" name="직선 화살표 연결선 139"/>
            <p:cNvCxnSpPr/>
            <p:nvPr/>
          </p:nvCxnSpPr>
          <p:spPr bwMode="auto">
            <a:xfrm flipV="1">
              <a:off x="8534400" y="1684938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64" name="TextBox 163"/>
            <p:cNvSpPr txBox="1"/>
            <p:nvPr/>
          </p:nvSpPr>
          <p:spPr>
            <a:xfrm>
              <a:off x="5649998" y="1964503"/>
              <a:ext cx="340513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 smtClean="0"/>
                <a:t>0           5                           19                                32                          46          51</a:t>
              </a:r>
              <a:endParaRPr lang="ko-KR" altLang="en-US" sz="800" dirty="0"/>
            </a:p>
          </p:txBody>
        </p:sp>
        <p:cxnSp>
          <p:nvCxnSpPr>
            <p:cNvPr id="165" name="직선 화살표 연결선 139"/>
            <p:cNvCxnSpPr/>
            <p:nvPr/>
          </p:nvCxnSpPr>
          <p:spPr bwMode="auto">
            <a:xfrm flipV="1">
              <a:off x="6858000" y="1684938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6" name="직선 화살표 연결선 139"/>
            <p:cNvCxnSpPr/>
            <p:nvPr/>
          </p:nvCxnSpPr>
          <p:spPr bwMode="auto">
            <a:xfrm flipV="1">
              <a:off x="7772400" y="1684938"/>
              <a:ext cx="0" cy="304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5" name="TextBox 4"/>
          <p:cNvSpPr txBox="1"/>
          <p:nvPr/>
        </p:nvSpPr>
        <p:spPr>
          <a:xfrm>
            <a:off x="6469269" y="1905000"/>
            <a:ext cx="1865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11a 52-tone pilot structure</a:t>
            </a:r>
            <a:endParaRPr 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6846054" y="5791200"/>
            <a:ext cx="12665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HE20 pilot structure</a:t>
            </a:r>
            <a:endParaRPr lang="en-US" sz="1000" dirty="0"/>
          </a:p>
        </p:txBody>
      </p:sp>
      <p:grpSp>
        <p:nvGrpSpPr>
          <p:cNvPr id="7" name="Group 6"/>
          <p:cNvGrpSpPr/>
          <p:nvPr/>
        </p:nvGrpSpPr>
        <p:grpSpPr>
          <a:xfrm>
            <a:off x="5536208" y="2358707"/>
            <a:ext cx="3886200" cy="1334698"/>
            <a:chOff x="5562600" y="2590800"/>
            <a:chExt cx="3886200" cy="1334698"/>
          </a:xfrm>
        </p:grpSpPr>
        <p:sp>
          <p:nvSpPr>
            <p:cNvPr id="181" name="TextBox 180"/>
            <p:cNvSpPr txBox="1"/>
            <p:nvPr/>
          </p:nvSpPr>
          <p:spPr>
            <a:xfrm>
              <a:off x="6324600" y="3525388"/>
              <a:ext cx="20558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11ax 52-tone pilot structure with aligning to pilots in 26-tone RU</a:t>
              </a:r>
              <a:endParaRPr lang="en-US" sz="1000" dirty="0"/>
            </a:p>
          </p:txBody>
        </p:sp>
        <p:grpSp>
          <p:nvGrpSpPr>
            <p:cNvPr id="182" name="Group 181"/>
            <p:cNvGrpSpPr/>
            <p:nvPr/>
          </p:nvGrpSpPr>
          <p:grpSpPr>
            <a:xfrm>
              <a:off x="5562600" y="3086391"/>
              <a:ext cx="3886200" cy="495009"/>
              <a:chOff x="5723065" y="1684938"/>
              <a:chExt cx="3200400" cy="495009"/>
            </a:xfrm>
          </p:grpSpPr>
          <p:sp>
            <p:nvSpPr>
              <p:cNvPr id="183" name="사다리꼴 136"/>
              <p:cNvSpPr/>
              <p:nvPr/>
            </p:nvSpPr>
            <p:spPr bwMode="auto">
              <a:xfrm>
                <a:off x="5855213" y="1684938"/>
                <a:ext cx="2628982" cy="313338"/>
              </a:xfrm>
              <a:prstGeom prst="trapezoid">
                <a:avLst/>
              </a:prstGeom>
              <a:solidFill>
                <a:schemeClr val="accent1">
                  <a:alpha val="3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84" name="직선 화살표 연결선 139"/>
              <p:cNvCxnSpPr/>
              <p:nvPr/>
            </p:nvCxnSpPr>
            <p:spPr bwMode="auto">
              <a:xfrm flipV="1">
                <a:off x="6225089" y="1684938"/>
                <a:ext cx="0" cy="304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85" name="직선 화살표 연결선 139"/>
              <p:cNvCxnSpPr/>
              <p:nvPr/>
            </p:nvCxnSpPr>
            <p:spPr bwMode="auto">
              <a:xfrm flipV="1">
                <a:off x="8170430" y="1684938"/>
                <a:ext cx="0" cy="304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186" name="TextBox 185"/>
              <p:cNvSpPr txBox="1"/>
              <p:nvPr/>
            </p:nvSpPr>
            <p:spPr>
              <a:xfrm>
                <a:off x="5723065" y="1964503"/>
                <a:ext cx="320040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/>
                  <a:t>   0               6                           20                             32                         46           51</a:t>
                </a:r>
                <a:endParaRPr lang="ko-KR" altLang="en-US" sz="800" dirty="0"/>
              </a:p>
            </p:txBody>
          </p:sp>
          <p:cxnSp>
            <p:nvCxnSpPr>
              <p:cNvPr id="187" name="직선 화살표 연결선 139"/>
              <p:cNvCxnSpPr/>
              <p:nvPr/>
            </p:nvCxnSpPr>
            <p:spPr bwMode="auto">
              <a:xfrm flipV="1">
                <a:off x="6852618" y="1684938"/>
                <a:ext cx="0" cy="304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88" name="직선 화살표 연결선 139"/>
              <p:cNvCxnSpPr/>
              <p:nvPr/>
            </p:nvCxnSpPr>
            <p:spPr bwMode="auto">
              <a:xfrm flipV="1">
                <a:off x="7542900" y="1684938"/>
                <a:ext cx="0" cy="304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</p:grpSp>
        <p:grpSp>
          <p:nvGrpSpPr>
            <p:cNvPr id="189" name="Group 188"/>
            <p:cNvGrpSpPr/>
            <p:nvPr/>
          </p:nvGrpSpPr>
          <p:grpSpPr>
            <a:xfrm>
              <a:off x="5638800" y="2590800"/>
              <a:ext cx="1905000" cy="503547"/>
              <a:chOff x="1726518" y="4258706"/>
              <a:chExt cx="1905000" cy="503547"/>
            </a:xfrm>
          </p:grpSpPr>
          <p:sp>
            <p:nvSpPr>
              <p:cNvPr id="190" name="사다리꼴 136"/>
              <p:cNvSpPr/>
              <p:nvPr/>
            </p:nvSpPr>
            <p:spPr bwMode="auto">
              <a:xfrm>
                <a:off x="1820648" y="4267244"/>
                <a:ext cx="1582270" cy="298353"/>
              </a:xfrm>
              <a:prstGeom prst="trapezoid">
                <a:avLst/>
              </a:prstGeom>
              <a:solidFill>
                <a:schemeClr val="accent1">
                  <a:alpha val="3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91" name="직선 화살표 연결선 139"/>
              <p:cNvCxnSpPr/>
              <p:nvPr/>
            </p:nvCxnSpPr>
            <p:spPr bwMode="auto">
              <a:xfrm flipV="1">
                <a:off x="2259918" y="4258706"/>
                <a:ext cx="0" cy="304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92" name="직선 화살표 연결선 139"/>
              <p:cNvCxnSpPr/>
              <p:nvPr/>
            </p:nvCxnSpPr>
            <p:spPr bwMode="auto">
              <a:xfrm flipV="1">
                <a:off x="3021918" y="4258706"/>
                <a:ext cx="0" cy="304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193" name="TextBox 192"/>
              <p:cNvSpPr txBox="1"/>
              <p:nvPr/>
            </p:nvSpPr>
            <p:spPr>
              <a:xfrm>
                <a:off x="1726518" y="4546809"/>
                <a:ext cx="190500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/>
                  <a:t>0               6                          20         25</a:t>
                </a:r>
                <a:endParaRPr lang="ko-KR" altLang="en-US" sz="800" dirty="0"/>
              </a:p>
            </p:txBody>
          </p:sp>
        </p:grpSp>
        <p:grpSp>
          <p:nvGrpSpPr>
            <p:cNvPr id="194" name="Group 193"/>
            <p:cNvGrpSpPr/>
            <p:nvPr/>
          </p:nvGrpSpPr>
          <p:grpSpPr>
            <a:xfrm>
              <a:off x="7239000" y="2590800"/>
              <a:ext cx="1905000" cy="503547"/>
              <a:chOff x="1726518" y="4258706"/>
              <a:chExt cx="1905000" cy="503547"/>
            </a:xfrm>
          </p:grpSpPr>
          <p:sp>
            <p:nvSpPr>
              <p:cNvPr id="195" name="사다리꼴 136"/>
              <p:cNvSpPr/>
              <p:nvPr/>
            </p:nvSpPr>
            <p:spPr bwMode="auto">
              <a:xfrm>
                <a:off x="1820648" y="4267244"/>
                <a:ext cx="1582270" cy="298353"/>
              </a:xfrm>
              <a:prstGeom prst="trapezoid">
                <a:avLst/>
              </a:prstGeom>
              <a:solidFill>
                <a:schemeClr val="accent1">
                  <a:alpha val="3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96" name="직선 화살표 연결선 139"/>
              <p:cNvCxnSpPr/>
              <p:nvPr/>
            </p:nvCxnSpPr>
            <p:spPr bwMode="auto">
              <a:xfrm flipV="1">
                <a:off x="2259918" y="4258706"/>
                <a:ext cx="0" cy="304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97" name="직선 화살표 연결선 139"/>
              <p:cNvCxnSpPr/>
              <p:nvPr/>
            </p:nvCxnSpPr>
            <p:spPr bwMode="auto">
              <a:xfrm flipV="1">
                <a:off x="3021918" y="4258706"/>
                <a:ext cx="0" cy="304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198" name="TextBox 197"/>
              <p:cNvSpPr txBox="1"/>
              <p:nvPr/>
            </p:nvSpPr>
            <p:spPr>
              <a:xfrm>
                <a:off x="1726518" y="4546809"/>
                <a:ext cx="190500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800" dirty="0" smtClean="0"/>
                  <a:t>26            32                         46           51</a:t>
                </a:r>
                <a:endParaRPr lang="ko-KR" altLang="en-US" sz="800" dirty="0"/>
              </a:p>
            </p:txBody>
          </p:sp>
        </p:grpSp>
      </p:grpSp>
      <p:sp>
        <p:nvSpPr>
          <p:cNvPr id="103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4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5052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dirty="0" smtClean="0"/>
              <a:t>Proposed Pilot Locations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213" name="TextBox 212"/>
          <p:cNvSpPr txBox="1"/>
          <p:nvPr/>
        </p:nvSpPr>
        <p:spPr>
          <a:xfrm>
            <a:off x="4399796" y="6200001"/>
            <a:ext cx="31323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HE80</a:t>
            </a:r>
            <a:endParaRPr lang="en-US" dirty="0"/>
          </a:p>
        </p:txBody>
      </p:sp>
      <p:sp>
        <p:nvSpPr>
          <p:cNvPr id="214" name="TextBox 213"/>
          <p:cNvSpPr txBox="1"/>
          <p:nvPr/>
        </p:nvSpPr>
        <p:spPr>
          <a:xfrm>
            <a:off x="262958" y="4837239"/>
            <a:ext cx="493025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 12 Edge</a:t>
            </a:r>
          </a:p>
        </p:txBody>
      </p:sp>
      <p:sp>
        <p:nvSpPr>
          <p:cNvPr id="215" name="TextBox 214"/>
          <p:cNvSpPr txBox="1"/>
          <p:nvPr/>
        </p:nvSpPr>
        <p:spPr>
          <a:xfrm>
            <a:off x="288382" y="5075878"/>
            <a:ext cx="465511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216" name="TextBox 215"/>
          <p:cNvSpPr txBox="1"/>
          <p:nvPr/>
        </p:nvSpPr>
        <p:spPr>
          <a:xfrm>
            <a:off x="226685" y="5328607"/>
            <a:ext cx="514685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226685" y="5635495"/>
            <a:ext cx="495887" cy="196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218" name="Trapezoid 217"/>
          <p:cNvSpPr/>
          <p:nvPr/>
        </p:nvSpPr>
        <p:spPr bwMode="auto">
          <a:xfrm>
            <a:off x="4369249" y="4840105"/>
            <a:ext cx="128762" cy="167030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19" name="Trapezoid 218"/>
          <p:cNvSpPr/>
          <p:nvPr/>
        </p:nvSpPr>
        <p:spPr bwMode="auto">
          <a:xfrm>
            <a:off x="4630989" y="4829170"/>
            <a:ext cx="131677" cy="176987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0" name="Trapezoid 219"/>
          <p:cNvSpPr/>
          <p:nvPr/>
        </p:nvSpPr>
        <p:spPr bwMode="auto">
          <a:xfrm>
            <a:off x="4372055" y="5049388"/>
            <a:ext cx="137369" cy="184115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1" name="Trapezoid 220"/>
          <p:cNvSpPr/>
          <p:nvPr/>
        </p:nvSpPr>
        <p:spPr bwMode="auto">
          <a:xfrm>
            <a:off x="4627947" y="5049440"/>
            <a:ext cx="142824" cy="185937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2" name="Trapezoid 221"/>
          <p:cNvSpPr/>
          <p:nvPr/>
        </p:nvSpPr>
        <p:spPr bwMode="auto">
          <a:xfrm>
            <a:off x="4372522" y="5310312"/>
            <a:ext cx="132808" cy="208525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3" name="Trapezoid 222"/>
          <p:cNvSpPr/>
          <p:nvPr/>
        </p:nvSpPr>
        <p:spPr bwMode="auto">
          <a:xfrm>
            <a:off x="4627132" y="5307329"/>
            <a:ext cx="139931" cy="211508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4" name="Trapezoid 223"/>
          <p:cNvSpPr/>
          <p:nvPr/>
        </p:nvSpPr>
        <p:spPr bwMode="auto">
          <a:xfrm>
            <a:off x="4366929" y="5632670"/>
            <a:ext cx="138401" cy="19329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5" name="Trapezoid 224"/>
          <p:cNvSpPr/>
          <p:nvPr/>
        </p:nvSpPr>
        <p:spPr bwMode="auto">
          <a:xfrm>
            <a:off x="4627945" y="5632670"/>
            <a:ext cx="139120" cy="198207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8345739" y="4829170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8345561" y="5042789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8352095" y="5286492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229" name="TextBox 228"/>
          <p:cNvSpPr txBox="1"/>
          <p:nvPr/>
        </p:nvSpPr>
        <p:spPr>
          <a:xfrm>
            <a:off x="8352095" y="5620462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8370147" y="5990529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11 Edge</a:t>
            </a:r>
          </a:p>
        </p:txBody>
      </p:sp>
      <p:sp>
        <p:nvSpPr>
          <p:cNvPr id="231" name="TextBox 230"/>
          <p:cNvSpPr txBox="1"/>
          <p:nvPr/>
        </p:nvSpPr>
        <p:spPr>
          <a:xfrm>
            <a:off x="4352116" y="4803107"/>
            <a:ext cx="396655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7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4361140" y="5028756"/>
            <a:ext cx="381087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7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233" name="TextBox 232"/>
          <p:cNvSpPr txBox="1"/>
          <p:nvPr/>
        </p:nvSpPr>
        <p:spPr>
          <a:xfrm>
            <a:off x="4352117" y="5299542"/>
            <a:ext cx="427078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7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4370161" y="5624474"/>
            <a:ext cx="399320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7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152400" y="5966832"/>
            <a:ext cx="609778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12 Edge</a:t>
            </a:r>
          </a:p>
        </p:txBody>
      </p:sp>
      <p:sp>
        <p:nvSpPr>
          <p:cNvPr id="236" name="Trapezoid 235"/>
          <p:cNvSpPr/>
          <p:nvPr/>
        </p:nvSpPr>
        <p:spPr bwMode="auto">
          <a:xfrm>
            <a:off x="722571" y="5996953"/>
            <a:ext cx="7688439" cy="168559"/>
          </a:xfrm>
          <a:prstGeom prst="trapezoid">
            <a:avLst/>
          </a:prstGeom>
          <a:solidFill>
            <a:srgbClr val="7030A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Qualcomm Office Regular"/>
              </a:rPr>
              <a:t>996 usable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Qualcomm Office Regular"/>
              </a:rPr>
              <a:t> tones +5 DC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Qualcomm Office Regular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22571" y="4832320"/>
            <a:ext cx="3654874" cy="994423"/>
            <a:chOff x="658046" y="4603720"/>
            <a:chExt cx="3654874" cy="994423"/>
          </a:xfrm>
        </p:grpSpPr>
        <p:sp>
          <p:nvSpPr>
            <p:cNvPr id="237" name="Trapezoid 236"/>
            <p:cNvSpPr/>
            <p:nvPr/>
          </p:nvSpPr>
          <p:spPr bwMode="auto">
            <a:xfrm>
              <a:off x="664333" y="5407379"/>
              <a:ext cx="1834027" cy="190490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 </a:t>
              </a:r>
            </a:p>
          </p:txBody>
        </p:sp>
        <p:sp>
          <p:nvSpPr>
            <p:cNvPr id="238" name="Trapezoid 237"/>
            <p:cNvSpPr/>
            <p:nvPr/>
          </p:nvSpPr>
          <p:spPr bwMode="auto">
            <a:xfrm>
              <a:off x="2502231" y="5407381"/>
              <a:ext cx="1800173" cy="19076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</a:t>
              </a:r>
            </a:p>
          </p:txBody>
        </p:sp>
        <p:sp>
          <p:nvSpPr>
            <p:cNvPr id="303" name="Trapezoid 302"/>
            <p:cNvSpPr/>
            <p:nvPr/>
          </p:nvSpPr>
          <p:spPr bwMode="auto">
            <a:xfrm>
              <a:off x="2102279" y="4610067"/>
              <a:ext cx="162467" cy="16581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04" name="Trapezoid 303"/>
            <p:cNvSpPr/>
            <p:nvPr/>
          </p:nvSpPr>
          <p:spPr bwMode="auto">
            <a:xfrm>
              <a:off x="2267478" y="4611493"/>
              <a:ext cx="170922" cy="164393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05" name="Trapezoid 304"/>
            <p:cNvSpPr/>
            <p:nvPr/>
          </p:nvSpPr>
          <p:spPr bwMode="auto">
            <a:xfrm>
              <a:off x="2109056" y="4823751"/>
              <a:ext cx="329344" cy="18303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06" name="Trapezoid 305"/>
            <p:cNvSpPr/>
            <p:nvPr/>
          </p:nvSpPr>
          <p:spPr bwMode="auto">
            <a:xfrm>
              <a:off x="714734" y="5078729"/>
              <a:ext cx="712716" cy="22220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307" name="Trapezoid 306"/>
            <p:cNvSpPr/>
            <p:nvPr/>
          </p:nvSpPr>
          <p:spPr bwMode="auto">
            <a:xfrm>
              <a:off x="1711688" y="5087126"/>
              <a:ext cx="726712" cy="20877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308" name="Trapezoid 307"/>
            <p:cNvSpPr/>
            <p:nvPr/>
          </p:nvSpPr>
          <p:spPr bwMode="auto">
            <a:xfrm>
              <a:off x="2443527" y="4608482"/>
              <a:ext cx="87215" cy="16740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kern="0" dirty="0" smtClean="0">
                  <a:solidFill>
                    <a:prstClr val="black"/>
                  </a:solidFill>
                  <a:latin typeface="Qualcomm Office Regular"/>
                </a:rPr>
                <a:t>2</a:t>
              </a:r>
              <a:endPara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309" name="Trapezoid 308"/>
            <p:cNvSpPr/>
            <p:nvPr/>
          </p:nvSpPr>
          <p:spPr bwMode="auto">
            <a:xfrm>
              <a:off x="2442621" y="4820841"/>
              <a:ext cx="88959" cy="18593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10" name="Trapezoid 309"/>
            <p:cNvSpPr/>
            <p:nvPr/>
          </p:nvSpPr>
          <p:spPr bwMode="auto">
            <a:xfrm>
              <a:off x="3526148" y="4608637"/>
              <a:ext cx="160333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11" name="Trapezoid 310"/>
            <p:cNvSpPr/>
            <p:nvPr/>
          </p:nvSpPr>
          <p:spPr bwMode="auto">
            <a:xfrm>
              <a:off x="3529621" y="4823753"/>
              <a:ext cx="309595" cy="18302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12" name="Trapezoid 311"/>
            <p:cNvSpPr/>
            <p:nvPr/>
          </p:nvSpPr>
          <p:spPr bwMode="auto">
            <a:xfrm>
              <a:off x="3686481" y="4610062"/>
              <a:ext cx="147877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13" name="Trapezoid 312"/>
            <p:cNvSpPr/>
            <p:nvPr/>
          </p:nvSpPr>
          <p:spPr bwMode="auto">
            <a:xfrm>
              <a:off x="2708050" y="4610068"/>
              <a:ext cx="158836" cy="1675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14" name="Trapezoid 313"/>
            <p:cNvSpPr/>
            <p:nvPr/>
          </p:nvSpPr>
          <p:spPr bwMode="auto">
            <a:xfrm>
              <a:off x="2533854" y="4823752"/>
              <a:ext cx="334271" cy="18303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15" name="Trapezoid 314"/>
            <p:cNvSpPr/>
            <p:nvPr/>
          </p:nvSpPr>
          <p:spPr bwMode="auto">
            <a:xfrm>
              <a:off x="2534507" y="4610067"/>
              <a:ext cx="173044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16" name="Trapezoid 315"/>
            <p:cNvSpPr/>
            <p:nvPr/>
          </p:nvSpPr>
          <p:spPr bwMode="auto">
            <a:xfrm>
              <a:off x="2533853" y="5085642"/>
              <a:ext cx="707757" cy="215296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317" name="Trapezoid 316"/>
            <p:cNvSpPr/>
            <p:nvPr/>
          </p:nvSpPr>
          <p:spPr bwMode="auto">
            <a:xfrm>
              <a:off x="3533972" y="5081770"/>
              <a:ext cx="722361" cy="21413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318" name="Trapezoid 317"/>
            <p:cNvSpPr/>
            <p:nvPr/>
          </p:nvSpPr>
          <p:spPr bwMode="auto">
            <a:xfrm>
              <a:off x="1494202" y="4605624"/>
              <a:ext cx="160713" cy="17138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19" name="Trapezoid 318"/>
            <p:cNvSpPr/>
            <p:nvPr/>
          </p:nvSpPr>
          <p:spPr bwMode="auto">
            <a:xfrm>
              <a:off x="1489031" y="4820789"/>
              <a:ext cx="152459" cy="18434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0" name="Trapezoid 319"/>
            <p:cNvSpPr/>
            <p:nvPr/>
          </p:nvSpPr>
          <p:spPr bwMode="auto">
            <a:xfrm>
              <a:off x="1494202" y="5083210"/>
              <a:ext cx="151573" cy="21772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1" name="Trapezoid 320"/>
            <p:cNvSpPr/>
            <p:nvPr/>
          </p:nvSpPr>
          <p:spPr bwMode="auto">
            <a:xfrm>
              <a:off x="3307877" y="5084538"/>
              <a:ext cx="177225" cy="21234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2" name="Trapezoid 321"/>
            <p:cNvSpPr/>
            <p:nvPr/>
          </p:nvSpPr>
          <p:spPr bwMode="auto">
            <a:xfrm>
              <a:off x="714737" y="4607121"/>
              <a:ext cx="146885" cy="17147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3" name="Trapezoid 322"/>
            <p:cNvSpPr/>
            <p:nvPr/>
          </p:nvSpPr>
          <p:spPr bwMode="auto">
            <a:xfrm>
              <a:off x="861624" y="4608355"/>
              <a:ext cx="147731" cy="16938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4" name="Trapezoid 323"/>
            <p:cNvSpPr/>
            <p:nvPr/>
          </p:nvSpPr>
          <p:spPr bwMode="auto">
            <a:xfrm>
              <a:off x="718032" y="4817835"/>
              <a:ext cx="291458" cy="18311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25" name="Trapezoid 324"/>
            <p:cNvSpPr/>
            <p:nvPr/>
          </p:nvSpPr>
          <p:spPr bwMode="auto">
            <a:xfrm>
              <a:off x="660544" y="4604703"/>
              <a:ext cx="54190" cy="16860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26" name="Trapezoid 325"/>
            <p:cNvSpPr/>
            <p:nvPr/>
          </p:nvSpPr>
          <p:spPr bwMode="auto">
            <a:xfrm>
              <a:off x="663310" y="4815929"/>
              <a:ext cx="52970" cy="194221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27" name="Trapezoid 326"/>
            <p:cNvSpPr/>
            <p:nvPr/>
          </p:nvSpPr>
          <p:spPr bwMode="auto">
            <a:xfrm>
              <a:off x="4078074" y="4605696"/>
              <a:ext cx="166952" cy="1720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28" name="Trapezoid 327"/>
            <p:cNvSpPr/>
            <p:nvPr/>
          </p:nvSpPr>
          <p:spPr bwMode="auto">
            <a:xfrm>
              <a:off x="4245103" y="4607780"/>
              <a:ext cx="56888" cy="16493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29" name="Trapezoid 328"/>
            <p:cNvSpPr/>
            <p:nvPr/>
          </p:nvSpPr>
          <p:spPr bwMode="auto">
            <a:xfrm>
              <a:off x="3918594" y="4607122"/>
              <a:ext cx="159253" cy="17061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30" name="Trapezoid 329"/>
            <p:cNvSpPr/>
            <p:nvPr/>
          </p:nvSpPr>
          <p:spPr bwMode="auto">
            <a:xfrm>
              <a:off x="3923107" y="4828133"/>
              <a:ext cx="323114" cy="17676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31" name="Trapezoid 330"/>
            <p:cNvSpPr/>
            <p:nvPr/>
          </p:nvSpPr>
          <p:spPr bwMode="auto">
            <a:xfrm>
              <a:off x="3834359" y="4606962"/>
              <a:ext cx="80260" cy="16933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32" name="Trapezoid 331"/>
            <p:cNvSpPr/>
            <p:nvPr/>
          </p:nvSpPr>
          <p:spPr bwMode="auto">
            <a:xfrm>
              <a:off x="4247177" y="4826605"/>
              <a:ext cx="60353" cy="178297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33" name="Trapezoid 332"/>
            <p:cNvSpPr/>
            <p:nvPr/>
          </p:nvSpPr>
          <p:spPr bwMode="auto">
            <a:xfrm>
              <a:off x="3839216" y="4825617"/>
              <a:ext cx="83889" cy="17506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35" name="Trapezoid 334"/>
            <p:cNvSpPr/>
            <p:nvPr/>
          </p:nvSpPr>
          <p:spPr bwMode="auto">
            <a:xfrm>
              <a:off x="1648058" y="5082974"/>
              <a:ext cx="63630" cy="21390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36" name="Trapezoid 335"/>
            <p:cNvSpPr/>
            <p:nvPr/>
          </p:nvSpPr>
          <p:spPr bwMode="auto">
            <a:xfrm>
              <a:off x="3245383" y="5082897"/>
              <a:ext cx="62494" cy="21398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37" name="Trapezoid 336"/>
            <p:cNvSpPr/>
            <p:nvPr/>
          </p:nvSpPr>
          <p:spPr bwMode="auto">
            <a:xfrm>
              <a:off x="3479948" y="5087862"/>
              <a:ext cx="49673" cy="20901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38" name="Trapezoid 337"/>
            <p:cNvSpPr/>
            <p:nvPr/>
          </p:nvSpPr>
          <p:spPr bwMode="auto">
            <a:xfrm>
              <a:off x="1093520" y="4605538"/>
              <a:ext cx="172954" cy="16779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39" name="Trapezoid 338"/>
            <p:cNvSpPr/>
            <p:nvPr/>
          </p:nvSpPr>
          <p:spPr bwMode="auto">
            <a:xfrm>
              <a:off x="1259768" y="4606624"/>
              <a:ext cx="165989" cy="167306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40" name="Trapezoid 339"/>
            <p:cNvSpPr/>
            <p:nvPr/>
          </p:nvSpPr>
          <p:spPr bwMode="auto">
            <a:xfrm>
              <a:off x="1010841" y="4609019"/>
              <a:ext cx="80477" cy="16367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41" name="Trapezoid 340"/>
            <p:cNvSpPr/>
            <p:nvPr/>
          </p:nvSpPr>
          <p:spPr bwMode="auto">
            <a:xfrm>
              <a:off x="1098120" y="4818458"/>
              <a:ext cx="326317" cy="18222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42" name="Trapezoid 341"/>
            <p:cNvSpPr/>
            <p:nvPr/>
          </p:nvSpPr>
          <p:spPr bwMode="auto">
            <a:xfrm>
              <a:off x="1425858" y="4606289"/>
              <a:ext cx="63852" cy="16688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43" name="Trapezoid 342"/>
            <p:cNvSpPr/>
            <p:nvPr/>
          </p:nvSpPr>
          <p:spPr bwMode="auto">
            <a:xfrm>
              <a:off x="1424441" y="4816558"/>
              <a:ext cx="62457" cy="18412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44" name="Trapezoid 343"/>
            <p:cNvSpPr/>
            <p:nvPr/>
          </p:nvSpPr>
          <p:spPr bwMode="auto">
            <a:xfrm>
              <a:off x="1014202" y="4822269"/>
              <a:ext cx="81416" cy="18003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45" name="Trapezoid 344"/>
            <p:cNvSpPr/>
            <p:nvPr/>
          </p:nvSpPr>
          <p:spPr bwMode="auto">
            <a:xfrm>
              <a:off x="1875694" y="4606962"/>
              <a:ext cx="141330" cy="17016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46" name="Trapezoid 345"/>
            <p:cNvSpPr/>
            <p:nvPr/>
          </p:nvSpPr>
          <p:spPr bwMode="auto">
            <a:xfrm>
              <a:off x="2017024" y="4606178"/>
              <a:ext cx="85998" cy="17143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47" name="Trapezoid 346"/>
            <p:cNvSpPr/>
            <p:nvPr/>
          </p:nvSpPr>
          <p:spPr bwMode="auto">
            <a:xfrm>
              <a:off x="1716587" y="4606962"/>
              <a:ext cx="159107" cy="17016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48" name="Trapezoid 347"/>
            <p:cNvSpPr/>
            <p:nvPr/>
          </p:nvSpPr>
          <p:spPr bwMode="auto">
            <a:xfrm>
              <a:off x="1710519" y="4821970"/>
              <a:ext cx="306505" cy="18480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49" name="Trapezoid 348"/>
            <p:cNvSpPr/>
            <p:nvPr/>
          </p:nvSpPr>
          <p:spPr bwMode="auto">
            <a:xfrm>
              <a:off x="1653717" y="4603737"/>
              <a:ext cx="57970" cy="17479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50" name="Trapezoid 349"/>
            <p:cNvSpPr/>
            <p:nvPr/>
          </p:nvSpPr>
          <p:spPr bwMode="auto">
            <a:xfrm>
              <a:off x="2013603" y="4822760"/>
              <a:ext cx="88196" cy="18176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51" name="Trapezoid 350"/>
            <p:cNvSpPr/>
            <p:nvPr/>
          </p:nvSpPr>
          <p:spPr bwMode="auto">
            <a:xfrm>
              <a:off x="1648057" y="4815840"/>
              <a:ext cx="62957" cy="18946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52" name="Trapezoid 351"/>
            <p:cNvSpPr/>
            <p:nvPr/>
          </p:nvSpPr>
          <p:spPr bwMode="auto">
            <a:xfrm>
              <a:off x="3309691" y="4606178"/>
              <a:ext cx="161219" cy="17156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53" name="Trapezoid 352"/>
            <p:cNvSpPr/>
            <p:nvPr/>
          </p:nvSpPr>
          <p:spPr bwMode="auto">
            <a:xfrm>
              <a:off x="3303455" y="4830582"/>
              <a:ext cx="161146" cy="17619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54" name="Trapezoid 353"/>
            <p:cNvSpPr/>
            <p:nvPr/>
          </p:nvSpPr>
          <p:spPr bwMode="auto">
            <a:xfrm>
              <a:off x="2942492" y="4605696"/>
              <a:ext cx="147417" cy="1720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55" name="Trapezoid 354"/>
            <p:cNvSpPr/>
            <p:nvPr/>
          </p:nvSpPr>
          <p:spPr bwMode="auto">
            <a:xfrm>
              <a:off x="3093976" y="4606851"/>
              <a:ext cx="148334" cy="17088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356" name="Trapezoid 355"/>
            <p:cNvSpPr/>
            <p:nvPr/>
          </p:nvSpPr>
          <p:spPr bwMode="auto">
            <a:xfrm>
              <a:off x="2851325" y="4609758"/>
              <a:ext cx="97475" cy="16785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57" name="Trapezoid 356"/>
            <p:cNvSpPr/>
            <p:nvPr/>
          </p:nvSpPr>
          <p:spPr bwMode="auto">
            <a:xfrm>
              <a:off x="2942234" y="4816572"/>
              <a:ext cx="301785" cy="19020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58" name="Trapezoid 357"/>
            <p:cNvSpPr/>
            <p:nvPr/>
          </p:nvSpPr>
          <p:spPr bwMode="auto">
            <a:xfrm>
              <a:off x="3245382" y="4605541"/>
              <a:ext cx="59182" cy="17474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59" name="Trapezoid 358"/>
            <p:cNvSpPr/>
            <p:nvPr/>
          </p:nvSpPr>
          <p:spPr bwMode="auto">
            <a:xfrm>
              <a:off x="3246629" y="4814441"/>
              <a:ext cx="61248" cy="19233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60" name="Trapezoid 359"/>
            <p:cNvSpPr/>
            <p:nvPr/>
          </p:nvSpPr>
          <p:spPr bwMode="auto">
            <a:xfrm>
              <a:off x="2853244" y="4829992"/>
              <a:ext cx="95557" cy="17678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361" name="Trapezoid 360"/>
            <p:cNvSpPr/>
            <p:nvPr/>
          </p:nvSpPr>
          <p:spPr bwMode="auto">
            <a:xfrm>
              <a:off x="3466626" y="4603720"/>
              <a:ext cx="59522" cy="17257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362" name="Trapezoid 361"/>
            <p:cNvSpPr/>
            <p:nvPr/>
          </p:nvSpPr>
          <p:spPr bwMode="auto">
            <a:xfrm>
              <a:off x="3464601" y="4826746"/>
              <a:ext cx="58496" cy="180031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01" name="Trapezoid 500"/>
            <p:cNvSpPr/>
            <p:nvPr/>
          </p:nvSpPr>
          <p:spPr bwMode="auto">
            <a:xfrm>
              <a:off x="1429570" y="5084337"/>
              <a:ext cx="61570" cy="21236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02" name="Trapezoid 501"/>
            <p:cNvSpPr/>
            <p:nvPr/>
          </p:nvSpPr>
          <p:spPr bwMode="auto">
            <a:xfrm>
              <a:off x="658046" y="5076258"/>
              <a:ext cx="56688" cy="22044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03" name="Trapezoid 502"/>
            <p:cNvSpPr/>
            <p:nvPr/>
          </p:nvSpPr>
          <p:spPr bwMode="auto">
            <a:xfrm>
              <a:off x="2438336" y="5085368"/>
              <a:ext cx="95516" cy="21133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05" name="Trapezoid 504"/>
            <p:cNvSpPr/>
            <p:nvPr/>
          </p:nvSpPr>
          <p:spPr bwMode="auto">
            <a:xfrm>
              <a:off x="4248485" y="5083137"/>
              <a:ext cx="64435" cy="207100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</p:grpSp>
      <p:grpSp>
        <p:nvGrpSpPr>
          <p:cNvPr id="506" name="Group 505"/>
          <p:cNvGrpSpPr/>
          <p:nvPr/>
        </p:nvGrpSpPr>
        <p:grpSpPr>
          <a:xfrm>
            <a:off x="4763165" y="4829171"/>
            <a:ext cx="3658774" cy="996794"/>
            <a:chOff x="654146" y="4603720"/>
            <a:chExt cx="3658774" cy="994423"/>
          </a:xfrm>
        </p:grpSpPr>
        <p:sp>
          <p:nvSpPr>
            <p:cNvPr id="507" name="Trapezoid 506"/>
            <p:cNvSpPr/>
            <p:nvPr/>
          </p:nvSpPr>
          <p:spPr bwMode="auto">
            <a:xfrm>
              <a:off x="664333" y="5407379"/>
              <a:ext cx="1834027" cy="190490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 </a:t>
              </a:r>
            </a:p>
          </p:txBody>
        </p:sp>
        <p:sp>
          <p:nvSpPr>
            <p:cNvPr id="508" name="Trapezoid 507"/>
            <p:cNvSpPr/>
            <p:nvPr/>
          </p:nvSpPr>
          <p:spPr bwMode="auto">
            <a:xfrm>
              <a:off x="2502231" y="5407381"/>
              <a:ext cx="1800173" cy="19076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242</a:t>
              </a:r>
            </a:p>
          </p:txBody>
        </p:sp>
        <p:sp>
          <p:nvSpPr>
            <p:cNvPr id="509" name="Trapezoid 508"/>
            <p:cNvSpPr/>
            <p:nvPr/>
          </p:nvSpPr>
          <p:spPr bwMode="auto">
            <a:xfrm>
              <a:off x="2102279" y="4610067"/>
              <a:ext cx="162467" cy="16581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10" name="Trapezoid 509"/>
            <p:cNvSpPr/>
            <p:nvPr/>
          </p:nvSpPr>
          <p:spPr bwMode="auto">
            <a:xfrm>
              <a:off x="2267478" y="4611493"/>
              <a:ext cx="170922" cy="164393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11" name="Trapezoid 510"/>
            <p:cNvSpPr/>
            <p:nvPr/>
          </p:nvSpPr>
          <p:spPr bwMode="auto">
            <a:xfrm>
              <a:off x="2109056" y="4823751"/>
              <a:ext cx="329344" cy="18303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12" name="Trapezoid 511"/>
            <p:cNvSpPr/>
            <p:nvPr/>
          </p:nvSpPr>
          <p:spPr bwMode="auto">
            <a:xfrm>
              <a:off x="714734" y="5078729"/>
              <a:ext cx="712716" cy="22220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513" name="Trapezoid 512"/>
            <p:cNvSpPr/>
            <p:nvPr/>
          </p:nvSpPr>
          <p:spPr bwMode="auto">
            <a:xfrm>
              <a:off x="1711688" y="5087126"/>
              <a:ext cx="726712" cy="20877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514" name="Trapezoid 513"/>
            <p:cNvSpPr/>
            <p:nvPr/>
          </p:nvSpPr>
          <p:spPr bwMode="auto">
            <a:xfrm>
              <a:off x="2443527" y="4608482"/>
              <a:ext cx="87215" cy="16740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kern="0" dirty="0" smtClean="0">
                  <a:solidFill>
                    <a:prstClr val="black"/>
                  </a:solidFill>
                  <a:latin typeface="Qualcomm Office Regular"/>
                </a:rPr>
                <a:t>2</a:t>
              </a:r>
              <a:endPara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515" name="Trapezoid 514"/>
            <p:cNvSpPr/>
            <p:nvPr/>
          </p:nvSpPr>
          <p:spPr bwMode="auto">
            <a:xfrm>
              <a:off x="2442621" y="4820841"/>
              <a:ext cx="88959" cy="18593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16" name="Trapezoid 515"/>
            <p:cNvSpPr/>
            <p:nvPr/>
          </p:nvSpPr>
          <p:spPr bwMode="auto">
            <a:xfrm>
              <a:off x="3526148" y="4608637"/>
              <a:ext cx="160333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17" name="Trapezoid 516"/>
            <p:cNvSpPr/>
            <p:nvPr/>
          </p:nvSpPr>
          <p:spPr bwMode="auto">
            <a:xfrm>
              <a:off x="3529621" y="4823753"/>
              <a:ext cx="309595" cy="18302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18" name="Trapezoid 517"/>
            <p:cNvSpPr/>
            <p:nvPr/>
          </p:nvSpPr>
          <p:spPr bwMode="auto">
            <a:xfrm>
              <a:off x="3686481" y="4610062"/>
              <a:ext cx="147877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19" name="Trapezoid 518"/>
            <p:cNvSpPr/>
            <p:nvPr/>
          </p:nvSpPr>
          <p:spPr bwMode="auto">
            <a:xfrm>
              <a:off x="2708050" y="4610068"/>
              <a:ext cx="158836" cy="1675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0" name="Trapezoid 519"/>
            <p:cNvSpPr/>
            <p:nvPr/>
          </p:nvSpPr>
          <p:spPr bwMode="auto">
            <a:xfrm>
              <a:off x="2533854" y="4823752"/>
              <a:ext cx="332670" cy="18303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21" name="Trapezoid 520"/>
            <p:cNvSpPr/>
            <p:nvPr/>
          </p:nvSpPr>
          <p:spPr bwMode="auto">
            <a:xfrm>
              <a:off x="2534507" y="4610067"/>
              <a:ext cx="173044" cy="16853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2" name="Trapezoid 521"/>
            <p:cNvSpPr/>
            <p:nvPr/>
          </p:nvSpPr>
          <p:spPr bwMode="auto">
            <a:xfrm>
              <a:off x="2533853" y="5085642"/>
              <a:ext cx="707757" cy="215296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523" name="Trapezoid 522"/>
            <p:cNvSpPr/>
            <p:nvPr/>
          </p:nvSpPr>
          <p:spPr bwMode="auto">
            <a:xfrm>
              <a:off x="3533972" y="5081770"/>
              <a:ext cx="722361" cy="21413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50" kern="0" dirty="0" smtClean="0">
                  <a:solidFill>
                    <a:prstClr val="black"/>
                  </a:solidFill>
                  <a:latin typeface="Qualcomm Office Regular"/>
                </a:rPr>
                <a:t>102+4</a:t>
              </a:r>
              <a:endParaRPr lang="en-US" sz="75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524" name="Trapezoid 523"/>
            <p:cNvSpPr/>
            <p:nvPr/>
          </p:nvSpPr>
          <p:spPr bwMode="auto">
            <a:xfrm>
              <a:off x="1494202" y="4605624"/>
              <a:ext cx="160713" cy="17138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5" name="Trapezoid 524"/>
            <p:cNvSpPr/>
            <p:nvPr/>
          </p:nvSpPr>
          <p:spPr bwMode="auto">
            <a:xfrm>
              <a:off x="1489031" y="4820789"/>
              <a:ext cx="152459" cy="18434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6" name="Trapezoid 525"/>
            <p:cNvSpPr/>
            <p:nvPr/>
          </p:nvSpPr>
          <p:spPr bwMode="auto">
            <a:xfrm>
              <a:off x="1494202" y="5083210"/>
              <a:ext cx="151573" cy="21772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7" name="Trapezoid 526"/>
            <p:cNvSpPr/>
            <p:nvPr/>
          </p:nvSpPr>
          <p:spPr bwMode="auto">
            <a:xfrm>
              <a:off x="3307877" y="5084538"/>
              <a:ext cx="177225" cy="21234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8" name="Trapezoid 527"/>
            <p:cNvSpPr/>
            <p:nvPr/>
          </p:nvSpPr>
          <p:spPr bwMode="auto">
            <a:xfrm>
              <a:off x="714737" y="4607121"/>
              <a:ext cx="146885" cy="17147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29" name="Trapezoid 528"/>
            <p:cNvSpPr/>
            <p:nvPr/>
          </p:nvSpPr>
          <p:spPr bwMode="auto">
            <a:xfrm>
              <a:off x="861624" y="4608355"/>
              <a:ext cx="147731" cy="16938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30" name="Trapezoid 529"/>
            <p:cNvSpPr/>
            <p:nvPr/>
          </p:nvSpPr>
          <p:spPr bwMode="auto">
            <a:xfrm>
              <a:off x="718032" y="4817835"/>
              <a:ext cx="291458" cy="18311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31" name="Trapezoid 530"/>
            <p:cNvSpPr/>
            <p:nvPr/>
          </p:nvSpPr>
          <p:spPr bwMode="auto">
            <a:xfrm>
              <a:off x="654146" y="4604703"/>
              <a:ext cx="60588" cy="17503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32" name="Trapezoid 531"/>
            <p:cNvSpPr/>
            <p:nvPr/>
          </p:nvSpPr>
          <p:spPr bwMode="auto">
            <a:xfrm>
              <a:off x="663310" y="4815929"/>
              <a:ext cx="52970" cy="194221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33" name="Trapezoid 532"/>
            <p:cNvSpPr/>
            <p:nvPr/>
          </p:nvSpPr>
          <p:spPr bwMode="auto">
            <a:xfrm>
              <a:off x="4078074" y="4605696"/>
              <a:ext cx="166952" cy="1720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34" name="Trapezoid 533"/>
            <p:cNvSpPr/>
            <p:nvPr/>
          </p:nvSpPr>
          <p:spPr bwMode="auto">
            <a:xfrm>
              <a:off x="4245103" y="4607780"/>
              <a:ext cx="56888" cy="16493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35" name="Trapezoid 534"/>
            <p:cNvSpPr/>
            <p:nvPr/>
          </p:nvSpPr>
          <p:spPr bwMode="auto">
            <a:xfrm>
              <a:off x="3918594" y="4607122"/>
              <a:ext cx="159253" cy="17061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36" name="Trapezoid 535"/>
            <p:cNvSpPr/>
            <p:nvPr/>
          </p:nvSpPr>
          <p:spPr bwMode="auto">
            <a:xfrm>
              <a:off x="3923107" y="4828133"/>
              <a:ext cx="323114" cy="17676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37" name="Trapezoid 536"/>
            <p:cNvSpPr/>
            <p:nvPr/>
          </p:nvSpPr>
          <p:spPr bwMode="auto">
            <a:xfrm>
              <a:off x="3834359" y="4606962"/>
              <a:ext cx="80260" cy="16933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38" name="Trapezoid 537"/>
            <p:cNvSpPr/>
            <p:nvPr/>
          </p:nvSpPr>
          <p:spPr bwMode="auto">
            <a:xfrm>
              <a:off x="4247177" y="4826605"/>
              <a:ext cx="60353" cy="178297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39" name="Trapezoid 538"/>
            <p:cNvSpPr/>
            <p:nvPr/>
          </p:nvSpPr>
          <p:spPr bwMode="auto">
            <a:xfrm>
              <a:off x="3839216" y="4825617"/>
              <a:ext cx="83889" cy="17506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40" name="Trapezoid 539"/>
            <p:cNvSpPr/>
            <p:nvPr/>
          </p:nvSpPr>
          <p:spPr bwMode="auto">
            <a:xfrm>
              <a:off x="1648058" y="5082974"/>
              <a:ext cx="63630" cy="21390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41" name="Trapezoid 540"/>
            <p:cNvSpPr/>
            <p:nvPr/>
          </p:nvSpPr>
          <p:spPr bwMode="auto">
            <a:xfrm>
              <a:off x="3245383" y="5082897"/>
              <a:ext cx="62494" cy="21398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42" name="Trapezoid 541"/>
            <p:cNvSpPr/>
            <p:nvPr/>
          </p:nvSpPr>
          <p:spPr bwMode="auto">
            <a:xfrm>
              <a:off x="3479948" y="5087862"/>
              <a:ext cx="49673" cy="20901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43" name="Trapezoid 542"/>
            <p:cNvSpPr/>
            <p:nvPr/>
          </p:nvSpPr>
          <p:spPr bwMode="auto">
            <a:xfrm>
              <a:off x="1093520" y="4605538"/>
              <a:ext cx="172954" cy="167791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44" name="Trapezoid 543"/>
            <p:cNvSpPr/>
            <p:nvPr/>
          </p:nvSpPr>
          <p:spPr bwMode="auto">
            <a:xfrm>
              <a:off x="1259768" y="4606624"/>
              <a:ext cx="165989" cy="167306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45" name="Trapezoid 544"/>
            <p:cNvSpPr/>
            <p:nvPr/>
          </p:nvSpPr>
          <p:spPr bwMode="auto">
            <a:xfrm>
              <a:off x="1010841" y="4609019"/>
              <a:ext cx="80477" cy="16367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46" name="Trapezoid 545"/>
            <p:cNvSpPr/>
            <p:nvPr/>
          </p:nvSpPr>
          <p:spPr bwMode="auto">
            <a:xfrm>
              <a:off x="1098120" y="4818458"/>
              <a:ext cx="326317" cy="182228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47" name="Trapezoid 546"/>
            <p:cNvSpPr/>
            <p:nvPr/>
          </p:nvSpPr>
          <p:spPr bwMode="auto">
            <a:xfrm>
              <a:off x="1425858" y="4606289"/>
              <a:ext cx="63852" cy="16688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48" name="Trapezoid 547"/>
            <p:cNvSpPr/>
            <p:nvPr/>
          </p:nvSpPr>
          <p:spPr bwMode="auto">
            <a:xfrm>
              <a:off x="1424441" y="4816558"/>
              <a:ext cx="62457" cy="18412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49" name="Trapezoid 548"/>
            <p:cNvSpPr/>
            <p:nvPr/>
          </p:nvSpPr>
          <p:spPr bwMode="auto">
            <a:xfrm>
              <a:off x="1014202" y="4822269"/>
              <a:ext cx="81416" cy="18003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50" name="Trapezoid 549"/>
            <p:cNvSpPr/>
            <p:nvPr/>
          </p:nvSpPr>
          <p:spPr bwMode="auto">
            <a:xfrm>
              <a:off x="1875694" y="4606962"/>
              <a:ext cx="141330" cy="17016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51" name="Trapezoid 550"/>
            <p:cNvSpPr/>
            <p:nvPr/>
          </p:nvSpPr>
          <p:spPr bwMode="auto">
            <a:xfrm>
              <a:off x="2017024" y="4606178"/>
              <a:ext cx="85998" cy="17143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52" name="Trapezoid 551"/>
            <p:cNvSpPr/>
            <p:nvPr/>
          </p:nvSpPr>
          <p:spPr bwMode="auto">
            <a:xfrm>
              <a:off x="1716587" y="4606962"/>
              <a:ext cx="159107" cy="17016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53" name="Trapezoid 552"/>
            <p:cNvSpPr/>
            <p:nvPr/>
          </p:nvSpPr>
          <p:spPr bwMode="auto">
            <a:xfrm>
              <a:off x="1710519" y="4821970"/>
              <a:ext cx="306505" cy="184807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54" name="Trapezoid 553"/>
            <p:cNvSpPr/>
            <p:nvPr/>
          </p:nvSpPr>
          <p:spPr bwMode="auto">
            <a:xfrm>
              <a:off x="1653717" y="4603737"/>
              <a:ext cx="57970" cy="174798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55" name="Trapezoid 554"/>
            <p:cNvSpPr/>
            <p:nvPr/>
          </p:nvSpPr>
          <p:spPr bwMode="auto">
            <a:xfrm>
              <a:off x="2013603" y="4822760"/>
              <a:ext cx="88196" cy="18176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56" name="Trapezoid 555"/>
            <p:cNvSpPr/>
            <p:nvPr/>
          </p:nvSpPr>
          <p:spPr bwMode="auto">
            <a:xfrm>
              <a:off x="1648057" y="4815840"/>
              <a:ext cx="62957" cy="18946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57" name="Trapezoid 556"/>
            <p:cNvSpPr/>
            <p:nvPr/>
          </p:nvSpPr>
          <p:spPr bwMode="auto">
            <a:xfrm>
              <a:off x="3309691" y="4606178"/>
              <a:ext cx="161219" cy="171562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58" name="Trapezoid 557"/>
            <p:cNvSpPr/>
            <p:nvPr/>
          </p:nvSpPr>
          <p:spPr bwMode="auto">
            <a:xfrm>
              <a:off x="3303455" y="4830582"/>
              <a:ext cx="161146" cy="17619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59" name="Trapezoid 558"/>
            <p:cNvSpPr/>
            <p:nvPr/>
          </p:nvSpPr>
          <p:spPr bwMode="auto">
            <a:xfrm>
              <a:off x="2942492" y="4605696"/>
              <a:ext cx="147417" cy="172044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60" name="Trapezoid 559"/>
            <p:cNvSpPr/>
            <p:nvPr/>
          </p:nvSpPr>
          <p:spPr bwMode="auto">
            <a:xfrm>
              <a:off x="3093976" y="4606851"/>
              <a:ext cx="148334" cy="17088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  <p:sp>
          <p:nvSpPr>
            <p:cNvPr id="561" name="Trapezoid 560"/>
            <p:cNvSpPr/>
            <p:nvPr/>
          </p:nvSpPr>
          <p:spPr bwMode="auto">
            <a:xfrm>
              <a:off x="2851325" y="4609758"/>
              <a:ext cx="97475" cy="16785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62" name="Trapezoid 561"/>
            <p:cNvSpPr/>
            <p:nvPr/>
          </p:nvSpPr>
          <p:spPr bwMode="auto">
            <a:xfrm>
              <a:off x="2942234" y="4816572"/>
              <a:ext cx="301785" cy="190205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563" name="Trapezoid 562"/>
            <p:cNvSpPr/>
            <p:nvPr/>
          </p:nvSpPr>
          <p:spPr bwMode="auto">
            <a:xfrm>
              <a:off x="3245382" y="4605541"/>
              <a:ext cx="59182" cy="174744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64" name="Trapezoid 563"/>
            <p:cNvSpPr/>
            <p:nvPr/>
          </p:nvSpPr>
          <p:spPr bwMode="auto">
            <a:xfrm>
              <a:off x="3246629" y="4814441"/>
              <a:ext cx="61248" cy="192336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65" name="Trapezoid 564"/>
            <p:cNvSpPr/>
            <p:nvPr/>
          </p:nvSpPr>
          <p:spPr bwMode="auto">
            <a:xfrm>
              <a:off x="2853244" y="4829992"/>
              <a:ext cx="95557" cy="17678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66" name="Trapezoid 565"/>
            <p:cNvSpPr/>
            <p:nvPr/>
          </p:nvSpPr>
          <p:spPr bwMode="auto">
            <a:xfrm>
              <a:off x="3466626" y="4603720"/>
              <a:ext cx="59522" cy="172575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67" name="Trapezoid 566"/>
            <p:cNvSpPr/>
            <p:nvPr/>
          </p:nvSpPr>
          <p:spPr bwMode="auto">
            <a:xfrm>
              <a:off x="3464601" y="4826746"/>
              <a:ext cx="58496" cy="180031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68" name="Trapezoid 567"/>
            <p:cNvSpPr/>
            <p:nvPr/>
          </p:nvSpPr>
          <p:spPr bwMode="auto">
            <a:xfrm>
              <a:off x="1429570" y="5084337"/>
              <a:ext cx="61570" cy="212363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69" name="Trapezoid 568"/>
            <p:cNvSpPr/>
            <p:nvPr/>
          </p:nvSpPr>
          <p:spPr bwMode="auto">
            <a:xfrm>
              <a:off x="658046" y="5076258"/>
              <a:ext cx="56688" cy="22044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  <p:sp>
          <p:nvSpPr>
            <p:cNvPr id="570" name="Trapezoid 569"/>
            <p:cNvSpPr/>
            <p:nvPr/>
          </p:nvSpPr>
          <p:spPr bwMode="auto">
            <a:xfrm>
              <a:off x="2438336" y="5085368"/>
              <a:ext cx="95516" cy="21133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</a:t>
              </a:r>
            </a:p>
          </p:txBody>
        </p:sp>
        <p:sp>
          <p:nvSpPr>
            <p:cNvPr id="571" name="Trapezoid 570"/>
            <p:cNvSpPr/>
            <p:nvPr/>
          </p:nvSpPr>
          <p:spPr bwMode="auto">
            <a:xfrm>
              <a:off x="4248485" y="5083137"/>
              <a:ext cx="64435" cy="207100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1</a:t>
              </a:r>
            </a:p>
          </p:txBody>
        </p:sp>
      </p:grpSp>
      <p:sp>
        <p:nvSpPr>
          <p:cNvPr id="614" name="TextBox 613"/>
          <p:cNvSpPr txBox="1"/>
          <p:nvPr/>
        </p:nvSpPr>
        <p:spPr>
          <a:xfrm>
            <a:off x="4405504" y="2102672"/>
            <a:ext cx="327299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/>
              </a:rPr>
              <a:t>7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Qualcomm Office Regular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575" name="Trapezoid 574"/>
          <p:cNvSpPr/>
          <p:nvPr/>
        </p:nvSpPr>
        <p:spPr bwMode="auto">
          <a:xfrm>
            <a:off x="4137950" y="1573720"/>
            <a:ext cx="218200" cy="18536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26</a:t>
            </a:r>
          </a:p>
        </p:txBody>
      </p:sp>
      <p:sp>
        <p:nvSpPr>
          <p:cNvPr id="576" name="Trapezoid 575"/>
          <p:cNvSpPr/>
          <p:nvPr/>
        </p:nvSpPr>
        <p:spPr bwMode="auto">
          <a:xfrm>
            <a:off x="4771602" y="1572147"/>
            <a:ext cx="239041" cy="18536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26</a:t>
            </a:r>
          </a:p>
        </p:txBody>
      </p:sp>
      <p:sp>
        <p:nvSpPr>
          <p:cNvPr id="577" name="Trapezoid 576"/>
          <p:cNvSpPr/>
          <p:nvPr/>
        </p:nvSpPr>
        <p:spPr bwMode="auto">
          <a:xfrm>
            <a:off x="5004546" y="1573715"/>
            <a:ext cx="218200" cy="18536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26</a:t>
            </a:r>
          </a:p>
        </p:txBody>
      </p:sp>
      <p:sp>
        <p:nvSpPr>
          <p:cNvPr id="578" name="Trapezoid 577"/>
          <p:cNvSpPr/>
          <p:nvPr/>
        </p:nvSpPr>
        <p:spPr bwMode="auto">
          <a:xfrm>
            <a:off x="3619676" y="1573720"/>
            <a:ext cx="218200" cy="18536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26</a:t>
            </a:r>
          </a:p>
        </p:txBody>
      </p:sp>
      <p:sp>
        <p:nvSpPr>
          <p:cNvPr id="579" name="Trapezoid 578"/>
          <p:cNvSpPr/>
          <p:nvPr/>
        </p:nvSpPr>
        <p:spPr bwMode="auto">
          <a:xfrm>
            <a:off x="3915807" y="1575289"/>
            <a:ext cx="218200" cy="18536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26</a:t>
            </a:r>
          </a:p>
        </p:txBody>
      </p:sp>
      <p:sp>
        <p:nvSpPr>
          <p:cNvPr id="580" name="Trapezoid 579"/>
          <p:cNvSpPr/>
          <p:nvPr/>
        </p:nvSpPr>
        <p:spPr bwMode="auto">
          <a:xfrm>
            <a:off x="5310856" y="1573720"/>
            <a:ext cx="218200" cy="18536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26</a:t>
            </a:r>
          </a:p>
        </p:txBody>
      </p:sp>
      <p:sp>
        <p:nvSpPr>
          <p:cNvPr id="581" name="Trapezoid 580"/>
          <p:cNvSpPr/>
          <p:nvPr/>
        </p:nvSpPr>
        <p:spPr bwMode="auto">
          <a:xfrm>
            <a:off x="5516727" y="1575289"/>
            <a:ext cx="220495" cy="18536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26</a:t>
            </a:r>
          </a:p>
        </p:txBody>
      </p:sp>
      <p:sp>
        <p:nvSpPr>
          <p:cNvPr id="582" name="Trapezoid 581"/>
          <p:cNvSpPr/>
          <p:nvPr/>
        </p:nvSpPr>
        <p:spPr bwMode="auto">
          <a:xfrm>
            <a:off x="3394669" y="1808748"/>
            <a:ext cx="445465" cy="201313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52</a:t>
            </a:r>
          </a:p>
        </p:txBody>
      </p:sp>
      <p:sp>
        <p:nvSpPr>
          <p:cNvPr id="583" name="Trapezoid 582"/>
          <p:cNvSpPr/>
          <p:nvPr/>
        </p:nvSpPr>
        <p:spPr bwMode="auto">
          <a:xfrm>
            <a:off x="3919707" y="1808747"/>
            <a:ext cx="442845" cy="198797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52</a:t>
            </a:r>
          </a:p>
        </p:txBody>
      </p:sp>
      <p:sp>
        <p:nvSpPr>
          <p:cNvPr id="584" name="Trapezoid 583"/>
          <p:cNvSpPr/>
          <p:nvPr/>
        </p:nvSpPr>
        <p:spPr bwMode="auto">
          <a:xfrm>
            <a:off x="4776516" y="1808748"/>
            <a:ext cx="449081" cy="201313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52</a:t>
            </a:r>
          </a:p>
        </p:txBody>
      </p:sp>
      <p:sp>
        <p:nvSpPr>
          <p:cNvPr id="585" name="Trapezoid 584"/>
          <p:cNvSpPr/>
          <p:nvPr/>
        </p:nvSpPr>
        <p:spPr bwMode="auto">
          <a:xfrm>
            <a:off x="5309169" y="1808748"/>
            <a:ext cx="438672" cy="201313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52</a:t>
            </a:r>
          </a:p>
        </p:txBody>
      </p:sp>
      <p:sp>
        <p:nvSpPr>
          <p:cNvPr id="586" name="Trapezoid 585"/>
          <p:cNvSpPr/>
          <p:nvPr/>
        </p:nvSpPr>
        <p:spPr bwMode="auto">
          <a:xfrm>
            <a:off x="3393188" y="1573720"/>
            <a:ext cx="218200" cy="18536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26</a:t>
            </a:r>
          </a:p>
        </p:txBody>
      </p:sp>
      <p:sp>
        <p:nvSpPr>
          <p:cNvPr id="587" name="Trapezoid 586"/>
          <p:cNvSpPr/>
          <p:nvPr/>
        </p:nvSpPr>
        <p:spPr bwMode="auto">
          <a:xfrm>
            <a:off x="3323071" y="2450671"/>
            <a:ext cx="2496408" cy="193985"/>
          </a:xfrm>
          <a:prstGeom prst="trapezoid">
            <a:avLst/>
          </a:prstGeom>
          <a:solidFill>
            <a:srgbClr val="92D05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242 + 3 DC</a:t>
            </a:r>
          </a:p>
        </p:txBody>
      </p:sp>
      <p:sp>
        <p:nvSpPr>
          <p:cNvPr id="588" name="Trapezoid 587"/>
          <p:cNvSpPr/>
          <p:nvPr/>
        </p:nvSpPr>
        <p:spPr bwMode="auto">
          <a:xfrm>
            <a:off x="3330306" y="2121608"/>
            <a:ext cx="1043576" cy="211987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102+4 pilots</a:t>
            </a:r>
          </a:p>
        </p:txBody>
      </p:sp>
      <p:sp>
        <p:nvSpPr>
          <p:cNvPr id="589" name="Trapezoid 588"/>
          <p:cNvSpPr/>
          <p:nvPr/>
        </p:nvSpPr>
        <p:spPr bwMode="auto">
          <a:xfrm>
            <a:off x="4760892" y="2120455"/>
            <a:ext cx="1061019" cy="217158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102+4 pilots</a:t>
            </a:r>
          </a:p>
        </p:txBody>
      </p:sp>
      <p:sp>
        <p:nvSpPr>
          <p:cNvPr id="590" name="Trapezoid 589"/>
          <p:cNvSpPr/>
          <p:nvPr/>
        </p:nvSpPr>
        <p:spPr bwMode="auto">
          <a:xfrm>
            <a:off x="3840291" y="1571974"/>
            <a:ext cx="69661" cy="185366"/>
          </a:xfrm>
          <a:prstGeom prst="trapezoid">
            <a:avLst/>
          </a:prstGeom>
          <a:solidFill>
            <a:srgbClr val="FFC00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</a:t>
            </a:r>
          </a:p>
        </p:txBody>
      </p:sp>
      <p:sp>
        <p:nvSpPr>
          <p:cNvPr id="591" name="Trapezoid 590"/>
          <p:cNvSpPr/>
          <p:nvPr/>
        </p:nvSpPr>
        <p:spPr bwMode="auto">
          <a:xfrm>
            <a:off x="3320969" y="1562047"/>
            <a:ext cx="71941" cy="198606"/>
          </a:xfrm>
          <a:prstGeom prst="trapezoid">
            <a:avLst/>
          </a:prstGeom>
          <a:solidFill>
            <a:srgbClr val="FFC00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</a:t>
            </a:r>
          </a:p>
        </p:txBody>
      </p:sp>
      <p:sp>
        <p:nvSpPr>
          <p:cNvPr id="592" name="Trapezoid 591"/>
          <p:cNvSpPr/>
          <p:nvPr/>
        </p:nvSpPr>
        <p:spPr bwMode="auto">
          <a:xfrm>
            <a:off x="5734927" y="1574216"/>
            <a:ext cx="84552" cy="183124"/>
          </a:xfrm>
          <a:prstGeom prst="trapezoid">
            <a:avLst/>
          </a:prstGeom>
          <a:solidFill>
            <a:srgbClr val="FFC00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</a:t>
            </a:r>
          </a:p>
        </p:txBody>
      </p:sp>
      <p:sp>
        <p:nvSpPr>
          <p:cNvPr id="593" name="Trapezoid 592"/>
          <p:cNvSpPr/>
          <p:nvPr/>
        </p:nvSpPr>
        <p:spPr bwMode="auto">
          <a:xfrm>
            <a:off x="5218702" y="1583354"/>
            <a:ext cx="90468" cy="173986"/>
          </a:xfrm>
          <a:prstGeom prst="trapezoid">
            <a:avLst/>
          </a:prstGeom>
          <a:solidFill>
            <a:srgbClr val="FFC00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</a:t>
            </a:r>
          </a:p>
        </p:txBody>
      </p:sp>
      <p:sp>
        <p:nvSpPr>
          <p:cNvPr id="594" name="Trapezoid 593"/>
          <p:cNvSpPr/>
          <p:nvPr/>
        </p:nvSpPr>
        <p:spPr bwMode="auto">
          <a:xfrm>
            <a:off x="4636811" y="1816858"/>
            <a:ext cx="135818" cy="191357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595" name="Trapezoid 594"/>
          <p:cNvSpPr/>
          <p:nvPr/>
        </p:nvSpPr>
        <p:spPr bwMode="auto">
          <a:xfrm>
            <a:off x="3840139" y="1819743"/>
            <a:ext cx="79563" cy="187802"/>
          </a:xfrm>
          <a:prstGeom prst="trapezoid">
            <a:avLst/>
          </a:prstGeom>
          <a:solidFill>
            <a:srgbClr val="FFC00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</a:t>
            </a:r>
          </a:p>
        </p:txBody>
      </p:sp>
      <p:sp>
        <p:nvSpPr>
          <p:cNvPr id="596" name="Trapezoid 595"/>
          <p:cNvSpPr/>
          <p:nvPr/>
        </p:nvSpPr>
        <p:spPr bwMode="auto">
          <a:xfrm>
            <a:off x="3320969" y="1806929"/>
            <a:ext cx="73695" cy="200616"/>
          </a:xfrm>
          <a:prstGeom prst="trapezoid">
            <a:avLst/>
          </a:prstGeom>
          <a:solidFill>
            <a:srgbClr val="FFC00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</a:t>
            </a:r>
          </a:p>
        </p:txBody>
      </p:sp>
      <p:sp>
        <p:nvSpPr>
          <p:cNvPr id="597" name="Trapezoid 596"/>
          <p:cNvSpPr/>
          <p:nvPr/>
        </p:nvSpPr>
        <p:spPr bwMode="auto">
          <a:xfrm>
            <a:off x="5747841" y="1816855"/>
            <a:ext cx="71638" cy="191359"/>
          </a:xfrm>
          <a:prstGeom prst="trapezoid">
            <a:avLst/>
          </a:prstGeom>
          <a:solidFill>
            <a:srgbClr val="FFC00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</a:t>
            </a:r>
          </a:p>
        </p:txBody>
      </p:sp>
      <p:sp>
        <p:nvSpPr>
          <p:cNvPr id="598" name="Trapezoid 597"/>
          <p:cNvSpPr/>
          <p:nvPr/>
        </p:nvSpPr>
        <p:spPr bwMode="auto">
          <a:xfrm>
            <a:off x="5225597" y="1806933"/>
            <a:ext cx="78438" cy="201282"/>
          </a:xfrm>
          <a:prstGeom prst="trapezoid">
            <a:avLst/>
          </a:prstGeom>
          <a:solidFill>
            <a:srgbClr val="FFC00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</a:t>
            </a:r>
          </a:p>
        </p:txBody>
      </p:sp>
      <p:sp>
        <p:nvSpPr>
          <p:cNvPr id="600" name="Trapezoid 599"/>
          <p:cNvSpPr/>
          <p:nvPr/>
        </p:nvSpPr>
        <p:spPr bwMode="auto">
          <a:xfrm>
            <a:off x="4362552" y="1806929"/>
            <a:ext cx="160103" cy="200617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602" name="Trapezoid 601"/>
          <p:cNvSpPr/>
          <p:nvPr/>
        </p:nvSpPr>
        <p:spPr bwMode="auto">
          <a:xfrm>
            <a:off x="4634104" y="2121306"/>
            <a:ext cx="138524" cy="212290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604" name="Trapezoid 603"/>
          <p:cNvSpPr/>
          <p:nvPr/>
        </p:nvSpPr>
        <p:spPr bwMode="auto">
          <a:xfrm>
            <a:off x="4362552" y="2124621"/>
            <a:ext cx="157675" cy="212288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606" name="TextBox 605"/>
          <p:cNvSpPr txBox="1"/>
          <p:nvPr/>
        </p:nvSpPr>
        <p:spPr>
          <a:xfrm>
            <a:off x="5790951" y="1590533"/>
            <a:ext cx="448053" cy="212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5 Edge</a:t>
            </a:r>
          </a:p>
        </p:txBody>
      </p:sp>
      <p:sp>
        <p:nvSpPr>
          <p:cNvPr id="607" name="TextBox 606"/>
          <p:cNvSpPr txBox="1"/>
          <p:nvPr/>
        </p:nvSpPr>
        <p:spPr>
          <a:xfrm>
            <a:off x="5777104" y="1828012"/>
            <a:ext cx="458628" cy="212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5 Edge</a:t>
            </a:r>
          </a:p>
        </p:txBody>
      </p:sp>
      <p:sp>
        <p:nvSpPr>
          <p:cNvPr id="608" name="TextBox 607"/>
          <p:cNvSpPr txBox="1"/>
          <p:nvPr/>
        </p:nvSpPr>
        <p:spPr>
          <a:xfrm>
            <a:off x="5714822" y="2105985"/>
            <a:ext cx="609778" cy="212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5 Edge</a:t>
            </a:r>
          </a:p>
        </p:txBody>
      </p:sp>
      <p:sp>
        <p:nvSpPr>
          <p:cNvPr id="609" name="TextBox 608"/>
          <p:cNvSpPr txBox="1"/>
          <p:nvPr/>
        </p:nvSpPr>
        <p:spPr>
          <a:xfrm>
            <a:off x="5700904" y="2433594"/>
            <a:ext cx="609778" cy="212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5 Edge</a:t>
            </a:r>
          </a:p>
        </p:txBody>
      </p:sp>
      <p:sp>
        <p:nvSpPr>
          <p:cNvPr id="610" name="TextBox 609"/>
          <p:cNvSpPr txBox="1"/>
          <p:nvPr/>
        </p:nvSpPr>
        <p:spPr>
          <a:xfrm>
            <a:off x="2913190" y="1569887"/>
            <a:ext cx="448008" cy="212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6 Edge</a:t>
            </a:r>
          </a:p>
        </p:txBody>
      </p:sp>
      <p:sp>
        <p:nvSpPr>
          <p:cNvPr id="611" name="TextBox 610"/>
          <p:cNvSpPr txBox="1"/>
          <p:nvPr/>
        </p:nvSpPr>
        <p:spPr>
          <a:xfrm>
            <a:off x="2830600" y="1834624"/>
            <a:ext cx="602527" cy="212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6 Edge</a:t>
            </a:r>
          </a:p>
        </p:txBody>
      </p:sp>
      <p:sp>
        <p:nvSpPr>
          <p:cNvPr id="612" name="TextBox 611"/>
          <p:cNvSpPr txBox="1"/>
          <p:nvPr/>
        </p:nvSpPr>
        <p:spPr>
          <a:xfrm>
            <a:off x="2823349" y="2114653"/>
            <a:ext cx="609778" cy="212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6 Edge</a:t>
            </a:r>
          </a:p>
        </p:txBody>
      </p:sp>
      <p:sp>
        <p:nvSpPr>
          <p:cNvPr id="613" name="TextBox 612"/>
          <p:cNvSpPr txBox="1"/>
          <p:nvPr/>
        </p:nvSpPr>
        <p:spPr>
          <a:xfrm>
            <a:off x="2830599" y="2450136"/>
            <a:ext cx="609778" cy="212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6 Edge</a:t>
            </a:r>
          </a:p>
        </p:txBody>
      </p:sp>
      <p:sp>
        <p:nvSpPr>
          <p:cNvPr id="615" name="TextBox 614"/>
          <p:cNvSpPr txBox="1"/>
          <p:nvPr/>
        </p:nvSpPr>
        <p:spPr>
          <a:xfrm>
            <a:off x="4412444" y="1791605"/>
            <a:ext cx="323743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/>
              </a:rPr>
              <a:t>7</a:t>
            </a: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616" name="Trapezoid 615"/>
          <p:cNvSpPr/>
          <p:nvPr/>
        </p:nvSpPr>
        <p:spPr bwMode="auto">
          <a:xfrm>
            <a:off x="4371199" y="1575289"/>
            <a:ext cx="151983" cy="187606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619" name="Trapezoid 618"/>
          <p:cNvSpPr/>
          <p:nvPr/>
        </p:nvSpPr>
        <p:spPr bwMode="auto">
          <a:xfrm>
            <a:off x="4634105" y="1571975"/>
            <a:ext cx="132808" cy="185364"/>
          </a:xfrm>
          <a:prstGeom prst="trapezoid">
            <a:avLst/>
          </a:prstGeom>
          <a:solidFill>
            <a:srgbClr val="00ACBD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rPr>
              <a:t>13</a:t>
            </a:r>
          </a:p>
        </p:txBody>
      </p:sp>
      <p:sp>
        <p:nvSpPr>
          <p:cNvPr id="620" name="TextBox 619"/>
          <p:cNvSpPr txBox="1"/>
          <p:nvPr/>
        </p:nvSpPr>
        <p:spPr>
          <a:xfrm>
            <a:off x="4421194" y="1523566"/>
            <a:ext cx="331769" cy="28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/>
              </a:rPr>
              <a:t>7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Qualcomm Office Regular"/>
            </a:endParaRP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69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rPr>
              <a:t>DC</a:t>
            </a:r>
          </a:p>
        </p:txBody>
      </p:sp>
      <p:sp>
        <p:nvSpPr>
          <p:cNvPr id="574" name="TextBox 573"/>
          <p:cNvSpPr txBox="1"/>
          <p:nvPr/>
        </p:nvSpPr>
        <p:spPr>
          <a:xfrm>
            <a:off x="4204628" y="2637068"/>
            <a:ext cx="799918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225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latin typeface="+mn-lt"/>
              </a:rPr>
              <a:t>HE20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</a:endParaRPr>
          </a:p>
        </p:txBody>
      </p:sp>
      <p:sp>
        <p:nvSpPr>
          <p:cNvPr id="297" name="Line 16"/>
          <p:cNvSpPr>
            <a:spLocks noChangeShapeType="1"/>
          </p:cNvSpPr>
          <p:nvPr/>
        </p:nvSpPr>
        <p:spPr bwMode="auto">
          <a:xfrm>
            <a:off x="3469641" y="1412544"/>
            <a:ext cx="1270" cy="1284936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9" name="Line 16"/>
          <p:cNvSpPr>
            <a:spLocks noChangeShapeType="1"/>
          </p:cNvSpPr>
          <p:nvPr/>
        </p:nvSpPr>
        <p:spPr bwMode="auto">
          <a:xfrm flipH="1">
            <a:off x="3694959" y="1412544"/>
            <a:ext cx="2369" cy="1288135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0" name="Line 16"/>
          <p:cNvSpPr>
            <a:spLocks noChangeShapeType="1"/>
          </p:cNvSpPr>
          <p:nvPr/>
        </p:nvSpPr>
        <p:spPr bwMode="auto">
          <a:xfrm>
            <a:off x="4057486" y="1412544"/>
            <a:ext cx="1236" cy="1288135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1" name="Line 16"/>
          <p:cNvSpPr>
            <a:spLocks noChangeShapeType="1"/>
          </p:cNvSpPr>
          <p:nvPr/>
        </p:nvSpPr>
        <p:spPr bwMode="auto">
          <a:xfrm flipH="1">
            <a:off x="4266280" y="1412544"/>
            <a:ext cx="3642" cy="1288135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2" name="Line 16"/>
          <p:cNvSpPr>
            <a:spLocks noChangeShapeType="1"/>
          </p:cNvSpPr>
          <p:nvPr/>
        </p:nvSpPr>
        <p:spPr bwMode="auto">
          <a:xfrm flipH="1">
            <a:off x="4863449" y="1412544"/>
            <a:ext cx="1" cy="1288135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4" name="Line 16"/>
          <p:cNvSpPr>
            <a:spLocks noChangeShapeType="1"/>
          </p:cNvSpPr>
          <p:nvPr/>
        </p:nvSpPr>
        <p:spPr bwMode="auto">
          <a:xfrm>
            <a:off x="5081059" y="1406162"/>
            <a:ext cx="1" cy="1294517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63" name="Line 16"/>
          <p:cNvSpPr>
            <a:spLocks noChangeShapeType="1"/>
          </p:cNvSpPr>
          <p:nvPr/>
        </p:nvSpPr>
        <p:spPr bwMode="auto">
          <a:xfrm>
            <a:off x="5446811" y="1412545"/>
            <a:ext cx="6895" cy="1284935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65" name="Line 16"/>
          <p:cNvSpPr>
            <a:spLocks noChangeShapeType="1"/>
          </p:cNvSpPr>
          <p:nvPr/>
        </p:nvSpPr>
        <p:spPr bwMode="auto">
          <a:xfrm flipH="1">
            <a:off x="5659577" y="1406162"/>
            <a:ext cx="1" cy="1294517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71" name="Line 16"/>
          <p:cNvSpPr>
            <a:spLocks noChangeShapeType="1"/>
          </p:cNvSpPr>
          <p:nvPr/>
        </p:nvSpPr>
        <p:spPr bwMode="auto">
          <a:xfrm flipH="1">
            <a:off x="3529662" y="1508777"/>
            <a:ext cx="0" cy="547089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0" name="Line 16"/>
          <p:cNvSpPr>
            <a:spLocks noChangeShapeType="1"/>
          </p:cNvSpPr>
          <p:nvPr/>
        </p:nvSpPr>
        <p:spPr bwMode="auto">
          <a:xfrm>
            <a:off x="3755906" y="1508777"/>
            <a:ext cx="6466" cy="547089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1" name="Line 16"/>
          <p:cNvSpPr>
            <a:spLocks noChangeShapeType="1"/>
          </p:cNvSpPr>
          <p:nvPr/>
        </p:nvSpPr>
        <p:spPr bwMode="auto">
          <a:xfrm flipH="1">
            <a:off x="4217286" y="1506616"/>
            <a:ext cx="0" cy="549250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2" name="Line 16"/>
          <p:cNvSpPr>
            <a:spLocks noChangeShapeType="1"/>
          </p:cNvSpPr>
          <p:nvPr/>
        </p:nvSpPr>
        <p:spPr bwMode="auto">
          <a:xfrm flipH="1">
            <a:off x="3983586" y="1506616"/>
            <a:ext cx="6532" cy="549250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5" name="Line 16"/>
          <p:cNvSpPr>
            <a:spLocks noChangeShapeType="1"/>
          </p:cNvSpPr>
          <p:nvPr/>
        </p:nvSpPr>
        <p:spPr bwMode="auto">
          <a:xfrm>
            <a:off x="4920975" y="1506616"/>
            <a:ext cx="0" cy="549250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6" name="Line 16"/>
          <p:cNvSpPr>
            <a:spLocks noChangeShapeType="1"/>
          </p:cNvSpPr>
          <p:nvPr/>
        </p:nvSpPr>
        <p:spPr bwMode="auto">
          <a:xfrm>
            <a:off x="5132277" y="1506616"/>
            <a:ext cx="387" cy="548579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7" name="Line 16"/>
          <p:cNvSpPr>
            <a:spLocks noChangeShapeType="1"/>
          </p:cNvSpPr>
          <p:nvPr/>
        </p:nvSpPr>
        <p:spPr bwMode="auto">
          <a:xfrm flipH="1">
            <a:off x="5603220" y="1501140"/>
            <a:ext cx="5099" cy="554055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8" name="Line 16"/>
          <p:cNvSpPr>
            <a:spLocks noChangeShapeType="1"/>
          </p:cNvSpPr>
          <p:nvPr/>
        </p:nvSpPr>
        <p:spPr bwMode="auto">
          <a:xfrm flipH="1">
            <a:off x="5395207" y="1508777"/>
            <a:ext cx="6895" cy="546418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9" name="Line 16"/>
          <p:cNvSpPr>
            <a:spLocks noChangeShapeType="1"/>
          </p:cNvSpPr>
          <p:nvPr/>
        </p:nvSpPr>
        <p:spPr bwMode="auto">
          <a:xfrm>
            <a:off x="4441026" y="1504596"/>
            <a:ext cx="3234" cy="889797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90" name="Line 16"/>
          <p:cNvSpPr>
            <a:spLocks noChangeShapeType="1"/>
          </p:cNvSpPr>
          <p:nvPr/>
        </p:nvSpPr>
        <p:spPr bwMode="auto">
          <a:xfrm>
            <a:off x="4702414" y="1505281"/>
            <a:ext cx="3234" cy="889797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91" name="TextBox 390"/>
          <p:cNvSpPr txBox="1"/>
          <p:nvPr/>
        </p:nvSpPr>
        <p:spPr>
          <a:xfrm>
            <a:off x="3306134" y="1263134"/>
            <a:ext cx="25612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 dirty="0" smtClean="0">
                <a:solidFill>
                  <a:srgbClr val="FF0000"/>
                </a:solidFill>
              </a:rPr>
              <a:t>-116       -90            -48      -22                           22       48               90       116</a:t>
            </a:r>
            <a:endParaRPr lang="ko-KR" altLang="en-US" sz="600" dirty="0">
              <a:solidFill>
                <a:srgbClr val="FF0000"/>
              </a:solidFill>
            </a:endParaRPr>
          </a:p>
        </p:txBody>
      </p:sp>
      <p:sp>
        <p:nvSpPr>
          <p:cNvPr id="392" name="TextBox 391"/>
          <p:cNvSpPr txBox="1"/>
          <p:nvPr/>
        </p:nvSpPr>
        <p:spPr>
          <a:xfrm>
            <a:off x="3382335" y="1371600"/>
            <a:ext cx="25612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 dirty="0" smtClean="0">
                <a:solidFill>
                  <a:srgbClr val="7030A0"/>
                </a:solidFill>
              </a:rPr>
              <a:t>-102     -76      -62      -36        </a:t>
            </a:r>
            <a:r>
              <a:rPr lang="en-US" altLang="ko-KR" sz="600" dirty="0" smtClean="0">
                <a:solidFill>
                  <a:srgbClr val="00B050"/>
                </a:solidFill>
              </a:rPr>
              <a:t>-10         10</a:t>
            </a:r>
            <a:r>
              <a:rPr lang="en-US" altLang="ko-KR" sz="600" dirty="0" smtClean="0">
                <a:solidFill>
                  <a:srgbClr val="76B531"/>
                </a:solidFill>
              </a:rPr>
              <a:t>        </a:t>
            </a:r>
            <a:r>
              <a:rPr lang="en-US" altLang="ko-KR" sz="600" dirty="0" smtClean="0">
                <a:solidFill>
                  <a:srgbClr val="7030A0"/>
                </a:solidFill>
              </a:rPr>
              <a:t>36       62         76      102</a:t>
            </a:r>
            <a:endParaRPr lang="ko-KR" altLang="en-US" sz="600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76115" y="1295400"/>
            <a:ext cx="552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pilot tone index</a:t>
            </a:r>
            <a:endParaRPr lang="en-US" sz="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1447800" y="2923401"/>
            <a:ext cx="6238670" cy="1572399"/>
            <a:chOff x="1447800" y="2819400"/>
            <a:chExt cx="6238670" cy="1572399"/>
          </a:xfrm>
        </p:grpSpPr>
        <p:sp>
          <p:nvSpPr>
            <p:cNvPr id="364" name="TextBox 363"/>
            <p:cNvSpPr txBox="1"/>
            <p:nvPr/>
          </p:nvSpPr>
          <p:spPr>
            <a:xfrm>
              <a:off x="4333433" y="4114800"/>
              <a:ext cx="10767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HE40</a:t>
              </a:r>
              <a:endParaRPr lang="en-US" dirty="0"/>
            </a:p>
          </p:txBody>
        </p:sp>
        <p:sp>
          <p:nvSpPr>
            <p:cNvPr id="367" name="TextBox 366"/>
            <p:cNvSpPr txBox="1"/>
            <p:nvPr/>
          </p:nvSpPr>
          <p:spPr>
            <a:xfrm>
              <a:off x="1486210" y="3103378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12 Edge</a:t>
              </a:r>
            </a:p>
          </p:txBody>
        </p:sp>
        <p:sp>
          <p:nvSpPr>
            <p:cNvPr id="368" name="TextBox 367"/>
            <p:cNvSpPr txBox="1"/>
            <p:nvPr/>
          </p:nvSpPr>
          <p:spPr>
            <a:xfrm>
              <a:off x="1483199" y="3344074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sp>
          <p:nvSpPr>
            <p:cNvPr id="369" name="TextBox 368"/>
            <p:cNvSpPr txBox="1"/>
            <p:nvPr/>
          </p:nvSpPr>
          <p:spPr>
            <a:xfrm>
              <a:off x="1465154" y="3596803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sp>
          <p:nvSpPr>
            <p:cNvPr id="370" name="TextBox 369"/>
            <p:cNvSpPr txBox="1"/>
            <p:nvPr/>
          </p:nvSpPr>
          <p:spPr>
            <a:xfrm>
              <a:off x="1447800" y="3904176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sp>
          <p:nvSpPr>
            <p:cNvPr id="372" name="TextBox 371"/>
            <p:cNvSpPr txBox="1"/>
            <p:nvPr/>
          </p:nvSpPr>
          <p:spPr>
            <a:xfrm>
              <a:off x="7016521" y="3115418"/>
              <a:ext cx="609777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373" name="TextBox 372"/>
            <p:cNvSpPr txBox="1"/>
            <p:nvPr/>
          </p:nvSpPr>
          <p:spPr>
            <a:xfrm>
              <a:off x="7031562" y="3338064"/>
              <a:ext cx="609777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374" name="TextBox 373"/>
            <p:cNvSpPr txBox="1"/>
            <p:nvPr/>
          </p:nvSpPr>
          <p:spPr>
            <a:xfrm>
              <a:off x="7049616" y="3590791"/>
              <a:ext cx="609777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375" name="TextBox 374"/>
            <p:cNvSpPr txBox="1"/>
            <p:nvPr/>
          </p:nvSpPr>
          <p:spPr>
            <a:xfrm>
              <a:off x="7076693" y="3888650"/>
              <a:ext cx="609777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376" name="TextBox 375"/>
            <p:cNvSpPr txBox="1"/>
            <p:nvPr/>
          </p:nvSpPr>
          <p:spPr>
            <a:xfrm>
              <a:off x="4393622" y="3061264"/>
              <a:ext cx="315033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377" name="TextBox 376"/>
            <p:cNvSpPr txBox="1"/>
            <p:nvPr/>
          </p:nvSpPr>
          <p:spPr>
            <a:xfrm>
              <a:off x="4412509" y="3283910"/>
              <a:ext cx="293139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378" name="TextBox 377"/>
            <p:cNvSpPr txBox="1"/>
            <p:nvPr/>
          </p:nvSpPr>
          <p:spPr>
            <a:xfrm>
              <a:off x="4387737" y="3563718"/>
              <a:ext cx="326933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379" name="TextBox 378"/>
            <p:cNvSpPr txBox="1"/>
            <p:nvPr/>
          </p:nvSpPr>
          <p:spPr>
            <a:xfrm>
              <a:off x="4406918" y="3858421"/>
              <a:ext cx="282656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5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941751" y="3100921"/>
              <a:ext cx="2561664" cy="975938"/>
              <a:chOff x="1875281" y="3100921"/>
              <a:chExt cx="2561664" cy="975938"/>
            </a:xfrm>
          </p:grpSpPr>
          <p:sp>
            <p:nvSpPr>
              <p:cNvPr id="366" name="Trapezoid 365"/>
              <p:cNvSpPr/>
              <p:nvPr/>
            </p:nvSpPr>
            <p:spPr bwMode="auto">
              <a:xfrm>
                <a:off x="1875281" y="3904176"/>
                <a:ext cx="2561663" cy="172683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242 </a:t>
                </a:r>
              </a:p>
            </p:txBody>
          </p:sp>
          <p:sp>
            <p:nvSpPr>
              <p:cNvPr id="415" name="Trapezoid 414"/>
              <p:cNvSpPr/>
              <p:nvPr/>
            </p:nvSpPr>
            <p:spPr bwMode="auto">
              <a:xfrm>
                <a:off x="3044946" y="3102420"/>
                <a:ext cx="220365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16" name="Trapezoid 415"/>
              <p:cNvSpPr/>
              <p:nvPr/>
            </p:nvSpPr>
            <p:spPr bwMode="auto">
              <a:xfrm>
                <a:off x="3039796" y="3319641"/>
                <a:ext cx="229656" cy="18178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17" name="Trapezoid 416"/>
              <p:cNvSpPr/>
              <p:nvPr/>
            </p:nvSpPr>
            <p:spPr bwMode="auto">
              <a:xfrm>
                <a:off x="3046031" y="3583565"/>
                <a:ext cx="222950" cy="21531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grpSp>
            <p:nvGrpSpPr>
              <p:cNvPr id="3" name="Group 2"/>
              <p:cNvGrpSpPr/>
              <p:nvPr/>
            </p:nvGrpSpPr>
            <p:grpSpPr>
              <a:xfrm>
                <a:off x="3264226" y="3100921"/>
                <a:ext cx="1172719" cy="700464"/>
                <a:chOff x="3264226" y="3100921"/>
                <a:chExt cx="1172719" cy="700464"/>
              </a:xfrm>
            </p:grpSpPr>
            <p:sp>
              <p:nvSpPr>
                <p:cNvPr id="414" name="Trapezoid 413"/>
                <p:cNvSpPr/>
                <p:nvPr/>
              </p:nvSpPr>
              <p:spPr bwMode="auto">
                <a:xfrm>
                  <a:off x="3349150" y="3583923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102+4</a:t>
                  </a:r>
                </a:p>
              </p:txBody>
            </p:sp>
            <p:sp>
              <p:nvSpPr>
                <p:cNvPr id="418" name="Trapezoid 417"/>
                <p:cNvSpPr/>
                <p:nvPr/>
              </p:nvSpPr>
              <p:spPr bwMode="auto">
                <a:xfrm>
                  <a:off x="4146446" y="3106815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19" name="Trapezoid 418"/>
                <p:cNvSpPr/>
                <p:nvPr/>
              </p:nvSpPr>
              <p:spPr bwMode="auto">
                <a:xfrm>
                  <a:off x="3919958" y="3319540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420" name="Trapezoid 419"/>
                <p:cNvSpPr/>
                <p:nvPr/>
              </p:nvSpPr>
              <p:spPr bwMode="auto">
                <a:xfrm>
                  <a:off x="3919958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21" name="Trapezoid 420"/>
                <p:cNvSpPr/>
                <p:nvPr/>
              </p:nvSpPr>
              <p:spPr bwMode="auto">
                <a:xfrm>
                  <a:off x="4350142" y="3105235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22" name="Trapezoid 421"/>
                <p:cNvSpPr/>
                <p:nvPr/>
              </p:nvSpPr>
              <p:spPr bwMode="auto">
                <a:xfrm>
                  <a:off x="4355023" y="3314894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37" name="Trapezoid 436"/>
                <p:cNvSpPr/>
                <p:nvPr/>
              </p:nvSpPr>
              <p:spPr bwMode="auto">
                <a:xfrm>
                  <a:off x="3579288" y="3106815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38" name="Trapezoid 437"/>
                <p:cNvSpPr/>
                <p:nvPr/>
              </p:nvSpPr>
              <p:spPr bwMode="auto">
                <a:xfrm>
                  <a:off x="3352800" y="3319540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439" name="Trapezoid 438"/>
                <p:cNvSpPr/>
                <p:nvPr/>
              </p:nvSpPr>
              <p:spPr bwMode="auto">
                <a:xfrm>
                  <a:off x="3352800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40" name="Trapezoid 439"/>
                <p:cNvSpPr/>
                <p:nvPr/>
              </p:nvSpPr>
              <p:spPr bwMode="auto">
                <a:xfrm>
                  <a:off x="3277377" y="3105235"/>
                  <a:ext cx="7542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41" name="Trapezoid 440"/>
                <p:cNvSpPr/>
                <p:nvPr/>
              </p:nvSpPr>
              <p:spPr bwMode="auto">
                <a:xfrm>
                  <a:off x="3810000" y="3100921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442" name="Trapezoid 441"/>
                <p:cNvSpPr/>
                <p:nvPr/>
              </p:nvSpPr>
              <p:spPr bwMode="auto">
                <a:xfrm>
                  <a:off x="3268062" y="3314894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43" name="Trapezoid 442"/>
                <p:cNvSpPr/>
                <p:nvPr/>
              </p:nvSpPr>
              <p:spPr bwMode="auto">
                <a:xfrm>
                  <a:off x="3810000" y="3314894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445" name="Trapezoid 444"/>
                <p:cNvSpPr/>
                <p:nvPr/>
              </p:nvSpPr>
              <p:spPr bwMode="auto">
                <a:xfrm>
                  <a:off x="3264226" y="3587335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46" name="Trapezoid 445"/>
                <p:cNvSpPr/>
                <p:nvPr/>
              </p:nvSpPr>
              <p:spPr bwMode="auto">
                <a:xfrm>
                  <a:off x="4364205" y="3582792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</p:grpSp>
          <p:grpSp>
            <p:nvGrpSpPr>
              <p:cNvPr id="447" name="Group 446"/>
              <p:cNvGrpSpPr/>
              <p:nvPr/>
            </p:nvGrpSpPr>
            <p:grpSpPr>
              <a:xfrm>
                <a:off x="1875281" y="3103378"/>
                <a:ext cx="1172719" cy="699625"/>
                <a:chOff x="3264226" y="3100921"/>
                <a:chExt cx="1172719" cy="700464"/>
              </a:xfrm>
            </p:grpSpPr>
            <p:sp>
              <p:nvSpPr>
                <p:cNvPr id="448" name="Trapezoid 447"/>
                <p:cNvSpPr/>
                <p:nvPr/>
              </p:nvSpPr>
              <p:spPr bwMode="auto">
                <a:xfrm>
                  <a:off x="3349150" y="3583923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102+4</a:t>
                  </a:r>
                </a:p>
              </p:txBody>
            </p:sp>
            <p:sp>
              <p:nvSpPr>
                <p:cNvPr id="449" name="Trapezoid 448"/>
                <p:cNvSpPr/>
                <p:nvPr/>
              </p:nvSpPr>
              <p:spPr bwMode="auto">
                <a:xfrm>
                  <a:off x="4146446" y="3106815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50" name="Trapezoid 449"/>
                <p:cNvSpPr/>
                <p:nvPr/>
              </p:nvSpPr>
              <p:spPr bwMode="auto">
                <a:xfrm>
                  <a:off x="3919958" y="3319540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451" name="Trapezoid 450"/>
                <p:cNvSpPr/>
                <p:nvPr/>
              </p:nvSpPr>
              <p:spPr bwMode="auto">
                <a:xfrm>
                  <a:off x="3919958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52" name="Trapezoid 451"/>
                <p:cNvSpPr/>
                <p:nvPr/>
              </p:nvSpPr>
              <p:spPr bwMode="auto">
                <a:xfrm>
                  <a:off x="4350142" y="3105235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53" name="Trapezoid 452"/>
                <p:cNvSpPr/>
                <p:nvPr/>
              </p:nvSpPr>
              <p:spPr bwMode="auto">
                <a:xfrm>
                  <a:off x="4355023" y="3314894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54" name="Trapezoid 453"/>
                <p:cNvSpPr/>
                <p:nvPr/>
              </p:nvSpPr>
              <p:spPr bwMode="auto">
                <a:xfrm>
                  <a:off x="3579288" y="3106815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55" name="Trapezoid 454"/>
                <p:cNvSpPr/>
                <p:nvPr/>
              </p:nvSpPr>
              <p:spPr bwMode="auto">
                <a:xfrm>
                  <a:off x="3352800" y="3319540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456" name="Trapezoid 455"/>
                <p:cNvSpPr/>
                <p:nvPr/>
              </p:nvSpPr>
              <p:spPr bwMode="auto">
                <a:xfrm>
                  <a:off x="3352800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57" name="Trapezoid 456"/>
                <p:cNvSpPr/>
                <p:nvPr/>
              </p:nvSpPr>
              <p:spPr bwMode="auto">
                <a:xfrm>
                  <a:off x="3268063" y="3105235"/>
                  <a:ext cx="84738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58" name="Trapezoid 457"/>
                <p:cNvSpPr/>
                <p:nvPr/>
              </p:nvSpPr>
              <p:spPr bwMode="auto">
                <a:xfrm>
                  <a:off x="3810000" y="3100921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459" name="Trapezoid 458"/>
                <p:cNvSpPr/>
                <p:nvPr/>
              </p:nvSpPr>
              <p:spPr bwMode="auto">
                <a:xfrm>
                  <a:off x="3268062" y="3314894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60" name="Trapezoid 459"/>
                <p:cNvSpPr/>
                <p:nvPr/>
              </p:nvSpPr>
              <p:spPr bwMode="auto">
                <a:xfrm>
                  <a:off x="3810000" y="3314894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461" name="Trapezoid 460"/>
                <p:cNvSpPr/>
                <p:nvPr/>
              </p:nvSpPr>
              <p:spPr bwMode="auto">
                <a:xfrm>
                  <a:off x="3264226" y="3587335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62" name="Trapezoid 461"/>
                <p:cNvSpPr/>
                <p:nvPr/>
              </p:nvSpPr>
              <p:spPr bwMode="auto">
                <a:xfrm>
                  <a:off x="4364205" y="3582792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</p:grpSp>
        </p:grpSp>
        <p:grpSp>
          <p:nvGrpSpPr>
            <p:cNvPr id="463" name="Group 462"/>
            <p:cNvGrpSpPr/>
            <p:nvPr/>
          </p:nvGrpSpPr>
          <p:grpSpPr>
            <a:xfrm>
              <a:off x="4607257" y="3105236"/>
              <a:ext cx="2561664" cy="968760"/>
              <a:chOff x="1875281" y="3100921"/>
              <a:chExt cx="2561664" cy="975938"/>
            </a:xfrm>
          </p:grpSpPr>
          <p:sp>
            <p:nvSpPr>
              <p:cNvPr id="464" name="Trapezoid 463"/>
              <p:cNvSpPr/>
              <p:nvPr/>
            </p:nvSpPr>
            <p:spPr bwMode="auto">
              <a:xfrm>
                <a:off x="1875281" y="3904176"/>
                <a:ext cx="2561663" cy="172683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242 </a:t>
                </a:r>
              </a:p>
            </p:txBody>
          </p:sp>
          <p:sp>
            <p:nvSpPr>
              <p:cNvPr id="465" name="Trapezoid 464"/>
              <p:cNvSpPr/>
              <p:nvPr/>
            </p:nvSpPr>
            <p:spPr bwMode="auto">
              <a:xfrm>
                <a:off x="3044946" y="3102420"/>
                <a:ext cx="220365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66" name="Trapezoid 465"/>
              <p:cNvSpPr/>
              <p:nvPr/>
            </p:nvSpPr>
            <p:spPr bwMode="auto">
              <a:xfrm>
                <a:off x="3039796" y="3319641"/>
                <a:ext cx="229656" cy="18178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467" name="Trapezoid 466"/>
              <p:cNvSpPr/>
              <p:nvPr/>
            </p:nvSpPr>
            <p:spPr bwMode="auto">
              <a:xfrm>
                <a:off x="3046031" y="3583565"/>
                <a:ext cx="222950" cy="21531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grpSp>
            <p:nvGrpSpPr>
              <p:cNvPr id="468" name="Group 467"/>
              <p:cNvGrpSpPr/>
              <p:nvPr/>
            </p:nvGrpSpPr>
            <p:grpSpPr>
              <a:xfrm>
                <a:off x="3264226" y="3100921"/>
                <a:ext cx="1172719" cy="700464"/>
                <a:chOff x="3264226" y="3100921"/>
                <a:chExt cx="1172719" cy="700464"/>
              </a:xfrm>
            </p:grpSpPr>
            <p:sp>
              <p:nvSpPr>
                <p:cNvPr id="485" name="Trapezoid 484"/>
                <p:cNvSpPr/>
                <p:nvPr/>
              </p:nvSpPr>
              <p:spPr bwMode="auto">
                <a:xfrm>
                  <a:off x="3349150" y="3583923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102+4</a:t>
                  </a:r>
                </a:p>
              </p:txBody>
            </p:sp>
            <p:sp>
              <p:nvSpPr>
                <p:cNvPr id="486" name="Trapezoid 485"/>
                <p:cNvSpPr/>
                <p:nvPr/>
              </p:nvSpPr>
              <p:spPr bwMode="auto">
                <a:xfrm>
                  <a:off x="4146446" y="3106815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87" name="Trapezoid 486"/>
                <p:cNvSpPr/>
                <p:nvPr/>
              </p:nvSpPr>
              <p:spPr bwMode="auto">
                <a:xfrm>
                  <a:off x="3919958" y="3319540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488" name="Trapezoid 487"/>
                <p:cNvSpPr/>
                <p:nvPr/>
              </p:nvSpPr>
              <p:spPr bwMode="auto">
                <a:xfrm>
                  <a:off x="3919958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89" name="Trapezoid 488"/>
                <p:cNvSpPr/>
                <p:nvPr/>
              </p:nvSpPr>
              <p:spPr bwMode="auto">
                <a:xfrm>
                  <a:off x="4350142" y="3105235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90" name="Trapezoid 489"/>
                <p:cNvSpPr/>
                <p:nvPr/>
              </p:nvSpPr>
              <p:spPr bwMode="auto">
                <a:xfrm>
                  <a:off x="4355023" y="3314894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91" name="Trapezoid 490"/>
                <p:cNvSpPr/>
                <p:nvPr/>
              </p:nvSpPr>
              <p:spPr bwMode="auto">
                <a:xfrm>
                  <a:off x="3579288" y="3106815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92" name="Trapezoid 491"/>
                <p:cNvSpPr/>
                <p:nvPr/>
              </p:nvSpPr>
              <p:spPr bwMode="auto">
                <a:xfrm>
                  <a:off x="3352800" y="3319540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493" name="Trapezoid 492"/>
                <p:cNvSpPr/>
                <p:nvPr/>
              </p:nvSpPr>
              <p:spPr bwMode="auto">
                <a:xfrm>
                  <a:off x="3352800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94" name="Trapezoid 493"/>
                <p:cNvSpPr/>
                <p:nvPr/>
              </p:nvSpPr>
              <p:spPr bwMode="auto">
                <a:xfrm>
                  <a:off x="3277377" y="3105235"/>
                  <a:ext cx="7542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95" name="Trapezoid 494"/>
                <p:cNvSpPr/>
                <p:nvPr/>
              </p:nvSpPr>
              <p:spPr bwMode="auto">
                <a:xfrm>
                  <a:off x="3810000" y="3100921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496" name="Trapezoid 495"/>
                <p:cNvSpPr/>
                <p:nvPr/>
              </p:nvSpPr>
              <p:spPr bwMode="auto">
                <a:xfrm>
                  <a:off x="3268062" y="3314894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97" name="Trapezoid 496"/>
                <p:cNvSpPr/>
                <p:nvPr/>
              </p:nvSpPr>
              <p:spPr bwMode="auto">
                <a:xfrm>
                  <a:off x="3810000" y="3314894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498" name="Trapezoid 497"/>
                <p:cNvSpPr/>
                <p:nvPr/>
              </p:nvSpPr>
              <p:spPr bwMode="auto">
                <a:xfrm>
                  <a:off x="3264226" y="3587335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99" name="Trapezoid 498"/>
                <p:cNvSpPr/>
                <p:nvPr/>
              </p:nvSpPr>
              <p:spPr bwMode="auto">
                <a:xfrm>
                  <a:off x="4364205" y="3582792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</p:grpSp>
          <p:grpSp>
            <p:nvGrpSpPr>
              <p:cNvPr id="469" name="Group 468"/>
              <p:cNvGrpSpPr/>
              <p:nvPr/>
            </p:nvGrpSpPr>
            <p:grpSpPr>
              <a:xfrm>
                <a:off x="1875281" y="3103378"/>
                <a:ext cx="1172719" cy="699625"/>
                <a:chOff x="3264226" y="3100921"/>
                <a:chExt cx="1172719" cy="700464"/>
              </a:xfrm>
            </p:grpSpPr>
            <p:sp>
              <p:nvSpPr>
                <p:cNvPr id="470" name="Trapezoid 469"/>
                <p:cNvSpPr/>
                <p:nvPr/>
              </p:nvSpPr>
              <p:spPr bwMode="auto">
                <a:xfrm>
                  <a:off x="3349150" y="3583923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102+4</a:t>
                  </a:r>
                </a:p>
              </p:txBody>
            </p:sp>
            <p:sp>
              <p:nvSpPr>
                <p:cNvPr id="471" name="Trapezoid 470"/>
                <p:cNvSpPr/>
                <p:nvPr/>
              </p:nvSpPr>
              <p:spPr bwMode="auto">
                <a:xfrm>
                  <a:off x="4146446" y="3106815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72" name="Trapezoid 471"/>
                <p:cNvSpPr/>
                <p:nvPr/>
              </p:nvSpPr>
              <p:spPr bwMode="auto">
                <a:xfrm>
                  <a:off x="3919958" y="3319540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473" name="Trapezoid 472"/>
                <p:cNvSpPr/>
                <p:nvPr/>
              </p:nvSpPr>
              <p:spPr bwMode="auto">
                <a:xfrm>
                  <a:off x="3919958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74" name="Trapezoid 473"/>
                <p:cNvSpPr/>
                <p:nvPr/>
              </p:nvSpPr>
              <p:spPr bwMode="auto">
                <a:xfrm>
                  <a:off x="4350142" y="3105235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75" name="Trapezoid 474"/>
                <p:cNvSpPr/>
                <p:nvPr/>
              </p:nvSpPr>
              <p:spPr bwMode="auto">
                <a:xfrm>
                  <a:off x="4355023" y="3314894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76" name="Trapezoid 475"/>
                <p:cNvSpPr/>
                <p:nvPr/>
              </p:nvSpPr>
              <p:spPr bwMode="auto">
                <a:xfrm>
                  <a:off x="3579288" y="3106815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77" name="Trapezoid 476"/>
                <p:cNvSpPr/>
                <p:nvPr/>
              </p:nvSpPr>
              <p:spPr bwMode="auto">
                <a:xfrm>
                  <a:off x="3352800" y="3319540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52</a:t>
                  </a:r>
                </a:p>
              </p:txBody>
            </p:sp>
            <p:sp>
              <p:nvSpPr>
                <p:cNvPr id="478" name="Trapezoid 477"/>
                <p:cNvSpPr/>
                <p:nvPr/>
              </p:nvSpPr>
              <p:spPr bwMode="auto">
                <a:xfrm>
                  <a:off x="3352800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5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26</a:t>
                  </a:r>
                </a:p>
              </p:txBody>
            </p:sp>
            <p:sp>
              <p:nvSpPr>
                <p:cNvPr id="479" name="Trapezoid 478"/>
                <p:cNvSpPr/>
                <p:nvPr/>
              </p:nvSpPr>
              <p:spPr bwMode="auto">
                <a:xfrm>
                  <a:off x="3268063" y="3105235"/>
                  <a:ext cx="84738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80" name="Trapezoid 479"/>
                <p:cNvSpPr/>
                <p:nvPr/>
              </p:nvSpPr>
              <p:spPr bwMode="auto">
                <a:xfrm>
                  <a:off x="3810000" y="3100921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481" name="Trapezoid 480"/>
                <p:cNvSpPr/>
                <p:nvPr/>
              </p:nvSpPr>
              <p:spPr bwMode="auto">
                <a:xfrm>
                  <a:off x="3268062" y="3314894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82" name="Trapezoid 481"/>
                <p:cNvSpPr/>
                <p:nvPr/>
              </p:nvSpPr>
              <p:spPr bwMode="auto">
                <a:xfrm>
                  <a:off x="3810000" y="3314894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2</a:t>
                  </a:r>
                </a:p>
              </p:txBody>
            </p:sp>
            <p:sp>
              <p:nvSpPr>
                <p:cNvPr id="483" name="Trapezoid 482"/>
                <p:cNvSpPr/>
                <p:nvPr/>
              </p:nvSpPr>
              <p:spPr bwMode="auto">
                <a:xfrm>
                  <a:off x="3264226" y="3587335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  <p:sp>
              <p:nvSpPr>
                <p:cNvPr id="484" name="Trapezoid 483"/>
                <p:cNvSpPr/>
                <p:nvPr/>
              </p:nvSpPr>
              <p:spPr bwMode="auto">
                <a:xfrm>
                  <a:off x="4364205" y="3582792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Qualcomm Office Regular"/>
                    </a:rPr>
                    <a:t>1</a:t>
                  </a:r>
                </a:p>
              </p:txBody>
            </p:sp>
          </p:grpSp>
        </p:grpSp>
        <p:sp>
          <p:nvSpPr>
            <p:cNvPr id="393" name="Line 16"/>
            <p:cNvSpPr>
              <a:spLocks noChangeShapeType="1"/>
            </p:cNvSpPr>
            <p:nvPr/>
          </p:nvSpPr>
          <p:spPr bwMode="auto">
            <a:xfrm flipH="1">
              <a:off x="2111712" y="2985816"/>
              <a:ext cx="47" cy="115678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94" name="Line 16"/>
            <p:cNvSpPr>
              <a:spLocks noChangeShapeType="1"/>
            </p:cNvSpPr>
            <p:nvPr/>
          </p:nvSpPr>
          <p:spPr bwMode="auto">
            <a:xfrm>
              <a:off x="2334888" y="2982618"/>
              <a:ext cx="5742" cy="1159984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95" name="Line 16"/>
            <p:cNvSpPr>
              <a:spLocks noChangeShapeType="1"/>
            </p:cNvSpPr>
            <p:nvPr/>
          </p:nvSpPr>
          <p:spPr bwMode="auto">
            <a:xfrm flipH="1">
              <a:off x="2733440" y="2982362"/>
              <a:ext cx="1876" cy="1160239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96" name="Line 16"/>
            <p:cNvSpPr>
              <a:spLocks noChangeShapeType="1"/>
            </p:cNvSpPr>
            <p:nvPr/>
          </p:nvSpPr>
          <p:spPr bwMode="auto">
            <a:xfrm>
              <a:off x="2946811" y="2981076"/>
              <a:ext cx="2287" cy="116152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97" name="Line 16"/>
            <p:cNvSpPr>
              <a:spLocks noChangeShapeType="1"/>
            </p:cNvSpPr>
            <p:nvPr/>
          </p:nvSpPr>
          <p:spPr bwMode="auto">
            <a:xfrm flipH="1">
              <a:off x="3496879" y="2981076"/>
              <a:ext cx="4863" cy="1161525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98" name="Line 16"/>
            <p:cNvSpPr>
              <a:spLocks noChangeShapeType="1"/>
            </p:cNvSpPr>
            <p:nvPr/>
          </p:nvSpPr>
          <p:spPr bwMode="auto">
            <a:xfrm>
              <a:off x="3726478" y="2977884"/>
              <a:ext cx="980" cy="1164717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99" name="Line 16"/>
            <p:cNvSpPr>
              <a:spLocks noChangeShapeType="1"/>
            </p:cNvSpPr>
            <p:nvPr/>
          </p:nvSpPr>
          <p:spPr bwMode="auto">
            <a:xfrm>
              <a:off x="4122573" y="2977466"/>
              <a:ext cx="2538" cy="1165136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0" name="Line 16"/>
            <p:cNvSpPr>
              <a:spLocks noChangeShapeType="1"/>
            </p:cNvSpPr>
            <p:nvPr/>
          </p:nvSpPr>
          <p:spPr bwMode="auto">
            <a:xfrm flipH="1">
              <a:off x="4335506" y="2979170"/>
              <a:ext cx="4602" cy="1163431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1" name="Line 16"/>
            <p:cNvSpPr>
              <a:spLocks noChangeShapeType="1"/>
            </p:cNvSpPr>
            <p:nvPr/>
          </p:nvSpPr>
          <p:spPr bwMode="auto">
            <a:xfrm>
              <a:off x="2166693" y="3054023"/>
              <a:ext cx="3515" cy="48662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2" name="Line 16"/>
            <p:cNvSpPr>
              <a:spLocks noChangeShapeType="1"/>
            </p:cNvSpPr>
            <p:nvPr/>
          </p:nvSpPr>
          <p:spPr bwMode="auto">
            <a:xfrm>
              <a:off x="2401918" y="3054023"/>
              <a:ext cx="2192" cy="485467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3" name="Line 16"/>
            <p:cNvSpPr>
              <a:spLocks noChangeShapeType="1"/>
            </p:cNvSpPr>
            <p:nvPr/>
          </p:nvSpPr>
          <p:spPr bwMode="auto">
            <a:xfrm>
              <a:off x="2895599" y="3054022"/>
              <a:ext cx="1850" cy="493837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4" name="Line 16"/>
            <p:cNvSpPr>
              <a:spLocks noChangeShapeType="1"/>
            </p:cNvSpPr>
            <p:nvPr/>
          </p:nvSpPr>
          <p:spPr bwMode="auto">
            <a:xfrm>
              <a:off x="2677626" y="3057655"/>
              <a:ext cx="4614" cy="489455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5" name="Line 16"/>
            <p:cNvSpPr>
              <a:spLocks noChangeShapeType="1"/>
            </p:cNvSpPr>
            <p:nvPr/>
          </p:nvSpPr>
          <p:spPr bwMode="auto">
            <a:xfrm>
              <a:off x="3558373" y="3054022"/>
              <a:ext cx="2404" cy="486260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6" name="Line 16"/>
            <p:cNvSpPr>
              <a:spLocks noChangeShapeType="1"/>
            </p:cNvSpPr>
            <p:nvPr/>
          </p:nvSpPr>
          <p:spPr bwMode="auto">
            <a:xfrm flipH="1">
              <a:off x="3772761" y="3057351"/>
              <a:ext cx="3937" cy="483301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7" name="Line 16"/>
            <p:cNvSpPr>
              <a:spLocks noChangeShapeType="1"/>
            </p:cNvSpPr>
            <p:nvPr/>
          </p:nvSpPr>
          <p:spPr bwMode="auto">
            <a:xfrm>
              <a:off x="4288979" y="3056843"/>
              <a:ext cx="2860" cy="490268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8" name="Line 16"/>
            <p:cNvSpPr>
              <a:spLocks noChangeShapeType="1"/>
            </p:cNvSpPr>
            <p:nvPr/>
          </p:nvSpPr>
          <p:spPr bwMode="auto">
            <a:xfrm flipH="1">
              <a:off x="4062428" y="3056842"/>
              <a:ext cx="1717" cy="490268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9" name="Line 16"/>
            <p:cNvSpPr>
              <a:spLocks noChangeShapeType="1"/>
            </p:cNvSpPr>
            <p:nvPr/>
          </p:nvSpPr>
          <p:spPr bwMode="auto">
            <a:xfrm>
              <a:off x="3186336" y="3055001"/>
              <a:ext cx="1298" cy="792897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10" name="Line 16"/>
            <p:cNvSpPr>
              <a:spLocks noChangeShapeType="1"/>
            </p:cNvSpPr>
            <p:nvPr/>
          </p:nvSpPr>
          <p:spPr bwMode="auto">
            <a:xfrm flipH="1">
              <a:off x="3247964" y="3055001"/>
              <a:ext cx="883" cy="792897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11" name="Line 16"/>
            <p:cNvSpPr>
              <a:spLocks noChangeShapeType="1"/>
            </p:cNvSpPr>
            <p:nvPr/>
          </p:nvSpPr>
          <p:spPr bwMode="auto">
            <a:xfrm>
              <a:off x="4779132" y="2982362"/>
              <a:ext cx="2871" cy="1154573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12" name="Line 16"/>
            <p:cNvSpPr>
              <a:spLocks noChangeShapeType="1"/>
            </p:cNvSpPr>
            <p:nvPr/>
          </p:nvSpPr>
          <p:spPr bwMode="auto">
            <a:xfrm flipH="1">
              <a:off x="5010921" y="2982362"/>
              <a:ext cx="803" cy="1154574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13" name="Line 16"/>
            <p:cNvSpPr>
              <a:spLocks noChangeShapeType="1"/>
            </p:cNvSpPr>
            <p:nvPr/>
          </p:nvSpPr>
          <p:spPr bwMode="auto">
            <a:xfrm>
              <a:off x="5401631" y="2982362"/>
              <a:ext cx="2101" cy="1154573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23" name="Line 16"/>
            <p:cNvSpPr>
              <a:spLocks noChangeShapeType="1"/>
            </p:cNvSpPr>
            <p:nvPr/>
          </p:nvSpPr>
          <p:spPr bwMode="auto">
            <a:xfrm flipH="1">
              <a:off x="5619390" y="2982362"/>
              <a:ext cx="4827" cy="1154573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24" name="Line 16"/>
            <p:cNvSpPr>
              <a:spLocks noChangeShapeType="1"/>
            </p:cNvSpPr>
            <p:nvPr/>
          </p:nvSpPr>
          <p:spPr bwMode="auto">
            <a:xfrm flipH="1">
              <a:off x="6167170" y="2985816"/>
              <a:ext cx="6399" cy="1151119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25" name="Line 16"/>
            <p:cNvSpPr>
              <a:spLocks noChangeShapeType="1"/>
            </p:cNvSpPr>
            <p:nvPr/>
          </p:nvSpPr>
          <p:spPr bwMode="auto">
            <a:xfrm>
              <a:off x="6394389" y="2985816"/>
              <a:ext cx="3361" cy="1151119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26" name="Line 16"/>
            <p:cNvSpPr>
              <a:spLocks noChangeShapeType="1"/>
            </p:cNvSpPr>
            <p:nvPr/>
          </p:nvSpPr>
          <p:spPr bwMode="auto">
            <a:xfrm flipH="1">
              <a:off x="6795403" y="2985816"/>
              <a:ext cx="3456" cy="1151120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27" name="Line 16"/>
            <p:cNvSpPr>
              <a:spLocks noChangeShapeType="1"/>
            </p:cNvSpPr>
            <p:nvPr/>
          </p:nvSpPr>
          <p:spPr bwMode="auto">
            <a:xfrm flipH="1">
              <a:off x="6994633" y="2985816"/>
              <a:ext cx="0" cy="1151119"/>
            </a:xfrm>
            <a:prstGeom prst="line">
              <a:avLst/>
            </a:prstGeom>
            <a:noFill/>
            <a:ln w="3175">
              <a:solidFill>
                <a:srgbClr val="FF000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28" name="Line 16"/>
            <p:cNvSpPr>
              <a:spLocks noChangeShapeType="1"/>
            </p:cNvSpPr>
            <p:nvPr/>
          </p:nvSpPr>
          <p:spPr bwMode="auto">
            <a:xfrm>
              <a:off x="4838385" y="3057655"/>
              <a:ext cx="2115" cy="477331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29" name="Line 16"/>
            <p:cNvSpPr>
              <a:spLocks noChangeShapeType="1"/>
            </p:cNvSpPr>
            <p:nvPr/>
          </p:nvSpPr>
          <p:spPr bwMode="auto">
            <a:xfrm>
              <a:off x="5074228" y="3057655"/>
              <a:ext cx="173" cy="47616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30" name="Line 16"/>
            <p:cNvSpPr>
              <a:spLocks noChangeShapeType="1"/>
            </p:cNvSpPr>
            <p:nvPr/>
          </p:nvSpPr>
          <p:spPr bwMode="auto">
            <a:xfrm flipH="1">
              <a:off x="5567740" y="3059958"/>
              <a:ext cx="3805" cy="482235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31" name="Line 16"/>
            <p:cNvSpPr>
              <a:spLocks noChangeShapeType="1"/>
            </p:cNvSpPr>
            <p:nvPr/>
          </p:nvSpPr>
          <p:spPr bwMode="auto">
            <a:xfrm flipH="1">
              <a:off x="5352532" y="3057655"/>
              <a:ext cx="3796" cy="483789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32" name="Line 16"/>
            <p:cNvSpPr>
              <a:spLocks noChangeShapeType="1"/>
            </p:cNvSpPr>
            <p:nvPr/>
          </p:nvSpPr>
          <p:spPr bwMode="auto">
            <a:xfrm>
              <a:off x="6228439" y="3059106"/>
              <a:ext cx="0" cy="481176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33" name="Line 16"/>
            <p:cNvSpPr>
              <a:spLocks noChangeShapeType="1"/>
            </p:cNvSpPr>
            <p:nvPr/>
          </p:nvSpPr>
          <p:spPr bwMode="auto">
            <a:xfrm flipH="1">
              <a:off x="6443052" y="3059958"/>
              <a:ext cx="1943" cy="475028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34" name="Line 16"/>
            <p:cNvSpPr>
              <a:spLocks noChangeShapeType="1"/>
            </p:cNvSpPr>
            <p:nvPr/>
          </p:nvSpPr>
          <p:spPr bwMode="auto">
            <a:xfrm>
              <a:off x="6948067" y="3059958"/>
              <a:ext cx="0" cy="472222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35" name="Line 16"/>
            <p:cNvSpPr>
              <a:spLocks noChangeShapeType="1"/>
            </p:cNvSpPr>
            <p:nvPr/>
          </p:nvSpPr>
          <p:spPr bwMode="auto">
            <a:xfrm>
              <a:off x="6729866" y="3059958"/>
              <a:ext cx="2854" cy="481486"/>
            </a:xfrm>
            <a:prstGeom prst="line">
              <a:avLst/>
            </a:prstGeom>
            <a:noFill/>
            <a:ln w="3175">
              <a:solidFill>
                <a:srgbClr val="7030A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36" name="Line 16"/>
            <p:cNvSpPr>
              <a:spLocks noChangeShapeType="1"/>
            </p:cNvSpPr>
            <p:nvPr/>
          </p:nvSpPr>
          <p:spPr bwMode="auto">
            <a:xfrm flipH="1">
              <a:off x="5857925" y="3059958"/>
              <a:ext cx="491" cy="782274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44" name="Line 16"/>
            <p:cNvSpPr>
              <a:spLocks noChangeShapeType="1"/>
            </p:cNvSpPr>
            <p:nvPr/>
          </p:nvSpPr>
          <p:spPr bwMode="auto">
            <a:xfrm flipH="1">
              <a:off x="5918255" y="3059958"/>
              <a:ext cx="3553" cy="782274"/>
            </a:xfrm>
            <a:prstGeom prst="line">
              <a:avLst/>
            </a:prstGeom>
            <a:noFill/>
            <a:ln w="3175">
              <a:solidFill>
                <a:srgbClr val="00B050"/>
              </a:solidFill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00" name="TextBox 499"/>
            <p:cNvSpPr txBox="1"/>
            <p:nvPr/>
          </p:nvSpPr>
          <p:spPr>
            <a:xfrm>
              <a:off x="1940220" y="2819400"/>
              <a:ext cx="26022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" dirty="0" smtClean="0">
                  <a:solidFill>
                    <a:srgbClr val="FF0000"/>
                  </a:solidFill>
                </a:rPr>
                <a:t>-238      -212            -170    -144                      -104     -78               -36       -10</a:t>
              </a:r>
              <a:endParaRPr lang="ko-KR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504" name="TextBox 503"/>
            <p:cNvSpPr txBox="1"/>
            <p:nvPr/>
          </p:nvSpPr>
          <p:spPr>
            <a:xfrm>
              <a:off x="1576395" y="2819400"/>
              <a:ext cx="5572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/>
                <a:t>p</a:t>
              </a:r>
              <a:r>
                <a:rPr lang="en-US" sz="600" dirty="0" smtClean="0"/>
                <a:t>ilots tone index</a:t>
              </a:r>
              <a:endParaRPr lang="en-US" sz="600" dirty="0"/>
            </a:p>
          </p:txBody>
        </p:sp>
        <p:sp>
          <p:nvSpPr>
            <p:cNvPr id="599" name="TextBox 598"/>
            <p:cNvSpPr txBox="1"/>
            <p:nvPr/>
          </p:nvSpPr>
          <p:spPr>
            <a:xfrm>
              <a:off x="2025590" y="2939534"/>
              <a:ext cx="259307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" dirty="0" smtClean="0">
                  <a:solidFill>
                    <a:srgbClr val="7030A0"/>
                  </a:solidFill>
                </a:rPr>
                <a:t>-224     -198     -184    -158       </a:t>
              </a:r>
              <a:r>
                <a:rPr lang="en-US" altLang="ko-KR" sz="600" dirty="0" smtClean="0">
                  <a:solidFill>
                    <a:srgbClr val="00B050"/>
                  </a:solidFill>
                </a:rPr>
                <a:t>-130 -116</a:t>
              </a:r>
              <a:r>
                <a:rPr lang="en-US" altLang="ko-KR" sz="600" dirty="0" smtClean="0">
                  <a:solidFill>
                    <a:srgbClr val="76B531"/>
                  </a:solidFill>
                </a:rPr>
                <a:t>      </a:t>
              </a:r>
              <a:r>
                <a:rPr lang="en-US" altLang="ko-KR" sz="600" dirty="0" smtClean="0">
                  <a:solidFill>
                    <a:srgbClr val="7030A0"/>
                  </a:solidFill>
                </a:rPr>
                <a:t> -90       -64         -50      -24</a:t>
              </a:r>
              <a:endParaRPr lang="ko-KR" altLang="en-US" sz="600" dirty="0">
                <a:solidFill>
                  <a:srgbClr val="7030A0"/>
                </a:solidFill>
              </a:endParaRPr>
            </a:p>
          </p:txBody>
        </p:sp>
        <p:sp>
          <p:nvSpPr>
            <p:cNvPr id="601" name="TextBox 600"/>
            <p:cNvSpPr txBox="1"/>
            <p:nvPr/>
          </p:nvSpPr>
          <p:spPr>
            <a:xfrm>
              <a:off x="4636754" y="2819400"/>
              <a:ext cx="26022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" dirty="0" smtClean="0">
                  <a:solidFill>
                    <a:srgbClr val="FF0000"/>
                  </a:solidFill>
                </a:rPr>
                <a:t>10         36                78    </a:t>
              </a:r>
              <a:r>
                <a:rPr lang="en-US" altLang="ko-KR" sz="600" dirty="0">
                  <a:solidFill>
                    <a:srgbClr val="FF0000"/>
                  </a:solidFill>
                </a:rPr>
                <a:t> </a:t>
              </a:r>
              <a:r>
                <a:rPr lang="en-US" altLang="ko-KR" sz="600" dirty="0" smtClean="0">
                  <a:solidFill>
                    <a:srgbClr val="FF0000"/>
                  </a:solidFill>
                </a:rPr>
                <a:t>  104                      144      170               212      238</a:t>
              </a:r>
              <a:endParaRPr lang="ko-KR" altLang="en-US" sz="600" dirty="0">
                <a:solidFill>
                  <a:srgbClr val="FF0000"/>
                </a:solidFill>
              </a:endParaRPr>
            </a:p>
          </p:txBody>
        </p:sp>
        <p:sp>
          <p:nvSpPr>
            <p:cNvPr id="603" name="TextBox 602"/>
            <p:cNvSpPr txBox="1"/>
            <p:nvPr/>
          </p:nvSpPr>
          <p:spPr>
            <a:xfrm>
              <a:off x="4722125" y="2939534"/>
              <a:ext cx="259307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600" dirty="0" smtClean="0">
                  <a:solidFill>
                    <a:srgbClr val="7030A0"/>
                  </a:solidFill>
                </a:rPr>
                <a:t>24       50           64       90         </a:t>
              </a:r>
              <a:r>
                <a:rPr lang="en-US" altLang="ko-KR" sz="600" dirty="0" smtClean="0">
                  <a:solidFill>
                    <a:srgbClr val="00B050"/>
                  </a:solidFill>
                </a:rPr>
                <a:t>116 130</a:t>
              </a:r>
              <a:r>
                <a:rPr lang="en-US" altLang="ko-KR" sz="600" dirty="0" smtClean="0">
                  <a:solidFill>
                    <a:srgbClr val="76B531"/>
                  </a:solidFill>
                </a:rPr>
                <a:t>      </a:t>
              </a:r>
              <a:r>
                <a:rPr lang="en-US" altLang="ko-KR" sz="600" dirty="0" smtClean="0">
                  <a:solidFill>
                    <a:srgbClr val="7030A0"/>
                  </a:solidFill>
                </a:rPr>
                <a:t>   158      184       198     224</a:t>
              </a:r>
              <a:endParaRPr lang="ko-KR" altLang="en-US" sz="600" dirty="0">
                <a:solidFill>
                  <a:srgbClr val="7030A0"/>
                </a:solidFill>
              </a:endParaRPr>
            </a:p>
          </p:txBody>
        </p:sp>
      </p:grpSp>
      <p:sp>
        <p:nvSpPr>
          <p:cNvPr id="622" name="Line 16"/>
          <p:cNvSpPr>
            <a:spLocks noChangeShapeType="1"/>
          </p:cNvSpPr>
          <p:nvPr/>
        </p:nvSpPr>
        <p:spPr bwMode="auto">
          <a:xfrm flipH="1">
            <a:off x="840027" y="4721149"/>
            <a:ext cx="47" cy="1156785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23" name="Line 16"/>
          <p:cNvSpPr>
            <a:spLocks noChangeShapeType="1"/>
          </p:cNvSpPr>
          <p:nvPr/>
        </p:nvSpPr>
        <p:spPr bwMode="auto">
          <a:xfrm>
            <a:off x="988222" y="4620400"/>
            <a:ext cx="0" cy="1628000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24" name="Line 16"/>
          <p:cNvSpPr>
            <a:spLocks noChangeShapeType="1"/>
          </p:cNvSpPr>
          <p:nvPr/>
        </p:nvSpPr>
        <p:spPr bwMode="auto">
          <a:xfrm flipH="1">
            <a:off x="1261138" y="4721831"/>
            <a:ext cx="1876" cy="1160239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25" name="Line 16"/>
          <p:cNvSpPr>
            <a:spLocks noChangeShapeType="1"/>
          </p:cNvSpPr>
          <p:nvPr/>
        </p:nvSpPr>
        <p:spPr bwMode="auto">
          <a:xfrm>
            <a:off x="1429229" y="4620399"/>
            <a:ext cx="144" cy="1628001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26" name="Line 16"/>
          <p:cNvSpPr>
            <a:spLocks noChangeShapeType="1"/>
          </p:cNvSpPr>
          <p:nvPr/>
        </p:nvSpPr>
        <p:spPr bwMode="auto">
          <a:xfrm flipH="1">
            <a:off x="1840487" y="4729244"/>
            <a:ext cx="4863" cy="1161525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27" name="Line 16"/>
          <p:cNvSpPr>
            <a:spLocks noChangeShapeType="1"/>
          </p:cNvSpPr>
          <p:nvPr/>
        </p:nvSpPr>
        <p:spPr bwMode="auto">
          <a:xfrm>
            <a:off x="1997951" y="4620399"/>
            <a:ext cx="1274" cy="1628001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28" name="Line 16"/>
          <p:cNvSpPr>
            <a:spLocks noChangeShapeType="1"/>
          </p:cNvSpPr>
          <p:nvPr/>
        </p:nvSpPr>
        <p:spPr bwMode="auto">
          <a:xfrm>
            <a:off x="2264165" y="4718690"/>
            <a:ext cx="2538" cy="1165136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29" name="Line 16"/>
          <p:cNvSpPr>
            <a:spLocks noChangeShapeType="1"/>
          </p:cNvSpPr>
          <p:nvPr/>
        </p:nvSpPr>
        <p:spPr bwMode="auto">
          <a:xfrm>
            <a:off x="2437824" y="4620399"/>
            <a:ext cx="733" cy="1628001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0" name="Line 16"/>
          <p:cNvSpPr>
            <a:spLocks noChangeShapeType="1"/>
          </p:cNvSpPr>
          <p:nvPr/>
        </p:nvSpPr>
        <p:spPr bwMode="auto">
          <a:xfrm>
            <a:off x="868186" y="4783459"/>
            <a:ext cx="3515" cy="486629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1" name="Line 16"/>
          <p:cNvSpPr>
            <a:spLocks noChangeShapeType="1"/>
          </p:cNvSpPr>
          <p:nvPr/>
        </p:nvSpPr>
        <p:spPr bwMode="auto">
          <a:xfrm>
            <a:off x="1018304" y="4786441"/>
            <a:ext cx="2192" cy="485467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2" name="Line 16"/>
          <p:cNvSpPr>
            <a:spLocks noChangeShapeType="1"/>
          </p:cNvSpPr>
          <p:nvPr/>
        </p:nvSpPr>
        <p:spPr bwMode="auto">
          <a:xfrm>
            <a:off x="1390784" y="4786441"/>
            <a:ext cx="1850" cy="493837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3" name="Line 16"/>
          <p:cNvSpPr>
            <a:spLocks noChangeShapeType="1"/>
          </p:cNvSpPr>
          <p:nvPr/>
        </p:nvSpPr>
        <p:spPr bwMode="auto">
          <a:xfrm>
            <a:off x="1222773" y="4786441"/>
            <a:ext cx="4614" cy="489455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4" name="Line 16"/>
          <p:cNvSpPr>
            <a:spLocks noChangeShapeType="1"/>
          </p:cNvSpPr>
          <p:nvPr/>
        </p:nvSpPr>
        <p:spPr bwMode="auto">
          <a:xfrm>
            <a:off x="1874730" y="4790825"/>
            <a:ext cx="2404" cy="486260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5" name="Line 16"/>
          <p:cNvSpPr>
            <a:spLocks noChangeShapeType="1"/>
          </p:cNvSpPr>
          <p:nvPr/>
        </p:nvSpPr>
        <p:spPr bwMode="auto">
          <a:xfrm flipH="1">
            <a:off x="2017020" y="4785963"/>
            <a:ext cx="3937" cy="483301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6" name="Line 16"/>
          <p:cNvSpPr>
            <a:spLocks noChangeShapeType="1"/>
          </p:cNvSpPr>
          <p:nvPr/>
        </p:nvSpPr>
        <p:spPr bwMode="auto">
          <a:xfrm>
            <a:off x="2391727" y="4794862"/>
            <a:ext cx="2860" cy="490268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7" name="Line 16"/>
          <p:cNvSpPr>
            <a:spLocks noChangeShapeType="1"/>
          </p:cNvSpPr>
          <p:nvPr/>
        </p:nvSpPr>
        <p:spPr bwMode="auto">
          <a:xfrm flipH="1">
            <a:off x="2229513" y="4789235"/>
            <a:ext cx="1717" cy="490268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8" name="Line 16"/>
          <p:cNvSpPr>
            <a:spLocks noChangeShapeType="1"/>
          </p:cNvSpPr>
          <p:nvPr/>
        </p:nvSpPr>
        <p:spPr bwMode="auto">
          <a:xfrm>
            <a:off x="1616598" y="4790825"/>
            <a:ext cx="1298" cy="792897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9" name="Line 16"/>
          <p:cNvSpPr>
            <a:spLocks noChangeShapeType="1"/>
          </p:cNvSpPr>
          <p:nvPr/>
        </p:nvSpPr>
        <p:spPr bwMode="auto">
          <a:xfrm flipH="1">
            <a:off x="1652041" y="4786441"/>
            <a:ext cx="883" cy="792897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40" name="Line 16"/>
          <p:cNvSpPr>
            <a:spLocks noChangeShapeType="1"/>
          </p:cNvSpPr>
          <p:nvPr/>
        </p:nvSpPr>
        <p:spPr bwMode="auto">
          <a:xfrm>
            <a:off x="2657809" y="4726392"/>
            <a:ext cx="2871" cy="1154573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41" name="Line 16"/>
          <p:cNvSpPr>
            <a:spLocks noChangeShapeType="1"/>
          </p:cNvSpPr>
          <p:nvPr/>
        </p:nvSpPr>
        <p:spPr bwMode="auto">
          <a:xfrm>
            <a:off x="2841976" y="4620399"/>
            <a:ext cx="2093" cy="1628001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42" name="Line 16"/>
          <p:cNvSpPr>
            <a:spLocks noChangeShapeType="1"/>
          </p:cNvSpPr>
          <p:nvPr/>
        </p:nvSpPr>
        <p:spPr bwMode="auto">
          <a:xfrm>
            <a:off x="3097106" y="4730040"/>
            <a:ext cx="2101" cy="1154573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43" name="Line 16"/>
          <p:cNvSpPr>
            <a:spLocks noChangeShapeType="1"/>
          </p:cNvSpPr>
          <p:nvPr/>
        </p:nvSpPr>
        <p:spPr bwMode="auto">
          <a:xfrm>
            <a:off x="3253135" y="4620399"/>
            <a:ext cx="824" cy="1628001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44" name="Line 16"/>
          <p:cNvSpPr>
            <a:spLocks noChangeShapeType="1"/>
          </p:cNvSpPr>
          <p:nvPr/>
        </p:nvSpPr>
        <p:spPr bwMode="auto">
          <a:xfrm flipH="1">
            <a:off x="3649433" y="4732332"/>
            <a:ext cx="6399" cy="1151119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45" name="Line 16"/>
          <p:cNvSpPr>
            <a:spLocks noChangeShapeType="1"/>
          </p:cNvSpPr>
          <p:nvPr/>
        </p:nvSpPr>
        <p:spPr bwMode="auto">
          <a:xfrm>
            <a:off x="3808149" y="4620399"/>
            <a:ext cx="2541" cy="1628001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46" name="Line 16"/>
          <p:cNvSpPr>
            <a:spLocks noChangeShapeType="1"/>
          </p:cNvSpPr>
          <p:nvPr/>
        </p:nvSpPr>
        <p:spPr bwMode="auto">
          <a:xfrm flipH="1">
            <a:off x="4079268" y="4734555"/>
            <a:ext cx="3456" cy="115112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47" name="Line 16"/>
          <p:cNvSpPr>
            <a:spLocks noChangeShapeType="1"/>
          </p:cNvSpPr>
          <p:nvPr/>
        </p:nvSpPr>
        <p:spPr bwMode="auto">
          <a:xfrm>
            <a:off x="4242013" y="4620399"/>
            <a:ext cx="11561" cy="1628001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48" name="Line 16"/>
          <p:cNvSpPr>
            <a:spLocks noChangeShapeType="1"/>
          </p:cNvSpPr>
          <p:nvPr/>
        </p:nvSpPr>
        <p:spPr bwMode="auto">
          <a:xfrm>
            <a:off x="2701373" y="4790508"/>
            <a:ext cx="2115" cy="477331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49" name="Line 16"/>
          <p:cNvSpPr>
            <a:spLocks noChangeShapeType="1"/>
          </p:cNvSpPr>
          <p:nvPr/>
        </p:nvSpPr>
        <p:spPr bwMode="auto">
          <a:xfrm>
            <a:off x="2864694" y="4785629"/>
            <a:ext cx="173" cy="476169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50" name="Line 16"/>
          <p:cNvSpPr>
            <a:spLocks noChangeShapeType="1"/>
          </p:cNvSpPr>
          <p:nvPr/>
        </p:nvSpPr>
        <p:spPr bwMode="auto">
          <a:xfrm flipH="1">
            <a:off x="3212423" y="4789673"/>
            <a:ext cx="3805" cy="482235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51" name="Line 16"/>
          <p:cNvSpPr>
            <a:spLocks noChangeShapeType="1"/>
          </p:cNvSpPr>
          <p:nvPr/>
        </p:nvSpPr>
        <p:spPr bwMode="auto">
          <a:xfrm flipH="1">
            <a:off x="3059894" y="4788119"/>
            <a:ext cx="3796" cy="483789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52" name="Line 16"/>
          <p:cNvSpPr>
            <a:spLocks noChangeShapeType="1"/>
          </p:cNvSpPr>
          <p:nvPr/>
        </p:nvSpPr>
        <p:spPr bwMode="auto">
          <a:xfrm>
            <a:off x="3690765" y="4788119"/>
            <a:ext cx="0" cy="481176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53" name="Line 16"/>
          <p:cNvSpPr>
            <a:spLocks noChangeShapeType="1"/>
          </p:cNvSpPr>
          <p:nvPr/>
        </p:nvSpPr>
        <p:spPr bwMode="auto">
          <a:xfrm flipH="1">
            <a:off x="3841380" y="4789068"/>
            <a:ext cx="1943" cy="475028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54" name="Line 16"/>
          <p:cNvSpPr>
            <a:spLocks noChangeShapeType="1"/>
          </p:cNvSpPr>
          <p:nvPr/>
        </p:nvSpPr>
        <p:spPr bwMode="auto">
          <a:xfrm>
            <a:off x="4202302" y="4783459"/>
            <a:ext cx="0" cy="472222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55" name="Line 16"/>
          <p:cNvSpPr>
            <a:spLocks noChangeShapeType="1"/>
          </p:cNvSpPr>
          <p:nvPr/>
        </p:nvSpPr>
        <p:spPr bwMode="auto">
          <a:xfrm>
            <a:off x="4036931" y="4788805"/>
            <a:ext cx="2854" cy="481486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56" name="Line 16"/>
          <p:cNvSpPr>
            <a:spLocks noChangeShapeType="1"/>
          </p:cNvSpPr>
          <p:nvPr/>
        </p:nvSpPr>
        <p:spPr bwMode="auto">
          <a:xfrm flipH="1">
            <a:off x="3433811" y="4783904"/>
            <a:ext cx="491" cy="782274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57" name="Line 16"/>
          <p:cNvSpPr>
            <a:spLocks noChangeShapeType="1"/>
          </p:cNvSpPr>
          <p:nvPr/>
        </p:nvSpPr>
        <p:spPr bwMode="auto">
          <a:xfrm flipH="1">
            <a:off x="3472739" y="4787337"/>
            <a:ext cx="3553" cy="782274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58" name="Line 16"/>
          <p:cNvSpPr>
            <a:spLocks noChangeShapeType="1"/>
          </p:cNvSpPr>
          <p:nvPr/>
        </p:nvSpPr>
        <p:spPr bwMode="auto">
          <a:xfrm>
            <a:off x="4874691" y="4627631"/>
            <a:ext cx="20044" cy="1620769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59" name="Line 16"/>
          <p:cNvSpPr>
            <a:spLocks noChangeShapeType="1"/>
          </p:cNvSpPr>
          <p:nvPr/>
        </p:nvSpPr>
        <p:spPr bwMode="auto">
          <a:xfrm flipH="1">
            <a:off x="5025383" y="4732827"/>
            <a:ext cx="5506" cy="1145107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60" name="Line 16"/>
          <p:cNvSpPr>
            <a:spLocks noChangeShapeType="1"/>
          </p:cNvSpPr>
          <p:nvPr/>
        </p:nvSpPr>
        <p:spPr bwMode="auto">
          <a:xfrm>
            <a:off x="5308906" y="4627632"/>
            <a:ext cx="0" cy="1620768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61" name="Line 16"/>
          <p:cNvSpPr>
            <a:spLocks noChangeShapeType="1"/>
          </p:cNvSpPr>
          <p:nvPr/>
        </p:nvSpPr>
        <p:spPr bwMode="auto">
          <a:xfrm>
            <a:off x="5470205" y="4726043"/>
            <a:ext cx="12616" cy="115857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62" name="Line 16"/>
          <p:cNvSpPr>
            <a:spLocks noChangeShapeType="1"/>
          </p:cNvSpPr>
          <p:nvPr/>
        </p:nvSpPr>
        <p:spPr bwMode="auto">
          <a:xfrm>
            <a:off x="5882194" y="4627631"/>
            <a:ext cx="3484" cy="1620769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63" name="Line 16"/>
          <p:cNvSpPr>
            <a:spLocks noChangeShapeType="1"/>
          </p:cNvSpPr>
          <p:nvPr/>
        </p:nvSpPr>
        <p:spPr bwMode="auto">
          <a:xfrm>
            <a:off x="6036495" y="4718689"/>
            <a:ext cx="3456" cy="1165923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64" name="Line 16"/>
          <p:cNvSpPr>
            <a:spLocks noChangeShapeType="1"/>
          </p:cNvSpPr>
          <p:nvPr/>
        </p:nvSpPr>
        <p:spPr bwMode="auto">
          <a:xfrm>
            <a:off x="6311681" y="4619067"/>
            <a:ext cx="0" cy="1629333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65" name="Line 16"/>
          <p:cNvSpPr>
            <a:spLocks noChangeShapeType="1"/>
          </p:cNvSpPr>
          <p:nvPr/>
        </p:nvSpPr>
        <p:spPr bwMode="auto">
          <a:xfrm>
            <a:off x="6482772" y="4718689"/>
            <a:ext cx="7973" cy="1165924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66" name="Line 16"/>
          <p:cNvSpPr>
            <a:spLocks noChangeShapeType="1"/>
          </p:cNvSpPr>
          <p:nvPr/>
        </p:nvSpPr>
        <p:spPr bwMode="auto">
          <a:xfrm>
            <a:off x="4913484" y="4779728"/>
            <a:ext cx="3515" cy="486629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67" name="Line 16"/>
          <p:cNvSpPr>
            <a:spLocks noChangeShapeType="1"/>
          </p:cNvSpPr>
          <p:nvPr/>
        </p:nvSpPr>
        <p:spPr bwMode="auto">
          <a:xfrm>
            <a:off x="5055992" y="4786441"/>
            <a:ext cx="2192" cy="485467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68" name="Line 16"/>
          <p:cNvSpPr>
            <a:spLocks noChangeShapeType="1"/>
          </p:cNvSpPr>
          <p:nvPr/>
        </p:nvSpPr>
        <p:spPr bwMode="auto">
          <a:xfrm>
            <a:off x="5428405" y="4786441"/>
            <a:ext cx="1850" cy="493837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69" name="Line 16"/>
          <p:cNvSpPr>
            <a:spLocks noChangeShapeType="1"/>
          </p:cNvSpPr>
          <p:nvPr/>
        </p:nvSpPr>
        <p:spPr bwMode="auto">
          <a:xfrm>
            <a:off x="5265224" y="4788119"/>
            <a:ext cx="2295" cy="484167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70" name="Line 16"/>
          <p:cNvSpPr>
            <a:spLocks noChangeShapeType="1"/>
          </p:cNvSpPr>
          <p:nvPr/>
        </p:nvSpPr>
        <p:spPr bwMode="auto">
          <a:xfrm>
            <a:off x="5924633" y="4790971"/>
            <a:ext cx="2404" cy="486260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71" name="Line 16"/>
          <p:cNvSpPr>
            <a:spLocks noChangeShapeType="1"/>
          </p:cNvSpPr>
          <p:nvPr/>
        </p:nvSpPr>
        <p:spPr bwMode="auto">
          <a:xfrm flipH="1">
            <a:off x="6064916" y="4786441"/>
            <a:ext cx="3937" cy="483301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72" name="Line 16"/>
          <p:cNvSpPr>
            <a:spLocks noChangeShapeType="1"/>
          </p:cNvSpPr>
          <p:nvPr/>
        </p:nvSpPr>
        <p:spPr bwMode="auto">
          <a:xfrm>
            <a:off x="6443953" y="4794862"/>
            <a:ext cx="2860" cy="490268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73" name="Line 16"/>
          <p:cNvSpPr>
            <a:spLocks noChangeShapeType="1"/>
          </p:cNvSpPr>
          <p:nvPr/>
        </p:nvSpPr>
        <p:spPr bwMode="auto">
          <a:xfrm flipH="1">
            <a:off x="6270699" y="4783823"/>
            <a:ext cx="1717" cy="490268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74" name="Line 16"/>
          <p:cNvSpPr>
            <a:spLocks noChangeShapeType="1"/>
          </p:cNvSpPr>
          <p:nvPr/>
        </p:nvSpPr>
        <p:spPr bwMode="auto">
          <a:xfrm>
            <a:off x="5660937" y="4786441"/>
            <a:ext cx="1298" cy="792897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75" name="Line 16"/>
          <p:cNvSpPr>
            <a:spLocks noChangeShapeType="1"/>
          </p:cNvSpPr>
          <p:nvPr/>
        </p:nvSpPr>
        <p:spPr bwMode="auto">
          <a:xfrm flipH="1">
            <a:off x="5700835" y="4786441"/>
            <a:ext cx="883" cy="792897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76" name="Line 16"/>
          <p:cNvSpPr>
            <a:spLocks noChangeShapeType="1"/>
          </p:cNvSpPr>
          <p:nvPr/>
        </p:nvSpPr>
        <p:spPr bwMode="auto">
          <a:xfrm flipH="1">
            <a:off x="6708336" y="4619067"/>
            <a:ext cx="0" cy="1629333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77" name="Line 16"/>
          <p:cNvSpPr>
            <a:spLocks noChangeShapeType="1"/>
          </p:cNvSpPr>
          <p:nvPr/>
        </p:nvSpPr>
        <p:spPr bwMode="auto">
          <a:xfrm>
            <a:off x="6866344" y="4732827"/>
            <a:ext cx="5465" cy="1151785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78" name="Line 16"/>
          <p:cNvSpPr>
            <a:spLocks noChangeShapeType="1"/>
          </p:cNvSpPr>
          <p:nvPr/>
        </p:nvSpPr>
        <p:spPr bwMode="auto">
          <a:xfrm>
            <a:off x="7136944" y="4619067"/>
            <a:ext cx="6605" cy="1629333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79" name="Line 16"/>
          <p:cNvSpPr>
            <a:spLocks noChangeShapeType="1"/>
          </p:cNvSpPr>
          <p:nvPr/>
        </p:nvSpPr>
        <p:spPr bwMode="auto">
          <a:xfrm flipH="1">
            <a:off x="7295904" y="4732827"/>
            <a:ext cx="2004" cy="1151786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0" name="Line 16"/>
          <p:cNvSpPr>
            <a:spLocks noChangeShapeType="1"/>
          </p:cNvSpPr>
          <p:nvPr/>
        </p:nvSpPr>
        <p:spPr bwMode="auto">
          <a:xfrm>
            <a:off x="7699246" y="4619068"/>
            <a:ext cx="12871" cy="1629332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1" name="Line 16"/>
          <p:cNvSpPr>
            <a:spLocks noChangeShapeType="1"/>
          </p:cNvSpPr>
          <p:nvPr/>
        </p:nvSpPr>
        <p:spPr bwMode="auto">
          <a:xfrm>
            <a:off x="7845516" y="4732827"/>
            <a:ext cx="4678" cy="1151785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2" name="Line 16"/>
          <p:cNvSpPr>
            <a:spLocks noChangeShapeType="1"/>
          </p:cNvSpPr>
          <p:nvPr/>
        </p:nvSpPr>
        <p:spPr bwMode="auto">
          <a:xfrm>
            <a:off x="8120971" y="4627631"/>
            <a:ext cx="6514" cy="1620769"/>
          </a:xfrm>
          <a:prstGeom prst="line">
            <a:avLst/>
          </a:prstGeom>
          <a:noFill/>
          <a:ln w="3175">
            <a:solidFill>
              <a:srgbClr val="6049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3" name="Line 16"/>
          <p:cNvSpPr>
            <a:spLocks noChangeShapeType="1"/>
          </p:cNvSpPr>
          <p:nvPr/>
        </p:nvSpPr>
        <p:spPr bwMode="auto">
          <a:xfrm>
            <a:off x="8281304" y="4732827"/>
            <a:ext cx="4400" cy="1151785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4" name="Line 16"/>
          <p:cNvSpPr>
            <a:spLocks noChangeShapeType="1"/>
          </p:cNvSpPr>
          <p:nvPr/>
        </p:nvSpPr>
        <p:spPr bwMode="auto">
          <a:xfrm>
            <a:off x="6751700" y="4786441"/>
            <a:ext cx="2115" cy="477331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5" name="Line 16"/>
          <p:cNvSpPr>
            <a:spLocks noChangeShapeType="1"/>
          </p:cNvSpPr>
          <p:nvPr/>
        </p:nvSpPr>
        <p:spPr bwMode="auto">
          <a:xfrm>
            <a:off x="6905959" y="4785629"/>
            <a:ext cx="173" cy="476169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6" name="Line 16"/>
          <p:cNvSpPr>
            <a:spLocks noChangeShapeType="1"/>
          </p:cNvSpPr>
          <p:nvPr/>
        </p:nvSpPr>
        <p:spPr bwMode="auto">
          <a:xfrm flipH="1">
            <a:off x="7254166" y="4781537"/>
            <a:ext cx="3805" cy="482235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7" name="Line 16"/>
          <p:cNvSpPr>
            <a:spLocks noChangeShapeType="1"/>
          </p:cNvSpPr>
          <p:nvPr/>
        </p:nvSpPr>
        <p:spPr bwMode="auto">
          <a:xfrm flipH="1">
            <a:off x="7100525" y="4784303"/>
            <a:ext cx="3796" cy="483789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8" name="Line 16"/>
          <p:cNvSpPr>
            <a:spLocks noChangeShapeType="1"/>
          </p:cNvSpPr>
          <p:nvPr/>
        </p:nvSpPr>
        <p:spPr bwMode="auto">
          <a:xfrm>
            <a:off x="7734300" y="4785360"/>
            <a:ext cx="2364" cy="499770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9" name="Line 16"/>
          <p:cNvSpPr>
            <a:spLocks noChangeShapeType="1"/>
          </p:cNvSpPr>
          <p:nvPr/>
        </p:nvSpPr>
        <p:spPr bwMode="auto">
          <a:xfrm flipH="1">
            <a:off x="7880827" y="4786441"/>
            <a:ext cx="1943" cy="475028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90" name="Line 16"/>
          <p:cNvSpPr>
            <a:spLocks noChangeShapeType="1"/>
          </p:cNvSpPr>
          <p:nvPr/>
        </p:nvSpPr>
        <p:spPr bwMode="auto">
          <a:xfrm flipH="1">
            <a:off x="8250908" y="4779728"/>
            <a:ext cx="0" cy="473633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91" name="Line 16"/>
          <p:cNvSpPr>
            <a:spLocks noChangeShapeType="1"/>
          </p:cNvSpPr>
          <p:nvPr/>
        </p:nvSpPr>
        <p:spPr bwMode="auto">
          <a:xfrm>
            <a:off x="8089646" y="4779983"/>
            <a:ext cx="2854" cy="481486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92" name="Line 16"/>
          <p:cNvSpPr>
            <a:spLocks noChangeShapeType="1"/>
          </p:cNvSpPr>
          <p:nvPr/>
        </p:nvSpPr>
        <p:spPr bwMode="auto">
          <a:xfrm flipH="1">
            <a:off x="7474636" y="4787337"/>
            <a:ext cx="491" cy="782274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93" name="Line 16"/>
          <p:cNvSpPr>
            <a:spLocks noChangeShapeType="1"/>
          </p:cNvSpPr>
          <p:nvPr/>
        </p:nvSpPr>
        <p:spPr bwMode="auto">
          <a:xfrm flipH="1">
            <a:off x="7514392" y="4787337"/>
            <a:ext cx="3553" cy="782274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94" name="TextBox 693"/>
          <p:cNvSpPr txBox="1"/>
          <p:nvPr/>
        </p:nvSpPr>
        <p:spPr>
          <a:xfrm>
            <a:off x="282353" y="4523601"/>
            <a:ext cx="521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p</a:t>
            </a:r>
            <a:r>
              <a:rPr lang="en-US" sz="600" dirty="0" smtClean="0"/>
              <a:t>ilot tone index</a:t>
            </a:r>
            <a:endParaRPr lang="en-US" sz="600" dirty="0"/>
          </a:p>
        </p:txBody>
      </p:sp>
      <p:sp>
        <p:nvSpPr>
          <p:cNvPr id="695" name="TextBox 694"/>
          <p:cNvSpPr txBox="1"/>
          <p:nvPr/>
        </p:nvSpPr>
        <p:spPr>
          <a:xfrm>
            <a:off x="670929" y="4572000"/>
            <a:ext cx="36983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 dirty="0" smtClean="0">
                <a:solidFill>
                  <a:srgbClr val="FF0000"/>
                </a:solidFill>
              </a:rPr>
              <a:t>-494             -426                        -360              -292              -252               -184                      -118                -</a:t>
            </a:r>
            <a:r>
              <a:rPr lang="en-US" altLang="ko-KR" sz="600" dirty="0">
                <a:solidFill>
                  <a:srgbClr val="FF0000"/>
                </a:solidFill>
              </a:rPr>
              <a:t>5</a:t>
            </a:r>
            <a:r>
              <a:rPr lang="en-US" altLang="ko-KR" sz="600" dirty="0" smtClean="0">
                <a:solidFill>
                  <a:srgbClr val="FF0000"/>
                </a:solidFill>
              </a:rPr>
              <a:t>0</a:t>
            </a:r>
            <a:endParaRPr lang="ko-KR" altLang="en-US" sz="600" dirty="0">
              <a:solidFill>
                <a:srgbClr val="FF0000"/>
              </a:solidFill>
            </a:endParaRPr>
          </a:p>
        </p:txBody>
      </p:sp>
      <p:sp>
        <p:nvSpPr>
          <p:cNvPr id="696" name="TextBox 695"/>
          <p:cNvSpPr txBox="1"/>
          <p:nvPr/>
        </p:nvSpPr>
        <p:spPr>
          <a:xfrm>
            <a:off x="838200" y="4495800"/>
            <a:ext cx="371339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 dirty="0" smtClean="0">
                <a:solidFill>
                  <a:srgbClr val="705500"/>
                </a:solidFill>
              </a:rPr>
              <a:t>-468               -400                      -334                -266              -226              -158                       -92                 -24</a:t>
            </a:r>
            <a:endParaRPr lang="ko-KR" altLang="en-US" sz="600" dirty="0">
              <a:solidFill>
                <a:srgbClr val="705500"/>
              </a:solidFill>
            </a:endParaRPr>
          </a:p>
        </p:txBody>
      </p:sp>
      <p:sp>
        <p:nvSpPr>
          <p:cNvPr id="697" name="TextBox 696"/>
          <p:cNvSpPr txBox="1"/>
          <p:nvPr/>
        </p:nvSpPr>
        <p:spPr>
          <a:xfrm>
            <a:off x="722571" y="4668148"/>
            <a:ext cx="39403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 dirty="0" smtClean="0">
                <a:solidFill>
                  <a:srgbClr val="7030A0"/>
                </a:solidFill>
              </a:rPr>
              <a:t>-480 -454 -440 -414 </a:t>
            </a:r>
            <a:r>
              <a:rPr lang="en-US" altLang="ko-KR" sz="600" dirty="0" smtClean="0">
                <a:solidFill>
                  <a:srgbClr val="00B050"/>
                </a:solidFill>
              </a:rPr>
              <a:t>-386 -372</a:t>
            </a:r>
            <a:r>
              <a:rPr lang="en-US" altLang="ko-KR" sz="600" dirty="0" smtClean="0">
                <a:solidFill>
                  <a:srgbClr val="76B531"/>
                </a:solidFill>
              </a:rPr>
              <a:t>    </a:t>
            </a:r>
            <a:r>
              <a:rPr lang="en-US" altLang="ko-KR" sz="600" dirty="0" smtClean="0">
                <a:solidFill>
                  <a:srgbClr val="7030A0"/>
                </a:solidFill>
              </a:rPr>
              <a:t>-346 -320 -306 -280           -238 -212 -198 -172 </a:t>
            </a:r>
            <a:r>
              <a:rPr lang="en-US" altLang="ko-KR" sz="600" dirty="0" smtClean="0">
                <a:solidFill>
                  <a:srgbClr val="00B050"/>
                </a:solidFill>
              </a:rPr>
              <a:t>-144 -130</a:t>
            </a:r>
            <a:r>
              <a:rPr lang="en-US" altLang="ko-KR" sz="600" dirty="0" smtClean="0">
                <a:solidFill>
                  <a:srgbClr val="76B531"/>
                </a:solidFill>
              </a:rPr>
              <a:t>   </a:t>
            </a:r>
            <a:r>
              <a:rPr lang="en-US" altLang="ko-KR" sz="600" dirty="0" smtClean="0">
                <a:solidFill>
                  <a:srgbClr val="7030A0"/>
                </a:solidFill>
              </a:rPr>
              <a:t>-104 -78  -64    -38       </a:t>
            </a:r>
            <a:r>
              <a:rPr lang="en-US" altLang="ko-KR" sz="600" dirty="0" smtClean="0">
                <a:solidFill>
                  <a:srgbClr val="76B531"/>
                </a:solidFill>
              </a:rPr>
              <a:t> </a:t>
            </a:r>
            <a:r>
              <a:rPr lang="en-US" altLang="ko-KR" sz="600" dirty="0" smtClean="0">
                <a:solidFill>
                  <a:srgbClr val="00B050"/>
                </a:solidFill>
              </a:rPr>
              <a:t>-10</a:t>
            </a:r>
            <a:r>
              <a:rPr lang="en-US" altLang="ko-KR" sz="600" dirty="0" smtClean="0">
                <a:solidFill>
                  <a:srgbClr val="76B531"/>
                </a:solidFill>
              </a:rPr>
              <a:t>        </a:t>
            </a:r>
            <a:endParaRPr lang="ko-KR" altLang="en-US" sz="600" dirty="0">
              <a:solidFill>
                <a:srgbClr val="76B531"/>
              </a:solidFill>
            </a:endParaRPr>
          </a:p>
        </p:txBody>
      </p:sp>
      <p:sp>
        <p:nvSpPr>
          <p:cNvPr id="698" name="Line 16"/>
          <p:cNvSpPr>
            <a:spLocks noChangeShapeType="1"/>
          </p:cNvSpPr>
          <p:nvPr/>
        </p:nvSpPr>
        <p:spPr bwMode="auto">
          <a:xfrm>
            <a:off x="4431282" y="4792806"/>
            <a:ext cx="6411" cy="1091806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99" name="Line 16"/>
          <p:cNvSpPr>
            <a:spLocks noChangeShapeType="1"/>
          </p:cNvSpPr>
          <p:nvPr/>
        </p:nvSpPr>
        <p:spPr bwMode="auto">
          <a:xfrm>
            <a:off x="4692034" y="4779728"/>
            <a:ext cx="12816" cy="1122634"/>
          </a:xfrm>
          <a:prstGeom prst="line">
            <a:avLst/>
          </a:prstGeom>
          <a:noFill/>
          <a:ln w="3175">
            <a:solidFill>
              <a:srgbClr val="00B050"/>
            </a:solidFill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00" name="TextBox 699"/>
          <p:cNvSpPr txBox="1"/>
          <p:nvPr/>
        </p:nvSpPr>
        <p:spPr>
          <a:xfrm>
            <a:off x="4744802" y="4495800"/>
            <a:ext cx="371339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 dirty="0" smtClean="0">
                <a:solidFill>
                  <a:srgbClr val="604900"/>
                </a:solidFill>
              </a:rPr>
              <a:t>24                   92                         158                </a:t>
            </a:r>
            <a:r>
              <a:rPr lang="en-US" altLang="ko-KR" sz="600" dirty="0">
                <a:solidFill>
                  <a:srgbClr val="604900"/>
                </a:solidFill>
              </a:rPr>
              <a:t> </a:t>
            </a:r>
            <a:r>
              <a:rPr lang="en-US" altLang="ko-KR" sz="600" dirty="0" smtClean="0">
                <a:solidFill>
                  <a:srgbClr val="604900"/>
                </a:solidFill>
              </a:rPr>
              <a:t>226               266               334                         400               </a:t>
            </a:r>
            <a:r>
              <a:rPr lang="en-US" altLang="ko-KR" sz="600" dirty="0">
                <a:solidFill>
                  <a:srgbClr val="604900"/>
                </a:solidFill>
              </a:rPr>
              <a:t> </a:t>
            </a:r>
            <a:r>
              <a:rPr lang="en-US" altLang="ko-KR" sz="600" dirty="0" smtClean="0">
                <a:solidFill>
                  <a:srgbClr val="604900"/>
                </a:solidFill>
              </a:rPr>
              <a:t>468</a:t>
            </a:r>
            <a:endParaRPr lang="ko-KR" altLang="en-US" sz="600" dirty="0">
              <a:solidFill>
                <a:srgbClr val="604900"/>
              </a:solidFill>
            </a:endParaRPr>
          </a:p>
        </p:txBody>
      </p:sp>
      <p:sp>
        <p:nvSpPr>
          <p:cNvPr id="701" name="TextBox 700"/>
          <p:cNvSpPr txBox="1"/>
          <p:nvPr/>
        </p:nvSpPr>
        <p:spPr>
          <a:xfrm>
            <a:off x="4495800" y="4665975"/>
            <a:ext cx="398959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 dirty="0" smtClean="0">
                <a:solidFill>
                  <a:srgbClr val="7030A0"/>
                </a:solidFill>
              </a:rPr>
              <a:t>   </a:t>
            </a:r>
            <a:r>
              <a:rPr lang="en-US" altLang="ko-KR" sz="600" dirty="0" smtClean="0">
                <a:solidFill>
                  <a:srgbClr val="00B050"/>
                </a:solidFill>
              </a:rPr>
              <a:t>10</a:t>
            </a:r>
            <a:r>
              <a:rPr lang="en-US" altLang="ko-KR" sz="600" dirty="0" smtClean="0">
                <a:solidFill>
                  <a:srgbClr val="7030A0"/>
                </a:solidFill>
              </a:rPr>
              <a:t>         38   64      78     104 </a:t>
            </a:r>
            <a:r>
              <a:rPr lang="en-US" altLang="ko-KR" sz="600" dirty="0">
                <a:solidFill>
                  <a:srgbClr val="76B531"/>
                </a:solidFill>
              </a:rPr>
              <a:t> </a:t>
            </a:r>
            <a:r>
              <a:rPr lang="en-US" altLang="ko-KR" sz="600" dirty="0" smtClean="0">
                <a:solidFill>
                  <a:srgbClr val="76B531"/>
                </a:solidFill>
              </a:rPr>
              <a:t> </a:t>
            </a:r>
            <a:r>
              <a:rPr lang="en-US" altLang="ko-KR" sz="600" dirty="0" smtClean="0">
                <a:solidFill>
                  <a:srgbClr val="00B050"/>
                </a:solidFill>
              </a:rPr>
              <a:t>130 144</a:t>
            </a:r>
            <a:r>
              <a:rPr lang="en-US" altLang="ko-KR" sz="600" dirty="0" smtClean="0">
                <a:solidFill>
                  <a:srgbClr val="76B531"/>
                </a:solidFill>
              </a:rPr>
              <a:t>    </a:t>
            </a:r>
            <a:r>
              <a:rPr lang="en-US" altLang="ko-KR" sz="600" dirty="0" smtClean="0">
                <a:solidFill>
                  <a:srgbClr val="7030A0"/>
                </a:solidFill>
              </a:rPr>
              <a:t>172 198   212    238           280 306     320  346 </a:t>
            </a:r>
            <a:r>
              <a:rPr lang="en-US" altLang="ko-KR" sz="600" dirty="0">
                <a:solidFill>
                  <a:srgbClr val="76B531"/>
                </a:solidFill>
              </a:rPr>
              <a:t> </a:t>
            </a:r>
            <a:r>
              <a:rPr lang="en-US" altLang="ko-KR" sz="600" dirty="0" smtClean="0">
                <a:solidFill>
                  <a:srgbClr val="76B531"/>
                </a:solidFill>
              </a:rPr>
              <a:t> </a:t>
            </a:r>
            <a:r>
              <a:rPr lang="en-US" altLang="ko-KR" sz="600" dirty="0" smtClean="0">
                <a:solidFill>
                  <a:srgbClr val="00B050"/>
                </a:solidFill>
              </a:rPr>
              <a:t>372 386</a:t>
            </a:r>
            <a:r>
              <a:rPr lang="en-US" altLang="ko-KR" sz="600" dirty="0" smtClean="0">
                <a:solidFill>
                  <a:srgbClr val="76B531"/>
                </a:solidFill>
              </a:rPr>
              <a:t>   </a:t>
            </a:r>
            <a:r>
              <a:rPr lang="en-US" altLang="ko-KR" sz="600" dirty="0">
                <a:solidFill>
                  <a:srgbClr val="7030A0"/>
                </a:solidFill>
              </a:rPr>
              <a:t> </a:t>
            </a:r>
            <a:r>
              <a:rPr lang="en-US" altLang="ko-KR" sz="600" dirty="0" smtClean="0">
                <a:solidFill>
                  <a:srgbClr val="7030A0"/>
                </a:solidFill>
              </a:rPr>
              <a:t>414  440    454   480      </a:t>
            </a:r>
            <a:r>
              <a:rPr lang="en-US" altLang="ko-KR" sz="600" dirty="0" smtClean="0">
                <a:solidFill>
                  <a:srgbClr val="76B531"/>
                </a:solidFill>
              </a:rPr>
              <a:t>    </a:t>
            </a:r>
            <a:endParaRPr lang="ko-KR" altLang="en-US" sz="600" dirty="0">
              <a:solidFill>
                <a:srgbClr val="76B531"/>
              </a:solidFill>
            </a:endParaRPr>
          </a:p>
        </p:txBody>
      </p:sp>
      <p:sp>
        <p:nvSpPr>
          <p:cNvPr id="702" name="TextBox 701"/>
          <p:cNvSpPr txBox="1"/>
          <p:nvPr/>
        </p:nvSpPr>
        <p:spPr>
          <a:xfrm>
            <a:off x="4683681" y="4572000"/>
            <a:ext cx="39269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 dirty="0">
                <a:solidFill>
                  <a:srgbClr val="FF0000"/>
                </a:solidFill>
              </a:rPr>
              <a:t> </a:t>
            </a:r>
            <a:r>
              <a:rPr lang="en-US" altLang="ko-KR" sz="600" dirty="0" smtClean="0">
                <a:solidFill>
                  <a:srgbClr val="FF0000"/>
                </a:solidFill>
              </a:rPr>
              <a:t>           50                  118                        184                252               292                 360                       426               494</a:t>
            </a:r>
            <a:endParaRPr lang="ko-KR" altLang="en-US" sz="600" dirty="0">
              <a:solidFill>
                <a:srgbClr val="FF0000"/>
              </a:solidFill>
            </a:endParaRPr>
          </a:p>
        </p:txBody>
      </p:sp>
      <p:sp>
        <p:nvSpPr>
          <p:cNvPr id="573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05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1009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2412"/>
            <a:ext cx="7772400" cy="4419600"/>
          </a:xfrm>
        </p:spPr>
        <p:txBody>
          <a:bodyPr/>
          <a:lstStyle/>
          <a:p>
            <a:r>
              <a:rPr lang="en-US" sz="2000" dirty="0" smtClean="0"/>
              <a:t>A balanced leftover tone placement plan is proposed for OFDMA tone plan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Different CFO </a:t>
            </a:r>
            <a:r>
              <a:rPr lang="en-US" sz="2000" dirty="0"/>
              <a:t>tracking approaches </a:t>
            </a:r>
            <a:r>
              <a:rPr lang="en-US" sz="2000" dirty="0" smtClean="0"/>
              <a:t>in </a:t>
            </a:r>
            <a:r>
              <a:rPr lang="en-US" sz="2000" dirty="0"/>
              <a:t>11ax </a:t>
            </a:r>
            <a:r>
              <a:rPr lang="en-US" sz="2000" dirty="0" smtClean="0"/>
              <a:t>preamble are compared and the solution of using single stream pilots (like in 11ac) in HE-LTF is recommended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Fixed </a:t>
            </a:r>
            <a:r>
              <a:rPr lang="en-US" sz="2000" dirty="0" smtClean="0"/>
              <a:t>pilot structure is proposed, with the following salient benefits </a:t>
            </a:r>
          </a:p>
          <a:p>
            <a:pPr lvl="1"/>
            <a:r>
              <a:rPr lang="en-US" sz="1800" dirty="0"/>
              <a:t>A</a:t>
            </a:r>
            <a:r>
              <a:rPr lang="en-US" sz="1800" dirty="0" smtClean="0"/>
              <a:t>ll </a:t>
            </a:r>
            <a:r>
              <a:rPr lang="en-US" sz="1800" dirty="0"/>
              <a:t>pilots </a:t>
            </a:r>
            <a:r>
              <a:rPr lang="en-US" sz="1800" dirty="0" smtClean="0"/>
              <a:t>are placed at </a:t>
            </a:r>
            <a:r>
              <a:rPr lang="en-US" sz="1800" dirty="0"/>
              <a:t>even </a:t>
            </a:r>
            <a:r>
              <a:rPr lang="en-US" sz="1800" dirty="0" smtClean="0"/>
              <a:t>tones for any RUs, such that 2x LTF and </a:t>
            </a:r>
            <a:r>
              <a:rPr lang="en-US" sz="1800" dirty="0"/>
              <a:t>4x </a:t>
            </a:r>
            <a:r>
              <a:rPr lang="en-US" sz="1800" dirty="0" smtClean="0"/>
              <a:t>LTF/data can </a:t>
            </a:r>
            <a:r>
              <a:rPr lang="en-US" sz="1800" dirty="0"/>
              <a:t>use same set of pilots</a:t>
            </a:r>
            <a:endParaRPr lang="en-US" sz="1800" dirty="0" smtClean="0"/>
          </a:p>
          <a:p>
            <a:pPr lvl="1"/>
            <a:r>
              <a:rPr lang="en-US" sz="1800" dirty="0" smtClean="0"/>
              <a:t>Fixed pilot </a:t>
            </a:r>
            <a:r>
              <a:rPr lang="en-US" sz="1800" dirty="0"/>
              <a:t>location </a:t>
            </a:r>
            <a:r>
              <a:rPr lang="en-US" sz="1800" dirty="0" smtClean="0"/>
              <a:t>independent </a:t>
            </a:r>
            <a:r>
              <a:rPr lang="en-US" sz="1800" dirty="0"/>
              <a:t>of </a:t>
            </a:r>
            <a:r>
              <a:rPr lang="en-US" sz="1800" dirty="0" smtClean="0"/>
              <a:t>resource allocation, making OFDMA processing simpler</a:t>
            </a:r>
          </a:p>
          <a:p>
            <a:pPr lvl="1"/>
            <a:r>
              <a:rPr lang="en-US" sz="1800" dirty="0"/>
              <a:t>Pilot locations are aligned in </a:t>
            </a:r>
            <a:r>
              <a:rPr lang="en-US" sz="1800" dirty="0" smtClean="0"/>
              <a:t>all RUs, more implementation friendly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3750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462" y="1498349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Do you </a:t>
            </a:r>
            <a:r>
              <a:rPr lang="en-US" altLang="ko-KR" dirty="0"/>
              <a:t>agree </a:t>
            </a:r>
            <a:r>
              <a:rPr lang="en-US" altLang="ko-KR" dirty="0" smtClean="0"/>
              <a:t>to add the following to the 11ax SFD:</a:t>
            </a:r>
          </a:p>
          <a:p>
            <a:r>
              <a:rPr lang="en-US" altLang="ko-KR" b="0" dirty="0" smtClean="0"/>
              <a:t>The left over tones location for 20/40/80 MHz tone plan are shown in the diagrams as in slide 11? </a:t>
            </a:r>
          </a:p>
          <a:p>
            <a:pPr marL="0" indent="0">
              <a:buNone/>
            </a:pPr>
            <a:r>
              <a:rPr lang="en-US" altLang="ko-KR" b="0" dirty="0"/>
              <a:t>	</a:t>
            </a:r>
            <a:r>
              <a:rPr lang="en-US" altLang="ko-KR" b="0" dirty="0" smtClean="0"/>
              <a:t>Note: Leftover tones have zero energy</a:t>
            </a:r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Y/N/A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endParaRPr lang="ko-KR" altLang="en-US" dirty="0" smtClean="0"/>
          </a:p>
          <a:p>
            <a:pPr lvl="1"/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057400" y="6477000"/>
            <a:ext cx="241534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553200" y="647700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8012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Do </a:t>
            </a:r>
            <a:r>
              <a:rPr lang="en-US" altLang="ko-KR" dirty="0"/>
              <a:t>you agree to add the following to the 11ax SFD:</a:t>
            </a:r>
          </a:p>
          <a:p>
            <a:r>
              <a:rPr lang="en-US" b="0" dirty="0"/>
              <a:t>S</a:t>
            </a:r>
            <a:r>
              <a:rPr lang="en-US" b="0" dirty="0" smtClean="0"/>
              <a:t>ingle </a:t>
            </a:r>
            <a:r>
              <a:rPr lang="en-US" b="0" dirty="0"/>
              <a:t>stream pilot (like 11ac) in HE-LTF shall be used for SU,  DL and UL OFDMA as well as </a:t>
            </a:r>
            <a:r>
              <a:rPr lang="en-US" b="0" dirty="0" smtClean="0"/>
              <a:t>in DL </a:t>
            </a:r>
            <a:r>
              <a:rPr lang="en-US" b="0" dirty="0"/>
              <a:t>MU-MIMO transmissions</a:t>
            </a:r>
          </a:p>
          <a:p>
            <a:endParaRPr lang="en-US" altLang="ko-KR" b="0" dirty="0"/>
          </a:p>
          <a:p>
            <a:endParaRPr lang="en-US" altLang="ko-KR" dirty="0" smtClean="0"/>
          </a:p>
          <a:p>
            <a:r>
              <a:rPr lang="en-US" altLang="ko-KR" dirty="0" smtClean="0"/>
              <a:t>Y/N/A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1469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Do you agree to add the following to the 11ax SFD:</a:t>
            </a:r>
          </a:p>
          <a:p>
            <a:r>
              <a:rPr lang="en-US" altLang="ko-KR" b="0" dirty="0"/>
              <a:t>A</a:t>
            </a:r>
            <a:r>
              <a:rPr lang="en-US" altLang="ko-KR" b="0" dirty="0" smtClean="0"/>
              <a:t>ll pilot tones in 4x data OFDMA symbol are at even indices </a:t>
            </a:r>
          </a:p>
          <a:p>
            <a:r>
              <a:rPr lang="en-US" altLang="ko-KR" b="0" dirty="0" smtClean="0"/>
              <a:t>If pilots present in 4x HE-LTF, their tone indices shall be the same as those pilots in 4x data symbol</a:t>
            </a:r>
          </a:p>
          <a:p>
            <a:r>
              <a:rPr lang="en-US" altLang="ko-KR" b="0" dirty="0" smtClean="0"/>
              <a:t>If pilots present in 2x HE-LTF, their tone indices shall be the same as the indices of those pilots in 4x data symbol divided by 2</a:t>
            </a:r>
            <a:endParaRPr lang="en-US" altLang="ko-KR" b="0" dirty="0"/>
          </a:p>
          <a:p>
            <a:endParaRPr lang="en-US" altLang="ko-KR" dirty="0" smtClean="0"/>
          </a:p>
          <a:p>
            <a:r>
              <a:rPr lang="en-US" altLang="ko-KR" dirty="0" smtClean="0"/>
              <a:t>Y/N/A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889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96913" y="1522412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Do you agree to add the following to the 11ax SFD</a:t>
            </a:r>
            <a:r>
              <a:rPr lang="en-US" altLang="ko-KR" dirty="0" smtClean="0"/>
              <a:t>:</a:t>
            </a:r>
          </a:p>
          <a:p>
            <a:r>
              <a:rPr lang="en-US" altLang="ko-KR" b="0" dirty="0" smtClean="0"/>
              <a:t>The pilot location for 20/40/80MHz bandwidth are as shown in the diagrams in slide 24 </a:t>
            </a:r>
          </a:p>
          <a:p>
            <a:pPr lvl="1"/>
            <a:r>
              <a:rPr lang="en-US" altLang="ko-KR" sz="1800" dirty="0" smtClean="0"/>
              <a:t>Note: 80MHz </a:t>
            </a:r>
            <a:r>
              <a:rPr lang="en-US" altLang="ko-KR" sz="1800" b="0" dirty="0" smtClean="0"/>
              <a:t>pilot </a:t>
            </a:r>
            <a:r>
              <a:rPr lang="en-US" altLang="ko-KR" sz="1800" dirty="0" smtClean="0"/>
              <a:t>positions are </a:t>
            </a:r>
            <a:r>
              <a:rPr lang="en-US" altLang="ko-KR" sz="1800" b="0" dirty="0" smtClean="0"/>
              <a:t>enumerated below for reference</a:t>
            </a:r>
          </a:p>
          <a:p>
            <a:pPr lvl="2"/>
            <a:r>
              <a:rPr lang="en-US" sz="1400" b="0" dirty="0" smtClean="0"/>
              <a:t>RU-26 pilots: ±10, ±24, ±38, ±50, ±64, ±78, ±92, ±104, ±118, ±130, ±144, ±158, ±172, ±184, ±198, ±212, ±226, ±238, ±252, ±266, ±280, ±292, ±306, ±320, ± 334, ±346, ±360, ±372, ±386, ±400, ±414, ±426, ±440, ±454, ±468, ±480, ± 494</a:t>
            </a:r>
          </a:p>
          <a:p>
            <a:pPr lvl="2"/>
            <a:r>
              <a:rPr lang="en-US" sz="1400" b="0" dirty="0" smtClean="0"/>
              <a:t>RU-106/242/484 pilots: ±24, ±50, ±92, ±118, ±158, ±184, ±226, ±252, ±266, ±292, ±334, ±360, ±400, ±426, ±468, ±494</a:t>
            </a:r>
          </a:p>
          <a:p>
            <a:pPr lvl="2"/>
            <a:r>
              <a:rPr lang="en-US" sz="1400" b="0" dirty="0" smtClean="0"/>
              <a:t>RU-996 pilots: ±24, ±92, ±158, ±226, ±266, ±334, ±400, ±468</a:t>
            </a:r>
            <a:endParaRPr lang="en-US" altLang="ko-KR" b="0" dirty="0" smtClean="0"/>
          </a:p>
          <a:p>
            <a:r>
              <a:rPr lang="en-US" b="0" dirty="0" smtClean="0"/>
              <a:t>The </a:t>
            </a:r>
            <a:r>
              <a:rPr lang="en-US" b="0" dirty="0"/>
              <a:t>pilot locations for 160MHz or 80+80 use the same structure as 80MHz for each half of the </a:t>
            </a:r>
            <a:r>
              <a:rPr lang="en-US" b="0" dirty="0" smtClean="0"/>
              <a:t>BW</a:t>
            </a:r>
            <a:endParaRPr lang="en-US" altLang="ko-KR" b="0" dirty="0" smtClean="0"/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Y/N/A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3396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039847"/>
              </p:ext>
            </p:extLst>
          </p:nvPr>
        </p:nvGraphicFramePr>
        <p:xfrm>
          <a:off x="914400" y="3276600"/>
          <a:ext cx="7239000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213614"/>
              </p:ext>
            </p:extLst>
          </p:nvPr>
        </p:nvGraphicFramePr>
        <p:xfrm>
          <a:off x="914400" y="1447800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68421" y="6475413"/>
            <a:ext cx="20755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0494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IEEE 802.11-15/0330r4 OFDMA Numerology and Structure </a:t>
            </a:r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en-US" dirty="0"/>
              <a:t>IEEE 802.11-16/0577r1 Pilot Design for </a:t>
            </a:r>
            <a:r>
              <a:rPr lang="en-US" dirty="0" smtClean="0"/>
              <a:t>11ax</a:t>
            </a:r>
          </a:p>
          <a:p>
            <a:pPr marL="0" indent="0">
              <a:buNone/>
            </a:pPr>
            <a:r>
              <a:rPr lang="en-US" dirty="0" smtClean="0"/>
              <a:t>[3] IEEE 802.11-15/0812r0 Pilot Design for Data Section</a:t>
            </a:r>
          </a:p>
          <a:p>
            <a:pPr marL="0" indent="0">
              <a:buNone/>
            </a:pPr>
            <a:r>
              <a:rPr lang="en-US" dirty="0" smtClean="0"/>
              <a:t>[4] IEEE 802.11-15/0602r2 HE-LTF </a:t>
            </a:r>
            <a:r>
              <a:rPr lang="en-US" dirty="0"/>
              <a:t>Sequence for UL </a:t>
            </a:r>
            <a:r>
              <a:rPr lang="en-US" dirty="0" smtClean="0"/>
              <a:t>MU-MIMO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30</a:t>
            </a:fld>
            <a:endParaRPr 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7F1A853-5D18-4F5E-B11E-3FD02C25680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8203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20MHz 8x8 D NLOS, 1x1 </a:t>
            </a:r>
            <a:r>
              <a:rPr lang="en-US" sz="2000" dirty="0" err="1" smtClean="0"/>
              <a:t>UMi</a:t>
            </a:r>
            <a:r>
              <a:rPr lang="en-US" sz="2000" dirty="0" smtClean="0"/>
              <a:t> NLOS</a:t>
            </a:r>
          </a:p>
          <a:p>
            <a:r>
              <a:rPr lang="en-US" sz="2000" dirty="0"/>
              <a:t>11ac CSD: </a:t>
            </a:r>
            <a:r>
              <a:rPr lang="en-US" sz="2000" dirty="0" smtClean="0"/>
              <a:t>[</a:t>
            </a:r>
            <a:r>
              <a:rPr lang="en-US" sz="2000" dirty="0"/>
              <a:t>0 -</a:t>
            </a:r>
            <a:r>
              <a:rPr lang="en-US" sz="2000" dirty="0" smtClean="0"/>
              <a:t>400 </a:t>
            </a:r>
            <a:r>
              <a:rPr lang="en-US" sz="2000" dirty="0"/>
              <a:t>-</a:t>
            </a:r>
            <a:r>
              <a:rPr lang="en-US" sz="2000" dirty="0" smtClean="0"/>
              <a:t>200 </a:t>
            </a:r>
            <a:r>
              <a:rPr lang="en-US" sz="2000" dirty="0"/>
              <a:t>-</a:t>
            </a:r>
            <a:r>
              <a:rPr lang="en-US" sz="2000" dirty="0" smtClean="0"/>
              <a:t>600 </a:t>
            </a:r>
            <a:r>
              <a:rPr lang="en-US" sz="2000" dirty="0"/>
              <a:t>-</a:t>
            </a:r>
            <a:r>
              <a:rPr lang="en-US" sz="2000" dirty="0" smtClean="0"/>
              <a:t>350 </a:t>
            </a:r>
            <a:r>
              <a:rPr lang="en-US" sz="2000" dirty="0"/>
              <a:t>-</a:t>
            </a:r>
            <a:r>
              <a:rPr lang="en-US" sz="2000" dirty="0" smtClean="0"/>
              <a:t>650 </a:t>
            </a:r>
            <a:r>
              <a:rPr lang="en-US" sz="2000" dirty="0"/>
              <a:t>-</a:t>
            </a:r>
            <a:r>
              <a:rPr lang="en-US" sz="2000" dirty="0" smtClean="0"/>
              <a:t>100 </a:t>
            </a:r>
            <a:r>
              <a:rPr lang="en-US" sz="2000" dirty="0"/>
              <a:t>-</a:t>
            </a:r>
            <a:r>
              <a:rPr lang="en-US" sz="2000" dirty="0" smtClean="0"/>
              <a:t>750]ns</a:t>
            </a:r>
          </a:p>
          <a:p>
            <a:r>
              <a:rPr lang="en-US" sz="2000" dirty="0" smtClean="0"/>
              <a:t>SNR and CFO</a:t>
            </a:r>
          </a:p>
          <a:p>
            <a:pPr lvl="1"/>
            <a:r>
              <a:rPr lang="en-US" sz="1800" dirty="0" smtClean="0"/>
              <a:t>20dB SNR with 1KHz CFO</a:t>
            </a:r>
          </a:p>
          <a:p>
            <a:pPr lvl="1"/>
            <a:r>
              <a:rPr lang="en-US" sz="1800" dirty="0" smtClean="0"/>
              <a:t>10dB SNR with 3KHz CFO</a:t>
            </a:r>
          </a:p>
          <a:p>
            <a:pPr lvl="1"/>
            <a:r>
              <a:rPr lang="en-US" sz="1800" dirty="0" smtClean="0"/>
              <a:t>6 dB SNR with 6KHz CFO</a:t>
            </a:r>
          </a:p>
          <a:p>
            <a:r>
              <a:rPr lang="en-US" sz="2000" dirty="0" smtClean="0"/>
              <a:t>2x LTF</a:t>
            </a:r>
          </a:p>
          <a:p>
            <a:r>
              <a:rPr lang="en-US" sz="2000" dirty="0" smtClean="0"/>
              <a:t>Testing phase estimation approaches in LTF stage</a:t>
            </a:r>
          </a:p>
          <a:p>
            <a:pPr lvl="1"/>
            <a:r>
              <a:rPr lang="en-US" sz="1800" dirty="0" smtClean="0"/>
              <a:t>[1]-like </a:t>
            </a:r>
            <a:r>
              <a:rPr lang="en-US" sz="1800" dirty="0" err="1"/>
              <a:t>Nss</a:t>
            </a:r>
            <a:r>
              <a:rPr lang="en-US" sz="1800" dirty="0"/>
              <a:t> orthogonal LTF sequences for </a:t>
            </a:r>
            <a:r>
              <a:rPr lang="en-US" sz="1800" dirty="0" err="1"/>
              <a:t>Nss</a:t>
            </a:r>
            <a:r>
              <a:rPr lang="en-US" sz="1800" dirty="0"/>
              <a:t> streams</a:t>
            </a:r>
          </a:p>
          <a:p>
            <a:pPr lvl="1"/>
            <a:r>
              <a:rPr lang="en-US" sz="1800" dirty="0" smtClean="0"/>
              <a:t>SSP based: </a:t>
            </a:r>
            <a:r>
              <a:rPr lang="en-US" sz="1800" dirty="0"/>
              <a:t>Using Same Number of Pilots in 2x LTF as in 4x LTF</a:t>
            </a:r>
            <a:r>
              <a:rPr lang="en-US" sz="1800" dirty="0" smtClean="0"/>
              <a:t> – 8 pilots in 256FFT</a:t>
            </a:r>
          </a:p>
          <a:p>
            <a:pPr lvl="1"/>
            <a:r>
              <a:rPr lang="en-US" sz="1800" dirty="0"/>
              <a:t>SSP based: Using 2x Numerology in 2x LTF for Pilots – 6 pilots in 128FFT</a:t>
            </a:r>
          </a:p>
          <a:p>
            <a:r>
              <a:rPr lang="en-US" sz="2000" dirty="0" smtClean="0"/>
              <a:t>Testing metrics</a:t>
            </a:r>
          </a:p>
          <a:p>
            <a:pPr lvl="1"/>
            <a:r>
              <a:rPr lang="en-US" sz="1800" dirty="0" smtClean="0"/>
              <a:t>CCDF of frequency </a:t>
            </a:r>
            <a:r>
              <a:rPr lang="en-US" sz="1800" dirty="0"/>
              <a:t>estimation </a:t>
            </a:r>
            <a:r>
              <a:rPr lang="en-US" sz="1800" dirty="0" smtClean="0"/>
              <a:t>error</a:t>
            </a:r>
          </a:p>
          <a:p>
            <a:pPr lvl="1"/>
            <a:r>
              <a:rPr lang="en-US" sz="1800" dirty="0" smtClean="0"/>
              <a:t>MSE of channel interpolation error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B4C2F-5AFF-4DA3-B9F9-744D8183C0B1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120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81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68421" y="6475413"/>
            <a:ext cx="20755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472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68421" y="6475413"/>
            <a:ext cx="20755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3914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68421" y="6475413"/>
            <a:ext cx="20755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1919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68421" y="6475413"/>
            <a:ext cx="20755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8953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199"/>
            <a:ext cx="7772400" cy="1066801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1412"/>
          </a:xfrm>
        </p:spPr>
        <p:txBody>
          <a:bodyPr/>
          <a:lstStyle/>
          <a:p>
            <a:r>
              <a:rPr lang="en-US" dirty="0" smtClean="0"/>
              <a:t>11ax OFDMA tone plan was decided in IEEE May 2015 meeting [1] except the location of leftover tones</a:t>
            </a:r>
          </a:p>
          <a:p>
            <a:pPr lvl="1"/>
            <a:r>
              <a:rPr lang="en-US" dirty="0" smtClean="0"/>
              <a:t>8 leftover tones within each 242 tone block, except in 20MHz PPDU 4 spare tones are already used for DC protection in OFDMA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11ax Pilot design and structure</a:t>
            </a:r>
          </a:p>
          <a:p>
            <a:pPr lvl="1"/>
            <a:r>
              <a:rPr lang="en-US" dirty="0" smtClean="0"/>
              <a:t>[2] provides some thoughts on 11ax pilot tone placement </a:t>
            </a:r>
          </a:p>
          <a:p>
            <a:pPr lvl="1"/>
            <a:r>
              <a:rPr lang="en-US" dirty="0" smtClean="0"/>
              <a:t>[3] addresses the pilot design in the 11ax data section</a:t>
            </a:r>
          </a:p>
          <a:p>
            <a:pPr lvl="1"/>
            <a:r>
              <a:rPr lang="en-US" dirty="0" smtClean="0"/>
              <a:t>This presentation will cover</a:t>
            </a:r>
          </a:p>
          <a:p>
            <a:pPr lvl="2"/>
            <a:r>
              <a:rPr lang="en-US" dirty="0" smtClean="0"/>
              <a:t>Pilot design for HE-LTF</a:t>
            </a:r>
          </a:p>
          <a:p>
            <a:pPr lvl="2"/>
            <a:r>
              <a:rPr lang="en-US" dirty="0" smtClean="0"/>
              <a:t>Pilot structure in 11ax: the location of pilot tones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24200" y="6475412"/>
            <a:ext cx="171906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553200" y="6510010"/>
            <a:ext cx="204985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Lin Yang, Bin Tian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411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3794</TotalTime>
  <Words>4192</Words>
  <Application>Microsoft Office PowerPoint</Application>
  <PresentationFormat>On-screen Show (4:3)</PresentationFormat>
  <Paragraphs>1438</Paragraphs>
  <Slides>32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Calibre Semibold</vt:lpstr>
      <vt:lpstr>Calibri</vt:lpstr>
      <vt:lpstr>Qualcomm Office Regular</vt:lpstr>
      <vt:lpstr>Times New Roman</vt:lpstr>
      <vt:lpstr>IEEE802.11 template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Leftover Tones</vt:lpstr>
      <vt:lpstr>Proposed Location of Leftover Tones (in orange color) </vt:lpstr>
      <vt:lpstr>Pilot Design for HE-LTF</vt:lpstr>
      <vt:lpstr>CFO Accuracy Requirement for SU Transmission</vt:lpstr>
      <vt:lpstr>Improving CFO Tracking in 11ax Preamble</vt:lpstr>
      <vt:lpstr>Phase Tracking in HE-LTF</vt:lpstr>
      <vt:lpstr>Phase Tracking Performance</vt:lpstr>
      <vt:lpstr>Channel Interpolation Loss</vt:lpstr>
      <vt:lpstr>Impact of Channel Interpolation Loss</vt:lpstr>
      <vt:lpstr>Discussion on Phase Tracking Approaches </vt:lpstr>
      <vt:lpstr>11ax Pilots in HE-LTF</vt:lpstr>
      <vt:lpstr>Pilot Structure for 26 Tone RU</vt:lpstr>
      <vt:lpstr>Fixed Pilot Structure  Independent of Resource Allocation</vt:lpstr>
      <vt:lpstr>Pilot Structure for RU &gt;26 tones</vt:lpstr>
      <vt:lpstr>Proposed Pilot Locations  </vt:lpstr>
      <vt:lpstr>Summary</vt:lpstr>
      <vt:lpstr>Straw Poll 1</vt:lpstr>
      <vt:lpstr>Straw Poll 2</vt:lpstr>
      <vt:lpstr>Straw Poll 3</vt:lpstr>
      <vt:lpstr>Straw Poll 4</vt:lpstr>
      <vt:lpstr>Reference</vt:lpstr>
      <vt:lpstr>Appendix</vt:lpstr>
      <vt:lpstr>Simulation Setup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Tian, Bin</cp:lastModifiedBy>
  <cp:revision>239</cp:revision>
  <cp:lastPrinted>2010-12-20T20:45:24Z</cp:lastPrinted>
  <dcterms:created xsi:type="dcterms:W3CDTF">2014-01-14T02:35:55Z</dcterms:created>
  <dcterms:modified xsi:type="dcterms:W3CDTF">2015-07-13T08:39:48Z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-140850398</vt:i4>
  </property>
  <property fmtid="{D5CDD505-2E9C-101B-9397-08002B2CF9AE}" pid="3" name="_NewReviewCycle">
    <vt:lpwstr/>
  </property>
  <property fmtid="{D5CDD505-2E9C-101B-9397-08002B2CF9AE}" pid="4" name="_EmailSubject">
    <vt:lpwstr>11-15-xxxx-00-00ax-11ax-OFDMA-Tone-Plan-TBDs.pptx</vt:lpwstr>
  </property>
  <property fmtid="{D5CDD505-2E9C-101B-9397-08002B2CF9AE}" pid="5" name="_AuthorEmail">
    <vt:lpwstr>linyang@qti.qualcomm.com</vt:lpwstr>
  </property>
  <property fmtid="{D5CDD505-2E9C-101B-9397-08002B2CF9AE}" pid="6" name="_AuthorEmailDisplayName">
    <vt:lpwstr>Yang, Lin</vt:lpwstr>
  </property>
</Properties>
</file>