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70" r:id="rId5"/>
    <p:sldId id="364" r:id="rId6"/>
    <p:sldId id="362" r:id="rId7"/>
    <p:sldId id="271" r:id="rId8"/>
    <p:sldId id="393" r:id="rId9"/>
    <p:sldId id="394" r:id="rId10"/>
    <p:sldId id="386" r:id="rId11"/>
    <p:sldId id="388" r:id="rId12"/>
    <p:sldId id="398" r:id="rId13"/>
    <p:sldId id="407" r:id="rId14"/>
    <p:sldId id="403" r:id="rId15"/>
    <p:sldId id="405" r:id="rId16"/>
    <p:sldId id="406" r:id="rId17"/>
    <p:sldId id="371" r:id="rId18"/>
    <p:sldId id="392" r:id="rId19"/>
    <p:sldId id="293" r:id="rId20"/>
    <p:sldId id="390" r:id="rId21"/>
    <p:sldId id="408" r:id="rId22"/>
    <p:sldId id="409" r:id="rId23"/>
    <p:sldId id="395" r:id="rId24"/>
    <p:sldId id="396" r:id="rId25"/>
    <p:sldId id="397" r:id="rId26"/>
    <p:sldId id="399" r:id="rId27"/>
    <p:sldId id="400" r:id="rId28"/>
    <p:sldId id="387" r:id="rId2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8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1945" autoAdjust="0"/>
  </p:normalViewPr>
  <p:slideViewPr>
    <p:cSldViewPr>
      <p:cViewPr varScale="1">
        <p:scale>
          <a:sx n="85" d="100"/>
          <a:sy n="85" d="100"/>
        </p:scale>
        <p:origin x="156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99993" y="8997440"/>
            <a:ext cx="6876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98851" y="9000621"/>
            <a:ext cx="1151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2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802.11-15/0818r1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609600"/>
            <a:ext cx="7989887" cy="981075"/>
          </a:xfrm>
        </p:spPr>
        <p:txBody>
          <a:bodyPr/>
          <a:lstStyle/>
          <a:p>
            <a:r>
              <a:rPr lang="en-US" dirty="0" smtClean="0"/>
              <a:t>Further Analysis of Feedback and Frequency Selective Scheduling (FSS) for </a:t>
            </a:r>
            <a:r>
              <a:rPr lang="en-US" dirty="0" err="1" smtClean="0"/>
              <a:t>TGax</a:t>
            </a:r>
            <a:r>
              <a:rPr lang="en-US" dirty="0" smtClean="0"/>
              <a:t> OFDMA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9324" y="1778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36373" y="2574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219616"/>
              </p:ext>
            </p:extLst>
          </p:nvPr>
        </p:nvGraphicFramePr>
        <p:xfrm>
          <a:off x="152400" y="3327400"/>
          <a:ext cx="8613774" cy="2597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17" name="Document" r:id="rId4" imgW="8720131" imgH="2636362" progId="Word.Document.8">
                  <p:embed/>
                </p:oleObj>
              </mc:Choice>
              <mc:Fallback>
                <p:oleObj name="Document" r:id="rId4" imgW="8720131" imgH="263636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327400"/>
                        <a:ext cx="8613774" cy="259776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790512"/>
            <a:ext cx="7772400" cy="609600"/>
          </a:xfrm>
        </p:spPr>
        <p:txBody>
          <a:bodyPr/>
          <a:lstStyle/>
          <a:p>
            <a:r>
              <a:rPr lang="en-US" dirty="0" smtClean="0"/>
              <a:t>Quantization, Overhead and Delay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4228644"/>
            <a:ext cx="7772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MCS Feedback (MFB) field contains: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NUM_STS:     recommended number of Space Time Streams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VHT-MCS:      recommended MCS; unsigned integer from 0 to 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BW:                  bandwidth for which the recommended VHT-MCS is intended </a:t>
            </a:r>
          </a:p>
          <a:p>
            <a:pPr lvl="1"/>
            <a:r>
              <a:rPr lang="en-US" sz="1800" dirty="0" smtClean="0"/>
              <a:t>                      unsigned integer from 0 to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SNR:                 SNR averaged over all data subcarriers and space-time streams</a:t>
            </a:r>
          </a:p>
          <a:p>
            <a:pPr lvl="1"/>
            <a:r>
              <a:rPr lang="en-US" sz="1800" dirty="0" smtClean="0"/>
              <a:t>                       6-bit integer covering -10dB to 53 dB in 1 dB steps</a:t>
            </a:r>
            <a:endParaRPr lang="en-US" sz="18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8076" y="6475413"/>
            <a:ext cx="5040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8" name="Rectangle 7"/>
          <p:cNvSpPr/>
          <p:nvPr/>
        </p:nvSpPr>
        <p:spPr>
          <a:xfrm>
            <a:off x="304800" y="1418285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802.11ac MCS </a:t>
            </a:r>
            <a:r>
              <a:rPr lang="en-US" sz="1800" dirty="0" smtClean="0"/>
              <a:t>Feedback Mechanism (</a:t>
            </a:r>
            <a:r>
              <a:rPr lang="en-US" sz="1800" dirty="0"/>
              <a:t>VHT variant HT Control </a:t>
            </a:r>
            <a:r>
              <a:rPr lang="en-US" sz="1800" dirty="0" smtClean="0"/>
              <a:t>field) as baseline</a:t>
            </a:r>
            <a:endParaRPr lang="en-US" sz="1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697" y="2044049"/>
            <a:ext cx="5608806" cy="1981372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32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59071"/>
            <a:ext cx="7772400" cy="609600"/>
          </a:xfrm>
        </p:spPr>
        <p:txBody>
          <a:bodyPr/>
          <a:lstStyle/>
          <a:p>
            <a:r>
              <a:rPr lang="en-US" dirty="0" smtClean="0"/>
              <a:t>Effect of Feedback Quantization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66700" y="5294055"/>
            <a:ext cx="9677400" cy="736448"/>
          </a:xfrm>
        </p:spPr>
        <p:txBody>
          <a:bodyPr/>
          <a:lstStyle/>
          <a:p>
            <a:pPr algn="ctr"/>
            <a:r>
              <a:rPr lang="en-US" sz="1800" dirty="0" smtClean="0"/>
              <a:t>SINR value quantized </a:t>
            </a:r>
            <a:r>
              <a:rPr lang="en-US" sz="1800" dirty="0"/>
              <a:t>and fed back to the transmitter</a:t>
            </a:r>
            <a:r>
              <a:rPr lang="en-US" sz="1800" dirty="0" smtClean="0"/>
              <a:t>. [-</a:t>
            </a:r>
            <a:r>
              <a:rPr lang="en-US" sz="1800" dirty="0"/>
              <a:t>10,53] dB </a:t>
            </a:r>
            <a:r>
              <a:rPr lang="en-US" sz="1800" dirty="0" smtClean="0"/>
              <a:t>mapped to </a:t>
            </a:r>
            <a:r>
              <a:rPr lang="en-US" sz="1800" dirty="0"/>
              <a:t>2</a:t>
            </a:r>
            <a:r>
              <a:rPr lang="en-US" sz="1800" baseline="30000" dirty="0"/>
              <a:t>N -1</a:t>
            </a:r>
            <a:r>
              <a:rPr lang="en-US" sz="1800" dirty="0"/>
              <a:t> </a:t>
            </a:r>
            <a:r>
              <a:rPr lang="en-US" sz="1800" dirty="0" smtClean="0"/>
              <a:t>values</a:t>
            </a:r>
          </a:p>
          <a:p>
            <a:pPr algn="ctr"/>
            <a:r>
              <a:rPr lang="en-US" sz="1800" dirty="0"/>
              <a:t>6-bit quantization of SINR for each RU (equivalent to MFB:SNR quantization in 802.11ac [14, Table 8-13b].) is sufficient to extract scheduling gains</a:t>
            </a:r>
          </a:p>
          <a:p>
            <a:pPr algn="ctr"/>
            <a:endParaRPr lang="en-US" sz="18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715687" y="4749554"/>
            <a:ext cx="5867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Case1: 1 </a:t>
            </a:r>
            <a:r>
              <a:rPr lang="en-US" sz="1600" dirty="0" smtClean="0"/>
              <a:t>bit; Case2</a:t>
            </a:r>
            <a:r>
              <a:rPr lang="en-US" sz="1600" dirty="0"/>
              <a:t>: 3 bits </a:t>
            </a:r>
            <a:r>
              <a:rPr lang="en-US" sz="1600" dirty="0" smtClean="0"/>
              <a:t>; Case3</a:t>
            </a:r>
            <a:r>
              <a:rPr lang="en-US" sz="1600" dirty="0"/>
              <a:t>: 6 </a:t>
            </a:r>
            <a:r>
              <a:rPr lang="en-US" sz="1600" dirty="0" smtClean="0"/>
              <a:t>bits; Case4</a:t>
            </a:r>
            <a:r>
              <a:rPr lang="en-US" sz="1600" dirty="0"/>
              <a:t>: No quantization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20089" y="1489802"/>
            <a:ext cx="2470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20 MHz: FG = RG = 9 RUs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5607134" y="1505200"/>
            <a:ext cx="2624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8</a:t>
            </a:r>
            <a:r>
              <a:rPr lang="en-US" sz="1600" dirty="0" smtClean="0"/>
              <a:t>0 MHz: FG = RG = 37 RUs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572687" y="1085798"/>
            <a:ext cx="843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Quantify effect of SINR quantization on scheduling gains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726" y="1542624"/>
            <a:ext cx="4487045" cy="33591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1538730"/>
            <a:ext cx="4426080" cy="331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15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3901" y="525458"/>
            <a:ext cx="7772400" cy="609600"/>
          </a:xfrm>
        </p:spPr>
        <p:txBody>
          <a:bodyPr/>
          <a:lstStyle/>
          <a:p>
            <a:r>
              <a:rPr lang="en-US" dirty="0" smtClean="0"/>
              <a:t>Feedback Overhead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90501" y="1169031"/>
            <a:ext cx="883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000" dirty="0" smtClean="0"/>
              <a:t>Quantify feedback overhead  in  number of OFDM symbols assuming MCS0 transmission and 802.11ac MFB mechanism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5182751"/>
            <a:ext cx="8839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000" dirty="0" smtClean="0"/>
              <a:t>1 additional OFDM symbol needed for 20 MHz with 4 to 9 FB granularity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000" dirty="0" smtClean="0"/>
              <a:t>3 or 4 additional OFDM symbols needed for 80 MHz with 21 FB granularity 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US" sz="2000" dirty="0" smtClean="0"/>
              <a:t>no performance loss compared with 37 FB granularity</a:t>
            </a:r>
          </a:p>
          <a:p>
            <a:pPr marL="671513" lvl="1" indent="-214313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002" y="1990219"/>
            <a:ext cx="5201747" cy="303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20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- Simulation Scenario 1 @ 20 MHz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85765" y="3893403"/>
                <a:ext cx="139249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Case1: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=5×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dirty="0"/>
              </a:p>
              <a:p>
                <a:pPr algn="ctr"/>
                <a:r>
                  <a:rPr lang="en-US" dirty="0"/>
                  <a:t>Case2: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=4×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algn="ctr"/>
                <a:r>
                  <a:rPr lang="en-US" dirty="0"/>
                  <a:t>Case3: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=2×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algn="ctr"/>
                <a:r>
                  <a:rPr lang="en-US" dirty="0"/>
                  <a:t>Case4: No latency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65" y="3893403"/>
                <a:ext cx="1392497" cy="830997"/>
              </a:xfrm>
              <a:prstGeom prst="rect">
                <a:avLst/>
              </a:prstGeom>
              <a:blipFill rotWithShape="0">
                <a:blip r:embed="rId2"/>
                <a:stretch>
                  <a:fillRect t="-735" b="-51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2386973" y="4049831"/>
            <a:ext cx="165782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FB Granularity : Case 4</a:t>
            </a:r>
          </a:p>
          <a:p>
            <a:pPr algn="ctr"/>
            <a:r>
              <a:rPr lang="en-US" dirty="0"/>
              <a:t>RU Granularity: Case 4</a:t>
            </a:r>
          </a:p>
          <a:p>
            <a:pPr algn="ctr"/>
            <a:r>
              <a:rPr lang="en-US" dirty="0"/>
              <a:t>Bandwidth: 20 MHz</a:t>
            </a:r>
          </a:p>
          <a:p>
            <a:pPr algn="ctr"/>
            <a:r>
              <a:rPr lang="en-US" dirty="0"/>
              <a:t>Quantization: Ideal</a:t>
            </a:r>
          </a:p>
          <a:p>
            <a:pPr algn="ctr"/>
            <a:r>
              <a:rPr lang="en-US" dirty="0"/>
              <a:t>Number of users: 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09800" y="5689694"/>
            <a:ext cx="5553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In this scenario, latency does not affect scheduling gains 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90501" y="1169031"/>
            <a:ext cx="883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000" dirty="0" smtClean="0"/>
              <a:t>Quantify effect of latency between feedback measurement and scheduling on scheduling gains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-210365" y="4742329"/>
            <a:ext cx="2218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/>
              <a:t>T </a:t>
            </a:r>
            <a:r>
              <a:rPr lang="en-US" i="1" dirty="0" smtClean="0"/>
              <a:t>  =    </a:t>
            </a:r>
            <a:r>
              <a:rPr lang="en-US" i="1" dirty="0"/>
              <a:t>Duration(NDPA) </a:t>
            </a:r>
            <a:r>
              <a:rPr lang="en-US" i="1" dirty="0" smtClean="0"/>
              <a:t>+</a:t>
            </a:r>
          </a:p>
          <a:p>
            <a:pPr algn="ctr"/>
            <a:r>
              <a:rPr lang="en-US" i="1" dirty="0"/>
              <a:t> </a:t>
            </a:r>
            <a:r>
              <a:rPr lang="en-US" i="1" dirty="0" smtClean="0"/>
              <a:t>        Duration(NDP</a:t>
            </a:r>
            <a:r>
              <a:rPr lang="en-US" i="1" dirty="0"/>
              <a:t>) + </a:t>
            </a:r>
            <a:endParaRPr lang="en-US" i="1" dirty="0" smtClean="0"/>
          </a:p>
          <a:p>
            <a:pPr algn="ctr"/>
            <a:r>
              <a:rPr lang="en-US" i="1" dirty="0"/>
              <a:t> </a:t>
            </a:r>
            <a:r>
              <a:rPr lang="en-US" i="1" dirty="0" smtClean="0"/>
              <a:t>            Duration </a:t>
            </a:r>
            <a:r>
              <a:rPr lang="en-US" i="1" dirty="0"/>
              <a:t>(Feedback)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055036"/>
            <a:ext cx="2834886" cy="1694835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2391" y="1524000"/>
            <a:ext cx="4901609" cy="367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32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415926" y="1524001"/>
            <a:ext cx="7858124" cy="462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6858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With CSI-based RU selection, OFDMA </a:t>
            </a:r>
            <a:r>
              <a:rPr lang="en-US" dirty="0" smtClean="0"/>
              <a:t>may maximize </a:t>
            </a:r>
            <a:r>
              <a:rPr lang="en-US" dirty="0"/>
              <a:t>the system throughput gain in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scenarios</a:t>
            </a:r>
            <a:r>
              <a:rPr lang="en-US" dirty="0" smtClean="0"/>
              <a:t>.</a:t>
            </a:r>
          </a:p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 marL="6858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We quantify the </a:t>
            </a:r>
            <a:r>
              <a:rPr lang="en-GB" kern="0" dirty="0"/>
              <a:t>potential </a:t>
            </a:r>
            <a:r>
              <a:rPr lang="en-GB" dirty="0"/>
              <a:t>resource unit </a:t>
            </a:r>
            <a:r>
              <a:rPr lang="en-GB" kern="0" dirty="0"/>
              <a:t>(RU) selection gains for </a:t>
            </a:r>
            <a:r>
              <a:rPr lang="en-GB" kern="0" dirty="0" err="1"/>
              <a:t>TGax</a:t>
            </a:r>
            <a:r>
              <a:rPr lang="en-GB" kern="0" dirty="0"/>
              <a:t> OFDMA transmissions with different RU </a:t>
            </a:r>
            <a:r>
              <a:rPr lang="en-GB" kern="0" dirty="0" smtClean="0"/>
              <a:t>sizes, bandwidths, channels and  simulation scenarios.</a:t>
            </a:r>
          </a:p>
          <a:p>
            <a:pPr marL="1085850" lvl="1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/>
              <a:t>The effects of feedback granularity, </a:t>
            </a:r>
            <a:r>
              <a:rPr lang="en-US" kern="0" dirty="0" smtClean="0"/>
              <a:t>quantization, delay and feedback overhead </a:t>
            </a:r>
            <a:r>
              <a:rPr lang="en-US" kern="0" dirty="0"/>
              <a:t>on the selection gains are </a:t>
            </a:r>
            <a:r>
              <a:rPr lang="en-US" kern="0" dirty="0" smtClean="0"/>
              <a:t>also studied.</a:t>
            </a:r>
            <a:r>
              <a:rPr lang="en-GB" kern="0" dirty="0" smtClean="0"/>
              <a:t>  </a:t>
            </a:r>
          </a:p>
          <a:p>
            <a:pPr marL="1085850" lvl="1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 smtClean="0"/>
              <a:t>System throughput gains </a:t>
            </a:r>
            <a:r>
              <a:rPr lang="en-US" kern="0" dirty="0"/>
              <a:t>of up to </a:t>
            </a:r>
            <a:r>
              <a:rPr lang="en-US" kern="0" dirty="0" smtClean="0"/>
              <a:t>≈40% </a:t>
            </a:r>
            <a:r>
              <a:rPr lang="en-US" kern="0" dirty="0"/>
              <a:t>in indoor scenarios and ≈ 60</a:t>
            </a:r>
            <a:r>
              <a:rPr lang="en-US" kern="0" dirty="0" smtClean="0"/>
              <a:t>% </a:t>
            </a:r>
            <a:r>
              <a:rPr lang="en-US" kern="0" dirty="0"/>
              <a:t>in outdoor scenarios </a:t>
            </a:r>
            <a:r>
              <a:rPr lang="en-US" kern="0" dirty="0" smtClean="0"/>
              <a:t>may be </a:t>
            </a:r>
            <a:r>
              <a:rPr lang="en-US" kern="0" dirty="0"/>
              <a:t>seen </a:t>
            </a:r>
            <a:r>
              <a:rPr lang="en-US" kern="0" dirty="0" smtClean="0"/>
              <a:t>by using CSI-based RU selection as opposed to a random </a:t>
            </a:r>
            <a:r>
              <a:rPr lang="en-US" kern="0" dirty="0"/>
              <a:t>allocation method</a:t>
            </a:r>
            <a:r>
              <a:rPr lang="en-US" kern="0" dirty="0" smtClean="0"/>
              <a:t>.</a:t>
            </a:r>
            <a:endParaRPr lang="en-US" kern="0" dirty="0"/>
          </a:p>
          <a:p>
            <a:pPr marL="1085850" lvl="1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 smtClean="0"/>
          </a:p>
          <a:p>
            <a:pPr marL="6858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Efficient RU based feedback is needed at the transmitter to realize these gains.</a:t>
            </a:r>
          </a:p>
          <a:p>
            <a:pPr lvl="2" algn="just">
              <a:buFont typeface="Wingdings" panose="05000000000000000000" pitchFamily="2" charset="2"/>
              <a:buChar char="§"/>
            </a:pPr>
            <a:endParaRPr lang="en-US" sz="1800" kern="0" dirty="0"/>
          </a:p>
          <a:p>
            <a:pPr lvl="2" algn="just">
              <a:buFont typeface="Wingdings" panose="05000000000000000000" pitchFamily="2" charset="2"/>
              <a:buChar char="§"/>
            </a:pPr>
            <a:endParaRPr lang="en-US" sz="1800" kern="0" dirty="0"/>
          </a:p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 lvl="3"/>
            <a:endParaRPr lang="en-US" sz="1400" kern="0" dirty="0" smtClean="0"/>
          </a:p>
          <a:p>
            <a:pPr lvl="3"/>
            <a:endParaRPr lang="en-US" sz="1400" kern="0" dirty="0"/>
          </a:p>
        </p:txBody>
      </p:sp>
      <p:sp>
        <p:nvSpPr>
          <p:cNvPr id="42" name="직사각형 12"/>
          <p:cNvSpPr/>
          <p:nvPr/>
        </p:nvSpPr>
        <p:spPr bwMode="auto">
          <a:xfrm>
            <a:off x="1981200" y="6236525"/>
            <a:ext cx="5195788" cy="152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77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to add to the TG Specification Framework</a:t>
            </a:r>
            <a:r>
              <a:rPr lang="en-US" b="1" dirty="0" smtClean="0"/>
              <a:t>?</a:t>
            </a:r>
            <a:endParaRPr lang="en-US" b="1" dirty="0"/>
          </a:p>
          <a:p>
            <a:r>
              <a:rPr lang="en-US" dirty="0"/>
              <a:t>4.x.y The amendment shall include a mechanism for Resource Unit (RU) based </a:t>
            </a:r>
            <a:r>
              <a:rPr lang="en-US" dirty="0" smtClean="0"/>
              <a:t>feedback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44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0991"/>
            <a:ext cx="7772400" cy="44958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1400" dirty="0"/>
              <a:t>[1] </a:t>
            </a:r>
            <a:r>
              <a:rPr lang="en-US" sz="1400" dirty="0" smtClean="0"/>
              <a:t>IEEE 802.11-15/132r6 </a:t>
            </a:r>
            <a:r>
              <a:rPr lang="en-US" sz="1400" dirty="0"/>
              <a:t>Spec Framework, </a:t>
            </a:r>
            <a:r>
              <a:rPr lang="en-US" sz="1400" dirty="0" smtClean="0"/>
              <a:t>Intel</a:t>
            </a:r>
          </a:p>
          <a:p>
            <a:pPr marL="0" indent="0" algn="just">
              <a:buNone/>
            </a:pPr>
            <a:r>
              <a:rPr lang="en-US" sz="1400" dirty="0"/>
              <a:t>[2] IEEE </a:t>
            </a:r>
            <a:r>
              <a:rPr lang="en-US" sz="1400" dirty="0" smtClean="0"/>
              <a:t>802.11-14/882r4, </a:t>
            </a:r>
            <a:r>
              <a:rPr lang="en-US" sz="1400" dirty="0" err="1"/>
              <a:t>TGax</a:t>
            </a:r>
            <a:r>
              <a:rPr lang="en-US" sz="1400" dirty="0"/>
              <a:t> Channel Model Document</a:t>
            </a:r>
            <a:r>
              <a:rPr lang="en-US" sz="1400" dirty="0" smtClean="0"/>
              <a:t>, </a:t>
            </a:r>
            <a:r>
              <a:rPr lang="en-US" sz="1400" dirty="0" err="1" smtClean="0"/>
              <a:t>Mediatek</a:t>
            </a:r>
            <a:endParaRPr lang="en-US" sz="1400" dirty="0" smtClean="0"/>
          </a:p>
          <a:p>
            <a:pPr marL="0" indent="0" algn="just">
              <a:buNone/>
            </a:pPr>
            <a:r>
              <a:rPr lang="en-US" sz="1400" dirty="0" smtClean="0"/>
              <a:t>[3</a:t>
            </a:r>
            <a:r>
              <a:rPr lang="en-US" sz="1400" dirty="0"/>
              <a:t>] Report ITU-R M.2135-1, (12/2009),  Guidelines for evaluation of radio interface technologies for </a:t>
            </a:r>
            <a:r>
              <a:rPr lang="en-US" sz="1400" dirty="0" smtClean="0"/>
              <a:t>IMT-Advanced</a:t>
            </a:r>
          </a:p>
          <a:p>
            <a:pPr marL="0" indent="0" algn="just">
              <a:buNone/>
            </a:pPr>
            <a:r>
              <a:rPr lang="en-US" sz="1400" dirty="0" smtClean="0"/>
              <a:t>[4] IEEE 802.11-15/330r5, OFDMA Numerology and Structure, Intel</a:t>
            </a:r>
          </a:p>
          <a:p>
            <a:pPr marL="0" indent="0" algn="just">
              <a:buNone/>
            </a:pPr>
            <a:r>
              <a:rPr lang="en-US" sz="1400" dirty="0" smtClean="0"/>
              <a:t>[5] IEEE 802.11-14/858r1</a:t>
            </a:r>
            <a:r>
              <a:rPr lang="en-US" sz="1400" dirty="0"/>
              <a:t>, Analysis on Multiplexing Schemes exploiting frequency selectivity </a:t>
            </a:r>
            <a:r>
              <a:rPr lang="en-US" sz="1400" dirty="0" smtClean="0"/>
              <a:t>in </a:t>
            </a:r>
            <a:r>
              <a:rPr lang="en-US" sz="1400" dirty="0"/>
              <a:t>WLAN </a:t>
            </a:r>
            <a:r>
              <a:rPr lang="en-US" sz="1400" dirty="0" smtClean="0"/>
              <a:t>Systems, Samsung </a:t>
            </a:r>
          </a:p>
          <a:p>
            <a:pPr marL="0" indent="0" algn="just">
              <a:buNone/>
            </a:pPr>
            <a:r>
              <a:rPr lang="en-US" sz="1400" dirty="0" smtClean="0"/>
              <a:t>[6] </a:t>
            </a:r>
            <a:r>
              <a:rPr lang="en-US" sz="1400" dirty="0"/>
              <a:t>IEEE 802.11-14/1227r2, OFDMA Performance </a:t>
            </a:r>
            <a:r>
              <a:rPr lang="en-US" sz="1400" dirty="0" smtClean="0"/>
              <a:t>Analysis, </a:t>
            </a:r>
            <a:r>
              <a:rPr lang="en-US" sz="1400" dirty="0" err="1" smtClean="0"/>
              <a:t>Mediatek</a:t>
            </a:r>
            <a:r>
              <a:rPr lang="en-US" sz="1400" dirty="0" smtClean="0"/>
              <a:t> </a:t>
            </a:r>
          </a:p>
          <a:p>
            <a:pPr marL="0" indent="0" algn="just">
              <a:buNone/>
            </a:pPr>
            <a:r>
              <a:rPr lang="en-US" sz="1400" dirty="0" smtClean="0"/>
              <a:t>[7] IEEE 802.11-15/383r0</a:t>
            </a:r>
            <a:r>
              <a:rPr lang="en-US" sz="1400" dirty="0"/>
              <a:t>, Impact of number of sub-channels in </a:t>
            </a:r>
            <a:r>
              <a:rPr lang="en-US" sz="1400" dirty="0" smtClean="0"/>
              <a:t>OFDMA, Ericsson</a:t>
            </a:r>
          </a:p>
          <a:p>
            <a:pPr marL="0" indent="0" algn="just">
              <a:buNone/>
            </a:pPr>
            <a:r>
              <a:rPr lang="en-US" sz="1400" dirty="0" smtClean="0"/>
              <a:t>[8] IEEE 802.11-15/980r12, </a:t>
            </a:r>
            <a:r>
              <a:rPr lang="en-US" sz="1400" dirty="0"/>
              <a:t>Simulation </a:t>
            </a:r>
            <a:r>
              <a:rPr lang="en-US" sz="1400" dirty="0" smtClean="0"/>
              <a:t>Scenarios, Qualcomm</a:t>
            </a:r>
          </a:p>
          <a:p>
            <a:pPr marL="0" indent="0" algn="just">
              <a:buNone/>
            </a:pPr>
            <a:r>
              <a:rPr lang="en-US" sz="1400" dirty="0" smtClean="0"/>
              <a:t>[</a:t>
            </a:r>
            <a:r>
              <a:rPr lang="en-US" sz="1400" dirty="0"/>
              <a:t>9] </a:t>
            </a:r>
            <a:r>
              <a:rPr lang="en-US" sz="1400" dirty="0" err="1"/>
              <a:t>Zhishui</a:t>
            </a:r>
            <a:r>
              <a:rPr lang="en-US" sz="1400" dirty="0"/>
              <a:t> Sun; </a:t>
            </a:r>
            <a:r>
              <a:rPr lang="en-US" sz="1400" dirty="0" err="1"/>
              <a:t>Changchuan</a:t>
            </a:r>
            <a:r>
              <a:rPr lang="en-US" sz="1400" dirty="0"/>
              <a:t> Yin; </a:t>
            </a:r>
            <a:r>
              <a:rPr lang="en-US" sz="1400" dirty="0" err="1"/>
              <a:t>Guangxin</a:t>
            </a:r>
            <a:r>
              <a:rPr lang="en-US" sz="1400" dirty="0"/>
              <a:t> Yue, "Reduced-Complexity Proportional Fair Scheduling for OFDMA Systems,“ Proc. IEEE International Conference on Communications, Circuits and Systems (ICCCAS)</a:t>
            </a:r>
            <a:r>
              <a:rPr lang="en-US" sz="1400" i="1" dirty="0"/>
              <a:t>, </a:t>
            </a:r>
            <a:r>
              <a:rPr lang="en-US" sz="1400" dirty="0"/>
              <a:t>vol.2, pp.1221-1225, </a:t>
            </a:r>
            <a:r>
              <a:rPr lang="en-US" sz="1400" dirty="0" smtClean="0"/>
              <a:t>2006</a:t>
            </a:r>
          </a:p>
          <a:p>
            <a:pPr marL="0" indent="0" algn="just">
              <a:buNone/>
            </a:pPr>
            <a:r>
              <a:rPr lang="en-US" sz="1400" dirty="0"/>
              <a:t>[10] IEEE P802.11ac™/</a:t>
            </a:r>
            <a:r>
              <a:rPr lang="en-US" sz="1400" dirty="0" smtClean="0"/>
              <a:t>D7.0, Draft </a:t>
            </a:r>
            <a:r>
              <a:rPr lang="en-US" sz="1400" dirty="0"/>
              <a:t>STANDARD </a:t>
            </a:r>
            <a:r>
              <a:rPr lang="en-US" sz="1400" dirty="0" smtClean="0"/>
              <a:t>Part </a:t>
            </a:r>
            <a:r>
              <a:rPr lang="en-US" sz="1400" dirty="0"/>
              <a:t>11: Wireless LAN Medium Access </a:t>
            </a:r>
            <a:r>
              <a:rPr lang="en-US" sz="1400" dirty="0" smtClean="0"/>
              <a:t>Control (MAC</a:t>
            </a:r>
            <a:r>
              <a:rPr lang="en-US" sz="1400" dirty="0"/>
              <a:t>) and Physical Layer (PHY) </a:t>
            </a:r>
            <a:r>
              <a:rPr lang="en-US" sz="1400" dirty="0" smtClean="0"/>
              <a:t>specifications Amendment </a:t>
            </a:r>
            <a:r>
              <a:rPr lang="en-US" sz="1400" dirty="0"/>
              <a:t>4: Enhancements for Very </a:t>
            </a:r>
            <a:r>
              <a:rPr lang="en-US" sz="1400" dirty="0" smtClean="0"/>
              <a:t>High Throughput </a:t>
            </a:r>
            <a:r>
              <a:rPr lang="en-US" sz="1400" dirty="0"/>
              <a:t>for Operation in Bands below 6 </a:t>
            </a:r>
            <a:r>
              <a:rPr lang="en-US" sz="1400" dirty="0" smtClean="0"/>
              <a:t>GHz</a:t>
            </a:r>
          </a:p>
          <a:p>
            <a:pPr marL="0" indent="0" algn="just">
              <a:buNone/>
            </a:pPr>
            <a:r>
              <a:rPr lang="en-US" sz="1400" dirty="0" smtClean="0"/>
              <a:t>[11] IEEE 802.11-14/571r9, Evaluation Methodologies, Broadcom</a:t>
            </a:r>
          </a:p>
          <a:p>
            <a:pPr marL="0" indent="0" algn="just">
              <a:buNone/>
            </a:pPr>
            <a:r>
              <a:rPr lang="en-US" sz="1400" dirty="0" smtClean="0"/>
              <a:t>[12] IEEE 802.11-15/125r2, </a:t>
            </a:r>
            <a:r>
              <a:rPr lang="en-US" sz="1400" dirty="0"/>
              <a:t>Box 1 and Box 2 Calibration </a:t>
            </a:r>
            <a:r>
              <a:rPr lang="en-US" sz="1400" dirty="0" smtClean="0"/>
              <a:t>Results, Broadcom</a:t>
            </a:r>
          </a:p>
          <a:p>
            <a:pPr marL="0" indent="0" algn="just">
              <a:buNone/>
            </a:pPr>
            <a:r>
              <a:rPr lang="en-US" sz="1400" dirty="0"/>
              <a:t>[13] IEEE 802.11-15/568r2, Frequency Selective Scheduling (FSS) for </a:t>
            </a:r>
            <a:r>
              <a:rPr lang="en-US" sz="1400" dirty="0" err="1"/>
              <a:t>TGax</a:t>
            </a:r>
            <a:r>
              <a:rPr lang="en-US" sz="1400" dirty="0"/>
              <a:t> </a:t>
            </a:r>
            <a:r>
              <a:rPr lang="en-US" sz="1400" dirty="0" smtClean="0"/>
              <a:t>OFDMA. </a:t>
            </a:r>
            <a:r>
              <a:rPr lang="en-US" sz="1400" dirty="0" err="1" smtClean="0"/>
              <a:t>InterDigital</a:t>
            </a:r>
            <a:endParaRPr lang="en-US" sz="1400" dirty="0" smtClean="0"/>
          </a:p>
          <a:p>
            <a:pPr marL="0" indent="0" algn="just">
              <a:buNone/>
            </a:pPr>
            <a:r>
              <a:rPr lang="en-US" sz="1400" dirty="0" smtClean="0"/>
              <a:t>[14</a:t>
            </a:r>
            <a:r>
              <a:rPr lang="en-US" sz="1400" dirty="0"/>
              <a:t>] </a:t>
            </a:r>
            <a:r>
              <a:rPr lang="en-US" sz="1400" dirty="0" smtClean="0"/>
              <a:t>Wireless </a:t>
            </a:r>
            <a:r>
              <a:rPr lang="en-US" sz="1400" dirty="0"/>
              <a:t>LAN Medium Access </a:t>
            </a:r>
            <a:r>
              <a:rPr lang="en-US" sz="1400" dirty="0" smtClean="0"/>
              <a:t>Control (</a:t>
            </a:r>
            <a:r>
              <a:rPr lang="en-US" sz="1400" dirty="0"/>
              <a:t>MAC) and Physical Layer (PHY) specifications</a:t>
            </a:r>
          </a:p>
          <a:p>
            <a:pPr marL="0" indent="0" algn="just">
              <a:buNone/>
            </a:pPr>
            <a:r>
              <a:rPr lang="en-US" sz="1400" dirty="0"/>
              <a:t>Amendment 4: Enhancements for Very </a:t>
            </a:r>
            <a:r>
              <a:rPr lang="en-US" sz="1400" dirty="0" smtClean="0"/>
              <a:t>High Throughput </a:t>
            </a:r>
            <a:r>
              <a:rPr lang="en-US" sz="1400" dirty="0"/>
              <a:t>for Operation in Bands below 6 GHz</a:t>
            </a:r>
            <a:endParaRPr lang="en-US" sz="1400" dirty="0" smtClean="0"/>
          </a:p>
          <a:p>
            <a:pPr marL="0" indent="0" algn="just">
              <a:buNone/>
            </a:pPr>
            <a:endParaRPr lang="en-US" sz="1400" dirty="0" smtClean="0"/>
          </a:p>
          <a:p>
            <a:pPr marL="0" indent="0" algn="just">
              <a:buNone/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4491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259" y="2971800"/>
            <a:ext cx="7772400" cy="609600"/>
          </a:xfrm>
        </p:spPr>
        <p:txBody>
          <a:bodyPr/>
          <a:lstStyle/>
          <a:p>
            <a:r>
              <a:rPr lang="en-US" dirty="0" smtClean="0"/>
              <a:t>Additional Material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091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599" cy="609600"/>
          </a:xfrm>
        </p:spPr>
        <p:txBody>
          <a:bodyPr/>
          <a:lstStyle/>
          <a:p>
            <a:r>
              <a:rPr lang="en-US" dirty="0" smtClean="0"/>
              <a:t>Summary of System Throughput  Analysis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1" name="Right Brace 10"/>
          <p:cNvSpPr/>
          <p:nvPr/>
        </p:nvSpPr>
        <p:spPr>
          <a:xfrm rot="16200000">
            <a:off x="6064165" y="-897836"/>
            <a:ext cx="83861" cy="4399407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552065" y="1018401"/>
            <a:ext cx="11080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FB Granularity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13178" y="6096000"/>
            <a:ext cx="24368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RG @ 20 MHz: Fixed (Case 4)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943600" y="6096000"/>
            <a:ext cx="24368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RG @ 80 MHz: Fixed (Case 6)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373780"/>
            <a:ext cx="7389886" cy="4653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13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3901" y="525458"/>
            <a:ext cx="7772400" cy="609600"/>
          </a:xfrm>
        </p:spPr>
        <p:txBody>
          <a:bodyPr/>
          <a:lstStyle/>
          <a:p>
            <a:r>
              <a:rPr lang="en-US" dirty="0" smtClean="0"/>
              <a:t>Feedback Overhead Analysis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1" y="1553001"/>
            <a:ext cx="7510525" cy="3464573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63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304800" y="1600200"/>
            <a:ext cx="8534400" cy="44958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Motivation</a:t>
            </a:r>
          </a:p>
          <a:p>
            <a:r>
              <a:rPr lang="en-US" dirty="0" smtClean="0"/>
              <a:t>Feedback Granularity (FG)/ Resource Unit Granularity (RG)</a:t>
            </a:r>
            <a:endParaRPr lang="en-US" dirty="0"/>
          </a:p>
          <a:p>
            <a:r>
              <a:rPr lang="en-US" dirty="0" smtClean="0"/>
              <a:t>System Throughput Simulation Assumptions</a:t>
            </a:r>
          </a:p>
          <a:p>
            <a:r>
              <a:rPr lang="en-US" dirty="0" smtClean="0"/>
              <a:t>System Throughput Results</a:t>
            </a:r>
          </a:p>
          <a:p>
            <a:r>
              <a:rPr lang="en-US" dirty="0" smtClean="0"/>
              <a:t>Effect of Quantization, Feedback Overhead and Latency</a:t>
            </a:r>
          </a:p>
          <a:p>
            <a:r>
              <a:rPr lang="en-US" dirty="0" smtClean="0"/>
              <a:t>Conclusions</a:t>
            </a:r>
          </a:p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01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968596"/>
            <a:ext cx="7772400" cy="609600"/>
          </a:xfrm>
        </p:spPr>
        <p:txBody>
          <a:bodyPr/>
          <a:lstStyle/>
          <a:p>
            <a:r>
              <a:rPr lang="en-US" dirty="0"/>
              <a:t>Simulation: Simulation </a:t>
            </a:r>
            <a:r>
              <a:rPr lang="en-US" dirty="0" smtClean="0"/>
              <a:t>Scenario 2 : 20 MHz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663656" y="5260132"/>
            <a:ext cx="11336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Bandwidth: 20 MHz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90289" y="5085550"/>
            <a:ext cx="16466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RU Granularity: Fixed (Case 4)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336259" y="4930017"/>
            <a:ext cx="17171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/>
              <a:t>FB Granularity : Case1 to Case 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210289" y="5260132"/>
            <a:ext cx="11336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Bandwidth: 20 MHz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918542" y="5085550"/>
            <a:ext cx="17171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/>
              <a:t>FB Granularity : Case1 to Case 4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019732" y="5415665"/>
            <a:ext cx="145745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/>
              <a:t>Channel Model: Channel D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8658" y="1637501"/>
            <a:ext cx="4579598" cy="34290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6019732" y="1469144"/>
            <a:ext cx="17363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Random vs PF Gain  (%)</a:t>
            </a:r>
            <a:endParaRPr lang="en-US" u="sng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19</a:t>
            </a:r>
            <a:endParaRPr lang="en-US" dirty="0"/>
          </a:p>
        </p:txBody>
      </p:sp>
      <p:sp>
        <p:nvSpPr>
          <p:cNvPr id="1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5" y="1557268"/>
            <a:ext cx="4548010" cy="347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3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1002939"/>
            <a:ext cx="7772400" cy="609600"/>
          </a:xfrm>
        </p:spPr>
        <p:txBody>
          <a:bodyPr/>
          <a:lstStyle/>
          <a:p>
            <a:r>
              <a:rPr lang="en-US" dirty="0"/>
              <a:t>Simulation: Simulation </a:t>
            </a:r>
            <a:r>
              <a:rPr lang="en-US" dirty="0" smtClean="0"/>
              <a:t>Scenario 3 : 20 MHz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63656" y="5260132"/>
            <a:ext cx="11336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Bandwidth: 20 MHz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90289" y="5085550"/>
            <a:ext cx="16466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RU Granularity: Fixed (Case 4)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36259" y="4930017"/>
            <a:ext cx="17171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/>
              <a:t>FB Granularity : Case1 to Case 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10289" y="5260132"/>
            <a:ext cx="11336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Bandwidth: 20 MHz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889888" y="5045433"/>
            <a:ext cx="17171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/>
              <a:t>FB Granularity : Case1 to Case 4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019732" y="5415665"/>
            <a:ext cx="145745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/>
              <a:t>Channel Model: Channel D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5492" y="1672953"/>
            <a:ext cx="4246108" cy="3179298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6215243" y="1497808"/>
            <a:ext cx="17363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Random vs PF Gain  (%)</a:t>
            </a:r>
            <a:endParaRPr lang="en-US" u="sng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20</a:t>
            </a:r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432" y="1533768"/>
            <a:ext cx="4548010" cy="347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7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953299"/>
            <a:ext cx="7772400" cy="609600"/>
          </a:xfrm>
        </p:spPr>
        <p:txBody>
          <a:bodyPr/>
          <a:lstStyle/>
          <a:p>
            <a:r>
              <a:rPr lang="en-US" dirty="0"/>
              <a:t>Simulation: Simulation </a:t>
            </a:r>
            <a:r>
              <a:rPr lang="en-US" dirty="0" smtClean="0"/>
              <a:t>Scenario 4 : 20 MHz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77579" y="5569553"/>
            <a:ext cx="1662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Bandwidth: 20 MHz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92364" y="5306203"/>
            <a:ext cx="2459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RU Granularity: Fixed (Case 4)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01889" y="4986435"/>
            <a:ext cx="25715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FB Granularity : Case1 to Case 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52886" y="5413092"/>
            <a:ext cx="1662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Bandwidth: 20 MHz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73367" y="5152314"/>
            <a:ext cx="2557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RU Granularity: Case1 to Case 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39889" y="4869592"/>
            <a:ext cx="25715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FB Granularity : Case1 to Case 4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82354" y="5652329"/>
            <a:ext cx="17331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Channel Model: </a:t>
            </a:r>
            <a:r>
              <a:rPr lang="en-US" sz="1400" dirty="0" err="1" smtClean="0"/>
              <a:t>UMi</a:t>
            </a:r>
            <a:endParaRPr lang="en-US" sz="14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4676" y="1691480"/>
            <a:ext cx="4150724" cy="3107878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6066394" y="1452342"/>
            <a:ext cx="19944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u="sng" dirty="0" smtClean="0"/>
              <a:t>Random vs PF Gain  (%)</a:t>
            </a:r>
            <a:endParaRPr lang="en-US" sz="1400" u="sng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21</a:t>
            </a:r>
            <a:endParaRPr lang="en-US" dirty="0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87" y="1499423"/>
            <a:ext cx="4541914" cy="347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44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1181662"/>
            <a:ext cx="7772400" cy="609600"/>
          </a:xfrm>
        </p:spPr>
        <p:txBody>
          <a:bodyPr/>
          <a:lstStyle/>
          <a:p>
            <a:pPr algn="l"/>
            <a:r>
              <a:rPr lang="en-US" dirty="0"/>
              <a:t>Simulation: Simulation </a:t>
            </a:r>
            <a:r>
              <a:rPr lang="en-US" dirty="0" smtClean="0"/>
              <a:t>Scenario 2 : 80 MHz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86200" y="6102094"/>
            <a:ext cx="1662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Bandwidth: 80 MHz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74632" y="5819223"/>
            <a:ext cx="2459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RU Granularity: Fixed (Case 6)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74632" y="5570216"/>
            <a:ext cx="25715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FB Granularity : Case1 to Case 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135292" y="2000474"/>
            <a:ext cx="10310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u="sng" dirty="0"/>
              <a:t>Throughput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22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144" y="2238302"/>
            <a:ext cx="4541914" cy="340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62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809310"/>
            <a:ext cx="7772400" cy="609600"/>
          </a:xfrm>
        </p:spPr>
        <p:txBody>
          <a:bodyPr/>
          <a:lstStyle/>
          <a:p>
            <a:r>
              <a:rPr lang="en-US" dirty="0"/>
              <a:t>Simulation: Simulation </a:t>
            </a:r>
            <a:r>
              <a:rPr lang="en-US" dirty="0" smtClean="0"/>
              <a:t>Scenario 3 : 80 MHz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6882" y="5606099"/>
            <a:ext cx="1662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Bandwidth: 80 MHz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73619" y="5339774"/>
            <a:ext cx="2459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RU Granularity: Fixed (Case 6)</a:t>
            </a:r>
          </a:p>
        </p:txBody>
      </p:sp>
      <p:sp>
        <p:nvSpPr>
          <p:cNvPr id="8" name="Rectangle 7"/>
          <p:cNvSpPr/>
          <p:nvPr/>
        </p:nvSpPr>
        <p:spPr>
          <a:xfrm>
            <a:off x="3435519" y="5059547"/>
            <a:ext cx="25715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FB Granularity : Case1 to Case 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62400" y="1583338"/>
            <a:ext cx="10310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u="sng" dirty="0"/>
              <a:t>Throughput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23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1489" y="1811573"/>
            <a:ext cx="4548010" cy="340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53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Methodology of System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Obtain per tone SINR of STAs based on path loss and  shadowing of specific simulation scenario [12] and fading channel [2]</a:t>
            </a:r>
          </a:p>
          <a:p>
            <a:r>
              <a:rPr lang="en-US" dirty="0" smtClean="0"/>
              <a:t>Estimate effective SINR of sub-channels based on the specific numerology using the capacity mapping in [11] at the receiver</a:t>
            </a:r>
          </a:p>
          <a:p>
            <a:r>
              <a:rPr lang="en-US" dirty="0" smtClean="0"/>
              <a:t>Send these to the transmitter using the desired FG</a:t>
            </a:r>
          </a:p>
          <a:p>
            <a:r>
              <a:rPr lang="en-US" dirty="0" smtClean="0"/>
              <a:t>Perform proportional fair scheduling at the transmitter based on effective SINR of different sub-channels at the desired RG [9]</a:t>
            </a:r>
          </a:p>
          <a:p>
            <a:r>
              <a:rPr lang="en-US" dirty="0" smtClean="0"/>
              <a:t>Assign users to sub-channels</a:t>
            </a:r>
          </a:p>
          <a:p>
            <a:r>
              <a:rPr lang="en-US" dirty="0" smtClean="0"/>
              <a:t>Estimate PHY layer system throughput based on capacity of chosen users</a:t>
            </a:r>
          </a:p>
          <a:p>
            <a:r>
              <a:rPr lang="en-US" dirty="0" smtClean="0"/>
              <a:t>Average over multiple drops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6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4958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This contribution quantifies the potential </a:t>
            </a:r>
            <a:r>
              <a:rPr lang="en-GB" dirty="0"/>
              <a:t>resource unit </a:t>
            </a:r>
            <a:r>
              <a:rPr lang="en-GB" kern="0" dirty="0" smtClean="0"/>
              <a:t>(RU) selection gains for OFDMA transmissions for different </a:t>
            </a:r>
            <a:r>
              <a:rPr lang="en-GB" dirty="0" smtClean="0"/>
              <a:t>granularities</a:t>
            </a:r>
            <a:r>
              <a:rPr lang="en-GB" kern="0" dirty="0" smtClean="0"/>
              <a:t>, </a:t>
            </a:r>
            <a:r>
              <a:rPr lang="en-GB" kern="0" dirty="0" err="1" smtClean="0"/>
              <a:t>TGax</a:t>
            </a:r>
            <a:r>
              <a:rPr lang="en-GB" kern="0" dirty="0" smtClean="0"/>
              <a:t> channels and </a:t>
            </a:r>
            <a:r>
              <a:rPr lang="en-GB" dirty="0" err="1" smtClean="0"/>
              <a:t>TGax</a:t>
            </a:r>
            <a:r>
              <a:rPr lang="en-GB" dirty="0" smtClean="0"/>
              <a:t> simulation scenarios.</a:t>
            </a:r>
          </a:p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The effects of feedback granularity (FG), </a:t>
            </a:r>
            <a:r>
              <a:rPr lang="en-GB" dirty="0" smtClean="0"/>
              <a:t>RU granularity (RG), </a:t>
            </a:r>
            <a:r>
              <a:rPr lang="en-GB" kern="0" dirty="0" smtClean="0"/>
              <a:t>quantization, latency and feedback overhead on the </a:t>
            </a:r>
            <a:r>
              <a:rPr lang="en-GB" dirty="0" smtClean="0"/>
              <a:t>selection gains </a:t>
            </a:r>
            <a:r>
              <a:rPr lang="en-GB" kern="0" dirty="0" smtClean="0"/>
              <a:t>are studied.</a:t>
            </a:r>
          </a:p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 smtClean="0"/>
              <a:t>The gains achieved from RU scheduling for TGax OFDMA motivate the need for efficient RU-based feedback. 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45125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143000"/>
            <a:ext cx="8534399" cy="4523601"/>
          </a:xfrm>
        </p:spPr>
        <p:txBody>
          <a:bodyPr/>
          <a:lstStyle/>
          <a:p>
            <a:pPr marL="0" indent="0">
              <a:buNone/>
            </a:pP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2400" dirty="0">
                <a:ea typeface="+mn-ea"/>
                <a:cs typeface="+mn-cs"/>
              </a:rPr>
              <a:t>The 11ax specification framework has already defined </a:t>
            </a:r>
            <a:r>
              <a:rPr lang="en-US" sz="2400" dirty="0" smtClean="0">
                <a:ea typeface="+mn-ea"/>
                <a:cs typeface="+mn-cs"/>
              </a:rPr>
              <a:t>UL/DL </a:t>
            </a:r>
            <a:r>
              <a:rPr lang="en-US" sz="2400" dirty="0">
                <a:ea typeface="+mn-ea"/>
                <a:cs typeface="+mn-cs"/>
              </a:rPr>
              <a:t>OFDMA as one of </a:t>
            </a:r>
            <a:r>
              <a:rPr lang="en-US" sz="2400" dirty="0" smtClean="0">
                <a:ea typeface="+mn-ea"/>
                <a:cs typeface="+mn-cs"/>
              </a:rPr>
              <a:t>the key </a:t>
            </a:r>
            <a:r>
              <a:rPr lang="en-US" sz="2400" dirty="0">
                <a:ea typeface="+mn-ea"/>
                <a:cs typeface="+mn-cs"/>
              </a:rPr>
              <a:t>11ax MU features [1]. </a:t>
            </a:r>
          </a:p>
          <a:p>
            <a:pPr lvl="1" algn="just"/>
            <a:r>
              <a:rPr lang="en-US" sz="2000" dirty="0"/>
              <a:t>An RU numerology has been agreed upon [4]</a:t>
            </a:r>
          </a:p>
          <a:p>
            <a:pPr algn="just"/>
            <a:r>
              <a:rPr lang="en-US" sz="2200" dirty="0" smtClean="0"/>
              <a:t>OFDMA may exploit the channel selectivity to maximize frequency selective multiplexing gain in dense network conditions [5][6][7][13]. </a:t>
            </a:r>
            <a:endParaRPr lang="en-US" sz="2200" dirty="0"/>
          </a:p>
          <a:p>
            <a:pPr lvl="1" algn="just"/>
            <a:r>
              <a:rPr lang="en-US" sz="2000" dirty="0"/>
              <a:t>Results from [13] are updated based on the newly agreed </a:t>
            </a:r>
            <a:r>
              <a:rPr lang="en-US" sz="2000" dirty="0" smtClean="0"/>
              <a:t>numerology [4]</a:t>
            </a:r>
            <a:endParaRPr lang="en-US" sz="2000" dirty="0"/>
          </a:p>
          <a:p>
            <a:pPr lvl="1" algn="just"/>
            <a:r>
              <a:rPr lang="en-US" sz="2000" dirty="0" smtClean="0"/>
              <a:t>We </a:t>
            </a:r>
            <a:r>
              <a:rPr lang="en-US" sz="2000" dirty="0"/>
              <a:t>quantify the gains for resource unit (RU) scheduling in OFDMA transmissions </a:t>
            </a:r>
          </a:p>
          <a:p>
            <a:pPr lvl="2" algn="just"/>
            <a:r>
              <a:rPr lang="en-US" sz="2000" dirty="0"/>
              <a:t>over different </a:t>
            </a:r>
            <a:r>
              <a:rPr lang="en-US" sz="2000" dirty="0" err="1"/>
              <a:t>TGax</a:t>
            </a:r>
            <a:r>
              <a:rPr lang="en-US" sz="2000" dirty="0"/>
              <a:t> channels [2][3]</a:t>
            </a:r>
          </a:p>
          <a:p>
            <a:pPr lvl="2" algn="just"/>
            <a:r>
              <a:rPr lang="en-US" sz="2000" dirty="0"/>
              <a:t>in different </a:t>
            </a:r>
            <a:r>
              <a:rPr lang="en-US" sz="2000" dirty="0" err="1"/>
              <a:t>TGax</a:t>
            </a:r>
            <a:r>
              <a:rPr lang="en-US" sz="2000" dirty="0"/>
              <a:t> simulation scenarios [8]</a:t>
            </a:r>
          </a:p>
          <a:p>
            <a:pPr lvl="2" algn="just"/>
            <a:r>
              <a:rPr lang="en-US" sz="2000" dirty="0" smtClean="0"/>
              <a:t>using </a:t>
            </a:r>
            <a:r>
              <a:rPr lang="en-US" sz="2000" dirty="0"/>
              <a:t>different </a:t>
            </a:r>
            <a:r>
              <a:rPr lang="en-US" sz="2000" dirty="0" smtClean="0"/>
              <a:t>RU/FG granularities</a:t>
            </a:r>
          </a:p>
          <a:p>
            <a:pPr lvl="2" algn="just"/>
            <a:r>
              <a:rPr lang="en-US" sz="2000" dirty="0"/>
              <a:t>f</a:t>
            </a:r>
            <a:r>
              <a:rPr lang="en-US" sz="2000" dirty="0" smtClean="0"/>
              <a:t>or different feedback SNR quantization levels</a:t>
            </a:r>
          </a:p>
          <a:p>
            <a:pPr lvl="2" algn="just"/>
            <a:r>
              <a:rPr lang="en-US" sz="2000" dirty="0"/>
              <a:t>f</a:t>
            </a:r>
            <a:r>
              <a:rPr lang="en-US" sz="2000" dirty="0" smtClean="0"/>
              <a:t>or different feedback latencies </a:t>
            </a:r>
          </a:p>
          <a:p>
            <a:pPr lvl="1"/>
            <a:endParaRPr lang="en-US" sz="1400" dirty="0" smtClean="0"/>
          </a:p>
          <a:p>
            <a:endParaRPr lang="en-US" sz="16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80310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415" y="2268210"/>
            <a:ext cx="8833870" cy="372497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Granularity Definition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87050" y="1572672"/>
            <a:ext cx="1847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900" dirty="0"/>
          </a:p>
        </p:txBody>
      </p:sp>
      <p:sp>
        <p:nvSpPr>
          <p:cNvPr id="113" name="TextBox 112"/>
          <p:cNvSpPr txBox="1"/>
          <p:nvPr/>
        </p:nvSpPr>
        <p:spPr>
          <a:xfrm>
            <a:off x="7352401" y="5373652"/>
            <a:ext cx="1781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Other users </a:t>
            </a:r>
            <a:r>
              <a:rPr lang="en-US" sz="1600" dirty="0" smtClean="0"/>
              <a:t>may use </a:t>
            </a:r>
            <a:r>
              <a:rPr lang="en-US" sz="1600" dirty="0"/>
              <a:t>different granularity. 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33062" y="1345008"/>
            <a:ext cx="8815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@ Receiver: Instantaneous rates on the sub-channels </a:t>
            </a:r>
            <a:r>
              <a:rPr lang="en-US" sz="2000" dirty="0" smtClean="0"/>
              <a:t>(based </a:t>
            </a:r>
            <a:r>
              <a:rPr lang="en-US" sz="2000" dirty="0"/>
              <a:t>on feedback granularity (FG)) are </a:t>
            </a:r>
            <a:r>
              <a:rPr lang="en-US" sz="2000" dirty="0" smtClean="0"/>
              <a:t>calculated </a:t>
            </a:r>
            <a:r>
              <a:rPr lang="en-US" sz="2000" dirty="0"/>
              <a:t>and fed back to the transmitter. 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64346" y="4130700"/>
            <a:ext cx="8815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@ Transmitter: Instantaneous rates on the RUs </a:t>
            </a:r>
            <a:r>
              <a:rPr lang="en-US" sz="2000" dirty="0" smtClean="0"/>
              <a:t>(based </a:t>
            </a:r>
            <a:r>
              <a:rPr lang="en-US" sz="2000" dirty="0"/>
              <a:t>on RU granularity (RG)) </a:t>
            </a:r>
            <a:r>
              <a:rPr lang="en-US" sz="2000" dirty="0" smtClean="0"/>
              <a:t>are calculated </a:t>
            </a:r>
            <a:r>
              <a:rPr lang="en-US" sz="2000" dirty="0"/>
              <a:t>for each station and </a:t>
            </a:r>
            <a:r>
              <a:rPr lang="en-US" sz="2000" dirty="0" smtClean="0"/>
              <a:t>proportional fair scheduling is performed.</a:t>
            </a:r>
            <a:endParaRPr lang="en-US" sz="2000" dirty="0"/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5</a:t>
            </a:r>
            <a:endParaRPr lang="en-US" dirty="0"/>
          </a:p>
        </p:txBody>
      </p:sp>
      <p:sp>
        <p:nvSpPr>
          <p:cNvPr id="4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14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786140"/>
            <a:ext cx="7772400" cy="609600"/>
          </a:xfrm>
        </p:spPr>
        <p:txBody>
          <a:bodyPr/>
          <a:lstStyle/>
          <a:p>
            <a:r>
              <a:rPr lang="en-US" dirty="0" smtClean="0"/>
              <a:t>RG and FG for 20 MHz and 80 MHz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133599" y="1219200"/>
            <a:ext cx="26929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/>
            </a:lvl1pPr>
          </a:lstStyle>
          <a:p>
            <a:r>
              <a:rPr lang="en-US" dirty="0"/>
              <a:t>Feedback granularity (FG):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095498" y="2062447"/>
            <a:ext cx="2362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/>
            </a:lvl1pPr>
          </a:lstStyle>
          <a:p>
            <a:r>
              <a:rPr lang="en-US" dirty="0"/>
              <a:t>RU granularity (RG):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57199" y="3613579"/>
            <a:ext cx="2514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Feedback granularity (FG):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57199" y="4777972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/>
            </a:lvl1pPr>
          </a:lstStyle>
          <a:p>
            <a:r>
              <a:rPr lang="en-US" dirty="0"/>
              <a:t>RU granularity (RG):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86200" y="3016016"/>
            <a:ext cx="2276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20 MHz Granularity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020671" y="6019800"/>
            <a:ext cx="2276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8</a:t>
            </a:r>
            <a:r>
              <a:rPr lang="en-US" sz="2000" dirty="0" smtClean="0"/>
              <a:t>0 MHz Granularity</a:t>
            </a:r>
            <a:endParaRPr lang="en-US" sz="2000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6</a:t>
            </a: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904589"/>
            <a:ext cx="8394920" cy="2152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1528" y="1479833"/>
            <a:ext cx="5212532" cy="1554615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74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Throughput Simulation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293813"/>
            <a:ext cx="8686800" cy="4495800"/>
          </a:xfrm>
        </p:spPr>
        <p:txBody>
          <a:bodyPr/>
          <a:lstStyle/>
          <a:p>
            <a:r>
              <a:rPr lang="en-US" dirty="0"/>
              <a:t>No MAC protocol overhead assumed </a:t>
            </a:r>
            <a:endParaRPr lang="en-US" dirty="0" smtClean="0"/>
          </a:p>
          <a:p>
            <a:r>
              <a:rPr lang="en-US" dirty="0" smtClean="0"/>
              <a:t>STAs </a:t>
            </a:r>
            <a:r>
              <a:rPr lang="en-US" dirty="0"/>
              <a:t>are located based on specific </a:t>
            </a:r>
            <a:r>
              <a:rPr lang="en-US" dirty="0" smtClean="0"/>
              <a:t>TGax simulation scenarios [8]</a:t>
            </a:r>
            <a:endParaRPr lang="en-US" dirty="0"/>
          </a:p>
          <a:p>
            <a:r>
              <a:rPr lang="en-US" dirty="0"/>
              <a:t>Non-continuous resource allocation was allowed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81200" y="6198414"/>
            <a:ext cx="1584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Table derived from [8]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473435"/>
            <a:ext cx="5029636" cy="372497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6989" y="2522207"/>
            <a:ext cx="3316511" cy="362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7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제목 1"/>
          <p:cNvSpPr txBox="1">
            <a:spLocks/>
          </p:cNvSpPr>
          <p:nvPr/>
        </p:nvSpPr>
        <p:spPr bwMode="auto">
          <a:xfrm>
            <a:off x="9144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Exemplary Simulation Results (20 MHz): SS1</a:t>
            </a:r>
            <a:endParaRPr lang="ko-KR" altLang="en-US" kern="0" dirty="0"/>
          </a:p>
        </p:txBody>
      </p:sp>
      <p:sp>
        <p:nvSpPr>
          <p:cNvPr id="17" name="Rectangle 16"/>
          <p:cNvSpPr/>
          <p:nvPr/>
        </p:nvSpPr>
        <p:spPr>
          <a:xfrm>
            <a:off x="852428" y="4672852"/>
            <a:ext cx="31614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FG: Case1 to Case 4; RG: Fixed (Case 4)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6207955" y="1200956"/>
            <a:ext cx="17363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Random vs PF Gain  (%)</a:t>
            </a:r>
            <a:endParaRPr lang="en-US" u="sng" dirty="0"/>
          </a:p>
        </p:txBody>
      </p:sp>
      <p:sp>
        <p:nvSpPr>
          <p:cNvPr id="21" name="Rectangle 20"/>
          <p:cNvSpPr/>
          <p:nvPr/>
        </p:nvSpPr>
        <p:spPr>
          <a:xfrm>
            <a:off x="5504079" y="4629204"/>
            <a:ext cx="25330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FG: Case1 to Case 4; Channel D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352425" y="5055770"/>
            <a:ext cx="8515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RG determines the throughput performance. </a:t>
            </a:r>
            <a:r>
              <a:rPr lang="en-US" sz="1800" dirty="0" smtClean="0"/>
              <a:t>FG should match RG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For a fixed RG, throughput saturates with increase in FG based on channel </a:t>
            </a:r>
            <a:r>
              <a:rPr lang="en-US" sz="1800" dirty="0" smtClean="0"/>
              <a:t>type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kern="0" dirty="0" err="1" smtClean="0">
                <a:solidFill>
                  <a:srgbClr val="000000"/>
                </a:solidFill>
              </a:rPr>
              <a:t>Ch</a:t>
            </a:r>
            <a:r>
              <a:rPr lang="en-US" sz="1800" kern="0" dirty="0" smtClean="0">
                <a:solidFill>
                  <a:srgbClr val="000000"/>
                </a:solidFill>
              </a:rPr>
              <a:t> B:large </a:t>
            </a:r>
            <a:r>
              <a:rPr lang="en-US" sz="1800" kern="0" dirty="0">
                <a:solidFill>
                  <a:srgbClr val="000000"/>
                </a:solidFill>
              </a:rPr>
              <a:t>initial </a:t>
            </a:r>
            <a:r>
              <a:rPr lang="en-US" sz="1800" kern="0" dirty="0" smtClean="0">
                <a:solidFill>
                  <a:srgbClr val="000000"/>
                </a:solidFill>
              </a:rPr>
              <a:t>gains, saturates quickly/ </a:t>
            </a:r>
            <a:r>
              <a:rPr lang="en-US" sz="1800" kern="0" dirty="0" err="1" smtClean="0">
                <a:solidFill>
                  <a:srgbClr val="000000"/>
                </a:solidFill>
              </a:rPr>
              <a:t>Ch</a:t>
            </a:r>
            <a:r>
              <a:rPr lang="en-US" sz="1800" kern="0" dirty="0" smtClean="0">
                <a:solidFill>
                  <a:srgbClr val="000000"/>
                </a:solidFill>
              </a:rPr>
              <a:t> D/</a:t>
            </a:r>
            <a:r>
              <a:rPr lang="en-US" sz="1800" kern="0" dirty="0" err="1" smtClean="0">
                <a:solidFill>
                  <a:srgbClr val="000000"/>
                </a:solidFill>
              </a:rPr>
              <a:t>Umi</a:t>
            </a:r>
            <a:r>
              <a:rPr lang="en-US" sz="1800" kern="0" dirty="0" smtClean="0">
                <a:solidFill>
                  <a:srgbClr val="000000"/>
                </a:solidFill>
              </a:rPr>
              <a:t>: </a:t>
            </a:r>
            <a:r>
              <a:rPr lang="en-US" sz="1800" kern="0" dirty="0">
                <a:solidFill>
                  <a:srgbClr val="000000"/>
                </a:solidFill>
              </a:rPr>
              <a:t>gains saturate more slowly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4143" y="1219200"/>
            <a:ext cx="4735388" cy="3545649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1763736" y="1200956"/>
            <a:ext cx="9124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Throughput</a:t>
            </a:r>
            <a:endParaRPr lang="en-US" u="sn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1551" y="1269600"/>
            <a:ext cx="4651651" cy="348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38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Exemplary Simulation (80 MHz): SS1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6878" y="4825291"/>
            <a:ext cx="15872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RG: </a:t>
            </a:r>
            <a:r>
              <a:rPr lang="en-US" sz="1400" dirty="0"/>
              <a:t>Fixed (Case 6)</a:t>
            </a:r>
          </a:p>
        </p:txBody>
      </p:sp>
      <p:sp>
        <p:nvSpPr>
          <p:cNvPr id="8" name="Rectangle 7"/>
          <p:cNvSpPr/>
          <p:nvPr/>
        </p:nvSpPr>
        <p:spPr>
          <a:xfrm>
            <a:off x="3533147" y="1225466"/>
            <a:ext cx="22317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FB Granularity : Case1 to Case 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65458" y="4816924"/>
            <a:ext cx="16642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FG: </a:t>
            </a:r>
            <a:r>
              <a:rPr lang="en-US" sz="1400" dirty="0"/>
              <a:t>Case1 to Case 6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753905" y="4816924"/>
            <a:ext cx="21675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Channel Model: Channel 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6709" y="5182751"/>
            <a:ext cx="857959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rgbClr val="000000"/>
                </a:solidFill>
              </a:rPr>
              <a:t>More gain in 80 </a:t>
            </a:r>
            <a:r>
              <a:rPr lang="en-US" sz="1800" kern="0" dirty="0" smtClean="0">
                <a:solidFill>
                  <a:srgbClr val="000000"/>
                </a:solidFill>
              </a:rPr>
              <a:t>MHz than 20 MHz  </a:t>
            </a:r>
            <a:r>
              <a:rPr lang="en-US" sz="1800" kern="0" dirty="0">
                <a:solidFill>
                  <a:srgbClr val="000000"/>
                </a:solidFill>
              </a:rPr>
              <a:t>due to large frequency selectivity 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Similar saturation behavior and RG/FG relationships as 20 MHz transmission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0" dirty="0" smtClean="0">
                <a:solidFill>
                  <a:srgbClr val="000000"/>
                </a:solidFill>
              </a:rPr>
              <a:t>Appendix: Large </a:t>
            </a:r>
            <a:r>
              <a:rPr lang="en-US" sz="1800" kern="0" dirty="0">
                <a:solidFill>
                  <a:srgbClr val="000000"/>
                </a:solidFill>
              </a:rPr>
              <a:t>system throughput gains for scenarios with low baseline </a:t>
            </a:r>
            <a:r>
              <a:rPr lang="en-US" sz="1800" kern="0" dirty="0" smtClean="0">
                <a:solidFill>
                  <a:srgbClr val="000000"/>
                </a:solidFill>
              </a:rPr>
              <a:t>throughputs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kern="0" dirty="0" smtClean="0">
                <a:solidFill>
                  <a:srgbClr val="000000"/>
                </a:solidFill>
              </a:rPr>
              <a:t>SS3 </a:t>
            </a:r>
            <a:r>
              <a:rPr lang="en-US" sz="1800" kern="0" dirty="0">
                <a:solidFill>
                  <a:srgbClr val="000000"/>
                </a:solidFill>
              </a:rPr>
              <a:t>≈ 40% (20 MHz); SS3 ≈ 45 %(80 MHz) ; SS4 ≈ 60% in 20 MHz transmission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6801" y="1381370"/>
            <a:ext cx="4778895" cy="3578225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6277524" y="1381370"/>
            <a:ext cx="17363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Random vs PF Gain  (%)</a:t>
            </a:r>
            <a:endParaRPr lang="en-US" u="sng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9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" y="1330209"/>
            <a:ext cx="4877223" cy="3651821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021999" y="4826979"/>
            <a:ext cx="23374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Channel Model: Channel </a:t>
            </a:r>
            <a:r>
              <a:rPr lang="en-US" sz="1400" dirty="0" smtClean="0"/>
              <a:t>B/D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9663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0B33DA-E08E-4C8F-96FA-13C17E5EBA97}">
  <ds:schemaRefs>
    <ds:schemaRef ds:uri="http://www.w3.org/XML/1998/namespace"/>
    <ds:schemaRef ds:uri="http://schemas.microsoft.com/office/2006/metadata/properties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665E1C8-FFC6-4018-93A2-4B647DC4BC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66B8885-067F-408F-A1F7-58B25AF38E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1837</Words>
  <Application>Microsoft Office PowerPoint</Application>
  <PresentationFormat>On-screen Show (4:3)</PresentationFormat>
  <Paragraphs>256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Cambria Math</vt:lpstr>
      <vt:lpstr>Times New Roman</vt:lpstr>
      <vt:lpstr>Wingdings</vt:lpstr>
      <vt:lpstr>802-11-Submission</vt:lpstr>
      <vt:lpstr>Microsoft Word 97 - 2003 Document</vt:lpstr>
      <vt:lpstr>Further Analysis of Feedback and Frequency Selective Scheduling (FSS) for TGax OFDMA</vt:lpstr>
      <vt:lpstr>Outline</vt:lpstr>
      <vt:lpstr>Abstract</vt:lpstr>
      <vt:lpstr>Motivation</vt:lpstr>
      <vt:lpstr>Granularity Definition</vt:lpstr>
      <vt:lpstr>RG and FG for 20 MHz and 80 MHz  </vt:lpstr>
      <vt:lpstr>System Throughput Simulation Assumptions</vt:lpstr>
      <vt:lpstr>PowerPoint Presentation</vt:lpstr>
      <vt:lpstr>Exemplary Simulation (80 MHz): SS1</vt:lpstr>
      <vt:lpstr>Quantization, Overhead and Delay</vt:lpstr>
      <vt:lpstr>Effect of Feedback Quantization</vt:lpstr>
      <vt:lpstr>Feedback Overhead</vt:lpstr>
      <vt:lpstr>Latency - Simulation Scenario 1 @ 20 MHz</vt:lpstr>
      <vt:lpstr>Conclusions</vt:lpstr>
      <vt:lpstr>Straw Poll #1</vt:lpstr>
      <vt:lpstr>References</vt:lpstr>
      <vt:lpstr>Additional Material</vt:lpstr>
      <vt:lpstr>Summary of System Throughput  Analysis</vt:lpstr>
      <vt:lpstr>Feedback Overhead Analysis</vt:lpstr>
      <vt:lpstr>Simulation: Simulation Scenario 2 : 20 MHz </vt:lpstr>
      <vt:lpstr>Simulation: Simulation Scenario 3 : 20 MHz </vt:lpstr>
      <vt:lpstr>Simulation: Simulation Scenario 4 : 20 MHz </vt:lpstr>
      <vt:lpstr>Simulation: Simulation Scenario 2 : 80 MHz </vt:lpstr>
      <vt:lpstr>Simulation: Simulation Scenario 3 : 80 MHz</vt:lpstr>
      <vt:lpstr>Simulation Methodology of System Throughput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2015-07-11T00:32:01Z</dcterms:created>
  <dcterms:modified xsi:type="dcterms:W3CDTF">2015-07-13T05:58:10Z</dcterms:modified>
</cp:coreProperties>
</file>