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9" r:id="rId2"/>
    <p:sldId id="325" r:id="rId3"/>
    <p:sldId id="326" r:id="rId4"/>
    <p:sldId id="327" r:id="rId5"/>
    <p:sldId id="328" r:id="rId6"/>
    <p:sldId id="329" r:id="rId7"/>
    <p:sldId id="330" r:id="rId8"/>
    <p:sldId id="270" r:id="rId9"/>
    <p:sldId id="272" r:id="rId10"/>
    <p:sldId id="300" r:id="rId11"/>
    <p:sldId id="301" r:id="rId12"/>
    <p:sldId id="302" r:id="rId13"/>
    <p:sldId id="299" r:id="rId14"/>
    <p:sldId id="303" r:id="rId15"/>
    <p:sldId id="304" r:id="rId16"/>
    <p:sldId id="305" r:id="rId17"/>
    <p:sldId id="281" r:id="rId18"/>
    <p:sldId id="306" r:id="rId19"/>
    <p:sldId id="307" r:id="rId20"/>
    <p:sldId id="308" r:id="rId21"/>
    <p:sldId id="324" r:id="rId22"/>
    <p:sldId id="309" r:id="rId23"/>
    <p:sldId id="310" r:id="rId24"/>
    <p:sldId id="311" r:id="rId25"/>
    <p:sldId id="313" r:id="rId26"/>
    <p:sldId id="312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3" r:id="rId36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00CC00"/>
    <a:srgbClr val="33CC33"/>
    <a:srgbClr val="008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80" d="100"/>
          <a:sy n="80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128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8418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9911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46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361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802.11-15/0816r0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2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dirty="0" smtClean="0"/>
              <a:t>Interleaver </a:t>
            </a:r>
            <a:r>
              <a:rPr lang="en-US" dirty="0"/>
              <a:t>and Tone Mapper for OFDMA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23900" y="17526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992289"/>
              </p:ext>
            </p:extLst>
          </p:nvPr>
        </p:nvGraphicFramePr>
        <p:xfrm>
          <a:off x="838200" y="2514600"/>
          <a:ext cx="7239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UMi-NLOS, </a:t>
            </a:r>
            <a:r>
              <a:rPr lang="en-US" dirty="0" err="1"/>
              <a:t>Nss</a:t>
            </a:r>
            <a:r>
              <a:rPr lang="en-US" dirty="0"/>
              <a:t>=2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240367"/>
            <a:ext cx="731250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600"/>
              </a:spcAft>
            </a:pPr>
            <a:r>
              <a:rPr lang="en-US" b="1" dirty="0" smtClean="0"/>
              <a:t>Observations</a:t>
            </a:r>
            <a:r>
              <a:rPr lang="en-US" dirty="0" smtClean="0"/>
              <a:t>: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MCS0/1/2 has the same trend over different N</a:t>
            </a:r>
            <a:r>
              <a:rPr lang="en-US" baseline="-25000" dirty="0" smtClean="0"/>
              <a:t>rot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Even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rot</a:t>
            </a:r>
            <a:r>
              <a:rPr lang="en-US" dirty="0" err="1" smtClean="0"/>
              <a:t>’s</a:t>
            </a:r>
            <a:r>
              <a:rPr lang="en-US" dirty="0" smtClean="0"/>
              <a:t> have large performance loss, and odd </a:t>
            </a:r>
            <a:r>
              <a:rPr lang="en-US" dirty="0" err="1" smtClean="0"/>
              <a:t>Nrot’s</a:t>
            </a:r>
            <a:r>
              <a:rPr lang="en-US" dirty="0" smtClean="0"/>
              <a:t> do not impose large loss for MCS0/1/2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N</a:t>
            </a:r>
            <a:r>
              <a:rPr lang="en-US" baseline="-25000" dirty="0" smtClean="0"/>
              <a:t>rot</a:t>
            </a:r>
            <a:r>
              <a:rPr lang="en-US" dirty="0" smtClean="0"/>
              <a:t> = 11/13 works </a:t>
            </a:r>
            <a:r>
              <a:rPr lang="en-US" dirty="0" smtClean="0">
                <a:solidFill>
                  <a:srgbClr val="008000"/>
                </a:solidFill>
              </a:rPr>
              <a:t>best</a:t>
            </a:r>
            <a:r>
              <a:rPr lang="en-US" dirty="0" smtClean="0"/>
              <a:t> over all MCS/subchannels. In the case other N</a:t>
            </a:r>
            <a:r>
              <a:rPr lang="en-US" baseline="-25000" dirty="0" smtClean="0"/>
              <a:t>rot</a:t>
            </a:r>
            <a:r>
              <a:rPr lang="en-US" dirty="0" smtClean="0"/>
              <a:t> works better, loss is less than </a:t>
            </a:r>
            <a:r>
              <a:rPr lang="en-US" dirty="0" smtClean="0">
                <a:solidFill>
                  <a:srgbClr val="FF0000"/>
                </a:solidFill>
              </a:rPr>
              <a:t>0.3dB</a:t>
            </a:r>
            <a:r>
              <a:rPr lang="en-US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79293" y="2882388"/>
            <a:ext cx="2907507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MCS&gt;2 and </a:t>
            </a:r>
            <a:r>
              <a:rPr lang="en-US" dirty="0" err="1" smtClean="0"/>
              <a:t>Nss</a:t>
            </a:r>
            <a:r>
              <a:rPr lang="en-US" dirty="0" smtClean="0"/>
              <a:t>&gt;2 cannot make to PER = 10%.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dirty="0" smtClean="0"/>
              <a:t>Relative SNR of each Nrot at PER=10% is compared to </a:t>
            </a:r>
            <a:r>
              <a:rPr lang="en-US" dirty="0" err="1" smtClean="0">
                <a:solidFill>
                  <a:srgbClr val="FF0000"/>
                </a:solidFill>
              </a:rPr>
              <a:t>N</a:t>
            </a:r>
            <a:r>
              <a:rPr lang="en-US" baseline="-25000" dirty="0" err="1" smtClean="0">
                <a:solidFill>
                  <a:srgbClr val="FF0000"/>
                </a:solidFill>
              </a:rPr>
              <a:t>rot</a:t>
            </a:r>
            <a:r>
              <a:rPr lang="en-US" dirty="0" smtClean="0">
                <a:solidFill>
                  <a:srgbClr val="FF0000"/>
                </a:solidFill>
              </a:rPr>
              <a:t>=11</a:t>
            </a:r>
            <a:r>
              <a:rPr lang="en-US" dirty="0" smtClean="0"/>
              <a:t>  for illustration.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5105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 bwMode="auto">
          <a:xfrm>
            <a:off x="1447799" y="4612711"/>
            <a:ext cx="37360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76400" y="3124200"/>
            <a:ext cx="3544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0324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DNLOS, </a:t>
            </a:r>
            <a:r>
              <a:rPr lang="en-US" dirty="0" err="1"/>
              <a:t>Nss</a:t>
            </a:r>
            <a:r>
              <a:rPr lang="en-US" dirty="0"/>
              <a:t>=2/4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94946" y="5305828"/>
            <a:ext cx="66303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600"/>
              </a:spcAft>
            </a:pPr>
            <a:r>
              <a:rPr lang="en-US" b="1" dirty="0" smtClean="0"/>
              <a:t>Observations</a:t>
            </a:r>
            <a:r>
              <a:rPr lang="en-US" u="sng" dirty="0" smtClean="0"/>
              <a:t>: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Low N</a:t>
            </a:r>
            <a:r>
              <a:rPr lang="en-US" baseline="-25000" dirty="0" smtClean="0"/>
              <a:t>rot</a:t>
            </a:r>
            <a:r>
              <a:rPr lang="en-US" dirty="0" smtClean="0"/>
              <a:t> (&lt;11) clearly has degradation comparing to Nrot=11 for almost all MCSs at </a:t>
            </a:r>
            <a:r>
              <a:rPr lang="en-US" dirty="0" err="1" smtClean="0"/>
              <a:t>Nss</a:t>
            </a:r>
            <a:r>
              <a:rPr lang="en-US" dirty="0" smtClean="0"/>
              <a:t>=4.</a:t>
            </a:r>
            <a:endParaRPr lang="en-US" dirty="0" smtClean="0">
              <a:sym typeface="Wingdings" pitchFamily="2" charset="2"/>
            </a:endParaRP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High N</a:t>
            </a:r>
            <a:r>
              <a:rPr lang="en-US" baseline="-25000" dirty="0" smtClean="0"/>
              <a:t>rot</a:t>
            </a:r>
            <a:r>
              <a:rPr lang="en-US" dirty="0" smtClean="0"/>
              <a:t> (&gt;11) performs different for different MCS for </a:t>
            </a:r>
            <a:r>
              <a:rPr lang="en-US" dirty="0" err="1" smtClean="0"/>
              <a:t>Nss</a:t>
            </a:r>
            <a:r>
              <a:rPr lang="en-US" dirty="0" smtClean="0"/>
              <a:t>=2, but closely for </a:t>
            </a:r>
            <a:r>
              <a:rPr lang="en-US" dirty="0" err="1" smtClean="0"/>
              <a:t>Nss</a:t>
            </a:r>
            <a:r>
              <a:rPr lang="en-US" dirty="0" smtClean="0"/>
              <a:t>=4.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N</a:t>
            </a:r>
            <a:r>
              <a:rPr lang="en-US" baseline="-25000" dirty="0" smtClean="0"/>
              <a:t>rot</a:t>
            </a:r>
            <a:r>
              <a:rPr lang="en-US" dirty="0" smtClean="0"/>
              <a:t> = 11 has loss is mostly less than </a:t>
            </a:r>
            <a:r>
              <a:rPr lang="en-US" dirty="0" smtClean="0">
                <a:solidFill>
                  <a:srgbClr val="FF0000"/>
                </a:solidFill>
              </a:rPr>
              <a:t>0.4dB for any MCS/</a:t>
            </a:r>
            <a:r>
              <a:rPr lang="en-US" dirty="0" err="1" smtClean="0">
                <a:solidFill>
                  <a:srgbClr val="FF0000"/>
                </a:solidFill>
              </a:rPr>
              <a:t>Nss</a:t>
            </a:r>
            <a:r>
              <a:rPr lang="en-US" dirty="0" smtClean="0"/>
              <a:t>, and also an existing 11ac design.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532" y="4750117"/>
            <a:ext cx="4343400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Only simulated odd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rot</a:t>
            </a:r>
            <a:r>
              <a:rPr lang="en-US" dirty="0" smtClean="0"/>
              <a:t> 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MCS&gt;=3 (lower MCS is not important for MIMO)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83" y="1494496"/>
            <a:ext cx="4140780" cy="31089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492473"/>
            <a:ext cx="4140780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5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75" y="892174"/>
            <a:ext cx="7772400" cy="762000"/>
          </a:xfrm>
        </p:spPr>
        <p:txBody>
          <a:bodyPr/>
          <a:lstStyle/>
          <a:p>
            <a:r>
              <a:rPr lang="en-US" dirty="0"/>
              <a:t>Summary of </a:t>
            </a:r>
            <a:r>
              <a:rPr lang="en-US" dirty="0" err="1"/>
              <a:t>Nrot</a:t>
            </a:r>
            <a:r>
              <a:rPr lang="en-US" dirty="0"/>
              <a:t> for 52-tone 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dirty="0" err="1"/>
              <a:t>Nrot</a:t>
            </a:r>
            <a:r>
              <a:rPr lang="en-US" dirty="0"/>
              <a:t> = 11 works overall best for Nss≤4.</a:t>
            </a:r>
          </a:p>
          <a:p>
            <a:pPr lvl="1"/>
            <a:r>
              <a:rPr lang="en-US" dirty="0"/>
              <a:t>Also used for 11n/ac for 20MHz with 52 data tones, very close to 52-tone RU with 48 data tones.</a:t>
            </a:r>
          </a:p>
          <a:p>
            <a:r>
              <a:rPr lang="en-US" dirty="0" err="1"/>
              <a:t>Nrot</a:t>
            </a:r>
            <a:r>
              <a:rPr lang="en-US" dirty="0"/>
              <a:t> = 11 is also an existing design to be reused.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4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106-tone RU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11ax 106-tone RU has 102 data tones, with a small set of potential </a:t>
            </a:r>
            <a:r>
              <a:rPr lang="en-US" dirty="0" err="1" smtClean="0"/>
              <a:t>Ncol’s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2, 3, 6, 17, 34, 51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11ac 40MHz has 108 data ones, and the BCC interleaver uses </a:t>
            </a:r>
            <a:r>
              <a:rPr lang="en-US" dirty="0" err="1" smtClean="0"/>
              <a:t>Ncol</a:t>
            </a:r>
            <a:r>
              <a:rPr lang="en-US" dirty="0" smtClean="0"/>
              <a:t>=18. </a:t>
            </a:r>
          </a:p>
          <a:p>
            <a:pPr lvl="1"/>
            <a:r>
              <a:rPr lang="en-US" dirty="0" smtClean="0"/>
              <a:t>Cannot be directly reused for 106-tone RU.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Ncol</a:t>
            </a:r>
            <a:r>
              <a:rPr lang="en-US" dirty="0" smtClean="0"/>
              <a:t> = 17 for 106-tone RU</a:t>
            </a:r>
          </a:p>
          <a:p>
            <a:pPr lvl="1"/>
            <a:r>
              <a:rPr lang="en-US" dirty="0" smtClean="0"/>
              <a:t>Very small difference in the number of data tones between 11ac and 106-tone RU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/>
              <a:t>Ncol</a:t>
            </a:r>
            <a:r>
              <a:rPr lang="en-US" dirty="0" smtClean="0"/>
              <a:t>=17 should work as well as </a:t>
            </a:r>
            <a:r>
              <a:rPr lang="en-US" dirty="0" err="1" smtClean="0"/>
              <a:t>Ncol</a:t>
            </a:r>
            <a:r>
              <a:rPr lang="en-US" dirty="0" smtClean="0"/>
              <a:t>=18 for 11ac 40MHz.</a:t>
            </a:r>
          </a:p>
          <a:p>
            <a:pPr lvl="1"/>
            <a:r>
              <a:rPr lang="en-US" dirty="0" smtClean="0"/>
              <a:t>Other potential </a:t>
            </a:r>
            <a:r>
              <a:rPr lang="en-US" dirty="0" err="1" smtClean="0"/>
              <a:t>Ncol’s</a:t>
            </a:r>
            <a:r>
              <a:rPr lang="en-US" dirty="0" smtClean="0"/>
              <a:t> are either too large or too small.</a:t>
            </a:r>
          </a:p>
          <a:p>
            <a:endParaRPr lang="en-US" dirty="0"/>
          </a:p>
          <a:p>
            <a:r>
              <a:rPr lang="en-US" dirty="0" smtClean="0"/>
              <a:t>Reuse </a:t>
            </a:r>
            <a:r>
              <a:rPr lang="en-US" dirty="0" err="1" smtClean="0"/>
              <a:t>Nrot</a:t>
            </a:r>
            <a:r>
              <a:rPr lang="en-US" dirty="0" smtClean="0"/>
              <a:t> = 29 as in 11n/ac for 106-tone RU for the same reason.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82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(3) 26/52/106-tone RU, D</a:t>
            </a:r>
            <a:r>
              <a:rPr lang="en-US" baseline="-25000" dirty="0"/>
              <a:t>TM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26-tone RU (24 data tones)</a:t>
                </a:r>
              </a:p>
              <a:p>
                <a:pPr lvl="1"/>
                <a:r>
                  <a:rPr lang="en-US" dirty="0"/>
                  <a:t>Potential D</a:t>
                </a:r>
                <a:r>
                  <a:rPr lang="en-US" baseline="-25000" dirty="0"/>
                  <a:t>TM</a:t>
                </a:r>
                <a:r>
                  <a:rPr lang="en-US" dirty="0"/>
                  <a:t> = 1 (no tone mapping), 2, 3, 4, 6, 8, 12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52-tone RU (48 data tones)</a:t>
                </a:r>
              </a:p>
              <a:p>
                <a:pPr lvl="1"/>
                <a:r>
                  <a:rPr lang="en-US" dirty="0"/>
                  <a:t>Potential D</a:t>
                </a:r>
                <a:r>
                  <a:rPr lang="en-US" baseline="-25000" dirty="0"/>
                  <a:t>TM</a:t>
                </a:r>
                <a:r>
                  <a:rPr lang="en-US" dirty="0"/>
                  <a:t> = 1 (no tone mapping), 2, 3, 4, 6, 8, 12, 16, 24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106-tone RU (102 data tones)</a:t>
                </a:r>
              </a:p>
              <a:p>
                <a:pPr lvl="1"/>
                <a:r>
                  <a:rPr lang="en-US" dirty="0"/>
                  <a:t>Potential D</a:t>
                </a:r>
                <a:r>
                  <a:rPr lang="en-US" baseline="-25000" dirty="0"/>
                  <a:t>TM</a:t>
                </a:r>
                <a:r>
                  <a:rPr lang="en-US" dirty="0"/>
                  <a:t> = 1 (no tone mapping), 2, 3, 6, 17, 34, 51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Note in 11ac D</a:t>
                </a:r>
                <a:r>
                  <a:rPr lang="en-US" baseline="-25000" dirty="0"/>
                  <a:t>TM</a:t>
                </a:r>
                <a:r>
                  <a:rPr lang="en-US" dirty="0"/>
                  <a:t> is equivalent to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𝑺𝑫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𝒄𝒐𝒍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as in BCC interleaver for implementation benefit (see Appendix</a:t>
                </a:r>
                <a:r>
                  <a:rPr lang="en-US" dirty="0" smtClean="0"/>
                  <a:t>).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03" b="-10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22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on Necessity of Tone Mapper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For 26-tone RU: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24 * 8 (256QAM) * 8 (</a:t>
            </a:r>
            <a:r>
              <a:rPr lang="en-US" dirty="0" err="1"/>
              <a:t>Nss</a:t>
            </a:r>
            <a:r>
              <a:rPr lang="en-US" dirty="0"/>
              <a:t>) = 1536 &lt; 1 CW (1944)</a:t>
            </a:r>
          </a:p>
          <a:p>
            <a:endParaRPr lang="en-US" dirty="0"/>
          </a:p>
          <a:p>
            <a:r>
              <a:rPr lang="en-US" dirty="0"/>
              <a:t>For 52-tone RU: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48 * 8 (256QAM) * 4 (</a:t>
            </a:r>
            <a:r>
              <a:rPr lang="en-US" dirty="0" err="1"/>
              <a:t>Nss</a:t>
            </a:r>
            <a:r>
              <a:rPr lang="en-US" dirty="0"/>
              <a:t>) = 1536 &lt; 1 CW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48 * 8 (256QAM) * 8 (</a:t>
            </a:r>
            <a:r>
              <a:rPr lang="en-US" dirty="0" err="1"/>
              <a:t>Nss</a:t>
            </a:r>
            <a:r>
              <a:rPr lang="en-US" dirty="0"/>
              <a:t>) = 3072 ~ 1.5 CW</a:t>
            </a:r>
          </a:p>
          <a:p>
            <a:endParaRPr lang="en-US" dirty="0"/>
          </a:p>
          <a:p>
            <a:r>
              <a:rPr lang="en-US" dirty="0"/>
              <a:t>For 106-tone RU: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102 * 8 (256QAM) * 1 (</a:t>
            </a:r>
            <a:r>
              <a:rPr lang="en-US" dirty="0" err="1"/>
              <a:t>Nss</a:t>
            </a:r>
            <a:r>
              <a:rPr lang="en-US" dirty="0"/>
              <a:t>) = 816 &lt; 1 CW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102 * 8 (256QAM) * 2 (</a:t>
            </a:r>
            <a:r>
              <a:rPr lang="en-US" dirty="0" err="1"/>
              <a:t>Nss</a:t>
            </a:r>
            <a:r>
              <a:rPr lang="en-US" dirty="0"/>
              <a:t>) = 1632 &lt; 1  CW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102 * 8 (256QAM) * 4 (</a:t>
            </a:r>
            <a:r>
              <a:rPr lang="en-US" dirty="0" err="1"/>
              <a:t>Nss</a:t>
            </a:r>
            <a:r>
              <a:rPr lang="en-US" dirty="0"/>
              <a:t>) = 3264 ~ 1.7  CW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CBPS</a:t>
            </a:r>
            <a:r>
              <a:rPr lang="en-US" dirty="0"/>
              <a:t> ≤ 102 * 8 (256QAM) * 8 (</a:t>
            </a:r>
            <a:r>
              <a:rPr lang="en-US" dirty="0" err="1"/>
              <a:t>Nss</a:t>
            </a:r>
            <a:r>
              <a:rPr lang="en-US" dirty="0"/>
              <a:t>) = 6528 ~ 3.3 CW</a:t>
            </a:r>
          </a:p>
          <a:p>
            <a:pPr lvl="1"/>
            <a:endParaRPr lang="en-US" dirty="0"/>
          </a:p>
          <a:p>
            <a:r>
              <a:rPr lang="en-US" dirty="0"/>
              <a:t>Tone mapper may be necessary only for 52-tone with </a:t>
            </a:r>
            <a:r>
              <a:rPr lang="en-US" dirty="0" err="1"/>
              <a:t>Nss</a:t>
            </a:r>
            <a:r>
              <a:rPr lang="en-US" dirty="0"/>
              <a:t>&gt;4, or 106-tone with </a:t>
            </a:r>
            <a:r>
              <a:rPr lang="en-US" dirty="0" err="1"/>
              <a:t>Nss</a:t>
            </a:r>
            <a:r>
              <a:rPr lang="en-US" dirty="0"/>
              <a:t>&gt;2.</a:t>
            </a:r>
          </a:p>
          <a:p>
            <a:pPr lvl="1"/>
            <a:r>
              <a:rPr lang="en-US" dirty="0"/>
              <a:t>Confirmed by PER simulations later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46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Simulation assumptions</a:t>
            </a:r>
          </a:p>
          <a:p>
            <a:pPr lvl="1"/>
            <a:r>
              <a:rPr lang="en-US" dirty="0"/>
              <a:t>A STA is assigned with a 26/52/106-tone blocks randomly.</a:t>
            </a:r>
          </a:p>
          <a:p>
            <a:pPr lvl="1"/>
            <a:r>
              <a:rPr lang="en-US" dirty="0"/>
              <a:t>8000 bit per packet.</a:t>
            </a:r>
          </a:p>
          <a:p>
            <a:pPr lvl="1"/>
            <a:r>
              <a:rPr lang="en-US" dirty="0"/>
              <a:t>D-NLOS (CP=0.8us), </a:t>
            </a:r>
          </a:p>
          <a:p>
            <a:pPr lvl="2"/>
            <a:r>
              <a:rPr lang="en-US" dirty="0"/>
              <a:t>1x1, </a:t>
            </a:r>
            <a:r>
              <a:rPr lang="en-US" dirty="0" err="1"/>
              <a:t>Nss</a:t>
            </a:r>
            <a:r>
              <a:rPr lang="en-US" dirty="0"/>
              <a:t>=1; 2x2, </a:t>
            </a:r>
            <a:r>
              <a:rPr lang="en-US" dirty="0" err="1"/>
              <a:t>Nss</a:t>
            </a:r>
            <a:r>
              <a:rPr lang="en-US" dirty="0"/>
              <a:t> = 2; 4x4, </a:t>
            </a:r>
            <a:r>
              <a:rPr lang="en-US" dirty="0" err="1"/>
              <a:t>Nss</a:t>
            </a:r>
            <a:r>
              <a:rPr lang="en-US" dirty="0"/>
              <a:t>=4; 8x8, </a:t>
            </a:r>
            <a:r>
              <a:rPr lang="en-US" dirty="0" err="1"/>
              <a:t>Nss</a:t>
            </a:r>
            <a:r>
              <a:rPr lang="en-US" dirty="0"/>
              <a:t>=8. No TxBF.</a:t>
            </a:r>
          </a:p>
          <a:p>
            <a:pPr lvl="1"/>
            <a:r>
              <a:rPr lang="en-US" dirty="0"/>
              <a:t>UMi-NLOS (CP=1.6us)</a:t>
            </a:r>
          </a:p>
          <a:p>
            <a:pPr lvl="2"/>
            <a:r>
              <a:rPr lang="en-US" dirty="0"/>
              <a:t>1x1</a:t>
            </a:r>
          </a:p>
          <a:p>
            <a:pPr lvl="1"/>
            <a:r>
              <a:rPr lang="en-US" dirty="0"/>
              <a:t>Actual channel estimation, no other impairments. </a:t>
            </a:r>
          </a:p>
          <a:p>
            <a:endParaRPr lang="en-US" dirty="0"/>
          </a:p>
          <a:p>
            <a:r>
              <a:rPr lang="en-US" dirty="0"/>
              <a:t>Compared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SNR(D</a:t>
            </a:r>
            <a:r>
              <a:rPr lang="en-US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TM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) – SNR(D</a:t>
            </a:r>
            <a:r>
              <a:rPr lang="en-US" baseline="-25000" dirty="0">
                <a:solidFill>
                  <a:srgbClr val="C00000"/>
                </a:solidFill>
                <a:sym typeface="Wingdings" panose="05000000000000000000" pitchFamily="2" charset="2"/>
              </a:rPr>
              <a:t>TM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=1) </a:t>
            </a:r>
            <a:r>
              <a:rPr lang="en-US" dirty="0">
                <a:sym typeface="Wingdings" panose="05000000000000000000" pitchFamily="2" charset="2"/>
              </a:rPr>
              <a:t>at PER = 10%</a:t>
            </a:r>
            <a:endParaRPr lang="en-US" dirty="0"/>
          </a:p>
          <a:p>
            <a:pPr lvl="1"/>
            <a:r>
              <a:rPr lang="en-US" dirty="0"/>
              <a:t>DTM = 1 </a:t>
            </a:r>
            <a:r>
              <a:rPr lang="en-US" dirty="0">
                <a:sym typeface="Wingdings" panose="05000000000000000000" pitchFamily="2" charset="2"/>
              </a:rPr>
              <a:t> no tone mapping.</a:t>
            </a:r>
            <a:endParaRPr lang="en-US" dirty="0"/>
          </a:p>
          <a:p>
            <a:pPr lvl="1"/>
            <a:r>
              <a:rPr lang="en-US" dirty="0"/>
              <a:t>If negative value </a:t>
            </a:r>
            <a:r>
              <a:rPr lang="en-US" dirty="0">
                <a:sym typeface="Wingdings" panose="05000000000000000000" pitchFamily="2" charset="2"/>
              </a:rPr>
              <a:t> tone mapping performs better than no tone mapping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9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26-Tone, </a:t>
            </a:r>
            <a:r>
              <a:rPr lang="en-US" dirty="0" err="1" smtClean="0"/>
              <a:t>Nss</a:t>
            </a:r>
            <a:r>
              <a:rPr lang="en-US" dirty="0" smtClean="0"/>
              <a:t>=1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106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Performance with tone mapping and no tone mapping are very close, within +/-0.3dB </a:t>
            </a:r>
            <a:r>
              <a:rPr lang="en-US" dirty="0" smtClean="0">
                <a:sym typeface="Wingdings" panose="05000000000000000000" pitchFamily="2" charset="2"/>
              </a:rPr>
              <a:t> t</a:t>
            </a:r>
            <a:r>
              <a:rPr lang="en-US" dirty="0" smtClean="0"/>
              <a:t>one mapping is 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19975" y="6471445"/>
            <a:ext cx="504049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884072" y="6427788"/>
            <a:ext cx="2752661" cy="184666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615440"/>
            <a:ext cx="4749718" cy="35661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43" y="1615440"/>
            <a:ext cx="4749718" cy="356616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26-Tone, </a:t>
            </a:r>
            <a:r>
              <a:rPr lang="en-US" dirty="0" err="1"/>
              <a:t>Nss</a:t>
            </a:r>
            <a:r>
              <a:rPr lang="en-US" dirty="0"/>
              <a:t> = 4, 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334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Performance of tone mapping for </a:t>
            </a:r>
            <a:r>
              <a:rPr lang="en-US" kern="0" dirty="0" err="1" smtClean="0"/>
              <a:t>Nss</a:t>
            </a:r>
            <a:r>
              <a:rPr lang="en-US" kern="0" dirty="0" smtClean="0"/>
              <a:t>=4 provides less than 0.5dB gain, and less than 1dB for </a:t>
            </a:r>
            <a:r>
              <a:rPr lang="en-US" kern="0" dirty="0" err="1" smtClean="0"/>
              <a:t>Nss</a:t>
            </a:r>
            <a:r>
              <a:rPr lang="en-US" kern="0" dirty="0" smtClean="0"/>
              <a:t>=8.</a:t>
            </a:r>
          </a:p>
          <a:p>
            <a:r>
              <a:rPr lang="en-US" kern="0" dirty="0" smtClean="0"/>
              <a:t>Tone mapping is </a:t>
            </a:r>
            <a:r>
              <a:rPr lang="en-US" kern="0" dirty="0" smtClean="0">
                <a:solidFill>
                  <a:srgbClr val="C00000"/>
                </a:solidFill>
              </a:rPr>
              <a:t>not</a:t>
            </a:r>
            <a:r>
              <a:rPr lang="en-US" kern="0" dirty="0" smtClean="0"/>
              <a:t> critical.</a:t>
            </a:r>
            <a:endParaRPr lang="en-US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540827"/>
            <a:ext cx="4749718" cy="35661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40827"/>
            <a:ext cx="4749718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42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46125" y="881063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52-Tone, </a:t>
            </a:r>
            <a:r>
              <a:rPr lang="en-US" kern="0" dirty="0" err="1" smtClean="0"/>
              <a:t>Nss</a:t>
            </a:r>
            <a:r>
              <a:rPr lang="en-US" kern="0" dirty="0" smtClean="0"/>
              <a:t>=1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5410200"/>
            <a:ext cx="7772400" cy="838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Similar to 26-tone RU, performance with tone mapping and no tone mapping are very close, within +/-0.3dB </a:t>
            </a:r>
            <a:r>
              <a:rPr lang="en-US" kern="0" smtClean="0">
                <a:sym typeface="Wingdings" panose="05000000000000000000" pitchFamily="2" charset="2"/>
              </a:rPr>
              <a:t> t</a:t>
            </a:r>
            <a:r>
              <a:rPr lang="en-US" kern="0" smtClean="0"/>
              <a:t>one mapping is </a:t>
            </a:r>
            <a:r>
              <a:rPr lang="en-US" kern="0" smtClean="0">
                <a:solidFill>
                  <a:srgbClr val="C00000"/>
                </a:solidFill>
              </a:rPr>
              <a:t>not</a:t>
            </a:r>
            <a:r>
              <a:rPr lang="en-US" kern="0" smtClean="0"/>
              <a:t> necessary.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17027"/>
            <a:ext cx="4749718" cy="35661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95" y="1617027"/>
            <a:ext cx="4749718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28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771525" y="8382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3113" y="15240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1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884714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52-Tone, </a:t>
            </a:r>
            <a:r>
              <a:rPr lang="en-US" kern="0" dirty="0" err="1" smtClean="0"/>
              <a:t>Nss</a:t>
            </a:r>
            <a:r>
              <a:rPr lang="en-US" kern="0" dirty="0" smtClean="0"/>
              <a:t> = 4, 8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5257800"/>
            <a:ext cx="7772400" cy="112776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Performance of tone mapping for Nss=4 provides less than 1dB gain, and 1.5~2dB for Nss=8.</a:t>
            </a:r>
          </a:p>
          <a:p>
            <a:r>
              <a:rPr lang="en-US" kern="0" smtClean="0"/>
              <a:t>D</a:t>
            </a:r>
            <a:r>
              <a:rPr lang="en-US" kern="0" baseline="-25000" smtClean="0"/>
              <a:t>TM</a:t>
            </a:r>
            <a:r>
              <a:rPr lang="en-US" kern="0" smtClean="0"/>
              <a:t> = 6 works overall best for Nss&gt;4, and D</a:t>
            </a:r>
            <a:r>
              <a:rPr lang="en-US" kern="0" baseline="-25000" smtClean="0"/>
              <a:t>TM</a:t>
            </a:r>
            <a:r>
              <a:rPr lang="en-US" kern="0" smtClean="0"/>
              <a:t>=3 performance is very close.</a:t>
            </a:r>
          </a:p>
          <a:p>
            <a:r>
              <a:rPr lang="en-US" kern="0" smtClean="0"/>
              <a:t>D</a:t>
            </a:r>
            <a:r>
              <a:rPr lang="en-US" kern="0" baseline="-25000" smtClean="0"/>
              <a:t>TM</a:t>
            </a:r>
            <a:r>
              <a:rPr lang="en-US" kern="0" smtClean="0"/>
              <a:t> = 3 is equivalent to N</a:t>
            </a:r>
            <a:r>
              <a:rPr lang="en-US" kern="0" baseline="-25000" smtClean="0"/>
              <a:t>col</a:t>
            </a:r>
            <a:r>
              <a:rPr lang="en-US" kern="0" smtClean="0"/>
              <a:t> = 16, which is an existing design.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" y="1600200"/>
            <a:ext cx="4749718" cy="35661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00200"/>
            <a:ext cx="4749718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04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6913" y="8382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106-Tone, Nss=1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5537097"/>
            <a:ext cx="7772400" cy="7113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Tone mapping provides less than 1dB performance gain over no tone mapping </a:t>
            </a:r>
            <a:r>
              <a:rPr lang="en-US" kern="0" smtClean="0">
                <a:sym typeface="Wingdings" panose="05000000000000000000" pitchFamily="2" charset="2"/>
              </a:rPr>
              <a:t> t</a:t>
            </a:r>
            <a:r>
              <a:rPr lang="en-US" kern="0" smtClean="0"/>
              <a:t>one mapping is </a:t>
            </a:r>
            <a:r>
              <a:rPr lang="en-US" kern="0" smtClean="0">
                <a:solidFill>
                  <a:srgbClr val="C00000"/>
                </a:solidFill>
              </a:rPr>
              <a:t>not</a:t>
            </a:r>
            <a:r>
              <a:rPr lang="en-US" kern="0" smtClean="0"/>
              <a:t> critical.</a:t>
            </a:r>
          </a:p>
          <a:p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752600"/>
            <a:ext cx="4749718" cy="35661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54" y="1752600"/>
            <a:ext cx="4749718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7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6907" y="839788"/>
            <a:ext cx="4267200" cy="68585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106-Tone, </a:t>
            </a:r>
            <a:r>
              <a:rPr lang="en-US" kern="0" dirty="0" err="1" smtClean="0"/>
              <a:t>Nss</a:t>
            </a:r>
            <a:r>
              <a:rPr lang="en-US" kern="0" dirty="0" smtClean="0"/>
              <a:t> = 2, 4, 8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4754830"/>
            <a:ext cx="4082202" cy="164597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Performance gain of tone mapping increases to 1 dB for (Nss=2), or 2dB (Nss=4), or 4dB (Nss=8)</a:t>
            </a:r>
          </a:p>
          <a:p>
            <a:endParaRPr lang="en-US" kern="0" smtClean="0"/>
          </a:p>
          <a:p>
            <a:r>
              <a:rPr lang="en-US" kern="0" smtClean="0"/>
              <a:t>D</a:t>
            </a:r>
            <a:r>
              <a:rPr lang="en-US" kern="0" baseline="-25000" smtClean="0"/>
              <a:t>TM</a:t>
            </a:r>
            <a:r>
              <a:rPr lang="en-US" kern="0" smtClean="0"/>
              <a:t>=6 provides overall best performance (cross all MCS/Nss).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09" y="1600200"/>
            <a:ext cx="3897204" cy="29260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762000"/>
            <a:ext cx="3897204" cy="2926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8196" y="3586166"/>
            <a:ext cx="3897204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26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8819" y="915194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 of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for 26/52/106-tone RU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981200"/>
            <a:ext cx="7772400" cy="43434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Performance gain of tone mapping over no tone mapping:</a:t>
            </a:r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r>
              <a:rPr lang="en-US" kern="0" smtClean="0"/>
              <a:t>For simplicity, suggest</a:t>
            </a:r>
          </a:p>
          <a:p>
            <a:pPr lvl="1"/>
            <a:r>
              <a:rPr lang="en-US" kern="0" smtClean="0"/>
              <a:t>No tone mapping for 26-tone RU</a:t>
            </a:r>
          </a:p>
          <a:p>
            <a:pPr lvl="1"/>
            <a:r>
              <a:rPr lang="en-US" kern="0" smtClean="0"/>
              <a:t>Tone mapping with D</a:t>
            </a:r>
            <a:r>
              <a:rPr lang="en-US" kern="0" baseline="-25000" smtClean="0"/>
              <a:t>TM</a:t>
            </a:r>
            <a:r>
              <a:rPr lang="en-US" kern="0" smtClean="0"/>
              <a:t> = 3 for 52-tone RU for close-to-optimal performance and reusing existing design.</a:t>
            </a:r>
          </a:p>
          <a:p>
            <a:pPr lvl="1"/>
            <a:r>
              <a:rPr lang="en-US" kern="0" smtClean="0"/>
              <a:t>Tone mapping with D</a:t>
            </a:r>
            <a:r>
              <a:rPr lang="en-US" kern="0" baseline="-25000" smtClean="0"/>
              <a:t>TM</a:t>
            </a:r>
            <a:r>
              <a:rPr lang="en-US" kern="0" smtClean="0"/>
              <a:t> = 6 for 106-tone RU.</a:t>
            </a:r>
            <a:endParaRPr lang="en-US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288821"/>
              </p:ext>
            </p:extLst>
          </p:nvPr>
        </p:nvGraphicFramePr>
        <p:xfrm>
          <a:off x="1447800" y="25146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 (Tones)</a:t>
                      </a:r>
                      <a:endParaRPr lang="en-US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Nss</a:t>
                      </a:r>
                      <a:r>
                        <a:rPr lang="en-US" b="1" dirty="0" smtClean="0"/>
                        <a:t> = 1 </a:t>
                      </a:r>
                      <a:endParaRPr lang="en-US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Nss</a:t>
                      </a:r>
                      <a:r>
                        <a:rPr lang="en-US" b="1" dirty="0" smtClean="0"/>
                        <a:t> = 4</a:t>
                      </a:r>
                      <a:endParaRPr lang="en-US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Nss</a:t>
                      </a:r>
                      <a:r>
                        <a:rPr lang="en-US" b="1" dirty="0" smtClean="0"/>
                        <a:t> = 8</a:t>
                      </a:r>
                      <a:endParaRPr lang="en-US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+/-0.3dB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+/-0.3dB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4dB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192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3412" y="838994"/>
            <a:ext cx="7772400" cy="6858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(4) 484-tone RU, D</a:t>
            </a:r>
            <a:r>
              <a:rPr lang="en-US" kern="0" baseline="-25000" dirty="0" smtClean="0"/>
              <a:t>TM</a:t>
            </a:r>
            <a:endParaRPr lang="en-US" kern="0" baseline="-25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676400"/>
            <a:ext cx="7772400" cy="4495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Segment parser is used for 11ac 160MHz, which can be reused here. </a:t>
            </a:r>
          </a:p>
          <a:p>
            <a:endParaRPr lang="en-US" kern="0" dirty="0" smtClean="0"/>
          </a:p>
          <a:p>
            <a:r>
              <a:rPr lang="en-US" kern="0" dirty="0" smtClean="0"/>
              <a:t>Alternative we can remove segment parser and define a new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for LDPC.</a:t>
            </a:r>
          </a:p>
          <a:p>
            <a:pPr lvl="1"/>
            <a:r>
              <a:rPr lang="en-US" kern="0" dirty="0" smtClean="0"/>
              <a:t>Potential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2, 3, 4, 6, 9, 12, 13, 18, 26, 36, 39, 52, 78, 117, 156, 234.</a:t>
            </a:r>
          </a:p>
          <a:p>
            <a:pPr lvl="1"/>
            <a:endParaRPr lang="en-US" kern="0" dirty="0" smtClean="0"/>
          </a:p>
          <a:p>
            <a:r>
              <a:rPr lang="en-US" kern="0" dirty="0" smtClean="0"/>
              <a:t>Simulation assumptions</a:t>
            </a:r>
          </a:p>
          <a:p>
            <a:pPr lvl="1"/>
            <a:r>
              <a:rPr lang="en-US" kern="0" dirty="0" smtClean="0"/>
              <a:t>A STA is assigned with a 484-tone RU.</a:t>
            </a:r>
          </a:p>
          <a:p>
            <a:pPr lvl="1"/>
            <a:r>
              <a:rPr lang="en-US" kern="0" dirty="0" smtClean="0"/>
              <a:t>8000 bit per packet.</a:t>
            </a:r>
          </a:p>
          <a:p>
            <a:pPr lvl="1"/>
            <a:r>
              <a:rPr lang="en-US" kern="0" dirty="0" smtClean="0"/>
              <a:t>D-NLOS (CP=0.8us), UMi-NLOS (CP=1.6us)</a:t>
            </a:r>
          </a:p>
          <a:p>
            <a:pPr lvl="1"/>
            <a:r>
              <a:rPr lang="en-US" kern="0" dirty="0" smtClean="0"/>
              <a:t>Actual channel estimation, no other impairments. </a:t>
            </a:r>
          </a:p>
          <a:p>
            <a:pPr lvl="1"/>
            <a:r>
              <a:rPr lang="en-US" kern="0" dirty="0" smtClean="0"/>
              <a:t>Simulated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13, 18, 26, 36, 39, 52, 78, 117 (without segment parser), and segment parser with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9 (11ac 160MHz).</a:t>
            </a:r>
          </a:p>
          <a:p>
            <a:pPr lvl="1"/>
            <a:r>
              <a:rPr lang="en-US" kern="0" dirty="0" smtClean="0"/>
              <a:t>MCS 0, 2, 4, 7 and 9. 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45121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8975" y="762000"/>
            <a:ext cx="7772400" cy="54724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D-NLOS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5479256"/>
            <a:ext cx="8153400" cy="99615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Segment parser has up to 2dB loss at MCS7-9 </a:t>
            </a:r>
            <a:r>
              <a:rPr lang="en-US" kern="0" dirty="0" smtClean="0">
                <a:sym typeface="Wingdings" panose="05000000000000000000" pitchFamily="2" charset="2"/>
              </a:rPr>
              <a:t> better to redefine D</a:t>
            </a:r>
            <a:r>
              <a:rPr lang="en-US" kern="0" baseline="-25000" dirty="0" smtClean="0">
                <a:sym typeface="Wingdings" panose="05000000000000000000" pitchFamily="2" charset="2"/>
              </a:rPr>
              <a:t>TM</a:t>
            </a:r>
            <a:r>
              <a:rPr lang="en-US" kern="0" dirty="0" smtClean="0">
                <a:sym typeface="Wingdings" panose="05000000000000000000" pitchFamily="2" charset="2"/>
              </a:rPr>
              <a:t> without segment parser.</a:t>
            </a:r>
            <a:endParaRPr lang="en-US" kern="0" dirty="0" smtClean="0"/>
          </a:p>
          <a:p>
            <a:r>
              <a:rPr lang="en-US" kern="0" dirty="0" smtClean="0"/>
              <a:t>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12 and 13 performs overall best for all MCS’s, although the gain is not significant.</a:t>
            </a:r>
          </a:p>
          <a:p>
            <a:pPr lvl="1"/>
            <a:r>
              <a:rPr lang="en-US" kern="0" dirty="0" smtClean="0"/>
              <a:t>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12 is equivalent to </a:t>
            </a:r>
            <a:r>
              <a:rPr lang="en-US" kern="0" dirty="0" err="1" smtClean="0"/>
              <a:t>N</a:t>
            </a:r>
            <a:r>
              <a:rPr lang="en-US" kern="0" baseline="-25000" dirty="0" err="1" smtClean="0"/>
              <a:t>col</a:t>
            </a:r>
            <a:r>
              <a:rPr lang="en-US" kern="0" dirty="0" smtClean="0"/>
              <a:t> = 39 (which is the best </a:t>
            </a:r>
            <a:r>
              <a:rPr lang="en-US" kern="0" dirty="0" err="1" smtClean="0"/>
              <a:t>Ncol</a:t>
            </a:r>
            <a:r>
              <a:rPr lang="en-US" kern="0" dirty="0" smtClean="0"/>
              <a:t> for 11ac 160MHz w/o segment parsing [3]).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275" y="1417196"/>
            <a:ext cx="5410200" cy="406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38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UMi-NLOS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71460" y="5645150"/>
            <a:ext cx="7772400" cy="59573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D</a:t>
            </a:r>
            <a:r>
              <a:rPr lang="en-US" kern="0" baseline="-25000" smtClean="0"/>
              <a:t>TM </a:t>
            </a:r>
            <a:r>
              <a:rPr lang="en-US" kern="0" smtClean="0"/>
              <a:t>= 12 and 13 are very close and very marginally better than other options.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319" y="1348205"/>
            <a:ext cx="5738897" cy="430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05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0562" y="838200"/>
            <a:ext cx="7772400" cy="8382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(5) 996-tone RU, D</a:t>
            </a:r>
            <a:r>
              <a:rPr lang="en-US" kern="0" baseline="-25000" dirty="0" smtClean="0"/>
              <a:t>TM</a:t>
            </a:r>
            <a:endParaRPr lang="en-US" kern="0" baseline="-25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676400"/>
            <a:ext cx="7772400" cy="4419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Potential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2, 4, 5, 7, 10, 14, 20, 28, 35, 49, 70, 98, 140, 196, 245, 490</a:t>
            </a:r>
          </a:p>
          <a:p>
            <a:pPr lvl="1"/>
            <a:endParaRPr lang="en-US" kern="0" dirty="0" smtClean="0"/>
          </a:p>
          <a:p>
            <a:r>
              <a:rPr lang="en-US" kern="0" dirty="0" smtClean="0"/>
              <a:t>Simulation assumptions</a:t>
            </a:r>
          </a:p>
          <a:p>
            <a:pPr lvl="1"/>
            <a:r>
              <a:rPr lang="en-US" kern="0" dirty="0" smtClean="0"/>
              <a:t>A STA is assigned with a 996-tone RU.</a:t>
            </a:r>
          </a:p>
          <a:p>
            <a:pPr lvl="1"/>
            <a:r>
              <a:rPr lang="en-US" kern="0" dirty="0" smtClean="0"/>
              <a:t>8000 bit per packet.</a:t>
            </a:r>
          </a:p>
          <a:p>
            <a:pPr lvl="1"/>
            <a:r>
              <a:rPr lang="en-US" kern="0" dirty="0" smtClean="0"/>
              <a:t>D-NLOS (CP=0.8us), UMi-NLOS (CP=1.6us)</a:t>
            </a:r>
          </a:p>
          <a:p>
            <a:pPr lvl="1"/>
            <a:r>
              <a:rPr lang="en-US" kern="0" dirty="0" smtClean="0"/>
              <a:t>Actual channel estimation, no other impairments. </a:t>
            </a:r>
          </a:p>
          <a:p>
            <a:pPr lvl="1"/>
            <a:r>
              <a:rPr lang="en-US" kern="0" dirty="0" smtClean="0"/>
              <a:t>Simulated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10, 14, 20, 28, 35, 49, 70, 98 for MCS0, 2, 4, 7 and 9. 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35345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3900" y="755264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D-NLOS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60796" y="5807110"/>
            <a:ext cx="7772400" cy="44128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20 performs best, and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=10/14 are marginally worse than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20.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656" y="1295400"/>
            <a:ext cx="5958681" cy="447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43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UMi-NLOS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71525" y="5638800"/>
            <a:ext cx="7772400" cy="68579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</a:pPr>
            <a:r>
              <a:rPr lang="en-US" kern="0" dirty="0" smtClean="0"/>
              <a:t>Performance of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 = 10~20 are almost the same, and marginally better than other D</a:t>
            </a:r>
            <a:r>
              <a:rPr lang="en-US" kern="0" baseline="-25000" dirty="0" smtClean="0"/>
              <a:t>TM</a:t>
            </a:r>
            <a:r>
              <a:rPr lang="en-US" kern="0" dirty="0" smtClean="0"/>
              <a:t>’s.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026" y="1371599"/>
            <a:ext cx="5613173" cy="421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8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66236"/>
              </p:ext>
            </p:extLst>
          </p:nvPr>
        </p:nvGraphicFramePr>
        <p:xfrm>
          <a:off x="762000" y="990600"/>
          <a:ext cx="7620000" cy="54841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Choi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hy0117.choi@lge.com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248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42156" y="990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Conclusions</a:t>
            </a:r>
            <a:endParaRPr lang="en-US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22046"/>
              </p:ext>
            </p:extLst>
          </p:nvPr>
        </p:nvGraphicFramePr>
        <p:xfrm>
          <a:off x="685800" y="2438400"/>
          <a:ext cx="8077202" cy="278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541"/>
                <a:gridCol w="1582870"/>
                <a:gridCol w="2676190"/>
                <a:gridCol w="2514601"/>
              </a:tblGrid>
              <a:tr h="2225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RU (tones)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BCC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LDPC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920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N</a:t>
                      </a:r>
                      <a:r>
                        <a:rPr lang="en-US" sz="1600" b="0" baseline="-25000" dirty="0" err="1" smtClean="0"/>
                        <a:t>col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N</a:t>
                      </a:r>
                      <a:r>
                        <a:rPr lang="en-US" sz="1600" b="0" baseline="-25000" dirty="0" err="1" smtClean="0"/>
                        <a:t>rot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</a:t>
                      </a:r>
                      <a:r>
                        <a:rPr lang="en-US" sz="1600" b="0" baseline="-25000" dirty="0" smtClean="0"/>
                        <a:t>TM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61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r>
                        <a:rPr lang="en-US" sz="1600" baseline="0" dirty="0" smtClean="0"/>
                        <a:t> (Nss≤4)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3109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(Nss≤4)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768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(Nss≤4)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 (Nss</a:t>
                      </a:r>
                      <a:r>
                        <a:rPr lang="en-US" sz="1600" baseline="0" dirty="0" smtClean="0"/>
                        <a:t>≤</a:t>
                      </a:r>
                      <a:r>
                        <a:rPr lang="en-US" sz="1600" dirty="0" smtClean="0"/>
                        <a:t>4)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484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996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370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8382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#1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676400"/>
            <a:ext cx="7772400" cy="4419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Do you support the BCC interleaver and LDPC tone mapper parameters to be defined in the table?</a:t>
            </a:r>
          </a:p>
          <a:p>
            <a:endParaRPr lang="en-US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923518"/>
              </p:ext>
            </p:extLst>
          </p:nvPr>
        </p:nvGraphicFramePr>
        <p:xfrm>
          <a:off x="528404" y="3048000"/>
          <a:ext cx="8077202" cy="278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541"/>
                <a:gridCol w="1582870"/>
                <a:gridCol w="2676190"/>
                <a:gridCol w="2514601"/>
              </a:tblGrid>
              <a:tr h="2225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RU (tones)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BCC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LDPC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920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N</a:t>
                      </a:r>
                      <a:r>
                        <a:rPr lang="en-US" sz="1600" b="0" baseline="-25000" dirty="0" err="1" smtClean="0"/>
                        <a:t>col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N</a:t>
                      </a:r>
                      <a:r>
                        <a:rPr lang="en-US" sz="1600" b="0" baseline="-25000" dirty="0" err="1" smtClean="0"/>
                        <a:t>rot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</a:t>
                      </a:r>
                      <a:r>
                        <a:rPr lang="en-US" sz="1600" b="0" baseline="-25000" dirty="0" smtClean="0"/>
                        <a:t>TM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61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3109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768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484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996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207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kern="0" smtClean="0"/>
              <a:t>Appendix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5013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8382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smtClean="0"/>
              <a:t>LDPC Tone Mapping as a Special Case of</a:t>
            </a:r>
            <a:br>
              <a:rPr lang="en-US" altLang="en-US" kern="0" smtClean="0"/>
            </a:br>
            <a:r>
              <a:rPr lang="en-US" altLang="en-US" kern="0" smtClean="0"/>
              <a:t>BCC Channel Interleaver</a:t>
            </a:r>
            <a:endParaRPr lang="en-US" altLang="en-US" kern="0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19400" y="2743200"/>
            <a:ext cx="5334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Tone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Intlv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81400" y="2743200"/>
            <a:ext cx="5334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Bit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Intlv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43400" y="2743200"/>
            <a:ext cx="5334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Tone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Rot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05400" y="2743200"/>
            <a:ext cx="6096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QAM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34200" y="2743200"/>
            <a:ext cx="6096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IFFT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19400" y="3886200"/>
            <a:ext cx="5334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Tone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Intlv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05400" y="3886200"/>
            <a:ext cx="6096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QAM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934200" y="3886200"/>
            <a:ext cx="6096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IFFT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752600" y="2743200"/>
            <a:ext cx="6858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BCC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752600" y="3886200"/>
            <a:ext cx="6858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LDPC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752600" y="5410200"/>
            <a:ext cx="6858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LDPC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105400" y="5410200"/>
            <a:ext cx="6096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QAM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934200" y="5410200"/>
            <a:ext cx="6096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IFFT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943600" y="5410200"/>
            <a:ext cx="762000" cy="609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LDPC Tone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Mapper</a:t>
            </a:r>
          </a:p>
        </p:txBody>
      </p:sp>
      <p:cxnSp>
        <p:nvCxnSpPr>
          <p:cNvPr id="20" name="Straight Arrow Connector 20"/>
          <p:cNvCxnSpPr>
            <a:cxnSpLocks noChangeShapeType="1"/>
            <a:endCxn id="14" idx="1"/>
          </p:cNvCxnSpPr>
          <p:nvPr/>
        </p:nvCxnSpPr>
        <p:spPr bwMode="auto">
          <a:xfrm>
            <a:off x="1219200" y="3048000"/>
            <a:ext cx="5334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2"/>
          <p:cNvCxnSpPr>
            <a:cxnSpLocks noChangeShapeType="1"/>
            <a:stCxn id="14" idx="3"/>
            <a:endCxn id="6" idx="1"/>
          </p:cNvCxnSpPr>
          <p:nvPr/>
        </p:nvCxnSpPr>
        <p:spPr bwMode="auto">
          <a:xfrm>
            <a:off x="2438400" y="3048000"/>
            <a:ext cx="381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4"/>
          <p:cNvCxnSpPr>
            <a:cxnSpLocks noChangeShapeType="1"/>
            <a:stCxn id="6" idx="3"/>
            <a:endCxn id="7" idx="1"/>
          </p:cNvCxnSpPr>
          <p:nvPr/>
        </p:nvCxnSpPr>
        <p:spPr bwMode="auto">
          <a:xfrm>
            <a:off x="3352800" y="3048000"/>
            <a:ext cx="228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6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4114800" y="3048000"/>
            <a:ext cx="228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8"/>
          <p:cNvCxnSpPr>
            <a:cxnSpLocks noChangeShapeType="1"/>
            <a:stCxn id="8" idx="3"/>
            <a:endCxn id="9" idx="1"/>
          </p:cNvCxnSpPr>
          <p:nvPr/>
        </p:nvCxnSpPr>
        <p:spPr bwMode="auto">
          <a:xfrm>
            <a:off x="4876800" y="3048000"/>
            <a:ext cx="228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30"/>
          <p:cNvCxnSpPr>
            <a:cxnSpLocks noChangeShapeType="1"/>
            <a:stCxn id="9" idx="3"/>
            <a:endCxn id="10" idx="1"/>
          </p:cNvCxnSpPr>
          <p:nvPr/>
        </p:nvCxnSpPr>
        <p:spPr bwMode="auto">
          <a:xfrm>
            <a:off x="5715000" y="3048000"/>
            <a:ext cx="12192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32"/>
          <p:cNvCxnSpPr>
            <a:cxnSpLocks noChangeShapeType="1"/>
            <a:stCxn id="10" idx="3"/>
          </p:cNvCxnSpPr>
          <p:nvPr/>
        </p:nvCxnSpPr>
        <p:spPr bwMode="auto">
          <a:xfrm>
            <a:off x="7543800" y="3048000"/>
            <a:ext cx="381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34"/>
          <p:cNvCxnSpPr>
            <a:cxnSpLocks noChangeShapeType="1"/>
            <a:endCxn id="15" idx="1"/>
          </p:cNvCxnSpPr>
          <p:nvPr/>
        </p:nvCxnSpPr>
        <p:spPr bwMode="auto">
          <a:xfrm>
            <a:off x="1219200" y="4191000"/>
            <a:ext cx="5334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36"/>
          <p:cNvCxnSpPr>
            <a:cxnSpLocks noChangeShapeType="1"/>
            <a:endCxn id="16" idx="1"/>
          </p:cNvCxnSpPr>
          <p:nvPr/>
        </p:nvCxnSpPr>
        <p:spPr bwMode="auto">
          <a:xfrm>
            <a:off x="1219200" y="5715000"/>
            <a:ext cx="5334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38"/>
          <p:cNvCxnSpPr>
            <a:cxnSpLocks noChangeShapeType="1"/>
          </p:cNvCxnSpPr>
          <p:nvPr/>
        </p:nvCxnSpPr>
        <p:spPr bwMode="auto">
          <a:xfrm>
            <a:off x="2438400" y="4191000"/>
            <a:ext cx="381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39"/>
          <p:cNvCxnSpPr>
            <a:cxnSpLocks noChangeShapeType="1"/>
          </p:cNvCxnSpPr>
          <p:nvPr/>
        </p:nvCxnSpPr>
        <p:spPr bwMode="auto">
          <a:xfrm>
            <a:off x="5715000" y="4191000"/>
            <a:ext cx="12192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40"/>
          <p:cNvCxnSpPr>
            <a:cxnSpLocks noChangeShapeType="1"/>
            <a:stCxn id="16" idx="3"/>
            <a:endCxn id="17" idx="1"/>
          </p:cNvCxnSpPr>
          <p:nvPr/>
        </p:nvCxnSpPr>
        <p:spPr bwMode="auto">
          <a:xfrm>
            <a:off x="2438400" y="5715000"/>
            <a:ext cx="2667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43"/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3352800" y="4191000"/>
            <a:ext cx="1752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47"/>
          <p:cNvCxnSpPr>
            <a:cxnSpLocks noChangeShapeType="1"/>
            <a:stCxn id="17" idx="3"/>
            <a:endCxn id="19" idx="1"/>
          </p:cNvCxnSpPr>
          <p:nvPr/>
        </p:nvCxnSpPr>
        <p:spPr bwMode="auto">
          <a:xfrm>
            <a:off x="5715000" y="5715000"/>
            <a:ext cx="228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49"/>
          <p:cNvCxnSpPr>
            <a:cxnSpLocks noChangeShapeType="1"/>
            <a:stCxn id="19" idx="3"/>
            <a:endCxn id="18" idx="1"/>
          </p:cNvCxnSpPr>
          <p:nvPr/>
        </p:nvCxnSpPr>
        <p:spPr bwMode="auto">
          <a:xfrm>
            <a:off x="6705600" y="5715000"/>
            <a:ext cx="228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51"/>
          <p:cNvCxnSpPr>
            <a:cxnSpLocks noChangeShapeType="1"/>
            <a:stCxn id="13" idx="3"/>
          </p:cNvCxnSpPr>
          <p:nvPr/>
        </p:nvCxnSpPr>
        <p:spPr bwMode="auto">
          <a:xfrm>
            <a:off x="7543800" y="4191000"/>
            <a:ext cx="381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53"/>
          <p:cNvCxnSpPr>
            <a:cxnSpLocks noChangeShapeType="1"/>
            <a:stCxn id="18" idx="3"/>
          </p:cNvCxnSpPr>
          <p:nvPr/>
        </p:nvCxnSpPr>
        <p:spPr bwMode="auto">
          <a:xfrm>
            <a:off x="7543800" y="5715000"/>
            <a:ext cx="381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54"/>
          <p:cNvSpPr txBox="1">
            <a:spLocks noChangeArrowheads="1"/>
          </p:cNvSpPr>
          <p:nvPr/>
        </p:nvSpPr>
        <p:spPr bwMode="auto">
          <a:xfrm>
            <a:off x="2819400" y="4448175"/>
            <a:ext cx="2286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W/ modified write sequence</a:t>
            </a:r>
          </a:p>
        </p:txBody>
      </p:sp>
      <p:sp>
        <p:nvSpPr>
          <p:cNvPr id="38" name="Equal 37"/>
          <p:cNvSpPr/>
          <p:nvPr/>
        </p:nvSpPr>
        <p:spPr bwMode="auto">
          <a:xfrm rot="5400000">
            <a:off x="4495800" y="4800600"/>
            <a:ext cx="685800" cy="533400"/>
          </a:xfrm>
          <a:prstGeom prst="mathEqual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  <p:graphicFrame>
        <p:nvGraphicFramePr>
          <p:cNvPr id="3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5379"/>
              </p:ext>
            </p:extLst>
          </p:nvPr>
        </p:nvGraphicFramePr>
        <p:xfrm>
          <a:off x="5181600" y="4876800"/>
          <a:ext cx="250666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Equation" r:id="rId3" imgW="1904760" imgH="241200" progId="Equation.DSMT4">
                  <p:embed/>
                </p:oleObj>
              </mc:Choice>
              <mc:Fallback>
                <p:oleObj name="Equation" r:id="rId3" imgW="19047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76800"/>
                        <a:ext cx="250666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0747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85800" y="685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smtClean="0"/>
              <a:t>LDPC Tone Mapping as a Special Case of</a:t>
            </a:r>
            <a:br>
              <a:rPr lang="en-US" altLang="en-US" kern="0" dirty="0" smtClean="0"/>
            </a:br>
            <a:r>
              <a:rPr lang="en-US" altLang="en-US" kern="0" dirty="0" smtClean="0"/>
              <a:t>BCC Channel Interleaver</a:t>
            </a: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685800" y="2057400"/>
            <a:ext cx="7772400" cy="40386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 smtClean="0"/>
              <a:t>Excellent compromise</a:t>
            </a:r>
          </a:p>
          <a:p>
            <a:pPr lvl="1"/>
            <a:r>
              <a:rPr lang="en-US" altLang="en-US" kern="0" dirty="0" smtClean="0"/>
              <a:t>Each implementation can choose to either</a:t>
            </a:r>
          </a:p>
          <a:p>
            <a:pPr lvl="2"/>
            <a:r>
              <a:rPr lang="en-US" altLang="en-US" sz="1800" kern="0" dirty="0" smtClean="0"/>
              <a:t>Make use of existing BCC channel interleaver, or</a:t>
            </a:r>
          </a:p>
          <a:p>
            <a:pPr lvl="2"/>
            <a:r>
              <a:rPr lang="en-US" altLang="en-US" sz="1800" kern="0" dirty="0" smtClean="0"/>
              <a:t>Use tone mapping in front of IFFT</a:t>
            </a:r>
          </a:p>
          <a:p>
            <a:pPr lvl="1"/>
            <a:r>
              <a:rPr lang="en-US" altLang="en-US" kern="0" dirty="0" err="1" smtClean="0"/>
              <a:t>Nrow</a:t>
            </a:r>
            <a:r>
              <a:rPr lang="en-US" altLang="en-US" kern="0" dirty="0" smtClean="0"/>
              <a:t>/</a:t>
            </a:r>
            <a:r>
              <a:rPr lang="en-US" altLang="en-US" kern="0" dirty="0" err="1" smtClean="0"/>
              <a:t>Nbpscs</a:t>
            </a:r>
            <a:r>
              <a:rPr lang="en-US" altLang="en-US" kern="0" dirty="0" smtClean="0"/>
              <a:t> = 4/6/9/9 for 20/40/80/160 MHz</a:t>
            </a:r>
          </a:p>
          <a:p>
            <a:pPr lvl="2"/>
            <a:r>
              <a:rPr lang="en-US" altLang="en-US" sz="1800" kern="0" dirty="0" smtClean="0"/>
              <a:t>Large enough to satisfy                                   in all cases</a:t>
            </a:r>
          </a:p>
          <a:p>
            <a:pPr lvl="3"/>
            <a:r>
              <a:rPr lang="en-US" altLang="en-US" kern="0" dirty="0" smtClean="0"/>
              <a:t>20 MHz, </a:t>
            </a:r>
            <a:r>
              <a:rPr lang="en-US" altLang="en-US" kern="0" dirty="0" err="1" smtClean="0"/>
              <a:t>Nss</a:t>
            </a:r>
            <a:r>
              <a:rPr lang="en-US" altLang="en-US" kern="0" dirty="0" smtClean="0"/>
              <a:t>=8, 256-QAM 5/6:   3328 / 1944 = 1.7</a:t>
            </a:r>
          </a:p>
          <a:p>
            <a:pPr lvl="3"/>
            <a:r>
              <a:rPr lang="en-US" altLang="en-US" kern="0" dirty="0" smtClean="0"/>
              <a:t>40 MHz, </a:t>
            </a:r>
            <a:r>
              <a:rPr lang="en-US" altLang="en-US" kern="0" dirty="0" err="1" smtClean="0"/>
              <a:t>Nss</a:t>
            </a:r>
            <a:r>
              <a:rPr lang="en-US" altLang="en-US" kern="0" dirty="0" smtClean="0"/>
              <a:t>=8, 256-QAM 5/6:   6912 / 1944 = 3.6</a:t>
            </a:r>
          </a:p>
          <a:p>
            <a:pPr lvl="3"/>
            <a:r>
              <a:rPr lang="en-US" altLang="en-US" kern="0" dirty="0" smtClean="0"/>
              <a:t>80 MHz, </a:t>
            </a:r>
            <a:r>
              <a:rPr lang="en-US" altLang="en-US" kern="0" dirty="0" err="1" smtClean="0"/>
              <a:t>Nss</a:t>
            </a:r>
            <a:r>
              <a:rPr lang="en-US" altLang="en-US" kern="0" dirty="0" smtClean="0"/>
              <a:t>=8, 256-QAM 5/6: 14976 / 1944 = 7.7</a:t>
            </a:r>
          </a:p>
          <a:p>
            <a:pPr lvl="3"/>
            <a:endParaRPr lang="en-US" altLang="en-US" kern="0" dirty="0" smtClean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952773"/>
              </p:ext>
            </p:extLst>
          </p:nvPr>
        </p:nvGraphicFramePr>
        <p:xfrm>
          <a:off x="4038600" y="3879056"/>
          <a:ext cx="182403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3" imgW="1054080" imgH="228600" progId="Equation.DSMT4">
                  <p:embed/>
                </p:oleObj>
              </mc:Choice>
              <mc:Fallback>
                <p:oleObj name="Equation" r:id="rId3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879056"/>
                        <a:ext cx="1824038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1863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</a:t>
            </a:r>
            <a:r>
              <a:rPr lang="en-US" dirty="0"/>
              <a:t> </a:t>
            </a:r>
            <a:r>
              <a:rPr lang="en-US" dirty="0" smtClean="0"/>
              <a:t>11-15-0132-06-00ax-spec-framework</a:t>
            </a:r>
          </a:p>
          <a:p>
            <a:r>
              <a:rPr lang="en-US" dirty="0" smtClean="0"/>
              <a:t>[2]</a:t>
            </a:r>
            <a:r>
              <a:rPr lang="en-US" dirty="0"/>
              <a:t> </a:t>
            </a:r>
            <a:r>
              <a:rPr lang="en-US" dirty="0" smtClean="0"/>
              <a:t>11-15-0580-01-00ax-11ax-coding-discussion </a:t>
            </a:r>
          </a:p>
          <a:p>
            <a:pPr marL="342900" lvl="2" indent="-342900"/>
            <a:r>
              <a:rPr lang="en-US" sz="2400" b="1" dirty="0" smtClean="0"/>
              <a:t>[3] </a:t>
            </a:r>
            <a:r>
              <a:rPr lang="en-US" sz="2400" b="1" dirty="0"/>
              <a:t>11-10-1063-01-00ac-160-mhz-tranmission-flow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7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25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2625" y="13716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61427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23658"/>
              </p:ext>
            </p:extLst>
          </p:nvPr>
        </p:nvGraphicFramePr>
        <p:xfrm>
          <a:off x="762334" y="1066800"/>
          <a:ext cx="7772400" cy="53870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615199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63156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82115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557" y="609600"/>
            <a:ext cx="7772400" cy="762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744" y="1441450"/>
            <a:ext cx="7556771" cy="19113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11ax OFDMA resource unit (RU) sizes have been agreed to be [1] </a:t>
            </a:r>
          </a:p>
          <a:p>
            <a:pPr lvl="1"/>
            <a:r>
              <a:rPr lang="en-US" dirty="0" smtClean="0"/>
              <a:t>26, 52, 106, 242, 484, 996x1/2 tones</a:t>
            </a:r>
          </a:p>
          <a:p>
            <a:r>
              <a:rPr lang="en-US" dirty="0" smtClean="0"/>
              <a:t>The interleaver (BCC) and tone mapper (LDPC) design for each size of RU is still open.</a:t>
            </a:r>
          </a:p>
          <a:p>
            <a:pPr lvl="1"/>
            <a:r>
              <a:rPr lang="en-US" dirty="0" smtClean="0"/>
              <a:t>Some RU’s tone plan design implies a reuse of existing design.</a:t>
            </a:r>
          </a:p>
          <a:p>
            <a:pPr lvl="1"/>
            <a:r>
              <a:rPr lang="en-US" dirty="0" smtClean="0"/>
              <a:t>The rest RU does not have existing designs to reuse.</a:t>
            </a:r>
          </a:p>
          <a:p>
            <a:pPr lvl="1"/>
            <a:r>
              <a:rPr lang="en-US" dirty="0" smtClean="0"/>
              <a:t>BCC usage has been proposed to be limited to no larger than 20MHz </a:t>
            </a:r>
            <a:r>
              <a:rPr lang="en-US" dirty="0"/>
              <a:t>and Nss≤</a:t>
            </a:r>
            <a:r>
              <a:rPr lang="en-US" dirty="0" smtClean="0"/>
              <a:t>4 [2].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667000" y="6464301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629399" y="6439692"/>
            <a:ext cx="1914460" cy="1735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11084"/>
              </p:ext>
            </p:extLst>
          </p:nvPr>
        </p:nvGraphicFramePr>
        <p:xfrm>
          <a:off x="682557" y="3352800"/>
          <a:ext cx="7645825" cy="278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1375"/>
                <a:gridCol w="1373812"/>
                <a:gridCol w="2505188"/>
                <a:gridCol w="1111450"/>
                <a:gridCol w="1524000"/>
              </a:tblGrid>
              <a:tr h="2225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RU (tones)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BCC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LDPC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Reuse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920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N</a:t>
                      </a:r>
                      <a:r>
                        <a:rPr lang="en-US" sz="1600" b="0" baseline="-25000" dirty="0" err="1" smtClean="0"/>
                        <a:t>col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N</a:t>
                      </a:r>
                      <a:r>
                        <a:rPr lang="en-US" sz="1600" b="0" baseline="-25000" dirty="0" err="1" smtClean="0"/>
                        <a:t>rot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</a:t>
                      </a:r>
                      <a:r>
                        <a:rPr lang="en-US" sz="1600" b="0" baseline="-25000" dirty="0" smtClean="0"/>
                        <a:t>TM</a:t>
                      </a:r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b="0" baseline="-25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1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r>
                        <a:rPr lang="en-US" sz="1600" baseline="0" dirty="0" smtClean="0"/>
                        <a:t> (Nss</a:t>
                      </a:r>
                      <a:r>
                        <a:rPr lang="en-US" sz="1600" dirty="0" smtClean="0"/>
                        <a:t>≤</a:t>
                      </a:r>
                      <a:r>
                        <a:rPr lang="en-US" sz="1600" baseline="0" dirty="0" smtClean="0"/>
                        <a:t>4)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11ah 1MHz</a:t>
                      </a:r>
                    </a:p>
                  </a:txBody>
                  <a:tcPr/>
                </a:tc>
              </a:tr>
              <a:tr h="13109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11a 20MHz</a:t>
                      </a:r>
                      <a:endParaRPr lang="en-US" sz="1600" dirty="0"/>
                    </a:p>
                  </a:txBody>
                  <a:tcPr/>
                </a:tc>
              </a:tr>
              <a:tr h="1768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11ac 40MHz?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242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 (Nss≤4)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11ac 80MHz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484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11ac</a:t>
                      </a:r>
                      <a:r>
                        <a:rPr lang="en-US" sz="1600" baseline="0" dirty="0" smtClean="0"/>
                        <a:t> 160MHz?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996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</a:t>
                      </a:r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72754"/>
              </p:ext>
            </p:extLst>
          </p:nvPr>
        </p:nvGraphicFramePr>
        <p:xfrm>
          <a:off x="7845357" y="2667000"/>
          <a:ext cx="12192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2362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Existing</a:t>
                      </a:r>
                      <a:r>
                        <a:rPr lang="en-US" sz="1200" baseline="0" dirty="0" smtClean="0"/>
                        <a:t> design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362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8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915987"/>
          </a:xfrm>
        </p:spPr>
        <p:txBody>
          <a:bodyPr/>
          <a:lstStyle/>
          <a:p>
            <a:r>
              <a:rPr lang="en-US" dirty="0" smtClean="0"/>
              <a:t>(1) 52-tone RU, </a:t>
            </a:r>
            <a:r>
              <a:rPr lang="en-US" dirty="0" err="1" smtClean="0"/>
              <a:t>Nrot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Simulation Assumptions </a:t>
            </a:r>
          </a:p>
          <a:p>
            <a:pPr lvl="1"/>
            <a:r>
              <a:rPr lang="en-US" dirty="0" smtClean="0"/>
              <a:t>A STA is assigned with a 52-tone block randomly.</a:t>
            </a:r>
          </a:p>
          <a:p>
            <a:pPr lvl="1"/>
            <a:r>
              <a:rPr lang="en-US" dirty="0" err="1" smtClean="0"/>
              <a:t>Ncol</a:t>
            </a:r>
            <a:r>
              <a:rPr lang="en-US" dirty="0" smtClean="0"/>
              <a:t>=16(11a)</a:t>
            </a:r>
          </a:p>
          <a:p>
            <a:pPr lvl="1"/>
            <a:r>
              <a:rPr lang="en-US" dirty="0" smtClean="0"/>
              <a:t>BCC, 8000 bits</a:t>
            </a:r>
          </a:p>
          <a:p>
            <a:pPr lvl="1"/>
            <a:r>
              <a:rPr lang="en-US" dirty="0" smtClean="0"/>
              <a:t>4Tx, </a:t>
            </a:r>
            <a:r>
              <a:rPr lang="en-US" dirty="0" err="1" smtClean="0"/>
              <a:t>Nss</a:t>
            </a:r>
            <a:r>
              <a:rPr lang="en-US" dirty="0" smtClean="0"/>
              <a:t>=2, 4; 8Tx, </a:t>
            </a:r>
            <a:r>
              <a:rPr lang="en-US" dirty="0" err="1" smtClean="0"/>
              <a:t>Nss</a:t>
            </a:r>
            <a:r>
              <a:rPr lang="en-US" dirty="0" smtClean="0"/>
              <a:t>=8. No TxBF.</a:t>
            </a:r>
          </a:p>
          <a:p>
            <a:pPr lvl="1"/>
            <a:r>
              <a:rPr lang="en-US" dirty="0" smtClean="0"/>
              <a:t>Nrot is simulated from 1 to 23.</a:t>
            </a:r>
          </a:p>
          <a:p>
            <a:pPr lvl="1"/>
            <a:r>
              <a:rPr lang="en-US" dirty="0" smtClean="0"/>
              <a:t>D-NLOS (CP=0.8us), UMi-NLOS (CP=1.6us)</a:t>
            </a:r>
          </a:p>
          <a:p>
            <a:pPr lvl="1"/>
            <a:r>
              <a:rPr lang="en-US" dirty="0" smtClean="0"/>
              <a:t>Actual channel estimation, no other impairments</a:t>
            </a:r>
          </a:p>
          <a:p>
            <a:endParaRPr lang="en-US" dirty="0"/>
          </a:p>
          <a:p>
            <a:r>
              <a:rPr lang="en-US" dirty="0" smtClean="0"/>
              <a:t>Compared </a:t>
            </a:r>
            <a:r>
              <a:rPr lang="en-US" dirty="0" smtClean="0">
                <a:sym typeface="Wingdings" panose="05000000000000000000" pitchFamily="2" charset="2"/>
              </a:rPr>
              <a:t>SNR(</a:t>
            </a:r>
            <a:r>
              <a:rPr lang="en-US" dirty="0" err="1" smtClean="0">
                <a:sym typeface="Wingdings" panose="05000000000000000000" pitchFamily="2" charset="2"/>
              </a:rPr>
              <a:t>Nrot</a:t>
            </a:r>
            <a:r>
              <a:rPr lang="en-US" dirty="0" smtClean="0">
                <a:sym typeface="Wingdings" panose="05000000000000000000" pitchFamily="2" charset="2"/>
              </a:rPr>
              <a:t>) – SNR(</a:t>
            </a:r>
            <a:r>
              <a:rPr lang="en-US" dirty="0" err="1" smtClean="0">
                <a:sym typeface="Wingdings" panose="05000000000000000000" pitchFamily="2" charset="2"/>
              </a:rPr>
              <a:t>Nrot_ref</a:t>
            </a:r>
            <a:r>
              <a:rPr lang="en-US" dirty="0" smtClean="0">
                <a:sym typeface="Wingdings" panose="05000000000000000000" pitchFamily="2" charset="2"/>
              </a:rPr>
              <a:t>) at PER = 10%</a:t>
            </a:r>
            <a:endParaRPr lang="en-US" dirty="0" smtClean="0"/>
          </a:p>
          <a:p>
            <a:pPr lvl="1"/>
            <a:r>
              <a:rPr lang="en-US" dirty="0" err="1" smtClean="0"/>
              <a:t>Nrot_ref</a:t>
            </a:r>
            <a:r>
              <a:rPr lang="en-US" dirty="0" smtClean="0"/>
              <a:t> =11 for </a:t>
            </a:r>
            <a:r>
              <a:rPr lang="en-US" dirty="0" err="1" smtClean="0"/>
              <a:t>Nss</a:t>
            </a:r>
            <a:r>
              <a:rPr lang="en-US" dirty="0" smtClean="0"/>
              <a:t>&lt;=4</a:t>
            </a:r>
          </a:p>
          <a:p>
            <a:pPr lvl="1"/>
            <a:r>
              <a:rPr lang="en-US" dirty="0" smtClean="0"/>
              <a:t>Negative value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Nrot</a:t>
            </a:r>
            <a:r>
              <a:rPr lang="en-US" dirty="0" smtClean="0">
                <a:sym typeface="Wingdings" panose="05000000000000000000" pitchFamily="2" charset="2"/>
              </a:rPr>
              <a:t> performs better than </a:t>
            </a:r>
            <a:r>
              <a:rPr lang="en-US" dirty="0" err="1" smtClean="0">
                <a:sym typeface="Wingdings" panose="05000000000000000000" pitchFamily="2" charset="2"/>
              </a:rPr>
              <a:t>Nrot_ref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799" y="6477000"/>
            <a:ext cx="1990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5771</TotalTime>
  <Words>3168</Words>
  <Application>Microsoft Office PowerPoint</Application>
  <PresentationFormat>On-screen Show (4:3)</PresentationFormat>
  <Paragraphs>792</Paragraphs>
  <Slides>35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Cambria Math</vt:lpstr>
      <vt:lpstr>Times New Roman</vt:lpstr>
      <vt:lpstr>Wingdings</vt:lpstr>
      <vt:lpstr>IEEE802.11 template</vt:lpstr>
      <vt:lpstr>Equation</vt:lpstr>
      <vt:lpstr>Interleaver and Tone Mapper for OFDMA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</vt:lpstr>
      <vt:lpstr>(1) 52-tone RU, Nrot</vt:lpstr>
      <vt:lpstr>UMi-NLOS, Nss=2</vt:lpstr>
      <vt:lpstr>DNLOS, Nss=2/4</vt:lpstr>
      <vt:lpstr>Summary of Nrot for 52-tone RU</vt:lpstr>
      <vt:lpstr>(2) 106-tone RU Interleaver</vt:lpstr>
      <vt:lpstr>(3) 26/52/106-tone RU, DTM </vt:lpstr>
      <vt:lpstr>Analysis on Necessity of Tone Mapper</vt:lpstr>
      <vt:lpstr>Simulations</vt:lpstr>
      <vt:lpstr>26-Tone, Nss=1</vt:lpstr>
      <vt:lpstr>26-Tone, Nss = 4,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180</cp:revision>
  <cp:lastPrinted>2010-12-20T20:45:24Z</cp:lastPrinted>
  <dcterms:created xsi:type="dcterms:W3CDTF">2014-01-14T02:35:55Z</dcterms:created>
  <dcterms:modified xsi:type="dcterms:W3CDTF">2015-07-13T08:03:07Z</dcterms:modified>
</cp:coreProperties>
</file>