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7"/>
  </p:notesMasterIdLst>
  <p:handoutMasterIdLst>
    <p:handoutMasterId r:id="rId18"/>
  </p:handoutMasterIdLst>
  <p:sldIdLst>
    <p:sldId id="269" r:id="rId2"/>
    <p:sldId id="257" r:id="rId3"/>
    <p:sldId id="281" r:id="rId4"/>
    <p:sldId id="283" r:id="rId5"/>
    <p:sldId id="284" r:id="rId6"/>
    <p:sldId id="278" r:id="rId7"/>
    <p:sldId id="280" r:id="rId8"/>
    <p:sldId id="277" r:id="rId9"/>
    <p:sldId id="276" r:id="rId10"/>
    <p:sldId id="285" r:id="rId11"/>
    <p:sldId id="286" r:id="rId12"/>
    <p:sldId id="287" r:id="rId13"/>
    <p:sldId id="275" r:id="rId14"/>
    <p:sldId id="274" r:id="rId15"/>
    <p:sldId id="270" r:id="rId16"/>
  </p:sldIdLst>
  <p:sldSz cx="9144000" cy="6858000" type="screen4x3"/>
  <p:notesSz cx="6934200" cy="9280525"/>
  <p:defaultTex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69" autoAdjust="0"/>
    <p:restoredTop sz="94660"/>
  </p:normalViewPr>
  <p:slideViewPr>
    <p:cSldViewPr>
      <p:cViewPr varScale="1">
        <p:scale>
          <a:sx n="66" d="100"/>
          <a:sy n="66" d="100"/>
        </p:scale>
        <p:origin x="-472" y="-68"/>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5597525" y="177800"/>
            <a:ext cx="6413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spAutoFit/>
          </a:bodyPr>
          <a:lstStyle>
            <a:lvl1pPr algn="r" defTabSz="933450">
              <a:defRPr sz="1400" b="1" smtClean="0"/>
            </a:lvl1pPr>
          </a:lstStyle>
          <a:p>
            <a:pPr>
              <a:defRPr/>
            </a:pPr>
            <a:r>
              <a:rPr lang="en-US" altLang="en-US" smtClean="0"/>
              <a:t>doc.: IEEE 802.11-15/XXXXr0</a:t>
            </a:r>
            <a:endParaRPr lang="en-US" altLang="en-US"/>
          </a:p>
        </p:txBody>
      </p:sp>
      <p:sp>
        <p:nvSpPr>
          <p:cNvPr id="3075" name="Rectangle 3"/>
          <p:cNvSpPr>
            <a:spLocks noGrp="1" noChangeArrowheads="1"/>
          </p:cNvSpPr>
          <p:nvPr>
            <p:ph type="dt" sz="quarter" idx="1"/>
          </p:nvPr>
        </p:nvSpPr>
        <p:spPr bwMode="auto">
          <a:xfrm>
            <a:off x="695325" y="177800"/>
            <a:ext cx="827088"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spAutoFit/>
          </a:bodyPr>
          <a:lstStyle>
            <a:lvl1pPr defTabSz="933450">
              <a:defRPr sz="1400" b="1" smtClean="0"/>
            </a:lvl1pPr>
          </a:lstStyle>
          <a:p>
            <a:pPr>
              <a:defRPr/>
            </a:pPr>
            <a:r>
              <a:rPr lang="ru-RU" altLang="en-US" smtClean="0"/>
              <a:t>July 2015</a:t>
            </a:r>
            <a:endParaRPr lang="en-US" altLang="en-US"/>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algn="r" defTabSz="933450">
              <a:defRPr smtClean="0"/>
            </a:lvl1pPr>
          </a:lstStyle>
          <a:p>
            <a:pPr>
              <a:defRPr/>
            </a:pPr>
            <a:r>
              <a:rPr lang="en-US" altLang="en-US" smtClean="0"/>
              <a:t>Intel Corporation</a:t>
            </a:r>
            <a:endParaRPr lang="en-US" altLang="en-US"/>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algn="ctr" defTabSz="933450">
              <a:defRPr smtClean="0"/>
            </a:lvl1pPr>
          </a:lstStyle>
          <a:p>
            <a:pPr>
              <a:defRPr/>
            </a:pPr>
            <a:r>
              <a:rPr lang="en-US" altLang="en-US"/>
              <a:t>Page </a:t>
            </a:r>
            <a:fld id="{308D0DB5-E65D-4027-A3D6-A770114E773D}" type="slidenum">
              <a:rPr lang="en-US" altLang="en-US"/>
              <a:pPr>
                <a:defRPr/>
              </a:pPr>
              <a:t>‹#›</a:t>
            </a:fld>
            <a:endParaRPr lang="en-US" altLang="en-US"/>
          </a:p>
        </p:txBody>
      </p:sp>
      <p:sp>
        <p:nvSpPr>
          <p:cNvPr id="16390"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9" name="Rectangle 7"/>
          <p:cNvSpPr>
            <a:spLocks noChangeArrowheads="1"/>
          </p:cNvSpPr>
          <p:nvPr/>
        </p:nvSpPr>
        <p:spPr bwMode="auto">
          <a:xfrm>
            <a:off x="693738" y="8982075"/>
            <a:ext cx="7112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933450">
              <a:defRPr sz="2400">
                <a:solidFill>
                  <a:schemeClr val="tx1"/>
                </a:solidFill>
                <a:latin typeface="Times New Roman" pitchFamily="18" charset="0"/>
              </a:defRPr>
            </a:lvl1pPr>
            <a:lvl2pPr marL="461963" defTabSz="933450">
              <a:defRPr sz="2400">
                <a:solidFill>
                  <a:schemeClr val="tx1"/>
                </a:solidFill>
                <a:latin typeface="Times New Roman" pitchFamily="18" charset="0"/>
              </a:defRPr>
            </a:lvl2pPr>
            <a:lvl3pPr marL="923925" defTabSz="933450">
              <a:defRPr sz="2400">
                <a:solidFill>
                  <a:schemeClr val="tx1"/>
                </a:solidFill>
                <a:latin typeface="Times New Roman" pitchFamily="18" charset="0"/>
              </a:defRPr>
            </a:lvl3pPr>
            <a:lvl4pPr marL="1387475" defTabSz="933450">
              <a:defRPr sz="2400">
                <a:solidFill>
                  <a:schemeClr val="tx1"/>
                </a:solidFill>
                <a:latin typeface="Times New Roman" pitchFamily="18" charset="0"/>
              </a:defRPr>
            </a:lvl4pPr>
            <a:lvl5pPr marL="1849438" defTabSz="933450">
              <a:defRPr sz="2400">
                <a:solidFill>
                  <a:schemeClr val="tx1"/>
                </a:solidFill>
                <a:latin typeface="Times New Roman" pitchFamily="18" charset="0"/>
              </a:defRPr>
            </a:lvl5pPr>
            <a:lvl6pPr marL="2306638" defTabSz="933450" eaLnBrk="0" fontAlgn="base" hangingPunct="0">
              <a:spcBef>
                <a:spcPct val="0"/>
              </a:spcBef>
              <a:spcAft>
                <a:spcPct val="0"/>
              </a:spcAft>
              <a:defRPr sz="2400">
                <a:solidFill>
                  <a:schemeClr val="tx1"/>
                </a:solidFill>
                <a:latin typeface="Times New Roman" pitchFamily="18" charset="0"/>
              </a:defRPr>
            </a:lvl6pPr>
            <a:lvl7pPr marL="2763838" defTabSz="933450" eaLnBrk="0" fontAlgn="base" hangingPunct="0">
              <a:spcBef>
                <a:spcPct val="0"/>
              </a:spcBef>
              <a:spcAft>
                <a:spcPct val="0"/>
              </a:spcAft>
              <a:defRPr sz="2400">
                <a:solidFill>
                  <a:schemeClr val="tx1"/>
                </a:solidFill>
                <a:latin typeface="Times New Roman" pitchFamily="18" charset="0"/>
              </a:defRPr>
            </a:lvl7pPr>
            <a:lvl8pPr marL="3221038" defTabSz="933450" eaLnBrk="0" fontAlgn="base" hangingPunct="0">
              <a:spcBef>
                <a:spcPct val="0"/>
              </a:spcBef>
              <a:spcAft>
                <a:spcPct val="0"/>
              </a:spcAft>
              <a:defRPr sz="2400">
                <a:solidFill>
                  <a:schemeClr val="tx1"/>
                </a:solidFill>
                <a:latin typeface="Times New Roman" pitchFamily="18" charset="0"/>
              </a:defRPr>
            </a:lvl8pPr>
            <a:lvl9pPr marL="3678238" defTabSz="933450" eaLnBrk="0" fontAlgn="base" hangingPunct="0">
              <a:spcBef>
                <a:spcPct val="0"/>
              </a:spcBef>
              <a:spcAft>
                <a:spcPct val="0"/>
              </a:spcAft>
              <a:defRPr sz="2400">
                <a:solidFill>
                  <a:schemeClr val="tx1"/>
                </a:solidFill>
                <a:latin typeface="Times New Roman" pitchFamily="18" charset="0"/>
              </a:defRPr>
            </a:lvl9pPr>
          </a:lstStyle>
          <a:p>
            <a:pPr>
              <a:defRPr/>
            </a:pPr>
            <a:r>
              <a:rPr lang="en-US" altLang="en-US" sz="1200" smtClean="0"/>
              <a:t>Submission</a:t>
            </a:r>
          </a:p>
        </p:txBody>
      </p:sp>
      <p:sp>
        <p:nvSpPr>
          <p:cNvPr id="16392"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054004362"/>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5640388" y="98425"/>
            <a:ext cx="6413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spAutoFit/>
          </a:bodyPr>
          <a:lstStyle>
            <a:lvl1pPr algn="r" defTabSz="933450">
              <a:defRPr sz="1400" b="1" smtClean="0"/>
            </a:lvl1pPr>
          </a:lstStyle>
          <a:p>
            <a:pPr>
              <a:defRPr/>
            </a:pPr>
            <a:r>
              <a:rPr lang="en-US" altLang="en-US" smtClean="0"/>
              <a:t>doc.: IEEE 802.11-15/XXXXr0</a:t>
            </a:r>
            <a:endParaRPr lang="en-US" altLang="en-US"/>
          </a:p>
        </p:txBody>
      </p:sp>
      <p:sp>
        <p:nvSpPr>
          <p:cNvPr id="2051" name="Rectangle 3"/>
          <p:cNvSpPr>
            <a:spLocks noGrp="1" noChangeArrowheads="1"/>
          </p:cNvSpPr>
          <p:nvPr>
            <p:ph type="dt" idx="1"/>
          </p:nvPr>
        </p:nvSpPr>
        <p:spPr bwMode="auto">
          <a:xfrm>
            <a:off x="654050" y="98425"/>
            <a:ext cx="827088"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spAutoFit/>
          </a:bodyPr>
          <a:lstStyle>
            <a:lvl1pPr defTabSz="933450">
              <a:defRPr sz="1400" b="1" smtClean="0"/>
            </a:lvl1pPr>
          </a:lstStyle>
          <a:p>
            <a:pPr>
              <a:defRPr/>
            </a:pPr>
            <a:r>
              <a:rPr lang="ru-RU" altLang="en-US" smtClean="0"/>
              <a:t>July 2015</a:t>
            </a:r>
            <a:endParaRPr lang="en-US" altLang="en-US"/>
          </a:p>
        </p:txBody>
      </p:sp>
      <p:sp>
        <p:nvSpPr>
          <p:cNvPr id="1126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62" tIns="46038" rIns="93662" bIns="46038"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5pPr marL="457200" lvl="4" algn="r" defTabSz="933450">
              <a:defRPr smtClean="0"/>
            </a:lvl5pPr>
          </a:lstStyle>
          <a:p>
            <a:pPr lvl="4">
              <a:defRPr/>
            </a:pPr>
            <a:r>
              <a:rPr lang="en-US" altLang="en-US" smtClean="0"/>
              <a:t>Intel Corporation</a:t>
            </a:r>
            <a:endParaRPr lang="en-US" altLang="en-US"/>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algn="r" defTabSz="933450">
              <a:defRPr smtClean="0"/>
            </a:lvl1pPr>
          </a:lstStyle>
          <a:p>
            <a:pPr>
              <a:defRPr/>
            </a:pPr>
            <a:r>
              <a:rPr lang="en-US" altLang="en-US"/>
              <a:t>Page </a:t>
            </a:r>
            <a:fld id="{5141B13C-4ED3-422C-AA6B-C10F79265DEC}" type="slidenum">
              <a:rPr lang="en-US" altLang="en-US"/>
              <a:pPr>
                <a:defRPr/>
              </a:pPr>
              <a:t>‹#›</a:t>
            </a:fld>
            <a:endParaRPr lang="en-US" altLang="en-US"/>
          </a:p>
        </p:txBody>
      </p:sp>
      <p:sp>
        <p:nvSpPr>
          <p:cNvPr id="11272" name="Rectangle 8"/>
          <p:cNvSpPr>
            <a:spLocks noChangeArrowheads="1"/>
          </p:cNvSpPr>
          <p:nvPr/>
        </p:nvSpPr>
        <p:spPr bwMode="auto">
          <a:xfrm>
            <a:off x="723900" y="8985250"/>
            <a:ext cx="7112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r>
              <a:rPr lang="en-US" altLang="en-US"/>
              <a:t>Submission</a:t>
            </a:r>
          </a:p>
        </p:txBody>
      </p:sp>
      <p:sp>
        <p:nvSpPr>
          <p:cNvPr id="1127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651764588"/>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dt" sz="quarter" idx="1"/>
          </p:nvPr>
        </p:nvSpPr>
        <p:spPr>
          <a:noFill/>
        </p:spPr>
        <p:txBody>
          <a:bodyPr/>
          <a:lstStyle>
            <a:lvl1pPr defTabSz="933450">
              <a:defRPr sz="1200">
                <a:solidFill>
                  <a:schemeClr val="tx1"/>
                </a:solidFill>
                <a:latin typeface="Times New Roman" pitchFamily="18" charset="0"/>
              </a:defRPr>
            </a:lvl1pPr>
            <a:lvl2pPr marL="742950" indent="-285750" defTabSz="933450">
              <a:defRPr sz="1200">
                <a:solidFill>
                  <a:schemeClr val="tx1"/>
                </a:solidFill>
                <a:latin typeface="Times New Roman" pitchFamily="18" charset="0"/>
              </a:defRPr>
            </a:lvl2pPr>
            <a:lvl3pPr marL="1143000" indent="-228600" defTabSz="933450">
              <a:defRPr sz="1200">
                <a:solidFill>
                  <a:schemeClr val="tx1"/>
                </a:solidFill>
                <a:latin typeface="Times New Roman" pitchFamily="18" charset="0"/>
              </a:defRPr>
            </a:lvl3pPr>
            <a:lvl4pPr marL="1600200" indent="-228600" defTabSz="933450">
              <a:defRPr sz="1200">
                <a:solidFill>
                  <a:schemeClr val="tx1"/>
                </a:solidFill>
                <a:latin typeface="Times New Roman" pitchFamily="18" charset="0"/>
              </a:defRPr>
            </a:lvl4pPr>
            <a:lvl5pPr marL="2057400" indent="-228600" defTabSz="933450">
              <a:defRPr sz="1200">
                <a:solidFill>
                  <a:schemeClr val="tx1"/>
                </a:solidFill>
                <a:latin typeface="Times New Roman" pitchFamily="18"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defRPr>
            </a:lvl9pPr>
          </a:lstStyle>
          <a:p>
            <a:r>
              <a:rPr lang="ru-RU" altLang="en-US" sz="1400" smtClean="0"/>
              <a:t>July 2015</a:t>
            </a:r>
            <a:endParaRPr lang="en-US" altLang="en-US" sz="1400"/>
          </a:p>
        </p:txBody>
      </p:sp>
      <p:sp>
        <p:nvSpPr>
          <p:cNvPr id="12292" name="Rectangle 6"/>
          <p:cNvSpPr>
            <a:spLocks noGrp="1" noChangeArrowheads="1"/>
          </p:cNvSpPr>
          <p:nvPr>
            <p:ph type="ftr" sz="quarter" idx="4"/>
          </p:nvPr>
        </p:nvSpPr>
        <p:spPr>
          <a:noFill/>
        </p:spPr>
        <p:txBody>
          <a:bodyPr/>
          <a:lstStyle>
            <a:lvl1pPr marL="342900" indent="-342900" defTabSz="933450">
              <a:defRPr sz="1200">
                <a:solidFill>
                  <a:schemeClr val="tx1"/>
                </a:solidFill>
                <a:latin typeface="Times New Roman" pitchFamily="18" charset="0"/>
              </a:defRPr>
            </a:lvl1pPr>
            <a:lvl2pPr marL="742950" indent="-285750" defTabSz="933450">
              <a:defRPr sz="1200">
                <a:solidFill>
                  <a:schemeClr val="tx1"/>
                </a:solidFill>
                <a:latin typeface="Times New Roman" pitchFamily="18" charset="0"/>
              </a:defRPr>
            </a:lvl2pPr>
            <a:lvl3pPr marL="1143000" indent="-228600" defTabSz="933450">
              <a:defRPr sz="1200">
                <a:solidFill>
                  <a:schemeClr val="tx1"/>
                </a:solidFill>
                <a:latin typeface="Times New Roman" pitchFamily="18" charset="0"/>
              </a:defRPr>
            </a:lvl3pPr>
            <a:lvl4pPr marL="1600200" indent="-228600" defTabSz="933450">
              <a:defRPr sz="1200">
                <a:solidFill>
                  <a:schemeClr val="tx1"/>
                </a:solidFill>
                <a:latin typeface="Times New Roman" pitchFamily="18" charset="0"/>
              </a:defRPr>
            </a:lvl4pPr>
            <a:lvl5pPr marL="457200" defTabSz="933450">
              <a:defRPr sz="1200">
                <a:solidFill>
                  <a:schemeClr val="tx1"/>
                </a:solidFill>
                <a:latin typeface="Times New Roman" pitchFamily="18" charset="0"/>
              </a:defRPr>
            </a:lvl5pPr>
            <a:lvl6pPr marL="914400" defTabSz="933450" eaLnBrk="0" fontAlgn="base" hangingPunct="0">
              <a:spcBef>
                <a:spcPct val="0"/>
              </a:spcBef>
              <a:spcAft>
                <a:spcPct val="0"/>
              </a:spcAft>
              <a:defRPr sz="1200">
                <a:solidFill>
                  <a:schemeClr val="tx1"/>
                </a:solidFill>
                <a:latin typeface="Times New Roman" pitchFamily="18" charset="0"/>
              </a:defRPr>
            </a:lvl6pPr>
            <a:lvl7pPr marL="1371600" defTabSz="933450" eaLnBrk="0" fontAlgn="base" hangingPunct="0">
              <a:spcBef>
                <a:spcPct val="0"/>
              </a:spcBef>
              <a:spcAft>
                <a:spcPct val="0"/>
              </a:spcAft>
              <a:defRPr sz="1200">
                <a:solidFill>
                  <a:schemeClr val="tx1"/>
                </a:solidFill>
                <a:latin typeface="Times New Roman" pitchFamily="18" charset="0"/>
              </a:defRPr>
            </a:lvl7pPr>
            <a:lvl8pPr marL="1828800" defTabSz="933450" eaLnBrk="0" fontAlgn="base" hangingPunct="0">
              <a:spcBef>
                <a:spcPct val="0"/>
              </a:spcBef>
              <a:spcAft>
                <a:spcPct val="0"/>
              </a:spcAft>
              <a:defRPr sz="1200">
                <a:solidFill>
                  <a:schemeClr val="tx1"/>
                </a:solidFill>
                <a:latin typeface="Times New Roman" pitchFamily="18" charset="0"/>
              </a:defRPr>
            </a:lvl8pPr>
            <a:lvl9pPr marL="2286000" defTabSz="933450" eaLnBrk="0" fontAlgn="base" hangingPunct="0">
              <a:spcBef>
                <a:spcPct val="0"/>
              </a:spcBef>
              <a:spcAft>
                <a:spcPct val="0"/>
              </a:spcAft>
              <a:defRPr sz="1200">
                <a:solidFill>
                  <a:schemeClr val="tx1"/>
                </a:solidFill>
                <a:latin typeface="Times New Roman" pitchFamily="18" charset="0"/>
              </a:defRPr>
            </a:lvl9pPr>
          </a:lstStyle>
          <a:p>
            <a:pPr lvl="4"/>
            <a:r>
              <a:rPr lang="en-US" altLang="en-US" smtClean="0"/>
              <a:t>Intel Corporation</a:t>
            </a:r>
            <a:endParaRPr lang="en-US" altLang="en-US"/>
          </a:p>
        </p:txBody>
      </p:sp>
      <p:sp>
        <p:nvSpPr>
          <p:cNvPr id="12293" name="Rectangle 7"/>
          <p:cNvSpPr>
            <a:spLocks noGrp="1" noChangeArrowheads="1"/>
          </p:cNvSpPr>
          <p:nvPr>
            <p:ph type="sldNum" sz="quarter" idx="5"/>
          </p:nvPr>
        </p:nvSpPr>
        <p:spPr>
          <a:noFill/>
        </p:spPr>
        <p:txBody>
          <a:bodyPr/>
          <a:lstStyle>
            <a:lvl1pPr defTabSz="933450">
              <a:defRPr sz="1200">
                <a:solidFill>
                  <a:schemeClr val="tx1"/>
                </a:solidFill>
                <a:latin typeface="Times New Roman" pitchFamily="18" charset="0"/>
              </a:defRPr>
            </a:lvl1pPr>
            <a:lvl2pPr marL="742950" indent="-285750" defTabSz="933450">
              <a:defRPr sz="1200">
                <a:solidFill>
                  <a:schemeClr val="tx1"/>
                </a:solidFill>
                <a:latin typeface="Times New Roman" pitchFamily="18" charset="0"/>
              </a:defRPr>
            </a:lvl2pPr>
            <a:lvl3pPr marL="1143000" indent="-228600" defTabSz="933450">
              <a:defRPr sz="1200">
                <a:solidFill>
                  <a:schemeClr val="tx1"/>
                </a:solidFill>
                <a:latin typeface="Times New Roman" pitchFamily="18" charset="0"/>
              </a:defRPr>
            </a:lvl3pPr>
            <a:lvl4pPr marL="1600200" indent="-228600" defTabSz="933450">
              <a:defRPr sz="1200">
                <a:solidFill>
                  <a:schemeClr val="tx1"/>
                </a:solidFill>
                <a:latin typeface="Times New Roman" pitchFamily="18" charset="0"/>
              </a:defRPr>
            </a:lvl4pPr>
            <a:lvl5pPr marL="2057400" indent="-228600" defTabSz="933450">
              <a:defRPr sz="1200">
                <a:solidFill>
                  <a:schemeClr val="tx1"/>
                </a:solidFill>
                <a:latin typeface="Times New Roman" pitchFamily="18"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defRPr>
            </a:lvl9pPr>
          </a:lstStyle>
          <a:p>
            <a:r>
              <a:rPr lang="en-US" altLang="en-US"/>
              <a:t>Page </a:t>
            </a:r>
            <a:fld id="{07FC9C9D-9E8C-45A0-A936-072F1228F988}" type="slidenum">
              <a:rPr lang="en-US" altLang="en-US"/>
              <a:pPr/>
              <a:t>1</a:t>
            </a:fld>
            <a:endParaRPr lang="en-US" altLang="en-US"/>
          </a:p>
        </p:txBody>
      </p:sp>
      <p:sp>
        <p:nvSpPr>
          <p:cNvPr id="12294" name="Rectangle 2"/>
          <p:cNvSpPr>
            <a:spLocks noGrp="1" noRot="1" noChangeAspect="1" noChangeArrowheads="1" noTextEdit="1"/>
          </p:cNvSpPr>
          <p:nvPr>
            <p:ph type="sldImg"/>
          </p:nvPr>
        </p:nvSpPr>
        <p:spPr>
          <a:xfrm>
            <a:off x="1154113" y="701675"/>
            <a:ext cx="4625975" cy="3468688"/>
          </a:xfrm>
          <a:ln/>
        </p:spPr>
      </p:sp>
      <p:sp>
        <p:nvSpPr>
          <p:cNvPr id="12295" name="Rectangle 3"/>
          <p:cNvSpPr>
            <a:spLocks noGrp="1" noChangeArrowheads="1"/>
          </p:cNvSpPr>
          <p:nvPr>
            <p:ph type="body" idx="1"/>
          </p:nvPr>
        </p:nvSpPr>
        <p:spPr>
          <a:noFill/>
        </p:spPr>
        <p:txBody>
          <a:bodyPr/>
          <a:lstStyle/>
          <a:p>
            <a:endParaRPr lang="en-US" altLang="en-US" smtClean="0"/>
          </a:p>
        </p:txBody>
      </p:sp>
      <p:sp>
        <p:nvSpPr>
          <p:cNvPr id="2" name="Header Placeholder 1"/>
          <p:cNvSpPr>
            <a:spLocks noGrp="1"/>
          </p:cNvSpPr>
          <p:nvPr>
            <p:ph type="hdr" sz="quarter" idx="10"/>
          </p:nvPr>
        </p:nvSpPr>
        <p:spPr/>
        <p:txBody>
          <a:bodyPr/>
          <a:lstStyle/>
          <a:p>
            <a:pPr>
              <a:defRPr/>
            </a:pPr>
            <a:r>
              <a:rPr lang="en-US" altLang="en-US" smtClean="0"/>
              <a:t>doc.: IEEE 802.11-15/XXXXr0</a:t>
            </a:r>
            <a:endParaRPr lang="en-US" altLang="en-US"/>
          </a:p>
        </p:txBody>
      </p:sp>
    </p:spTree>
    <p:extLst>
      <p:ext uri="{BB962C8B-B14F-4D97-AF65-F5344CB8AC3E}">
        <p14:creationId xmlns:p14="http://schemas.microsoft.com/office/powerpoint/2010/main" val="3707976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dt" sz="quarter" idx="1"/>
          </p:nvPr>
        </p:nvSpPr>
        <p:spPr>
          <a:noFill/>
        </p:spPr>
        <p:txBody>
          <a:bodyPr/>
          <a:lstStyle>
            <a:lvl1pPr defTabSz="933450">
              <a:defRPr sz="1200">
                <a:solidFill>
                  <a:schemeClr val="tx1"/>
                </a:solidFill>
                <a:latin typeface="Times New Roman" pitchFamily="18" charset="0"/>
              </a:defRPr>
            </a:lvl1pPr>
            <a:lvl2pPr marL="742950" indent="-285750" defTabSz="933450">
              <a:defRPr sz="1200">
                <a:solidFill>
                  <a:schemeClr val="tx1"/>
                </a:solidFill>
                <a:latin typeface="Times New Roman" pitchFamily="18" charset="0"/>
              </a:defRPr>
            </a:lvl2pPr>
            <a:lvl3pPr marL="1143000" indent="-228600" defTabSz="933450">
              <a:defRPr sz="1200">
                <a:solidFill>
                  <a:schemeClr val="tx1"/>
                </a:solidFill>
                <a:latin typeface="Times New Roman" pitchFamily="18" charset="0"/>
              </a:defRPr>
            </a:lvl3pPr>
            <a:lvl4pPr marL="1600200" indent="-228600" defTabSz="933450">
              <a:defRPr sz="1200">
                <a:solidFill>
                  <a:schemeClr val="tx1"/>
                </a:solidFill>
                <a:latin typeface="Times New Roman" pitchFamily="18" charset="0"/>
              </a:defRPr>
            </a:lvl4pPr>
            <a:lvl5pPr marL="2057400" indent="-228600" defTabSz="933450">
              <a:defRPr sz="1200">
                <a:solidFill>
                  <a:schemeClr val="tx1"/>
                </a:solidFill>
                <a:latin typeface="Times New Roman" pitchFamily="18"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defRPr>
            </a:lvl9pPr>
          </a:lstStyle>
          <a:p>
            <a:r>
              <a:rPr lang="ru-RU" altLang="en-US" sz="1400" smtClean="0"/>
              <a:t>July 2015</a:t>
            </a:r>
            <a:endParaRPr lang="en-US" altLang="en-US" sz="1400"/>
          </a:p>
        </p:txBody>
      </p:sp>
      <p:sp>
        <p:nvSpPr>
          <p:cNvPr id="13316" name="Rectangle 6"/>
          <p:cNvSpPr>
            <a:spLocks noGrp="1" noChangeArrowheads="1"/>
          </p:cNvSpPr>
          <p:nvPr>
            <p:ph type="ftr" sz="quarter" idx="4"/>
          </p:nvPr>
        </p:nvSpPr>
        <p:spPr>
          <a:noFill/>
        </p:spPr>
        <p:txBody>
          <a:bodyPr/>
          <a:lstStyle>
            <a:lvl1pPr marL="342900" indent="-342900" defTabSz="933450">
              <a:defRPr sz="1200">
                <a:solidFill>
                  <a:schemeClr val="tx1"/>
                </a:solidFill>
                <a:latin typeface="Times New Roman" pitchFamily="18" charset="0"/>
              </a:defRPr>
            </a:lvl1pPr>
            <a:lvl2pPr marL="742950" indent="-285750" defTabSz="933450">
              <a:defRPr sz="1200">
                <a:solidFill>
                  <a:schemeClr val="tx1"/>
                </a:solidFill>
                <a:latin typeface="Times New Roman" pitchFamily="18" charset="0"/>
              </a:defRPr>
            </a:lvl2pPr>
            <a:lvl3pPr marL="1143000" indent="-228600" defTabSz="933450">
              <a:defRPr sz="1200">
                <a:solidFill>
                  <a:schemeClr val="tx1"/>
                </a:solidFill>
                <a:latin typeface="Times New Roman" pitchFamily="18" charset="0"/>
              </a:defRPr>
            </a:lvl3pPr>
            <a:lvl4pPr marL="1600200" indent="-228600" defTabSz="933450">
              <a:defRPr sz="1200">
                <a:solidFill>
                  <a:schemeClr val="tx1"/>
                </a:solidFill>
                <a:latin typeface="Times New Roman" pitchFamily="18" charset="0"/>
              </a:defRPr>
            </a:lvl4pPr>
            <a:lvl5pPr marL="457200" defTabSz="933450">
              <a:defRPr sz="1200">
                <a:solidFill>
                  <a:schemeClr val="tx1"/>
                </a:solidFill>
                <a:latin typeface="Times New Roman" pitchFamily="18" charset="0"/>
              </a:defRPr>
            </a:lvl5pPr>
            <a:lvl6pPr marL="914400" defTabSz="933450" eaLnBrk="0" fontAlgn="base" hangingPunct="0">
              <a:spcBef>
                <a:spcPct val="0"/>
              </a:spcBef>
              <a:spcAft>
                <a:spcPct val="0"/>
              </a:spcAft>
              <a:defRPr sz="1200">
                <a:solidFill>
                  <a:schemeClr val="tx1"/>
                </a:solidFill>
                <a:latin typeface="Times New Roman" pitchFamily="18" charset="0"/>
              </a:defRPr>
            </a:lvl6pPr>
            <a:lvl7pPr marL="1371600" defTabSz="933450" eaLnBrk="0" fontAlgn="base" hangingPunct="0">
              <a:spcBef>
                <a:spcPct val="0"/>
              </a:spcBef>
              <a:spcAft>
                <a:spcPct val="0"/>
              </a:spcAft>
              <a:defRPr sz="1200">
                <a:solidFill>
                  <a:schemeClr val="tx1"/>
                </a:solidFill>
                <a:latin typeface="Times New Roman" pitchFamily="18" charset="0"/>
              </a:defRPr>
            </a:lvl7pPr>
            <a:lvl8pPr marL="1828800" defTabSz="933450" eaLnBrk="0" fontAlgn="base" hangingPunct="0">
              <a:spcBef>
                <a:spcPct val="0"/>
              </a:spcBef>
              <a:spcAft>
                <a:spcPct val="0"/>
              </a:spcAft>
              <a:defRPr sz="1200">
                <a:solidFill>
                  <a:schemeClr val="tx1"/>
                </a:solidFill>
                <a:latin typeface="Times New Roman" pitchFamily="18" charset="0"/>
              </a:defRPr>
            </a:lvl8pPr>
            <a:lvl9pPr marL="2286000" defTabSz="933450" eaLnBrk="0" fontAlgn="base" hangingPunct="0">
              <a:spcBef>
                <a:spcPct val="0"/>
              </a:spcBef>
              <a:spcAft>
                <a:spcPct val="0"/>
              </a:spcAft>
              <a:defRPr sz="1200">
                <a:solidFill>
                  <a:schemeClr val="tx1"/>
                </a:solidFill>
                <a:latin typeface="Times New Roman" pitchFamily="18" charset="0"/>
              </a:defRPr>
            </a:lvl9pPr>
          </a:lstStyle>
          <a:p>
            <a:pPr lvl="4"/>
            <a:r>
              <a:rPr lang="en-US" altLang="en-US" smtClean="0"/>
              <a:t>Intel Corporation</a:t>
            </a:r>
            <a:endParaRPr lang="en-US" altLang="en-US"/>
          </a:p>
        </p:txBody>
      </p:sp>
      <p:sp>
        <p:nvSpPr>
          <p:cNvPr id="13317" name="Rectangle 7"/>
          <p:cNvSpPr>
            <a:spLocks noGrp="1" noChangeArrowheads="1"/>
          </p:cNvSpPr>
          <p:nvPr>
            <p:ph type="sldNum" sz="quarter" idx="5"/>
          </p:nvPr>
        </p:nvSpPr>
        <p:spPr>
          <a:noFill/>
        </p:spPr>
        <p:txBody>
          <a:bodyPr/>
          <a:lstStyle>
            <a:lvl1pPr defTabSz="933450">
              <a:defRPr sz="1200">
                <a:solidFill>
                  <a:schemeClr val="tx1"/>
                </a:solidFill>
                <a:latin typeface="Times New Roman" pitchFamily="18" charset="0"/>
              </a:defRPr>
            </a:lvl1pPr>
            <a:lvl2pPr marL="742950" indent="-285750" defTabSz="933450">
              <a:defRPr sz="1200">
                <a:solidFill>
                  <a:schemeClr val="tx1"/>
                </a:solidFill>
                <a:latin typeface="Times New Roman" pitchFamily="18" charset="0"/>
              </a:defRPr>
            </a:lvl2pPr>
            <a:lvl3pPr marL="1143000" indent="-228600" defTabSz="933450">
              <a:defRPr sz="1200">
                <a:solidFill>
                  <a:schemeClr val="tx1"/>
                </a:solidFill>
                <a:latin typeface="Times New Roman" pitchFamily="18" charset="0"/>
              </a:defRPr>
            </a:lvl3pPr>
            <a:lvl4pPr marL="1600200" indent="-228600" defTabSz="933450">
              <a:defRPr sz="1200">
                <a:solidFill>
                  <a:schemeClr val="tx1"/>
                </a:solidFill>
                <a:latin typeface="Times New Roman" pitchFamily="18" charset="0"/>
              </a:defRPr>
            </a:lvl4pPr>
            <a:lvl5pPr marL="2057400" indent="-228600" defTabSz="933450">
              <a:defRPr sz="1200">
                <a:solidFill>
                  <a:schemeClr val="tx1"/>
                </a:solidFill>
                <a:latin typeface="Times New Roman" pitchFamily="18"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defRPr>
            </a:lvl9pPr>
          </a:lstStyle>
          <a:p>
            <a:r>
              <a:rPr lang="en-US" altLang="en-US"/>
              <a:t>Page </a:t>
            </a:r>
            <a:fld id="{74E849FB-5C5E-4FE0-8B80-56EA7C7FB443}" type="slidenum">
              <a:rPr lang="en-US" altLang="en-US"/>
              <a:pPr/>
              <a:t>2</a:t>
            </a:fld>
            <a:endParaRPr lang="en-US" altLang="en-US"/>
          </a:p>
        </p:txBody>
      </p:sp>
      <p:sp>
        <p:nvSpPr>
          <p:cNvPr id="13318" name="Rectangle 2"/>
          <p:cNvSpPr>
            <a:spLocks noGrp="1" noRot="1" noChangeAspect="1" noChangeArrowheads="1" noTextEdit="1"/>
          </p:cNvSpPr>
          <p:nvPr>
            <p:ph type="sldImg"/>
          </p:nvPr>
        </p:nvSpPr>
        <p:spPr>
          <a:xfrm>
            <a:off x="1154113" y="701675"/>
            <a:ext cx="4625975" cy="3468688"/>
          </a:xfrm>
          <a:ln cap="flat"/>
        </p:spPr>
      </p:sp>
      <p:sp>
        <p:nvSpPr>
          <p:cNvPr id="13319" name="Rectangle 3"/>
          <p:cNvSpPr>
            <a:spLocks noGrp="1" noChangeArrowheads="1"/>
          </p:cNvSpPr>
          <p:nvPr>
            <p:ph type="body" idx="1"/>
          </p:nvPr>
        </p:nvSpPr>
        <p:spPr>
          <a:noFill/>
        </p:spPr>
        <p:txBody>
          <a:bodyPr lIns="95250" rIns="95250"/>
          <a:lstStyle/>
          <a:p>
            <a:endParaRPr lang="en-US" altLang="en-US" smtClean="0"/>
          </a:p>
        </p:txBody>
      </p:sp>
      <p:sp>
        <p:nvSpPr>
          <p:cNvPr id="2" name="Header Placeholder 1"/>
          <p:cNvSpPr>
            <a:spLocks noGrp="1"/>
          </p:cNvSpPr>
          <p:nvPr>
            <p:ph type="hdr" sz="quarter" idx="10"/>
          </p:nvPr>
        </p:nvSpPr>
        <p:spPr/>
        <p:txBody>
          <a:bodyPr/>
          <a:lstStyle/>
          <a:p>
            <a:pPr>
              <a:defRPr/>
            </a:pPr>
            <a:r>
              <a:rPr lang="en-US" altLang="en-US" smtClean="0"/>
              <a:t>doc.: IEEE 802.11-15/XXXXr0</a:t>
            </a:r>
            <a:endParaRPr lang="en-US" altLang="en-US"/>
          </a:p>
        </p:txBody>
      </p:sp>
    </p:spTree>
    <p:extLst>
      <p:ext uri="{BB962C8B-B14F-4D97-AF65-F5344CB8AC3E}">
        <p14:creationId xmlns:p14="http://schemas.microsoft.com/office/powerpoint/2010/main" val="3600571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ru-RU" altLang="en-US" smtClean="0"/>
              <a:t>July 2015</a:t>
            </a: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Intel Corporation</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en-US"/>
              <a:t>Slide </a:t>
            </a:r>
            <a:fld id="{5D672648-7DCA-4661-B892-3BDB8380A188}" type="slidenum">
              <a:rPr lang="en-US" altLang="en-US"/>
              <a:pPr>
                <a:defRPr/>
              </a:pPr>
              <a:t>‹#›</a:t>
            </a:fld>
            <a:endParaRPr lang="en-US" altLang="en-US"/>
          </a:p>
        </p:txBody>
      </p:sp>
    </p:spTree>
    <p:extLst>
      <p:ext uri="{BB962C8B-B14F-4D97-AF65-F5344CB8AC3E}">
        <p14:creationId xmlns:p14="http://schemas.microsoft.com/office/powerpoint/2010/main" val="190103383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ru-RU" altLang="en-US" smtClean="0"/>
              <a:t>July 2015</a:t>
            </a: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Intel Corporation</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en-US"/>
              <a:t>Slide </a:t>
            </a:r>
            <a:fld id="{DEA09825-A2EA-4142-A0E2-E50DC4D3D576}" type="slidenum">
              <a:rPr lang="en-US" altLang="en-US"/>
              <a:pPr>
                <a:defRPr/>
              </a:pPr>
              <a:t>‹#›</a:t>
            </a:fld>
            <a:endParaRPr lang="en-US" altLang="en-US"/>
          </a:p>
        </p:txBody>
      </p:sp>
    </p:spTree>
    <p:extLst>
      <p:ext uri="{BB962C8B-B14F-4D97-AF65-F5344CB8AC3E}">
        <p14:creationId xmlns:p14="http://schemas.microsoft.com/office/powerpoint/2010/main" val="19552863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ru-RU" altLang="en-US" smtClean="0"/>
              <a:t>July 2015</a:t>
            </a: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Intel Corporation</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en-US"/>
              <a:t>Slide </a:t>
            </a:r>
            <a:fld id="{B24DC951-9CD8-4722-8C76-3302E1A2B8B9}" type="slidenum">
              <a:rPr lang="en-US" altLang="en-US"/>
              <a:pPr>
                <a:defRPr/>
              </a:pPr>
              <a:t>‹#›</a:t>
            </a:fld>
            <a:endParaRPr lang="en-US" altLang="en-US"/>
          </a:p>
        </p:txBody>
      </p:sp>
    </p:spTree>
    <p:extLst>
      <p:ext uri="{BB962C8B-B14F-4D97-AF65-F5344CB8AC3E}">
        <p14:creationId xmlns:p14="http://schemas.microsoft.com/office/powerpoint/2010/main" val="18774938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ru-RU" altLang="en-US" smtClean="0"/>
              <a:t>July 2015</a:t>
            </a: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Intel Corporation</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en-US"/>
              <a:t>Slide </a:t>
            </a:r>
            <a:fld id="{0391809B-2015-42AC-9A4A-427CE29EAC4D}" type="slidenum">
              <a:rPr lang="en-US" altLang="en-US"/>
              <a:pPr>
                <a:defRPr/>
              </a:pPr>
              <a:t>‹#›</a:t>
            </a:fld>
            <a:endParaRPr lang="en-US" altLang="en-US"/>
          </a:p>
        </p:txBody>
      </p:sp>
    </p:spTree>
    <p:extLst>
      <p:ext uri="{BB962C8B-B14F-4D97-AF65-F5344CB8AC3E}">
        <p14:creationId xmlns:p14="http://schemas.microsoft.com/office/powerpoint/2010/main" val="29257105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ru-RU" altLang="en-US" smtClean="0"/>
              <a:t>July 2015</a:t>
            </a: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Intel Corporation</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en-US"/>
              <a:t>Slide </a:t>
            </a:r>
            <a:fld id="{10F6E6CE-8ABD-4955-BA38-BB3D0CE062DF}" type="slidenum">
              <a:rPr lang="en-US" altLang="en-US"/>
              <a:pPr>
                <a:defRPr/>
              </a:pPr>
              <a:t>‹#›</a:t>
            </a:fld>
            <a:endParaRPr lang="en-US" altLang="en-US"/>
          </a:p>
        </p:txBody>
      </p:sp>
    </p:spTree>
    <p:extLst>
      <p:ext uri="{BB962C8B-B14F-4D97-AF65-F5344CB8AC3E}">
        <p14:creationId xmlns:p14="http://schemas.microsoft.com/office/powerpoint/2010/main" val="6266129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ru-RU" altLang="en-US" smtClean="0"/>
              <a:t>July 2015</a:t>
            </a: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Intel Corporation</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r>
              <a:rPr lang="en-US" altLang="en-US"/>
              <a:t>Slide </a:t>
            </a:r>
            <a:fld id="{D35713F2-5C51-482B-BB1A-40C072D1C4D2}" type="slidenum">
              <a:rPr lang="en-US" altLang="en-US"/>
              <a:pPr>
                <a:defRPr/>
              </a:pPr>
              <a:t>‹#›</a:t>
            </a:fld>
            <a:endParaRPr lang="en-US" altLang="en-US"/>
          </a:p>
        </p:txBody>
      </p:sp>
    </p:spTree>
    <p:extLst>
      <p:ext uri="{BB962C8B-B14F-4D97-AF65-F5344CB8AC3E}">
        <p14:creationId xmlns:p14="http://schemas.microsoft.com/office/powerpoint/2010/main" val="328595245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ru-RU" altLang="en-US" smtClean="0"/>
              <a:t>July 2015</a:t>
            </a: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smtClean="0"/>
              <a:t>Intel Corporation</a:t>
            </a: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r>
              <a:rPr lang="en-US" altLang="en-US"/>
              <a:t>Slide </a:t>
            </a:r>
            <a:fld id="{8EC0A8DC-FA10-4FB7-971C-0E8C528A3795}" type="slidenum">
              <a:rPr lang="en-US" altLang="en-US"/>
              <a:pPr>
                <a:defRPr/>
              </a:pPr>
              <a:t>‹#›</a:t>
            </a:fld>
            <a:endParaRPr lang="en-US" altLang="en-US"/>
          </a:p>
        </p:txBody>
      </p:sp>
    </p:spTree>
    <p:extLst>
      <p:ext uri="{BB962C8B-B14F-4D97-AF65-F5344CB8AC3E}">
        <p14:creationId xmlns:p14="http://schemas.microsoft.com/office/powerpoint/2010/main" val="345761506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ru-RU" altLang="en-US" smtClean="0"/>
              <a:t>July 2015</a:t>
            </a: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t>Intel Corporation</a:t>
            </a: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r>
              <a:rPr lang="en-US" altLang="en-US"/>
              <a:t>Slide </a:t>
            </a:r>
            <a:fld id="{D42DAC82-9FFB-41F8-B85F-AE56342600F6}" type="slidenum">
              <a:rPr lang="en-US" altLang="en-US"/>
              <a:pPr>
                <a:defRPr/>
              </a:pPr>
              <a:t>‹#›</a:t>
            </a:fld>
            <a:endParaRPr lang="en-US" altLang="en-US"/>
          </a:p>
        </p:txBody>
      </p:sp>
    </p:spTree>
    <p:extLst>
      <p:ext uri="{BB962C8B-B14F-4D97-AF65-F5344CB8AC3E}">
        <p14:creationId xmlns:p14="http://schemas.microsoft.com/office/powerpoint/2010/main" val="117010463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ru-RU" altLang="en-US" smtClean="0"/>
              <a:t>July 2015</a:t>
            </a: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smtClean="0"/>
              <a:t>Intel Corporation</a:t>
            </a: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r>
              <a:rPr lang="en-US" altLang="en-US"/>
              <a:t>Slide </a:t>
            </a:r>
            <a:fld id="{CC207694-CE22-4B71-AB21-68A1BA6616AD}" type="slidenum">
              <a:rPr lang="en-US" altLang="en-US"/>
              <a:pPr>
                <a:defRPr/>
              </a:pPr>
              <a:t>‹#›</a:t>
            </a:fld>
            <a:endParaRPr lang="en-US" altLang="en-US"/>
          </a:p>
        </p:txBody>
      </p:sp>
    </p:spTree>
    <p:extLst>
      <p:ext uri="{BB962C8B-B14F-4D97-AF65-F5344CB8AC3E}">
        <p14:creationId xmlns:p14="http://schemas.microsoft.com/office/powerpoint/2010/main" val="24985899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ru-RU" altLang="en-US" smtClean="0"/>
              <a:t>July 2015</a:t>
            </a: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Intel Corporation</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r>
              <a:rPr lang="en-US" altLang="en-US"/>
              <a:t>Slide </a:t>
            </a:r>
            <a:fld id="{97287725-04B1-4114-BE7C-1DB7341F149F}" type="slidenum">
              <a:rPr lang="en-US" altLang="en-US"/>
              <a:pPr>
                <a:defRPr/>
              </a:pPr>
              <a:t>‹#›</a:t>
            </a:fld>
            <a:endParaRPr lang="en-US" altLang="en-US"/>
          </a:p>
        </p:txBody>
      </p:sp>
    </p:spTree>
    <p:extLst>
      <p:ext uri="{BB962C8B-B14F-4D97-AF65-F5344CB8AC3E}">
        <p14:creationId xmlns:p14="http://schemas.microsoft.com/office/powerpoint/2010/main" val="90362245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ru-RU" altLang="en-US" smtClean="0"/>
              <a:t>July 2015</a:t>
            </a: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Intel Corporation</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r>
              <a:rPr lang="en-US" altLang="en-US"/>
              <a:t>Slide </a:t>
            </a:r>
            <a:fld id="{79514AE6-3789-4BAA-855F-F1D0C197B3ED}" type="slidenum">
              <a:rPr lang="en-US" altLang="en-US"/>
              <a:pPr>
                <a:defRPr/>
              </a:pPr>
              <a:t>‹#›</a:t>
            </a:fld>
            <a:endParaRPr lang="en-US" altLang="en-US"/>
          </a:p>
        </p:txBody>
      </p:sp>
    </p:spTree>
    <p:extLst>
      <p:ext uri="{BB962C8B-B14F-4D97-AF65-F5344CB8AC3E}">
        <p14:creationId xmlns:p14="http://schemas.microsoft.com/office/powerpoint/2010/main" val="198544548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96913" y="332601"/>
            <a:ext cx="9425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spAutoFit/>
          </a:bodyPr>
          <a:lstStyle>
            <a:lvl1pPr>
              <a:defRPr sz="1800" b="1" smtClean="0"/>
            </a:lvl1pPr>
          </a:lstStyle>
          <a:p>
            <a:pPr>
              <a:defRPr/>
            </a:pPr>
            <a:r>
              <a:rPr lang="ru-RU" altLang="en-US" smtClean="0"/>
              <a:t>July 2015</a:t>
            </a:r>
            <a:endParaRPr lang="en-US" altLang="en-US" dirty="0"/>
          </a:p>
        </p:txBody>
      </p:sp>
      <p:sp>
        <p:nvSpPr>
          <p:cNvPr id="1029" name="Rectangle 5"/>
          <p:cNvSpPr>
            <a:spLocks noGrp="1" noChangeArrowheads="1"/>
          </p:cNvSpPr>
          <p:nvPr>
            <p:ph type="ftr" sz="quarter" idx="3"/>
          </p:nvPr>
        </p:nvSpPr>
        <p:spPr bwMode="auto">
          <a:xfrm>
            <a:off x="8077200" y="6475413"/>
            <a:ext cx="46672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algn="r">
              <a:defRPr smtClean="0"/>
            </a:lvl1pPr>
          </a:lstStyle>
          <a:p>
            <a:pPr>
              <a:defRPr/>
            </a:pPr>
            <a:r>
              <a:rPr lang="en-US" altLang="en-US" smtClean="0"/>
              <a:t>Intel Corporation</a:t>
            </a:r>
            <a:endParaRPr lang="en-US" altLang="en-US"/>
          </a:p>
        </p:txBody>
      </p:sp>
      <p:sp>
        <p:nvSpPr>
          <p:cNvPr id="1030" name="Rectangle 6"/>
          <p:cNvSpPr>
            <a:spLocks noGrp="1" noChangeArrowheads="1"/>
          </p:cNvSpPr>
          <p:nvPr>
            <p:ph type="sldNum" sz="quarter" idx="4"/>
          </p:nvPr>
        </p:nvSpPr>
        <p:spPr bwMode="auto">
          <a:xfrm>
            <a:off x="4344988" y="6475413"/>
            <a:ext cx="53022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algn="ctr">
              <a:defRPr smtClean="0"/>
            </a:lvl1pPr>
          </a:lstStyle>
          <a:p>
            <a:pPr>
              <a:defRPr/>
            </a:pPr>
            <a:r>
              <a:rPr lang="en-US" altLang="en-US"/>
              <a:t>Slide </a:t>
            </a:r>
            <a:fld id="{16CD3B3E-E816-4245-A507-039527FD6128}" type="slidenum">
              <a:rPr lang="en-US" altLang="en-US"/>
              <a:pPr>
                <a:defRPr/>
              </a:pPr>
              <a:t>‹#›</a:t>
            </a:fld>
            <a:endParaRPr lang="en-US" altLang="en-US"/>
          </a:p>
        </p:txBody>
      </p:sp>
      <p:sp>
        <p:nvSpPr>
          <p:cNvPr id="1031" name="Rectangle 7"/>
          <p:cNvSpPr>
            <a:spLocks noChangeArrowheads="1"/>
          </p:cNvSpPr>
          <p:nvPr/>
        </p:nvSpPr>
        <p:spPr bwMode="auto">
          <a:xfrm>
            <a:off x="5162485" y="332601"/>
            <a:ext cx="328301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spAutoFit/>
          </a:bodyPr>
          <a:lstStyle>
            <a:lvl1pPr>
              <a:defRPr sz="2400">
                <a:solidFill>
                  <a:schemeClr val="tx1"/>
                </a:solidFill>
                <a:latin typeface="Times New Roman" pitchFamily="18" charset="0"/>
              </a:defRPr>
            </a:lvl1pPr>
            <a:lvl2pPr marL="114300">
              <a:defRPr sz="2400">
                <a:solidFill>
                  <a:schemeClr val="tx1"/>
                </a:solidFill>
                <a:latin typeface="Times New Roman" pitchFamily="18" charset="0"/>
              </a:defRPr>
            </a:lvl2pPr>
            <a:lvl3pPr marL="228600">
              <a:defRPr sz="2400">
                <a:solidFill>
                  <a:schemeClr val="tx1"/>
                </a:solidFill>
                <a:latin typeface="Times New Roman" pitchFamily="18" charset="0"/>
              </a:defRPr>
            </a:lvl3pPr>
            <a:lvl4pPr marL="342900">
              <a:defRPr sz="2400">
                <a:solidFill>
                  <a:schemeClr val="tx1"/>
                </a:solidFill>
                <a:latin typeface="Times New Roman" pitchFamily="18" charset="0"/>
              </a:defRPr>
            </a:lvl4pPr>
            <a:lvl5pPr marL="457200">
              <a:defRPr sz="2400">
                <a:solidFill>
                  <a:schemeClr val="tx1"/>
                </a:solidFill>
                <a:latin typeface="Times New Roman" pitchFamily="18" charset="0"/>
              </a:defRPr>
            </a:lvl5pPr>
            <a:lvl6pPr marL="914400" eaLnBrk="0" fontAlgn="base" hangingPunct="0">
              <a:spcBef>
                <a:spcPct val="0"/>
              </a:spcBef>
              <a:spcAft>
                <a:spcPct val="0"/>
              </a:spcAft>
              <a:defRPr sz="2400">
                <a:solidFill>
                  <a:schemeClr val="tx1"/>
                </a:solidFill>
                <a:latin typeface="Times New Roman" pitchFamily="18" charset="0"/>
              </a:defRPr>
            </a:lvl6pPr>
            <a:lvl7pPr marL="1371600" eaLnBrk="0" fontAlgn="base" hangingPunct="0">
              <a:spcBef>
                <a:spcPct val="0"/>
              </a:spcBef>
              <a:spcAft>
                <a:spcPct val="0"/>
              </a:spcAft>
              <a:defRPr sz="2400">
                <a:solidFill>
                  <a:schemeClr val="tx1"/>
                </a:solidFill>
                <a:latin typeface="Times New Roman" pitchFamily="18" charset="0"/>
              </a:defRPr>
            </a:lvl7pPr>
            <a:lvl8pPr marL="1828800" eaLnBrk="0" fontAlgn="base" hangingPunct="0">
              <a:spcBef>
                <a:spcPct val="0"/>
              </a:spcBef>
              <a:spcAft>
                <a:spcPct val="0"/>
              </a:spcAft>
              <a:defRPr sz="2400">
                <a:solidFill>
                  <a:schemeClr val="tx1"/>
                </a:solidFill>
                <a:latin typeface="Times New Roman" pitchFamily="18" charset="0"/>
              </a:defRPr>
            </a:lvl8pPr>
            <a:lvl9pPr marL="2286000" eaLnBrk="0" fontAlgn="base" hangingPunct="0">
              <a:spcBef>
                <a:spcPct val="0"/>
              </a:spcBef>
              <a:spcAft>
                <a:spcPct val="0"/>
              </a:spcAft>
              <a:defRPr sz="2400">
                <a:solidFill>
                  <a:schemeClr val="tx1"/>
                </a:solidFill>
                <a:latin typeface="Times New Roman" pitchFamily="18" charset="0"/>
              </a:defRPr>
            </a:lvl9pPr>
          </a:lstStyle>
          <a:p>
            <a:pPr lvl="4" algn="r">
              <a:defRPr/>
            </a:pPr>
            <a:r>
              <a:rPr lang="en-US" altLang="en-US" sz="1800" b="1" dirty="0" smtClean="0"/>
              <a:t>doc.: IEEE </a:t>
            </a:r>
            <a:r>
              <a:rPr lang="en-US" altLang="en-US" sz="1800" b="1" dirty="0" smtClean="0"/>
              <a:t>802.11-15/0815r0</a:t>
            </a:r>
            <a:endParaRPr lang="en-US" altLang="en-US" sz="1800" b="1" dirty="0" smtClean="0"/>
          </a:p>
        </p:txBody>
      </p:sp>
      <p:sp>
        <p:nvSpPr>
          <p:cNvPr id="1032"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 name="Rectangle 9"/>
          <p:cNvSpPr>
            <a:spLocks noChangeArrowheads="1"/>
          </p:cNvSpPr>
          <p:nvPr/>
        </p:nvSpPr>
        <p:spPr bwMode="auto">
          <a:xfrm>
            <a:off x="685800" y="6475413"/>
            <a:ext cx="711200"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r>
              <a:rPr lang="en-US" altLang="en-US"/>
              <a:t>Submission</a:t>
            </a:r>
          </a:p>
        </p:txBody>
      </p:sp>
      <p:sp>
        <p:nvSpPr>
          <p:cNvPr id="1034"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Times New Roman" pitchFamily="18" charset="0"/>
        </a:defRPr>
      </a:lvl2pPr>
      <a:lvl3pPr algn="ctr" rtl="0" eaLnBrk="1" fontAlgn="base" hangingPunct="1">
        <a:spcBef>
          <a:spcPct val="0"/>
        </a:spcBef>
        <a:spcAft>
          <a:spcPct val="0"/>
        </a:spcAft>
        <a:defRPr sz="3200" b="1">
          <a:solidFill>
            <a:schemeClr val="tx2"/>
          </a:solidFill>
          <a:latin typeface="Times New Roman" pitchFamily="18" charset="0"/>
        </a:defRPr>
      </a:lvl3pPr>
      <a:lvl4pPr algn="ctr" rtl="0" eaLnBrk="1" fontAlgn="base" hangingPunct="1">
        <a:spcBef>
          <a:spcPct val="0"/>
        </a:spcBef>
        <a:spcAft>
          <a:spcPct val="0"/>
        </a:spcAft>
        <a:defRPr sz="3200" b="1">
          <a:solidFill>
            <a:schemeClr val="tx2"/>
          </a:solidFill>
          <a:latin typeface="Times New Roman" pitchFamily="18" charset="0"/>
        </a:defRPr>
      </a:lvl4pPr>
      <a:lvl5pPr algn="ctr" rtl="0" eaLnBrk="1" fontAlgn="base" hangingPunct="1">
        <a:spcBef>
          <a:spcPct val="0"/>
        </a:spcBef>
        <a:spcAft>
          <a:spcPct val="0"/>
        </a:spcAft>
        <a:defRPr sz="3200" b="1">
          <a:solidFill>
            <a:schemeClr val="tx2"/>
          </a:solidFill>
          <a:latin typeface="Times New Roman" pitchFamily="18" charset="0"/>
        </a:defRPr>
      </a:lvl5pPr>
      <a:lvl6pPr marL="457200" algn="ctr" rtl="0" eaLnBrk="1" fontAlgn="base" hangingPunct="1">
        <a:spcBef>
          <a:spcPct val="0"/>
        </a:spcBef>
        <a:spcAft>
          <a:spcPct val="0"/>
        </a:spcAft>
        <a:defRPr sz="3200" b="1">
          <a:solidFill>
            <a:schemeClr val="tx2"/>
          </a:solidFill>
          <a:latin typeface="Times New Roman" pitchFamily="18" charset="0"/>
        </a:defRPr>
      </a:lvl6pPr>
      <a:lvl7pPr marL="914400" algn="ctr" rtl="0" eaLnBrk="1" fontAlgn="base" hangingPunct="1">
        <a:spcBef>
          <a:spcPct val="0"/>
        </a:spcBef>
        <a:spcAft>
          <a:spcPct val="0"/>
        </a:spcAft>
        <a:defRPr sz="3200" b="1">
          <a:solidFill>
            <a:schemeClr val="tx2"/>
          </a:solidFill>
          <a:latin typeface="Times New Roman" pitchFamily="18" charset="0"/>
        </a:defRPr>
      </a:lvl7pPr>
      <a:lvl8pPr marL="1371600" algn="ctr" rtl="0" eaLnBrk="1" fontAlgn="base" hangingPunct="1">
        <a:spcBef>
          <a:spcPct val="0"/>
        </a:spcBef>
        <a:spcAft>
          <a:spcPct val="0"/>
        </a:spcAft>
        <a:defRPr sz="3200" b="1">
          <a:solidFill>
            <a:schemeClr val="tx2"/>
          </a:solidFill>
          <a:latin typeface="Times New Roman" pitchFamily="18" charset="0"/>
        </a:defRPr>
      </a:lvl8pPr>
      <a:lvl9pPr marL="1828800" algn="ctr" rtl="0" eaLnBrk="1" fontAlgn="base" hangingPunct="1">
        <a:spcBef>
          <a:spcPct val="0"/>
        </a:spcBef>
        <a:spcAft>
          <a:spcPct val="0"/>
        </a:spcAft>
        <a:defRPr sz="32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085850" indent="-228600" algn="l" rtl="0" eaLnBrk="1" fontAlgn="base" hangingPunct="1">
        <a:spcBef>
          <a:spcPct val="20000"/>
        </a:spcBef>
        <a:spcAft>
          <a:spcPct val="0"/>
        </a:spcAft>
        <a:buChar char="•"/>
        <a:defRPr>
          <a:solidFill>
            <a:schemeClr val="tx1"/>
          </a:solidFill>
          <a:latin typeface="+mn-lt"/>
        </a:defRPr>
      </a:lvl3pPr>
      <a:lvl4pPr marL="1428750" indent="-228600" algn="l" rtl="0" eaLnBrk="1" fontAlgn="base" hangingPunct="1">
        <a:spcBef>
          <a:spcPct val="20000"/>
        </a:spcBef>
        <a:spcAft>
          <a:spcPct val="0"/>
        </a:spcAft>
        <a:buChar char="–"/>
        <a:defRPr sz="1600">
          <a:solidFill>
            <a:schemeClr val="tx1"/>
          </a:solidFill>
          <a:latin typeface="+mn-lt"/>
        </a:defRPr>
      </a:lvl4pPr>
      <a:lvl5pPr marL="1771650" indent="-228600" algn="l" rtl="0" eaLnBrk="1" fontAlgn="base" hangingPunct="1">
        <a:spcBef>
          <a:spcPct val="20000"/>
        </a:spcBef>
        <a:spcAft>
          <a:spcPct val="0"/>
        </a:spcAft>
        <a:buChar char="•"/>
        <a:defRPr sz="1600">
          <a:solidFill>
            <a:schemeClr val="tx1"/>
          </a:solidFill>
          <a:latin typeface="+mn-lt"/>
        </a:defRPr>
      </a:lvl5pPr>
      <a:lvl6pPr marL="2228850" indent="-228600" algn="l" rtl="0" eaLnBrk="1" fontAlgn="base" hangingPunct="1">
        <a:spcBef>
          <a:spcPct val="20000"/>
        </a:spcBef>
        <a:spcAft>
          <a:spcPct val="0"/>
        </a:spcAft>
        <a:buChar char="•"/>
        <a:defRPr sz="1600">
          <a:solidFill>
            <a:schemeClr val="tx1"/>
          </a:solidFill>
          <a:latin typeface="+mn-lt"/>
        </a:defRPr>
      </a:lvl6pPr>
      <a:lvl7pPr marL="2686050" indent="-228600" algn="l" rtl="0" eaLnBrk="1" fontAlgn="base" hangingPunct="1">
        <a:spcBef>
          <a:spcPct val="20000"/>
        </a:spcBef>
        <a:spcAft>
          <a:spcPct val="0"/>
        </a:spcAft>
        <a:buChar char="•"/>
        <a:defRPr sz="1600">
          <a:solidFill>
            <a:schemeClr val="tx1"/>
          </a:solidFill>
          <a:latin typeface="+mn-lt"/>
        </a:defRPr>
      </a:lvl7pPr>
      <a:lvl8pPr marL="3143250" indent="-228600" algn="l" rtl="0" eaLnBrk="1" fontAlgn="base" hangingPunct="1">
        <a:spcBef>
          <a:spcPct val="20000"/>
        </a:spcBef>
        <a:spcAft>
          <a:spcPct val="0"/>
        </a:spcAft>
        <a:buChar char="•"/>
        <a:defRPr sz="1600">
          <a:solidFill>
            <a:schemeClr val="tx1"/>
          </a:solidFill>
          <a:latin typeface="+mn-lt"/>
        </a:defRPr>
      </a:lvl8pPr>
      <a:lvl9pPr marL="360045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oleObject" Target="../embeddings/Microsoft_Word_97_-_2003_Document1.doc"/><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Date Placeholder 3"/>
          <p:cNvSpPr>
            <a:spLocks noGrp="1"/>
          </p:cNvSpPr>
          <p:nvPr>
            <p:ph type="dt" sz="quarter" idx="10"/>
          </p:nvPr>
        </p:nvSpPr>
        <p:spPr>
          <a:noFill/>
        </p:spPr>
        <p:txBody>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r>
              <a:rPr lang="ru-RU" altLang="en-US" sz="1800" smtClean="0"/>
              <a:t>July 2015</a:t>
            </a:r>
            <a:endParaRPr lang="en-US" altLang="en-US" sz="1800" dirty="0"/>
          </a:p>
        </p:txBody>
      </p:sp>
      <p:sp>
        <p:nvSpPr>
          <p:cNvPr id="2051" name="Footer Placeholder 4"/>
          <p:cNvSpPr>
            <a:spLocks noGrp="1"/>
          </p:cNvSpPr>
          <p:nvPr>
            <p:ph type="ftr" sz="quarter" idx="11"/>
          </p:nvPr>
        </p:nvSpPr>
        <p:spPr>
          <a:noFill/>
        </p:spPr>
        <p:txBody>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r>
              <a:rPr lang="en-US" altLang="en-US" smtClean="0"/>
              <a:t>Intel Corporation</a:t>
            </a:r>
            <a:endParaRPr lang="en-US" altLang="en-US"/>
          </a:p>
        </p:txBody>
      </p:sp>
      <p:sp>
        <p:nvSpPr>
          <p:cNvPr id="2052" name="Slide Number Placeholder 5"/>
          <p:cNvSpPr>
            <a:spLocks noGrp="1"/>
          </p:cNvSpPr>
          <p:nvPr>
            <p:ph type="sldNum" sz="quarter" idx="12"/>
          </p:nvPr>
        </p:nvSpPr>
        <p:spPr>
          <a:noFill/>
        </p:spPr>
        <p:txBody>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r>
              <a:rPr lang="en-US" altLang="en-US"/>
              <a:t>Slide </a:t>
            </a:r>
            <a:fld id="{F53C4008-337E-4BDF-8FF3-BA2CFCA543C3}" type="slidenum">
              <a:rPr lang="en-US" altLang="en-US"/>
              <a:pPr/>
              <a:t>1</a:t>
            </a:fld>
            <a:endParaRPr lang="en-US" altLang="en-US"/>
          </a:p>
        </p:txBody>
      </p:sp>
      <p:sp>
        <p:nvSpPr>
          <p:cNvPr id="2053" name="Rectangle 2"/>
          <p:cNvSpPr>
            <a:spLocks noGrp="1" noChangeArrowheads="1"/>
          </p:cNvSpPr>
          <p:nvPr>
            <p:ph type="title"/>
          </p:nvPr>
        </p:nvSpPr>
        <p:spPr>
          <a:xfrm>
            <a:off x="685800" y="1210072"/>
            <a:ext cx="7772400" cy="1066800"/>
          </a:xfrm>
          <a:noFill/>
        </p:spPr>
        <p:txBody>
          <a:bodyPr/>
          <a:lstStyle/>
          <a:p>
            <a:r>
              <a:rPr lang="en-US" altLang="en-US" sz="2800" dirty="0"/>
              <a:t>mmWave Small Cell Reconfigurable </a:t>
            </a:r>
            <a:r>
              <a:rPr lang="en-US" altLang="en-US" sz="2800" dirty="0" smtClean="0"/>
              <a:t>Backhauling </a:t>
            </a:r>
            <a:r>
              <a:rPr lang="en-US" altLang="en-US" sz="2800" dirty="0"/>
              <a:t/>
            </a:r>
            <a:br>
              <a:rPr lang="en-US" altLang="en-US" sz="2800" dirty="0"/>
            </a:br>
            <a:r>
              <a:rPr lang="en-US" altLang="en-US" sz="2800" dirty="0"/>
              <a:t>with Steerable Lens-Array Antennas (LAA)</a:t>
            </a:r>
          </a:p>
        </p:txBody>
      </p:sp>
      <p:sp>
        <p:nvSpPr>
          <p:cNvPr id="2054" name="Rectangle 6"/>
          <p:cNvSpPr>
            <a:spLocks noGrp="1" noChangeArrowheads="1"/>
          </p:cNvSpPr>
          <p:nvPr>
            <p:ph type="body" idx="1"/>
          </p:nvPr>
        </p:nvSpPr>
        <p:spPr>
          <a:xfrm>
            <a:off x="685800" y="2838921"/>
            <a:ext cx="7772400" cy="381000"/>
          </a:xfrm>
          <a:noFill/>
        </p:spPr>
        <p:txBody>
          <a:bodyPr/>
          <a:lstStyle/>
          <a:p>
            <a:pPr algn="ctr">
              <a:buFontTx/>
              <a:buNone/>
            </a:pPr>
            <a:r>
              <a:rPr lang="en-US" altLang="en-US" sz="2000" dirty="0" smtClean="0"/>
              <a:t>Date:</a:t>
            </a:r>
            <a:r>
              <a:rPr lang="en-US" altLang="en-US" sz="2000" b="0" dirty="0" smtClean="0"/>
              <a:t> 2015-07-12</a:t>
            </a:r>
          </a:p>
        </p:txBody>
      </p:sp>
      <p:sp>
        <p:nvSpPr>
          <p:cNvPr id="2056" name="Rectangle 12"/>
          <p:cNvSpPr>
            <a:spLocks noChangeArrowheads="1"/>
          </p:cNvSpPr>
          <p:nvPr/>
        </p:nvSpPr>
        <p:spPr bwMode="auto">
          <a:xfrm>
            <a:off x="533400" y="3254846"/>
            <a:ext cx="1447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har char="•"/>
              <a:defRPr sz="2400" b="1">
                <a:solidFill>
                  <a:schemeClr val="tx1"/>
                </a:solidFill>
                <a:latin typeface="Times New Roman" pitchFamily="18" charset="0"/>
              </a:defRPr>
            </a:lvl1pPr>
            <a:lvl2pPr marL="742950" indent="-285750">
              <a:spcBef>
                <a:spcPct val="20000"/>
              </a:spcBef>
              <a:buChar char="–"/>
              <a:defRPr sz="2000">
                <a:solidFill>
                  <a:schemeClr val="tx1"/>
                </a:solidFill>
                <a:latin typeface="Times New Roman" pitchFamily="18" charset="0"/>
              </a:defRPr>
            </a:lvl2pPr>
            <a:lvl3pPr marL="1085850" indent="-228600">
              <a:spcBef>
                <a:spcPct val="20000"/>
              </a:spcBef>
              <a:buChar char="•"/>
              <a:defRPr>
                <a:solidFill>
                  <a:schemeClr val="tx1"/>
                </a:solidFill>
                <a:latin typeface="Times New Roman" pitchFamily="18" charset="0"/>
              </a:defRPr>
            </a:lvl3pPr>
            <a:lvl4pPr marL="1428750" indent="-228600">
              <a:spcBef>
                <a:spcPct val="20000"/>
              </a:spcBef>
              <a:buChar char="–"/>
              <a:defRPr sz="1600">
                <a:solidFill>
                  <a:schemeClr val="tx1"/>
                </a:solidFill>
                <a:latin typeface="Times New Roman" pitchFamily="18" charset="0"/>
              </a:defRPr>
            </a:lvl4pPr>
            <a:lvl5pPr marL="1771650" indent="-228600">
              <a:spcBef>
                <a:spcPct val="20000"/>
              </a:spcBef>
              <a:buChar char="•"/>
              <a:defRPr sz="1600">
                <a:solidFill>
                  <a:schemeClr val="tx1"/>
                </a:solidFill>
                <a:latin typeface="Times New Roman" pitchFamily="18" charset="0"/>
              </a:defRPr>
            </a:lvl5pPr>
            <a:lvl6pPr marL="2228850" indent="-228600" eaLnBrk="0" fontAlgn="base" hangingPunct="0">
              <a:spcBef>
                <a:spcPct val="20000"/>
              </a:spcBef>
              <a:spcAft>
                <a:spcPct val="0"/>
              </a:spcAft>
              <a:buChar char="•"/>
              <a:defRPr sz="1600">
                <a:solidFill>
                  <a:schemeClr val="tx1"/>
                </a:solidFill>
                <a:latin typeface="Times New Roman" pitchFamily="18" charset="0"/>
              </a:defRPr>
            </a:lvl6pPr>
            <a:lvl7pPr marL="2686050" indent="-228600" eaLnBrk="0" fontAlgn="base" hangingPunct="0">
              <a:spcBef>
                <a:spcPct val="20000"/>
              </a:spcBef>
              <a:spcAft>
                <a:spcPct val="0"/>
              </a:spcAft>
              <a:buChar char="•"/>
              <a:defRPr sz="1600">
                <a:solidFill>
                  <a:schemeClr val="tx1"/>
                </a:solidFill>
                <a:latin typeface="Times New Roman" pitchFamily="18" charset="0"/>
              </a:defRPr>
            </a:lvl7pPr>
            <a:lvl8pPr marL="3143250" indent="-228600" eaLnBrk="0" fontAlgn="base" hangingPunct="0">
              <a:spcBef>
                <a:spcPct val="20000"/>
              </a:spcBef>
              <a:spcAft>
                <a:spcPct val="0"/>
              </a:spcAft>
              <a:buChar char="•"/>
              <a:defRPr sz="1600">
                <a:solidFill>
                  <a:schemeClr val="tx1"/>
                </a:solidFill>
                <a:latin typeface="Times New Roman" pitchFamily="18" charset="0"/>
              </a:defRPr>
            </a:lvl8pPr>
            <a:lvl9pPr marL="3600450" indent="-228600" eaLnBrk="0" fontAlgn="base" hangingPunct="0">
              <a:spcBef>
                <a:spcPct val="20000"/>
              </a:spcBef>
              <a:spcAft>
                <a:spcPct val="0"/>
              </a:spcAft>
              <a:buChar char="•"/>
              <a:defRPr sz="1600">
                <a:solidFill>
                  <a:schemeClr val="tx1"/>
                </a:solidFill>
                <a:latin typeface="Times New Roman" pitchFamily="18" charset="0"/>
              </a:defRPr>
            </a:lvl9pPr>
          </a:lstStyle>
          <a:p>
            <a:pPr>
              <a:buFontTx/>
              <a:buNone/>
            </a:pPr>
            <a:r>
              <a:rPr lang="en-US" altLang="en-US" sz="2000"/>
              <a:t>Authors:</a:t>
            </a:r>
            <a:endParaRPr lang="en-US" altLang="en-US" sz="2000" b="0"/>
          </a:p>
        </p:txBody>
      </p:sp>
      <p:graphicFrame>
        <p:nvGraphicFramePr>
          <p:cNvPr id="9" name="Object 11"/>
          <p:cNvGraphicFramePr>
            <a:graphicFrameLocks noChangeAspect="1"/>
          </p:cNvGraphicFramePr>
          <p:nvPr>
            <p:extLst>
              <p:ext uri="{D42A27DB-BD31-4B8C-83A1-F6EECF244321}">
                <p14:modId xmlns:p14="http://schemas.microsoft.com/office/powerpoint/2010/main" val="176881724"/>
              </p:ext>
            </p:extLst>
          </p:nvPr>
        </p:nvGraphicFramePr>
        <p:xfrm>
          <a:off x="517525" y="3648075"/>
          <a:ext cx="8382000" cy="2630488"/>
        </p:xfrm>
        <a:graphic>
          <a:graphicData uri="http://schemas.openxmlformats.org/presentationml/2006/ole">
            <mc:AlternateContent xmlns:mc="http://schemas.openxmlformats.org/markup-compatibility/2006">
              <mc:Choice xmlns:v="urn:schemas-microsoft-com:vml" Requires="v">
                <p:oleObj spid="_x0000_s2887" name="Document" r:id="rId5" imgW="8755130" imgH="2750083" progId="Word.Document.8">
                  <p:embed/>
                </p:oleObj>
              </mc:Choice>
              <mc:Fallback>
                <p:oleObj name="Document" r:id="rId5" imgW="8755130" imgH="2750083" progId="Word.Document.8">
                  <p:embed/>
                  <p:pic>
                    <p:nvPicPr>
                      <p:cNvPr id="0" name=""/>
                      <p:cNvPicPr>
                        <a:picLocks noChangeAspect="1" noChangeArrowheads="1"/>
                      </p:cNvPicPr>
                      <p:nvPr/>
                    </p:nvPicPr>
                    <p:blipFill>
                      <a:blip r:embed="rId6"/>
                      <a:srcRect/>
                      <a:stretch>
                        <a:fillRect/>
                      </a:stretch>
                    </p:blipFill>
                    <p:spPr bwMode="auto">
                      <a:xfrm>
                        <a:off x="517525" y="3648075"/>
                        <a:ext cx="8382000" cy="2630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Beamforming Sector Sweep Capabilities</a:t>
            </a:r>
            <a:endParaRPr lang="ru-RU" dirty="0"/>
          </a:p>
        </p:txBody>
      </p:sp>
      <p:sp>
        <p:nvSpPr>
          <p:cNvPr id="4" name="Date Placeholder 3"/>
          <p:cNvSpPr>
            <a:spLocks noGrp="1"/>
          </p:cNvSpPr>
          <p:nvPr>
            <p:ph type="dt" sz="half" idx="10"/>
          </p:nvPr>
        </p:nvSpPr>
        <p:spPr/>
        <p:txBody>
          <a:bodyPr/>
          <a:lstStyle/>
          <a:p>
            <a:pPr>
              <a:defRPr/>
            </a:pPr>
            <a:r>
              <a:rPr lang="ru-RU" altLang="en-US" smtClean="0"/>
              <a:t>July 2015</a:t>
            </a:r>
            <a:endParaRPr lang="en-US" altLang="en-US"/>
          </a:p>
        </p:txBody>
      </p:sp>
      <p:sp>
        <p:nvSpPr>
          <p:cNvPr id="5" name="Footer Placeholder 4"/>
          <p:cNvSpPr>
            <a:spLocks noGrp="1"/>
          </p:cNvSpPr>
          <p:nvPr>
            <p:ph type="ftr" sz="quarter" idx="11"/>
          </p:nvPr>
        </p:nvSpPr>
        <p:spPr/>
        <p:txBody>
          <a:bodyPr/>
          <a:lstStyle/>
          <a:p>
            <a:pPr>
              <a:defRPr/>
            </a:pPr>
            <a:r>
              <a:rPr lang="en-US" altLang="en-US" smtClean="0"/>
              <a:t>Intel Corporation</a:t>
            </a:r>
            <a:endParaRPr lang="en-US" altLang="en-US"/>
          </a:p>
        </p:txBody>
      </p:sp>
      <p:sp>
        <p:nvSpPr>
          <p:cNvPr id="6" name="Slide Number Placeholder 5"/>
          <p:cNvSpPr>
            <a:spLocks noGrp="1"/>
          </p:cNvSpPr>
          <p:nvPr>
            <p:ph type="sldNum" sz="quarter" idx="12"/>
          </p:nvPr>
        </p:nvSpPr>
        <p:spPr/>
        <p:txBody>
          <a:bodyPr/>
          <a:lstStyle/>
          <a:p>
            <a:pPr>
              <a:defRPr/>
            </a:pPr>
            <a:r>
              <a:rPr lang="en-US" altLang="en-US" smtClean="0"/>
              <a:t>Slide </a:t>
            </a:r>
            <a:fld id="{0391809B-2015-42AC-9A4A-427CE29EAC4D}" type="slidenum">
              <a:rPr lang="en-US" altLang="en-US" smtClean="0"/>
              <a:pPr>
                <a:defRPr/>
              </a:pPr>
              <a:t>10</a:t>
            </a:fld>
            <a:endParaRPr lang="en-US" altLang="en-US"/>
          </a:p>
        </p:txBody>
      </p:sp>
      <p:sp>
        <p:nvSpPr>
          <p:cNvPr id="14" name="Content Placeholder 2"/>
          <p:cNvSpPr>
            <a:spLocks noGrp="1"/>
          </p:cNvSpPr>
          <p:nvPr>
            <p:ph idx="1"/>
          </p:nvPr>
        </p:nvSpPr>
        <p:spPr>
          <a:xfrm>
            <a:off x="457200" y="5690094"/>
            <a:ext cx="3600309" cy="1089080"/>
          </a:xfrm>
        </p:spPr>
        <p:txBody>
          <a:bodyPr>
            <a:normAutofit/>
          </a:bodyPr>
          <a:lstStyle/>
          <a:p>
            <a:pPr marL="0" indent="0" algn="ctr">
              <a:buNone/>
            </a:pPr>
            <a:r>
              <a:rPr lang="en-US" sz="2000" dirty="0" smtClean="0"/>
              <a:t>PAA sector sweeping: </a:t>
            </a:r>
            <a:r>
              <a:rPr lang="en-US" sz="2000" b="1" dirty="0" smtClean="0"/>
              <a:t>±60</a:t>
            </a:r>
            <a:r>
              <a:rPr lang="en-US" sz="2000" b="1" baseline="30000" dirty="0" smtClean="0"/>
              <a:t>0</a:t>
            </a:r>
            <a:endParaRPr lang="ru-RU" sz="2000" b="1" dirty="0"/>
          </a:p>
        </p:txBody>
      </p:sp>
      <p:pic>
        <p:nvPicPr>
          <p:cNvPr id="15" name="Picture 14"/>
          <p:cNvPicPr>
            <a:picLocks noChangeAspect="1"/>
          </p:cNvPicPr>
          <p:nvPr/>
        </p:nvPicPr>
        <p:blipFill>
          <a:blip r:embed="rId2"/>
          <a:stretch>
            <a:fillRect/>
          </a:stretch>
        </p:blipFill>
        <p:spPr>
          <a:xfrm>
            <a:off x="4298741" y="1924501"/>
            <a:ext cx="4284001" cy="3214400"/>
          </a:xfrm>
          <a:prstGeom prst="rect">
            <a:avLst/>
          </a:prstGeom>
        </p:spPr>
      </p:pic>
      <p:pic>
        <p:nvPicPr>
          <p:cNvPr id="16" name="Picture 15"/>
          <p:cNvPicPr>
            <a:picLocks noChangeAspect="1"/>
          </p:cNvPicPr>
          <p:nvPr/>
        </p:nvPicPr>
        <p:blipFill>
          <a:blip r:embed="rId3"/>
          <a:stretch>
            <a:fillRect/>
          </a:stretch>
        </p:blipFill>
        <p:spPr>
          <a:xfrm>
            <a:off x="105113" y="1924501"/>
            <a:ext cx="4284001" cy="3214400"/>
          </a:xfrm>
          <a:prstGeom prst="rect">
            <a:avLst/>
          </a:prstGeom>
        </p:spPr>
      </p:pic>
      <p:sp>
        <p:nvSpPr>
          <p:cNvPr id="17" name="Content Placeholder 3"/>
          <p:cNvSpPr txBox="1">
            <a:spLocks/>
          </p:cNvSpPr>
          <p:nvPr/>
        </p:nvSpPr>
        <p:spPr>
          <a:xfrm>
            <a:off x="436716" y="1554623"/>
            <a:ext cx="3620794" cy="369878"/>
          </a:xfrm>
          <a:prstGeom prst="rect">
            <a:avLst/>
          </a:prstGeom>
        </p:spPr>
        <p:txBody>
          <a:bodyPr vert="horz" lIns="91440" tIns="45720" rIns="91440" bIns="45720" rtlCol="0">
            <a:noAutofit/>
          </a:bodyPr>
          <a:lstStyle>
            <a:lvl1pPr marL="534988" indent="-534988" algn="l" defTabSz="457200" rtl="0" eaLnBrk="1" latinLnBrk="0" hangingPunct="1">
              <a:spcBef>
                <a:spcPct val="20000"/>
              </a:spcBef>
              <a:buClr>
                <a:srgbClr val="3F82B5"/>
              </a:buClr>
              <a:buFont typeface="Wingdings" charset="2"/>
              <a:buChar char="q"/>
              <a:defRPr sz="3200" kern="1200">
                <a:solidFill>
                  <a:schemeClr val="tx1"/>
                </a:solidFill>
                <a:latin typeface="+mn-lt"/>
                <a:ea typeface="+mn-ea"/>
                <a:cs typeface="+mn-cs"/>
              </a:defRPr>
            </a:lvl1pPr>
            <a:lvl2pPr marL="900113" indent="-442913" algn="l" defTabSz="457200" rtl="0" eaLnBrk="1" latinLnBrk="0" hangingPunct="1">
              <a:spcBef>
                <a:spcPct val="20000"/>
              </a:spcBef>
              <a:buClr>
                <a:srgbClr val="3F82B5"/>
              </a:buClr>
              <a:buSzPct val="85000"/>
              <a:buFont typeface="Wingdings" charset="2"/>
              <a:buChar char=""/>
              <a:defRPr sz="2800" kern="1200">
                <a:solidFill>
                  <a:schemeClr val="tx1"/>
                </a:solidFill>
                <a:latin typeface="+mn-lt"/>
                <a:ea typeface="+mn-ea"/>
                <a:cs typeface="+mn-cs"/>
              </a:defRPr>
            </a:lvl2pPr>
            <a:lvl3pPr marL="1262063" indent="-361950" algn="l" defTabSz="457200" rtl="0" eaLnBrk="1" latinLnBrk="0" hangingPunct="1">
              <a:spcBef>
                <a:spcPct val="20000"/>
              </a:spcBef>
              <a:buClr>
                <a:srgbClr val="3F82B5"/>
              </a:buClr>
              <a:buSzPct val="85000"/>
              <a:buFont typeface="Wingdings"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3F82B5"/>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Wingdings" charset="2"/>
              <a:buNone/>
            </a:pPr>
            <a:r>
              <a:rPr lang="en-US" sz="2000" b="1" dirty="0" smtClean="0">
                <a:cs typeface="Intel Clear" panose="020B0604020203020204" pitchFamily="34" charset="0"/>
              </a:rPr>
              <a:t>Phased Antenna Array (PAA)</a:t>
            </a:r>
            <a:endParaRPr lang="en-US" sz="2000" b="1" dirty="0">
              <a:cs typeface="Intel Clear" panose="020B0604020203020204" pitchFamily="34" charset="0"/>
            </a:endParaRPr>
          </a:p>
        </p:txBody>
      </p:sp>
      <p:sp>
        <p:nvSpPr>
          <p:cNvPr id="18" name="Content Placeholder 3"/>
          <p:cNvSpPr txBox="1">
            <a:spLocks/>
          </p:cNvSpPr>
          <p:nvPr/>
        </p:nvSpPr>
        <p:spPr>
          <a:xfrm>
            <a:off x="4630344" y="1554623"/>
            <a:ext cx="3620794" cy="369878"/>
          </a:xfrm>
          <a:prstGeom prst="rect">
            <a:avLst/>
          </a:prstGeom>
        </p:spPr>
        <p:txBody>
          <a:bodyPr vert="horz" lIns="91440" tIns="45720" rIns="91440" bIns="45720" rtlCol="0">
            <a:noAutofit/>
          </a:bodyPr>
          <a:lstStyle>
            <a:lvl1pPr marL="534988" indent="-534988" algn="l" defTabSz="457200" rtl="0" eaLnBrk="1" latinLnBrk="0" hangingPunct="1">
              <a:spcBef>
                <a:spcPct val="20000"/>
              </a:spcBef>
              <a:buClr>
                <a:srgbClr val="3F82B5"/>
              </a:buClr>
              <a:buFont typeface="Wingdings" charset="2"/>
              <a:buChar char="q"/>
              <a:defRPr sz="3200" kern="1200">
                <a:solidFill>
                  <a:schemeClr val="tx1"/>
                </a:solidFill>
                <a:latin typeface="+mn-lt"/>
                <a:ea typeface="+mn-ea"/>
                <a:cs typeface="+mn-cs"/>
              </a:defRPr>
            </a:lvl1pPr>
            <a:lvl2pPr marL="900113" indent="-442913" algn="l" defTabSz="457200" rtl="0" eaLnBrk="1" latinLnBrk="0" hangingPunct="1">
              <a:spcBef>
                <a:spcPct val="20000"/>
              </a:spcBef>
              <a:buClr>
                <a:srgbClr val="3F82B5"/>
              </a:buClr>
              <a:buSzPct val="85000"/>
              <a:buFont typeface="Wingdings" charset="2"/>
              <a:buChar char=""/>
              <a:defRPr sz="2800" kern="1200">
                <a:solidFill>
                  <a:schemeClr val="tx1"/>
                </a:solidFill>
                <a:latin typeface="+mn-lt"/>
                <a:ea typeface="+mn-ea"/>
                <a:cs typeface="+mn-cs"/>
              </a:defRPr>
            </a:lvl2pPr>
            <a:lvl3pPr marL="1262063" indent="-361950" algn="l" defTabSz="457200" rtl="0" eaLnBrk="1" latinLnBrk="0" hangingPunct="1">
              <a:spcBef>
                <a:spcPct val="20000"/>
              </a:spcBef>
              <a:buClr>
                <a:srgbClr val="3F82B5"/>
              </a:buClr>
              <a:buSzPct val="85000"/>
              <a:buFont typeface="Wingdings"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3F82B5"/>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Wingdings" charset="2"/>
              <a:buNone/>
            </a:pPr>
            <a:r>
              <a:rPr lang="en-US" sz="2000" b="1" dirty="0" smtClean="0">
                <a:cs typeface="Intel Clear" panose="020B0604020203020204" pitchFamily="34" charset="0"/>
              </a:rPr>
              <a:t>Lens-Array Antenna (LAA)</a:t>
            </a:r>
            <a:endParaRPr lang="en-US" sz="2000" b="1" dirty="0">
              <a:cs typeface="Intel Clear" panose="020B0604020203020204" pitchFamily="34" charset="0"/>
            </a:endParaRPr>
          </a:p>
        </p:txBody>
      </p:sp>
      <p:sp>
        <p:nvSpPr>
          <p:cNvPr id="19" name="Content Placeholder 2"/>
          <p:cNvSpPr txBox="1">
            <a:spLocks/>
          </p:cNvSpPr>
          <p:nvPr/>
        </p:nvSpPr>
        <p:spPr>
          <a:xfrm>
            <a:off x="4630344" y="5690094"/>
            <a:ext cx="3620793" cy="1089080"/>
          </a:xfrm>
          <a:prstGeom prst="rect">
            <a:avLst/>
          </a:prstGeom>
        </p:spPr>
        <p:txBody>
          <a:bodyPr vert="horz" lIns="91440" tIns="45720" rIns="91440" bIns="45720" rtlCol="0">
            <a:normAutofit/>
          </a:bodyPr>
          <a:lstStyle>
            <a:lvl1pPr marL="534988" indent="-534988" algn="l" defTabSz="457200" rtl="0" eaLnBrk="1" latinLnBrk="0" hangingPunct="1">
              <a:spcBef>
                <a:spcPct val="20000"/>
              </a:spcBef>
              <a:buClr>
                <a:srgbClr val="3F82B5"/>
              </a:buClr>
              <a:buFont typeface="Wingdings" charset="2"/>
              <a:buChar char="q"/>
              <a:defRPr sz="3200" kern="1200">
                <a:solidFill>
                  <a:schemeClr val="tx1"/>
                </a:solidFill>
                <a:latin typeface="+mn-lt"/>
                <a:ea typeface="+mn-ea"/>
                <a:cs typeface="+mn-cs"/>
              </a:defRPr>
            </a:lvl1pPr>
            <a:lvl2pPr marL="900113" indent="-442913" algn="l" defTabSz="457200" rtl="0" eaLnBrk="1" latinLnBrk="0" hangingPunct="1">
              <a:spcBef>
                <a:spcPct val="20000"/>
              </a:spcBef>
              <a:buClr>
                <a:srgbClr val="3F82B5"/>
              </a:buClr>
              <a:buSzPct val="85000"/>
              <a:buFont typeface="Wingdings" charset="2"/>
              <a:buChar char=""/>
              <a:defRPr sz="2800" kern="1200">
                <a:solidFill>
                  <a:schemeClr val="tx1"/>
                </a:solidFill>
                <a:latin typeface="+mn-lt"/>
                <a:ea typeface="+mn-ea"/>
                <a:cs typeface="+mn-cs"/>
              </a:defRPr>
            </a:lvl2pPr>
            <a:lvl3pPr marL="1262063" indent="-361950" algn="l" defTabSz="457200" rtl="0" eaLnBrk="1" latinLnBrk="0" hangingPunct="1">
              <a:spcBef>
                <a:spcPct val="20000"/>
              </a:spcBef>
              <a:buClr>
                <a:srgbClr val="3F82B5"/>
              </a:buClr>
              <a:buSzPct val="85000"/>
              <a:buFont typeface="Wingdings"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3F82B5"/>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lgn="ctr">
              <a:buNone/>
            </a:pPr>
            <a:r>
              <a:rPr lang="en-US" sz="2000" b="1" dirty="0" smtClean="0"/>
              <a:t>LAA sector sweeping: ±45</a:t>
            </a:r>
            <a:r>
              <a:rPr lang="en-US" sz="2000" b="1" baseline="30000" dirty="0" smtClean="0"/>
              <a:t>0</a:t>
            </a:r>
            <a:endParaRPr lang="ru-RU" sz="2000" b="1" dirty="0"/>
          </a:p>
        </p:txBody>
      </p:sp>
      <p:sp>
        <p:nvSpPr>
          <p:cNvPr id="20" name="Content Placeholder 3"/>
          <p:cNvSpPr txBox="1">
            <a:spLocks/>
          </p:cNvSpPr>
          <p:nvPr/>
        </p:nvSpPr>
        <p:spPr>
          <a:xfrm>
            <a:off x="436716" y="5244402"/>
            <a:ext cx="7814421" cy="507163"/>
          </a:xfrm>
          <a:prstGeom prst="rect">
            <a:avLst/>
          </a:prstGeom>
        </p:spPr>
        <p:txBody>
          <a:bodyPr vert="horz" lIns="91440" tIns="45720" rIns="91440" bIns="45720" rtlCol="0">
            <a:noAutofit/>
          </a:bodyPr>
          <a:lstStyle>
            <a:lvl1pPr marL="534988" indent="-534988" algn="l" defTabSz="457200" rtl="0" eaLnBrk="1" latinLnBrk="0" hangingPunct="1">
              <a:spcBef>
                <a:spcPct val="20000"/>
              </a:spcBef>
              <a:buClr>
                <a:srgbClr val="3F82B5"/>
              </a:buClr>
              <a:buFont typeface="Wingdings" charset="2"/>
              <a:buChar char="q"/>
              <a:defRPr sz="3200" kern="1200">
                <a:solidFill>
                  <a:schemeClr val="tx1"/>
                </a:solidFill>
                <a:latin typeface="+mn-lt"/>
                <a:ea typeface="+mn-ea"/>
                <a:cs typeface="+mn-cs"/>
              </a:defRPr>
            </a:lvl1pPr>
            <a:lvl2pPr marL="900113" indent="-442913" algn="l" defTabSz="457200" rtl="0" eaLnBrk="1" latinLnBrk="0" hangingPunct="1">
              <a:spcBef>
                <a:spcPct val="20000"/>
              </a:spcBef>
              <a:buClr>
                <a:srgbClr val="3F82B5"/>
              </a:buClr>
              <a:buSzPct val="85000"/>
              <a:buFont typeface="Wingdings" charset="2"/>
              <a:buChar char=""/>
              <a:defRPr sz="2800" kern="1200">
                <a:solidFill>
                  <a:schemeClr val="tx1"/>
                </a:solidFill>
                <a:latin typeface="+mn-lt"/>
                <a:ea typeface="+mn-ea"/>
                <a:cs typeface="+mn-cs"/>
              </a:defRPr>
            </a:lvl2pPr>
            <a:lvl3pPr marL="1262063" indent="-361950" algn="l" defTabSz="457200" rtl="0" eaLnBrk="1" latinLnBrk="0" hangingPunct="1">
              <a:spcBef>
                <a:spcPct val="20000"/>
              </a:spcBef>
              <a:buClr>
                <a:srgbClr val="3F82B5"/>
              </a:buClr>
              <a:buSzPct val="85000"/>
              <a:buFont typeface="Wingdings"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3F82B5"/>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Wingdings" charset="2"/>
              <a:buNone/>
            </a:pPr>
            <a:r>
              <a:rPr lang="en-US" sz="2000" b="1" dirty="0" smtClean="0">
                <a:cs typeface="Intel Clear" panose="020B0604020203020204" pitchFamily="34" charset="0"/>
              </a:rPr>
              <a:t>Beamforming sector sweep capabilities:</a:t>
            </a:r>
            <a:endParaRPr lang="en-US" sz="2000" b="1" dirty="0">
              <a:cs typeface="Intel Clear" panose="020B0604020203020204" pitchFamily="34" charset="0"/>
            </a:endParaRPr>
          </a:p>
        </p:txBody>
      </p:sp>
    </p:spTree>
    <p:extLst>
      <p:ext uri="{BB962C8B-B14F-4D97-AF65-F5344CB8AC3E}">
        <p14:creationId xmlns:p14="http://schemas.microsoft.com/office/powerpoint/2010/main" val="6961055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Backhaul Street Level Measurement Setup</a:t>
            </a:r>
            <a:endParaRPr lang="ru-RU" dirty="0"/>
          </a:p>
        </p:txBody>
      </p:sp>
      <p:sp>
        <p:nvSpPr>
          <p:cNvPr id="4" name="Date Placeholder 3"/>
          <p:cNvSpPr>
            <a:spLocks noGrp="1"/>
          </p:cNvSpPr>
          <p:nvPr>
            <p:ph type="dt" sz="half" idx="10"/>
          </p:nvPr>
        </p:nvSpPr>
        <p:spPr/>
        <p:txBody>
          <a:bodyPr/>
          <a:lstStyle/>
          <a:p>
            <a:pPr>
              <a:defRPr/>
            </a:pPr>
            <a:r>
              <a:rPr lang="ru-RU" altLang="en-US" smtClean="0"/>
              <a:t>July 2015</a:t>
            </a:r>
            <a:endParaRPr lang="en-US" altLang="en-US"/>
          </a:p>
        </p:txBody>
      </p:sp>
      <p:sp>
        <p:nvSpPr>
          <p:cNvPr id="5" name="Footer Placeholder 4"/>
          <p:cNvSpPr>
            <a:spLocks noGrp="1"/>
          </p:cNvSpPr>
          <p:nvPr>
            <p:ph type="ftr" sz="quarter" idx="11"/>
          </p:nvPr>
        </p:nvSpPr>
        <p:spPr/>
        <p:txBody>
          <a:bodyPr/>
          <a:lstStyle/>
          <a:p>
            <a:pPr>
              <a:defRPr/>
            </a:pPr>
            <a:r>
              <a:rPr lang="en-US" altLang="en-US" smtClean="0"/>
              <a:t>Intel Corporation</a:t>
            </a:r>
            <a:endParaRPr lang="en-US" altLang="en-US"/>
          </a:p>
        </p:txBody>
      </p:sp>
      <p:sp>
        <p:nvSpPr>
          <p:cNvPr id="6" name="Slide Number Placeholder 5"/>
          <p:cNvSpPr>
            <a:spLocks noGrp="1"/>
          </p:cNvSpPr>
          <p:nvPr>
            <p:ph type="sldNum" sz="quarter" idx="12"/>
          </p:nvPr>
        </p:nvSpPr>
        <p:spPr/>
        <p:txBody>
          <a:bodyPr/>
          <a:lstStyle/>
          <a:p>
            <a:pPr>
              <a:defRPr/>
            </a:pPr>
            <a:r>
              <a:rPr lang="en-US" altLang="en-US" smtClean="0"/>
              <a:t>Slide </a:t>
            </a:r>
            <a:fld id="{0391809B-2015-42AC-9A4A-427CE29EAC4D}" type="slidenum">
              <a:rPr lang="en-US" altLang="en-US" smtClean="0"/>
              <a:pPr>
                <a:defRPr/>
              </a:pPr>
              <a:t>11</a:t>
            </a:fld>
            <a:endParaRPr lang="en-US" alt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499" y="1569971"/>
            <a:ext cx="2293883" cy="303617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1995" y="1569971"/>
            <a:ext cx="2283329" cy="3044439"/>
          </a:xfrm>
          <a:prstGeom prst="rect">
            <a:avLst/>
          </a:prstGeom>
        </p:spPr>
      </p:pic>
      <p:pic>
        <p:nvPicPr>
          <p:cNvPr id="9" name="Picture 8"/>
          <p:cNvPicPr>
            <a:picLocks noChangeAspect="1"/>
          </p:cNvPicPr>
          <p:nvPr/>
        </p:nvPicPr>
        <p:blipFill>
          <a:blip r:embed="rId4"/>
          <a:stretch>
            <a:fillRect/>
          </a:stretch>
        </p:blipFill>
        <p:spPr>
          <a:xfrm>
            <a:off x="5524200" y="1556792"/>
            <a:ext cx="3142770" cy="3057618"/>
          </a:xfrm>
          <a:prstGeom prst="rect">
            <a:avLst/>
          </a:prstGeom>
        </p:spPr>
      </p:pic>
      <p:pic>
        <p:nvPicPr>
          <p:cNvPr id="10" name="Picture 9"/>
          <p:cNvPicPr>
            <a:picLocks noChangeAspect="1"/>
          </p:cNvPicPr>
          <p:nvPr/>
        </p:nvPicPr>
        <p:blipFill>
          <a:blip r:embed="rId5"/>
          <a:stretch>
            <a:fillRect/>
          </a:stretch>
        </p:blipFill>
        <p:spPr>
          <a:xfrm>
            <a:off x="687536" y="4572431"/>
            <a:ext cx="7772896" cy="1870170"/>
          </a:xfrm>
          <a:prstGeom prst="rect">
            <a:avLst/>
          </a:prstGeom>
        </p:spPr>
      </p:pic>
    </p:spTree>
    <p:extLst>
      <p:ext uri="{BB962C8B-B14F-4D97-AF65-F5344CB8AC3E}">
        <p14:creationId xmlns:p14="http://schemas.microsoft.com/office/powerpoint/2010/main" val="21763891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Backhaul Packet Transmission</a:t>
            </a:r>
            <a:endParaRPr lang="ru-RU" dirty="0"/>
          </a:p>
        </p:txBody>
      </p:sp>
      <p:sp>
        <p:nvSpPr>
          <p:cNvPr id="4" name="Date Placeholder 3"/>
          <p:cNvSpPr>
            <a:spLocks noGrp="1"/>
          </p:cNvSpPr>
          <p:nvPr>
            <p:ph type="dt" sz="half" idx="10"/>
          </p:nvPr>
        </p:nvSpPr>
        <p:spPr/>
        <p:txBody>
          <a:bodyPr/>
          <a:lstStyle/>
          <a:p>
            <a:pPr>
              <a:defRPr/>
            </a:pPr>
            <a:r>
              <a:rPr lang="ru-RU" altLang="en-US" smtClean="0"/>
              <a:t>July 2015</a:t>
            </a:r>
            <a:endParaRPr lang="en-US" altLang="en-US"/>
          </a:p>
        </p:txBody>
      </p:sp>
      <p:sp>
        <p:nvSpPr>
          <p:cNvPr id="5" name="Footer Placeholder 4"/>
          <p:cNvSpPr>
            <a:spLocks noGrp="1"/>
          </p:cNvSpPr>
          <p:nvPr>
            <p:ph type="ftr" sz="quarter" idx="11"/>
          </p:nvPr>
        </p:nvSpPr>
        <p:spPr/>
        <p:txBody>
          <a:bodyPr/>
          <a:lstStyle/>
          <a:p>
            <a:pPr>
              <a:defRPr/>
            </a:pPr>
            <a:r>
              <a:rPr lang="en-US" altLang="en-US" smtClean="0"/>
              <a:t>Intel Corporation</a:t>
            </a:r>
            <a:endParaRPr lang="en-US" altLang="en-US"/>
          </a:p>
        </p:txBody>
      </p:sp>
      <p:sp>
        <p:nvSpPr>
          <p:cNvPr id="6" name="Slide Number Placeholder 5"/>
          <p:cNvSpPr>
            <a:spLocks noGrp="1"/>
          </p:cNvSpPr>
          <p:nvPr>
            <p:ph type="sldNum" sz="quarter" idx="12"/>
          </p:nvPr>
        </p:nvSpPr>
        <p:spPr/>
        <p:txBody>
          <a:bodyPr/>
          <a:lstStyle/>
          <a:p>
            <a:pPr>
              <a:defRPr/>
            </a:pPr>
            <a:r>
              <a:rPr lang="en-US" altLang="en-US" smtClean="0"/>
              <a:t>Slide </a:t>
            </a:r>
            <a:fld id="{0391809B-2015-42AC-9A4A-427CE29EAC4D}" type="slidenum">
              <a:rPr lang="en-US" altLang="en-US" smtClean="0"/>
              <a:pPr>
                <a:defRPr/>
              </a:pPr>
              <a:t>12</a:t>
            </a:fld>
            <a:endParaRPr lang="en-US" altLang="en-US"/>
          </a:p>
        </p:txBody>
      </p:sp>
      <p:sp>
        <p:nvSpPr>
          <p:cNvPr id="7" name="Content Placeholder 3"/>
          <p:cNvSpPr txBox="1">
            <a:spLocks/>
          </p:cNvSpPr>
          <p:nvPr/>
        </p:nvSpPr>
        <p:spPr>
          <a:xfrm>
            <a:off x="1208739" y="1576998"/>
            <a:ext cx="6676697" cy="612023"/>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Wingdings" charset="2"/>
              <a:buChar char="§"/>
              <a:defRPr sz="16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b="1" dirty="0" smtClean="0">
                <a:solidFill>
                  <a:schemeClr val="tx1"/>
                </a:solidFill>
              </a:rPr>
              <a:t>Receiver constellation scattering diagrams for WiGig/11ad Single Carrier (SC) PHY 16QAM constellation:</a:t>
            </a: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795" y="2575257"/>
            <a:ext cx="2022117" cy="2154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5941" y="2575257"/>
            <a:ext cx="2040786" cy="2154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2756" y="2575257"/>
            <a:ext cx="1946591" cy="2147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3"/>
          <p:cNvSpPr txBox="1">
            <a:spLocks/>
          </p:cNvSpPr>
          <p:nvPr/>
        </p:nvSpPr>
        <p:spPr>
          <a:xfrm>
            <a:off x="1757795" y="2284454"/>
            <a:ext cx="1988146" cy="298385"/>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Wingdings" charset="2"/>
              <a:buChar char="§"/>
              <a:defRPr sz="16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b="1" dirty="0" smtClean="0">
                <a:solidFill>
                  <a:schemeClr val="tx1"/>
                </a:solidFill>
              </a:rPr>
              <a:t>d = 100 m</a:t>
            </a:r>
            <a:endParaRPr lang="ru-RU" sz="1600" b="1" dirty="0">
              <a:solidFill>
                <a:schemeClr val="tx1"/>
              </a:solidFill>
            </a:endParaRPr>
          </a:p>
        </p:txBody>
      </p:sp>
      <p:sp>
        <p:nvSpPr>
          <p:cNvPr id="12" name="Content Placeholder 3"/>
          <p:cNvSpPr txBox="1">
            <a:spLocks/>
          </p:cNvSpPr>
          <p:nvPr/>
        </p:nvSpPr>
        <p:spPr>
          <a:xfrm>
            <a:off x="3779912" y="2276872"/>
            <a:ext cx="2006816" cy="298385"/>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Wingdings" charset="2"/>
              <a:buChar char="§"/>
              <a:defRPr sz="16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b="1" dirty="0">
                <a:solidFill>
                  <a:schemeClr val="tx1"/>
                </a:solidFill>
              </a:rPr>
              <a:t>d</a:t>
            </a:r>
            <a:r>
              <a:rPr lang="en-US" sz="1600" b="1" dirty="0" smtClean="0">
                <a:solidFill>
                  <a:schemeClr val="tx1"/>
                </a:solidFill>
              </a:rPr>
              <a:t> = 150 m</a:t>
            </a:r>
            <a:endParaRPr lang="ru-RU" sz="1600" b="1" dirty="0">
              <a:solidFill>
                <a:schemeClr val="tx1"/>
              </a:solidFill>
            </a:endParaRPr>
          </a:p>
        </p:txBody>
      </p:sp>
      <p:sp>
        <p:nvSpPr>
          <p:cNvPr id="13" name="Content Placeholder 3"/>
          <p:cNvSpPr txBox="1">
            <a:spLocks/>
          </p:cNvSpPr>
          <p:nvPr/>
        </p:nvSpPr>
        <p:spPr>
          <a:xfrm>
            <a:off x="5786727" y="2284455"/>
            <a:ext cx="1912620" cy="298385"/>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Wingdings" charset="2"/>
              <a:buChar char="§"/>
              <a:defRPr sz="16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b="1" dirty="0">
                <a:solidFill>
                  <a:schemeClr val="tx1"/>
                </a:solidFill>
              </a:rPr>
              <a:t>d</a:t>
            </a:r>
            <a:r>
              <a:rPr lang="en-US" sz="1600" b="1" dirty="0" smtClean="0">
                <a:solidFill>
                  <a:schemeClr val="tx1"/>
                </a:solidFill>
              </a:rPr>
              <a:t> = 200 m</a:t>
            </a:r>
            <a:endParaRPr lang="ru-RU" sz="1600" b="1" dirty="0">
              <a:solidFill>
                <a:schemeClr val="tx1"/>
              </a:solidFill>
            </a:endParaRPr>
          </a:p>
        </p:txBody>
      </p:sp>
      <p:sp>
        <p:nvSpPr>
          <p:cNvPr id="14" name="Content Placeholder 2"/>
          <p:cNvSpPr txBox="1">
            <a:spLocks/>
          </p:cNvSpPr>
          <p:nvPr/>
        </p:nvSpPr>
        <p:spPr bwMode="auto">
          <a:xfrm>
            <a:off x="457200" y="4869160"/>
            <a:ext cx="8229600" cy="1708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noAutofit/>
          </a:bodyPr>
          <a:lstStyle>
            <a:lvl1pPr marL="342900" indent="-342900" algn="l" rtl="0" eaLnBrk="1" fontAlgn="base" hangingPunct="1">
              <a:spcBef>
                <a:spcPct val="20000"/>
              </a:spcBef>
              <a:spcAft>
                <a:spcPct val="0"/>
              </a:spcAft>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085850" indent="-228600" algn="l" rtl="0" eaLnBrk="1" fontAlgn="base" hangingPunct="1">
              <a:spcBef>
                <a:spcPct val="20000"/>
              </a:spcBef>
              <a:spcAft>
                <a:spcPct val="0"/>
              </a:spcAft>
              <a:buChar char="•"/>
              <a:defRPr>
                <a:solidFill>
                  <a:schemeClr val="tx1"/>
                </a:solidFill>
                <a:latin typeface="+mn-lt"/>
              </a:defRPr>
            </a:lvl3pPr>
            <a:lvl4pPr marL="1428750" indent="-228600" algn="l" rtl="0" eaLnBrk="1" fontAlgn="base" hangingPunct="1">
              <a:spcBef>
                <a:spcPct val="20000"/>
              </a:spcBef>
              <a:spcAft>
                <a:spcPct val="0"/>
              </a:spcAft>
              <a:buChar char="–"/>
              <a:defRPr sz="1600">
                <a:solidFill>
                  <a:schemeClr val="tx1"/>
                </a:solidFill>
                <a:latin typeface="+mn-lt"/>
              </a:defRPr>
            </a:lvl4pPr>
            <a:lvl5pPr marL="1771650" indent="-228600" algn="l" rtl="0" eaLnBrk="1" fontAlgn="base" hangingPunct="1">
              <a:spcBef>
                <a:spcPct val="20000"/>
              </a:spcBef>
              <a:spcAft>
                <a:spcPct val="0"/>
              </a:spcAft>
              <a:buChar char="•"/>
              <a:defRPr sz="1600">
                <a:solidFill>
                  <a:schemeClr val="tx1"/>
                </a:solidFill>
                <a:latin typeface="+mn-lt"/>
              </a:defRPr>
            </a:lvl5pPr>
            <a:lvl6pPr marL="2228850" indent="-228600" algn="l" rtl="0" eaLnBrk="1" fontAlgn="base" hangingPunct="1">
              <a:spcBef>
                <a:spcPct val="20000"/>
              </a:spcBef>
              <a:spcAft>
                <a:spcPct val="0"/>
              </a:spcAft>
              <a:buChar char="•"/>
              <a:defRPr sz="1600">
                <a:solidFill>
                  <a:schemeClr val="tx1"/>
                </a:solidFill>
                <a:latin typeface="+mn-lt"/>
              </a:defRPr>
            </a:lvl6pPr>
            <a:lvl7pPr marL="2686050" indent="-228600" algn="l" rtl="0" eaLnBrk="1" fontAlgn="base" hangingPunct="1">
              <a:spcBef>
                <a:spcPct val="20000"/>
              </a:spcBef>
              <a:spcAft>
                <a:spcPct val="0"/>
              </a:spcAft>
              <a:buChar char="•"/>
              <a:defRPr sz="1600">
                <a:solidFill>
                  <a:schemeClr val="tx1"/>
                </a:solidFill>
                <a:latin typeface="+mn-lt"/>
              </a:defRPr>
            </a:lvl7pPr>
            <a:lvl8pPr marL="3143250" indent="-228600" algn="l" rtl="0" eaLnBrk="1" fontAlgn="base" hangingPunct="1">
              <a:spcBef>
                <a:spcPct val="20000"/>
              </a:spcBef>
              <a:spcAft>
                <a:spcPct val="0"/>
              </a:spcAft>
              <a:buChar char="•"/>
              <a:defRPr sz="1600">
                <a:solidFill>
                  <a:schemeClr val="tx1"/>
                </a:solidFill>
                <a:latin typeface="+mn-lt"/>
              </a:defRPr>
            </a:lvl8pPr>
            <a:lvl9pPr marL="3600450" indent="-228600" algn="l" rtl="0" eaLnBrk="1" fontAlgn="base" hangingPunct="1">
              <a:spcBef>
                <a:spcPct val="20000"/>
              </a:spcBef>
              <a:spcAft>
                <a:spcPct val="0"/>
              </a:spcAft>
              <a:buChar char="•"/>
              <a:defRPr sz="1600">
                <a:solidFill>
                  <a:schemeClr val="tx1"/>
                </a:solidFill>
                <a:latin typeface="+mn-lt"/>
              </a:defRPr>
            </a:lvl9pPr>
          </a:lstStyle>
          <a:p>
            <a:pPr algn="just"/>
            <a:r>
              <a:rPr lang="en-US" sz="1600" dirty="0" smtClean="0"/>
              <a:t>Receiver Error </a:t>
            </a:r>
            <a:r>
              <a:rPr lang="en-US" sz="1600" dirty="0"/>
              <a:t>Vector Magnitude (EVM) characteristic degrades from -17.7 dB to -12.0 dB with increasing of the distance between transmitter and receiver from 100 to 200 meters </a:t>
            </a:r>
            <a:r>
              <a:rPr lang="en-US" sz="1600" dirty="0" smtClean="0"/>
              <a:t>accordingly.</a:t>
            </a:r>
          </a:p>
          <a:p>
            <a:pPr algn="just"/>
            <a:r>
              <a:rPr lang="en-US" sz="1600" dirty="0" smtClean="0"/>
              <a:t>However </a:t>
            </a:r>
            <a:r>
              <a:rPr lang="en-US" sz="1600" dirty="0"/>
              <a:t>even for 200 meters it allows encoded transmission with very low Packet Error Rate (PER ~0) for the data rate 4.62 Gbps using implemented IEEE 802.11ad PHY air protocol.</a:t>
            </a:r>
            <a:endParaRPr lang="en-US" sz="1600" kern="0" dirty="0"/>
          </a:p>
        </p:txBody>
      </p:sp>
    </p:spTree>
    <p:extLst>
      <p:ext uri="{BB962C8B-B14F-4D97-AF65-F5344CB8AC3E}">
        <p14:creationId xmlns:p14="http://schemas.microsoft.com/office/powerpoint/2010/main" val="3371288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Backhaul Channel Measurements</a:t>
            </a:r>
            <a:endParaRPr lang="ru-RU" dirty="0"/>
          </a:p>
        </p:txBody>
      </p:sp>
      <p:sp>
        <p:nvSpPr>
          <p:cNvPr id="3" name="Content Placeholder 2"/>
          <p:cNvSpPr>
            <a:spLocks noGrp="1"/>
          </p:cNvSpPr>
          <p:nvPr>
            <p:ph idx="1"/>
          </p:nvPr>
        </p:nvSpPr>
        <p:spPr>
          <a:xfrm>
            <a:off x="685800" y="1556792"/>
            <a:ext cx="7772400" cy="2095872"/>
          </a:xfrm>
        </p:spPr>
        <p:txBody>
          <a:bodyPr/>
          <a:lstStyle/>
          <a:p>
            <a:pPr algn="just"/>
            <a:r>
              <a:rPr lang="en-US" sz="1800" dirty="0" smtClean="0"/>
              <a:t>Figures below show measured Channel Impulse Responses (CIRs) for different distances between transmitter and receiver, equal to 100 m, 150 m , and 200 m accordingly.</a:t>
            </a:r>
          </a:p>
          <a:p>
            <a:pPr algn="just"/>
            <a:r>
              <a:rPr lang="en-US" sz="1800" dirty="0" smtClean="0"/>
              <a:t>The transmitter and receiver LAA antennas are placed at the height of ~1.7 m above the ground level.</a:t>
            </a:r>
          </a:p>
          <a:p>
            <a:pPr algn="just"/>
            <a:r>
              <a:rPr lang="en-US" sz="1800" dirty="0" smtClean="0"/>
              <a:t>Sampling is done @ 2.64 GHz sample rate. The time for CIR peak is assigned to zero value. All CIRs are normalized to unit power.</a:t>
            </a:r>
            <a:endParaRPr lang="ru-RU" sz="1800" dirty="0"/>
          </a:p>
        </p:txBody>
      </p:sp>
      <p:sp>
        <p:nvSpPr>
          <p:cNvPr id="4" name="Date Placeholder 3"/>
          <p:cNvSpPr>
            <a:spLocks noGrp="1"/>
          </p:cNvSpPr>
          <p:nvPr>
            <p:ph type="dt" sz="half" idx="10"/>
          </p:nvPr>
        </p:nvSpPr>
        <p:spPr/>
        <p:txBody>
          <a:bodyPr/>
          <a:lstStyle/>
          <a:p>
            <a:pPr>
              <a:defRPr/>
            </a:pPr>
            <a:r>
              <a:rPr lang="ru-RU" altLang="en-US" smtClean="0"/>
              <a:t>July 2015</a:t>
            </a:r>
            <a:endParaRPr lang="en-US" altLang="en-US"/>
          </a:p>
        </p:txBody>
      </p:sp>
      <p:sp>
        <p:nvSpPr>
          <p:cNvPr id="5" name="Footer Placeholder 4"/>
          <p:cNvSpPr>
            <a:spLocks noGrp="1"/>
          </p:cNvSpPr>
          <p:nvPr>
            <p:ph type="ftr" sz="quarter" idx="11"/>
          </p:nvPr>
        </p:nvSpPr>
        <p:spPr/>
        <p:txBody>
          <a:bodyPr/>
          <a:lstStyle/>
          <a:p>
            <a:pPr>
              <a:defRPr/>
            </a:pPr>
            <a:r>
              <a:rPr lang="en-US" altLang="en-US" smtClean="0"/>
              <a:t>Intel Corporation</a:t>
            </a:r>
            <a:endParaRPr lang="en-US" altLang="en-US"/>
          </a:p>
        </p:txBody>
      </p:sp>
      <p:sp>
        <p:nvSpPr>
          <p:cNvPr id="6" name="Slide Number Placeholder 5"/>
          <p:cNvSpPr>
            <a:spLocks noGrp="1"/>
          </p:cNvSpPr>
          <p:nvPr>
            <p:ph type="sldNum" sz="quarter" idx="12"/>
          </p:nvPr>
        </p:nvSpPr>
        <p:spPr/>
        <p:txBody>
          <a:bodyPr/>
          <a:lstStyle/>
          <a:p>
            <a:pPr>
              <a:defRPr/>
            </a:pPr>
            <a:r>
              <a:rPr lang="en-US" altLang="en-US" smtClean="0"/>
              <a:t>Slide </a:t>
            </a:r>
            <a:fld id="{0391809B-2015-42AC-9A4A-427CE29EAC4D}" type="slidenum">
              <a:rPr lang="en-US" altLang="en-US" smtClean="0"/>
              <a:pPr>
                <a:defRPr/>
              </a:pPr>
              <a:t>13</a:t>
            </a:fld>
            <a:endParaRPr lang="en-US" altLang="en-US"/>
          </a:p>
        </p:txBody>
      </p:sp>
      <p:sp>
        <p:nvSpPr>
          <p:cNvPr id="17" name="Content Placeholder 3"/>
          <p:cNvSpPr txBox="1">
            <a:spLocks/>
          </p:cNvSpPr>
          <p:nvPr/>
        </p:nvSpPr>
        <p:spPr>
          <a:xfrm>
            <a:off x="229017" y="3796622"/>
            <a:ext cx="2758807" cy="298385"/>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Wingdings" charset="2"/>
              <a:buChar char="§"/>
              <a:defRPr sz="16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b="1" dirty="0" smtClean="0">
                <a:solidFill>
                  <a:schemeClr val="tx1"/>
                </a:solidFill>
              </a:rPr>
              <a:t>d = 100 m</a:t>
            </a:r>
            <a:endParaRPr lang="ru-RU" sz="1600" b="1" dirty="0">
              <a:solidFill>
                <a:schemeClr val="tx1"/>
              </a:solidFill>
            </a:endParaRPr>
          </a:p>
        </p:txBody>
      </p:sp>
      <p:sp>
        <p:nvSpPr>
          <p:cNvPr id="18" name="Content Placeholder 3"/>
          <p:cNvSpPr txBox="1">
            <a:spLocks/>
          </p:cNvSpPr>
          <p:nvPr/>
        </p:nvSpPr>
        <p:spPr>
          <a:xfrm>
            <a:off x="3203848" y="3789040"/>
            <a:ext cx="2808312" cy="298385"/>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Wingdings" charset="2"/>
              <a:buChar char="§"/>
              <a:defRPr sz="16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b="1" dirty="0">
                <a:solidFill>
                  <a:schemeClr val="tx1"/>
                </a:solidFill>
              </a:rPr>
              <a:t>d</a:t>
            </a:r>
            <a:r>
              <a:rPr lang="en-US" sz="1600" b="1" dirty="0" smtClean="0">
                <a:solidFill>
                  <a:schemeClr val="tx1"/>
                </a:solidFill>
              </a:rPr>
              <a:t> = 150 m</a:t>
            </a:r>
            <a:endParaRPr lang="ru-RU" sz="1600" b="1" dirty="0">
              <a:solidFill>
                <a:schemeClr val="tx1"/>
              </a:solidFill>
            </a:endParaRPr>
          </a:p>
        </p:txBody>
      </p:sp>
      <p:sp>
        <p:nvSpPr>
          <p:cNvPr id="19" name="Content Placeholder 3"/>
          <p:cNvSpPr txBox="1">
            <a:spLocks/>
          </p:cNvSpPr>
          <p:nvPr/>
        </p:nvSpPr>
        <p:spPr>
          <a:xfrm>
            <a:off x="6156176" y="3796623"/>
            <a:ext cx="2776716" cy="298385"/>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Wingdings" charset="2"/>
              <a:buChar char="§"/>
              <a:defRPr sz="16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b="1" dirty="0">
                <a:solidFill>
                  <a:schemeClr val="tx1"/>
                </a:solidFill>
              </a:rPr>
              <a:t>d</a:t>
            </a:r>
            <a:r>
              <a:rPr lang="en-US" sz="1600" b="1" dirty="0" smtClean="0">
                <a:solidFill>
                  <a:schemeClr val="tx1"/>
                </a:solidFill>
              </a:rPr>
              <a:t> = 200 m</a:t>
            </a:r>
            <a:endParaRPr lang="ru-RU" sz="1600" b="1" dirty="0">
              <a:solidFill>
                <a:schemeClr val="tx1"/>
              </a:solidFill>
            </a:endParaRPr>
          </a:p>
        </p:txBody>
      </p:sp>
      <p:pic>
        <p:nvPicPr>
          <p:cNvPr id="7" name="Picture 6"/>
          <p:cNvPicPr>
            <a:picLocks noChangeAspect="1"/>
          </p:cNvPicPr>
          <p:nvPr/>
        </p:nvPicPr>
        <p:blipFill>
          <a:blip r:embed="rId2"/>
          <a:stretch>
            <a:fillRect/>
          </a:stretch>
        </p:blipFill>
        <p:spPr>
          <a:xfrm>
            <a:off x="35496" y="4005064"/>
            <a:ext cx="3200400" cy="2400300"/>
          </a:xfrm>
          <a:prstGeom prst="rect">
            <a:avLst/>
          </a:prstGeom>
        </p:spPr>
      </p:pic>
      <p:pic>
        <p:nvPicPr>
          <p:cNvPr id="8" name="Picture 7"/>
          <p:cNvPicPr>
            <a:picLocks noChangeAspect="1"/>
          </p:cNvPicPr>
          <p:nvPr/>
        </p:nvPicPr>
        <p:blipFill>
          <a:blip r:embed="rId3"/>
          <a:stretch>
            <a:fillRect/>
          </a:stretch>
        </p:blipFill>
        <p:spPr>
          <a:xfrm>
            <a:off x="2954894" y="4005064"/>
            <a:ext cx="3200400" cy="2400300"/>
          </a:xfrm>
          <a:prstGeom prst="rect">
            <a:avLst/>
          </a:prstGeom>
        </p:spPr>
      </p:pic>
      <p:pic>
        <p:nvPicPr>
          <p:cNvPr id="9" name="Picture 8"/>
          <p:cNvPicPr>
            <a:picLocks noChangeAspect="1"/>
          </p:cNvPicPr>
          <p:nvPr/>
        </p:nvPicPr>
        <p:blipFill>
          <a:blip r:embed="rId4"/>
          <a:stretch>
            <a:fillRect/>
          </a:stretch>
        </p:blipFill>
        <p:spPr>
          <a:xfrm>
            <a:off x="5907222" y="4005064"/>
            <a:ext cx="3200400" cy="2400300"/>
          </a:xfrm>
          <a:prstGeom prst="rect">
            <a:avLst/>
          </a:prstGeom>
        </p:spPr>
      </p:pic>
    </p:spTree>
    <p:extLst>
      <p:ext uri="{BB962C8B-B14F-4D97-AF65-F5344CB8AC3E}">
        <p14:creationId xmlns:p14="http://schemas.microsoft.com/office/powerpoint/2010/main" val="20640167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pPr algn="just"/>
            <a:r>
              <a:rPr lang="en-US" sz="1800" dirty="0" smtClean="0"/>
              <a:t>In this work Lens-Array Antenna (LAA) technology is proposed to be used for future mmWave wireless backhaul application.</a:t>
            </a:r>
          </a:p>
          <a:p>
            <a:pPr algn="just"/>
            <a:r>
              <a:rPr lang="en-US" sz="1800" dirty="0" smtClean="0"/>
              <a:t>The experimental measurements presented in this work show that dielectric lens provides in total 24.0 dB (12.0 dB + 12.0 dB) additional gain for transmitter and receiver.</a:t>
            </a:r>
          </a:p>
          <a:p>
            <a:pPr algn="just"/>
            <a:r>
              <a:rPr lang="en-US" sz="1800" dirty="0" smtClean="0"/>
              <a:t>The feasibility study of the packet transmission in point-to-point link configuration show that the current IEEE 802.11ad SC PHY protocol can be used to achieve 200 meters in single hop topology with maximum data rate equal to 4.62 Gbps.</a:t>
            </a:r>
          </a:p>
          <a:p>
            <a:pPr algn="just"/>
            <a:r>
              <a:rPr lang="en-US" sz="1800" dirty="0" smtClean="0"/>
              <a:t>The LAA design allows sector sweep beamforming capabilities in the ±45.0</a:t>
            </a:r>
            <a:r>
              <a:rPr lang="en-US" sz="1800" baseline="30000" dirty="0" smtClean="0"/>
              <a:t>0</a:t>
            </a:r>
            <a:r>
              <a:rPr lang="en-US" sz="1800" dirty="0" smtClean="0"/>
              <a:t> azimuthal sector and can be used for adaptive routing and </a:t>
            </a:r>
            <a:r>
              <a:rPr lang="en-US" altLang="en-US" sz="1800" dirty="0"/>
              <a:t>point-to-multi point </a:t>
            </a:r>
            <a:r>
              <a:rPr lang="en-US" altLang="en-US" sz="1800" dirty="0" smtClean="0"/>
              <a:t>data transmission. 4 LLA units guarantee full 360</a:t>
            </a:r>
            <a:r>
              <a:rPr lang="en-US" altLang="en-US" sz="1800" baseline="30000" dirty="0" smtClean="0"/>
              <a:t>0</a:t>
            </a:r>
            <a:r>
              <a:rPr lang="en-US" altLang="en-US" sz="1800" dirty="0" smtClean="0"/>
              <a:t> space coverage in azimuth plane.</a:t>
            </a:r>
            <a:endParaRPr lang="en-US" sz="1800" dirty="0" smtClean="0"/>
          </a:p>
        </p:txBody>
      </p:sp>
      <p:sp>
        <p:nvSpPr>
          <p:cNvPr id="4" name="Date Placeholder 3"/>
          <p:cNvSpPr>
            <a:spLocks noGrp="1"/>
          </p:cNvSpPr>
          <p:nvPr>
            <p:ph type="dt" sz="half" idx="10"/>
          </p:nvPr>
        </p:nvSpPr>
        <p:spPr/>
        <p:txBody>
          <a:bodyPr/>
          <a:lstStyle/>
          <a:p>
            <a:pPr>
              <a:defRPr/>
            </a:pPr>
            <a:r>
              <a:rPr lang="ru-RU" altLang="en-US" smtClean="0"/>
              <a:t>July 2015</a:t>
            </a:r>
            <a:endParaRPr lang="en-US" altLang="en-US"/>
          </a:p>
        </p:txBody>
      </p:sp>
      <p:sp>
        <p:nvSpPr>
          <p:cNvPr id="5" name="Footer Placeholder 4"/>
          <p:cNvSpPr>
            <a:spLocks noGrp="1"/>
          </p:cNvSpPr>
          <p:nvPr>
            <p:ph type="ftr" sz="quarter" idx="11"/>
          </p:nvPr>
        </p:nvSpPr>
        <p:spPr/>
        <p:txBody>
          <a:bodyPr/>
          <a:lstStyle/>
          <a:p>
            <a:pPr>
              <a:defRPr/>
            </a:pPr>
            <a:r>
              <a:rPr lang="en-US" altLang="en-US" smtClean="0"/>
              <a:t>Intel Corporation</a:t>
            </a:r>
            <a:endParaRPr lang="en-US" altLang="en-US"/>
          </a:p>
        </p:txBody>
      </p:sp>
      <p:sp>
        <p:nvSpPr>
          <p:cNvPr id="6" name="Slide Number Placeholder 5"/>
          <p:cNvSpPr>
            <a:spLocks noGrp="1"/>
          </p:cNvSpPr>
          <p:nvPr>
            <p:ph type="sldNum" sz="quarter" idx="12"/>
          </p:nvPr>
        </p:nvSpPr>
        <p:spPr/>
        <p:txBody>
          <a:bodyPr/>
          <a:lstStyle/>
          <a:p>
            <a:pPr>
              <a:defRPr/>
            </a:pPr>
            <a:r>
              <a:rPr lang="en-US" altLang="en-US" smtClean="0"/>
              <a:t>Slide </a:t>
            </a:r>
            <a:fld id="{0391809B-2015-42AC-9A4A-427CE29EAC4D}" type="slidenum">
              <a:rPr lang="en-US" altLang="en-US" smtClean="0"/>
              <a:pPr>
                <a:defRPr/>
              </a:pPr>
              <a:t>14</a:t>
            </a:fld>
            <a:endParaRPr lang="en-US" altLang="en-US"/>
          </a:p>
        </p:txBody>
      </p:sp>
    </p:spTree>
    <p:extLst>
      <p:ext uri="{BB962C8B-B14F-4D97-AF65-F5344CB8AC3E}">
        <p14:creationId xmlns:p14="http://schemas.microsoft.com/office/powerpoint/2010/main" val="22028447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Date Placeholder 3"/>
          <p:cNvSpPr>
            <a:spLocks noGrp="1"/>
          </p:cNvSpPr>
          <p:nvPr>
            <p:ph type="dt" sz="quarter" idx="10"/>
          </p:nvPr>
        </p:nvSpPr>
        <p:spPr>
          <a:noFill/>
        </p:spPr>
        <p:txBody>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r>
              <a:rPr lang="ru-RU" altLang="en-US" sz="1800" smtClean="0"/>
              <a:t>July 2015</a:t>
            </a:r>
            <a:endParaRPr lang="en-US" altLang="en-US" sz="1800"/>
          </a:p>
        </p:txBody>
      </p:sp>
      <p:sp>
        <p:nvSpPr>
          <p:cNvPr id="10243" name="Footer Placeholder 4"/>
          <p:cNvSpPr>
            <a:spLocks noGrp="1"/>
          </p:cNvSpPr>
          <p:nvPr>
            <p:ph type="ftr" sz="quarter" idx="11"/>
          </p:nvPr>
        </p:nvSpPr>
        <p:spPr>
          <a:noFill/>
        </p:spPr>
        <p:txBody>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r>
              <a:rPr lang="en-US" altLang="en-US" smtClean="0"/>
              <a:t>Intel Corporation</a:t>
            </a:r>
            <a:endParaRPr lang="en-US" altLang="en-US"/>
          </a:p>
        </p:txBody>
      </p:sp>
      <p:sp>
        <p:nvSpPr>
          <p:cNvPr id="10244" name="Slide Number Placeholder 5"/>
          <p:cNvSpPr>
            <a:spLocks noGrp="1"/>
          </p:cNvSpPr>
          <p:nvPr>
            <p:ph type="sldNum" sz="quarter" idx="12"/>
          </p:nvPr>
        </p:nvSpPr>
        <p:spPr>
          <a:noFill/>
        </p:spPr>
        <p:txBody>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r>
              <a:rPr lang="en-US" altLang="en-US"/>
              <a:t>Slide </a:t>
            </a:r>
            <a:fld id="{C6E6ADA7-6ACE-45C4-9475-61B528C605FA}" type="slidenum">
              <a:rPr lang="en-US" altLang="en-US"/>
              <a:pPr/>
              <a:t>15</a:t>
            </a:fld>
            <a:endParaRPr lang="en-US" altLang="en-US"/>
          </a:p>
        </p:txBody>
      </p:sp>
      <p:sp>
        <p:nvSpPr>
          <p:cNvPr id="10245" name="Rectangle 2"/>
          <p:cNvSpPr>
            <a:spLocks noGrp="1" noChangeArrowheads="1"/>
          </p:cNvSpPr>
          <p:nvPr>
            <p:ph type="title"/>
          </p:nvPr>
        </p:nvSpPr>
        <p:spPr/>
        <p:txBody>
          <a:bodyPr/>
          <a:lstStyle/>
          <a:p>
            <a:r>
              <a:rPr lang="en-GB" altLang="en-US" smtClean="0"/>
              <a:t>References</a:t>
            </a:r>
          </a:p>
        </p:txBody>
      </p:sp>
      <p:sp>
        <p:nvSpPr>
          <p:cNvPr id="10246" name="Rectangle 3"/>
          <p:cNvSpPr>
            <a:spLocks noGrp="1" noChangeArrowheads="1"/>
          </p:cNvSpPr>
          <p:nvPr>
            <p:ph type="body" idx="1"/>
          </p:nvPr>
        </p:nvSpPr>
        <p:spPr/>
        <p:txBody>
          <a:bodyPr/>
          <a:lstStyle/>
          <a:p>
            <a:pPr marL="457200" indent="-457200" algn="just">
              <a:buFont typeface="+mj-lt"/>
              <a:buAutoNum type="arabicPeriod"/>
            </a:pPr>
            <a:r>
              <a:rPr lang="en-US" sz="1800" dirty="0" smtClean="0">
                <a:solidFill>
                  <a:schemeClr val="dk2"/>
                </a:solidFill>
                <a:ea typeface="Times New Roman"/>
                <a:cs typeface="Times New Roman"/>
                <a:sym typeface="Times New Roman"/>
              </a:rPr>
              <a:t>R. Sun, “IEEE </a:t>
            </a:r>
            <a:r>
              <a:rPr lang="en-US" sz="1800" dirty="0">
                <a:solidFill>
                  <a:schemeClr val="dk2"/>
                </a:solidFill>
                <a:ea typeface="Times New Roman"/>
                <a:cs typeface="Times New Roman"/>
                <a:sym typeface="Times New Roman"/>
              </a:rPr>
              <a:t>802.11 </a:t>
            </a:r>
            <a:r>
              <a:rPr lang="en-US" sz="1800" dirty="0" err="1">
                <a:solidFill>
                  <a:schemeClr val="dk2"/>
                </a:solidFill>
                <a:ea typeface="Times New Roman"/>
                <a:cs typeface="Times New Roman"/>
                <a:sym typeface="Times New Roman"/>
              </a:rPr>
              <a:t>TGay</a:t>
            </a:r>
            <a:r>
              <a:rPr lang="en-US" sz="1800" dirty="0">
                <a:solidFill>
                  <a:schemeClr val="dk2"/>
                </a:solidFill>
                <a:ea typeface="Times New Roman"/>
                <a:cs typeface="Times New Roman"/>
                <a:sym typeface="Times New Roman"/>
              </a:rPr>
              <a:t> Use </a:t>
            </a:r>
            <a:r>
              <a:rPr lang="en-US" sz="1800" dirty="0" smtClean="0">
                <a:solidFill>
                  <a:schemeClr val="dk2"/>
                </a:solidFill>
                <a:ea typeface="Times New Roman"/>
                <a:cs typeface="Times New Roman"/>
                <a:sym typeface="Times New Roman"/>
              </a:rPr>
              <a:t>Cases,” IEEE doc. 11-15/0625r2.</a:t>
            </a:r>
            <a:endParaRPr lang="en-US" altLang="en-US" sz="1800" dirty="0" smtClean="0"/>
          </a:p>
          <a:p>
            <a:pPr marL="457200" indent="-457200" algn="just">
              <a:buFont typeface="+mj-lt"/>
              <a:buAutoNum type="arabicPeriod"/>
            </a:pPr>
            <a:endParaRPr lang="en-US" altLang="en-US" sz="18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Date Placeholder 3"/>
          <p:cNvSpPr>
            <a:spLocks noGrp="1"/>
          </p:cNvSpPr>
          <p:nvPr>
            <p:ph type="dt" sz="quarter" idx="10"/>
          </p:nvPr>
        </p:nvSpPr>
        <p:spPr>
          <a:noFill/>
        </p:spPr>
        <p:txBody>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r>
              <a:rPr lang="ru-RU" altLang="en-US" sz="1800" smtClean="0"/>
              <a:t>July 2015</a:t>
            </a:r>
            <a:endParaRPr lang="en-US" altLang="en-US" sz="1800"/>
          </a:p>
        </p:txBody>
      </p:sp>
      <p:sp>
        <p:nvSpPr>
          <p:cNvPr id="3075" name="Footer Placeholder 4"/>
          <p:cNvSpPr>
            <a:spLocks noGrp="1"/>
          </p:cNvSpPr>
          <p:nvPr>
            <p:ph type="ftr" sz="quarter" idx="11"/>
          </p:nvPr>
        </p:nvSpPr>
        <p:spPr>
          <a:noFill/>
        </p:spPr>
        <p:txBody>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r>
              <a:rPr lang="en-US" altLang="en-US" smtClean="0"/>
              <a:t>Intel Corporation</a:t>
            </a:r>
            <a:endParaRPr lang="en-US" altLang="en-US"/>
          </a:p>
        </p:txBody>
      </p:sp>
      <p:sp>
        <p:nvSpPr>
          <p:cNvPr id="3076" name="Slide Number Placeholder 5"/>
          <p:cNvSpPr>
            <a:spLocks noGrp="1"/>
          </p:cNvSpPr>
          <p:nvPr>
            <p:ph type="sldNum" sz="quarter" idx="12"/>
          </p:nvPr>
        </p:nvSpPr>
        <p:spPr>
          <a:noFill/>
        </p:spPr>
        <p:txBody>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r>
              <a:rPr lang="en-US" altLang="en-US"/>
              <a:t>Slide </a:t>
            </a:r>
            <a:fld id="{47A48EA4-A075-4523-9ADE-5EC53206D380}" type="slidenum">
              <a:rPr lang="en-US" altLang="en-US"/>
              <a:pPr/>
              <a:t>2</a:t>
            </a:fld>
            <a:endParaRPr lang="en-US" altLang="en-US"/>
          </a:p>
        </p:txBody>
      </p:sp>
      <p:sp>
        <p:nvSpPr>
          <p:cNvPr id="3077" name="Rectangle 2"/>
          <p:cNvSpPr>
            <a:spLocks noGrp="1" noChangeArrowheads="1"/>
          </p:cNvSpPr>
          <p:nvPr>
            <p:ph type="title"/>
          </p:nvPr>
        </p:nvSpPr>
        <p:spPr>
          <a:noFill/>
        </p:spPr>
        <p:txBody>
          <a:bodyPr/>
          <a:lstStyle/>
          <a:p>
            <a:r>
              <a:rPr lang="en-US" altLang="en-US" smtClean="0"/>
              <a:t>Abstract</a:t>
            </a:r>
          </a:p>
        </p:txBody>
      </p:sp>
      <p:sp>
        <p:nvSpPr>
          <p:cNvPr id="3078" name="Rectangle 3"/>
          <p:cNvSpPr>
            <a:spLocks noGrp="1" noChangeArrowheads="1"/>
          </p:cNvSpPr>
          <p:nvPr>
            <p:ph type="body" idx="1"/>
          </p:nvPr>
        </p:nvSpPr>
        <p:spPr>
          <a:xfrm>
            <a:off x="685800" y="1752600"/>
            <a:ext cx="7772400" cy="4343400"/>
          </a:xfrm>
          <a:noFill/>
        </p:spPr>
        <p:txBody>
          <a:bodyPr/>
          <a:lstStyle/>
          <a:p>
            <a:pPr algn="just"/>
            <a:r>
              <a:rPr lang="en-US" altLang="en-US" sz="1700" dirty="0" smtClean="0"/>
              <a:t>The IEEE 802.11ay group proposed the wireless backhauling as one of the eight use cases for future mmWave systems, [1].</a:t>
            </a:r>
          </a:p>
          <a:p>
            <a:pPr algn="just"/>
            <a:r>
              <a:rPr lang="en-US" altLang="en-US" sz="1700" dirty="0" smtClean="0"/>
              <a:t>In that scenario 11ay Access Points (APs) are interconnected into the network exploiting </a:t>
            </a:r>
            <a:r>
              <a:rPr lang="en-US" altLang="en-US" sz="1700" dirty="0"/>
              <a:t>a point-to-point or point-to-multi point wireless backhauling </a:t>
            </a:r>
            <a:r>
              <a:rPr lang="en-US" altLang="en-US" sz="1700" dirty="0" smtClean="0"/>
              <a:t>topologies. It is proposed to be used as a replacement of the legacy core fiber networks to provide small cell connectivity.</a:t>
            </a:r>
          </a:p>
          <a:p>
            <a:pPr algn="just"/>
            <a:r>
              <a:rPr lang="en-US" altLang="en-US" sz="1700" dirty="0" smtClean="0"/>
              <a:t>This presentation proposes a solution for the antenna technology named as Lens-Array Antenna (LAA).</a:t>
            </a:r>
          </a:p>
          <a:p>
            <a:pPr algn="just"/>
            <a:r>
              <a:rPr lang="en-US" altLang="en-US" sz="1700" dirty="0" smtClean="0"/>
              <a:t>It provides high gain transmission, sector sweep beamforming capabilities, and implementation using cost efficient CMOS technology suitable for massive market production.</a:t>
            </a:r>
          </a:p>
          <a:p>
            <a:pPr algn="just"/>
            <a:r>
              <a:rPr lang="en-US" altLang="en-US" sz="1700" dirty="0" smtClean="0"/>
              <a:t>In this work the results of </a:t>
            </a:r>
            <a:r>
              <a:rPr lang="en-US" sz="1700" dirty="0" smtClean="0"/>
              <a:t>experimental </a:t>
            </a:r>
            <a:r>
              <a:rPr lang="en-US" sz="1700" dirty="0"/>
              <a:t>measurements for the considered LAA </a:t>
            </a:r>
            <a:r>
              <a:rPr lang="en-US" sz="1700" dirty="0" smtClean="0"/>
              <a:t>design are provided. It includes radiation </a:t>
            </a:r>
            <a:r>
              <a:rPr lang="en-US" sz="1700" dirty="0"/>
              <a:t>pattern measurements, beamforming sector sweep capabilities verification, </a:t>
            </a:r>
            <a:r>
              <a:rPr lang="en-US" sz="1700" dirty="0" smtClean="0"/>
              <a:t>feasibility </a:t>
            </a:r>
            <a:r>
              <a:rPr lang="en-US" sz="1700" dirty="0"/>
              <a:t>study of backhaul point-to-point transmission using LAA and IEEE 802.11ad PHY </a:t>
            </a:r>
            <a:r>
              <a:rPr lang="en-US" sz="1700" dirty="0" smtClean="0"/>
              <a:t>protocol, and channel measurement results.</a:t>
            </a:r>
            <a:endParaRPr lang="en-US" altLang="en-US" sz="1700"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Phased Antenna Array (PAA)</a:t>
            </a:r>
            <a:endParaRPr lang="ru-RU" dirty="0"/>
          </a:p>
        </p:txBody>
      </p:sp>
      <p:sp>
        <p:nvSpPr>
          <p:cNvPr id="3" name="Content Placeholder 2"/>
          <p:cNvSpPr>
            <a:spLocks noGrp="1"/>
          </p:cNvSpPr>
          <p:nvPr>
            <p:ph idx="1"/>
          </p:nvPr>
        </p:nvSpPr>
        <p:spPr>
          <a:xfrm>
            <a:off x="3203848" y="1981200"/>
            <a:ext cx="5254352" cy="4114800"/>
          </a:xfrm>
        </p:spPr>
        <p:txBody>
          <a:bodyPr/>
          <a:lstStyle/>
          <a:p>
            <a:pPr algn="just"/>
            <a:r>
              <a:rPr lang="en-US" sz="2000" dirty="0" smtClean="0"/>
              <a:t>Figures on the left show Phased Antenna Array (PAA) and associated system of coordinates.</a:t>
            </a:r>
          </a:p>
          <a:p>
            <a:pPr algn="just"/>
            <a:r>
              <a:rPr lang="en-US" sz="2000" dirty="0" smtClean="0"/>
              <a:t>Main </a:t>
            </a:r>
            <a:r>
              <a:rPr lang="en-US" sz="2000" dirty="0"/>
              <a:t>parameters:</a:t>
            </a:r>
          </a:p>
          <a:p>
            <a:pPr lvl="1" algn="just"/>
            <a:r>
              <a:rPr lang="en-US" sz="1800" b="1" dirty="0"/>
              <a:t>8 x 2 active elements</a:t>
            </a:r>
            <a:r>
              <a:rPr lang="en-US" sz="1800" dirty="0"/>
              <a:t> rectangular geometry</a:t>
            </a:r>
          </a:p>
          <a:p>
            <a:pPr lvl="1" algn="just"/>
            <a:r>
              <a:rPr lang="en-US" sz="1800" b="1" dirty="0"/>
              <a:t>25 mm x 9 mm</a:t>
            </a:r>
            <a:r>
              <a:rPr lang="en-US" sz="1800" dirty="0"/>
              <a:t> geometrical size</a:t>
            </a:r>
          </a:p>
          <a:p>
            <a:pPr lvl="1" algn="just"/>
            <a:r>
              <a:rPr lang="en-US" sz="1800" b="1" dirty="0"/>
              <a:t>Vertical polarization</a:t>
            </a:r>
            <a:r>
              <a:rPr lang="en-US" sz="1800" dirty="0"/>
              <a:t>, E field vector is parallel to the short edge of the array</a:t>
            </a:r>
          </a:p>
          <a:p>
            <a:pPr lvl="1" algn="just"/>
            <a:r>
              <a:rPr lang="en-US" sz="1800" b="1" dirty="0"/>
              <a:t>Total transmit power P</a:t>
            </a:r>
            <a:r>
              <a:rPr lang="en-US" sz="1800" b="1" baseline="-25000" dirty="0"/>
              <a:t>TX</a:t>
            </a:r>
            <a:r>
              <a:rPr lang="en-US" sz="1800" b="1" dirty="0"/>
              <a:t> = 10 </a:t>
            </a:r>
            <a:r>
              <a:rPr lang="en-US" sz="1800" b="1" dirty="0" err="1"/>
              <a:t>dBm</a:t>
            </a:r>
            <a:endParaRPr lang="en-US" sz="1800" b="1" dirty="0"/>
          </a:p>
          <a:p>
            <a:pPr lvl="1"/>
            <a:r>
              <a:rPr lang="en-US" sz="1800" b="1" dirty="0"/>
              <a:t>Antenna gain G</a:t>
            </a:r>
            <a:r>
              <a:rPr lang="en-US" sz="1800" b="1" baseline="-25000" dirty="0"/>
              <a:t>ant</a:t>
            </a:r>
            <a:r>
              <a:rPr lang="en-US" sz="1800" b="1" dirty="0"/>
              <a:t> = 15 </a:t>
            </a:r>
            <a:r>
              <a:rPr lang="en-US" sz="1800" b="1" dirty="0" err="1" smtClean="0"/>
              <a:t>dBi</a:t>
            </a:r>
            <a:endParaRPr lang="ru-RU" sz="1600" dirty="0"/>
          </a:p>
        </p:txBody>
      </p:sp>
      <p:sp>
        <p:nvSpPr>
          <p:cNvPr id="4" name="Date Placeholder 3"/>
          <p:cNvSpPr>
            <a:spLocks noGrp="1"/>
          </p:cNvSpPr>
          <p:nvPr>
            <p:ph type="dt" sz="half" idx="10"/>
          </p:nvPr>
        </p:nvSpPr>
        <p:spPr/>
        <p:txBody>
          <a:bodyPr/>
          <a:lstStyle/>
          <a:p>
            <a:pPr>
              <a:defRPr/>
            </a:pPr>
            <a:r>
              <a:rPr lang="ru-RU" altLang="en-US" smtClean="0"/>
              <a:t>July 2015</a:t>
            </a:r>
            <a:endParaRPr lang="en-US" altLang="en-US"/>
          </a:p>
        </p:txBody>
      </p:sp>
      <p:sp>
        <p:nvSpPr>
          <p:cNvPr id="5" name="Footer Placeholder 4"/>
          <p:cNvSpPr>
            <a:spLocks noGrp="1"/>
          </p:cNvSpPr>
          <p:nvPr>
            <p:ph type="ftr" sz="quarter" idx="11"/>
          </p:nvPr>
        </p:nvSpPr>
        <p:spPr/>
        <p:txBody>
          <a:bodyPr/>
          <a:lstStyle/>
          <a:p>
            <a:pPr>
              <a:defRPr/>
            </a:pPr>
            <a:r>
              <a:rPr lang="en-US" altLang="en-US" smtClean="0"/>
              <a:t>Intel Corporation</a:t>
            </a:r>
            <a:endParaRPr lang="en-US" altLang="en-US"/>
          </a:p>
        </p:txBody>
      </p:sp>
      <p:sp>
        <p:nvSpPr>
          <p:cNvPr id="6" name="Slide Number Placeholder 5"/>
          <p:cNvSpPr>
            <a:spLocks noGrp="1"/>
          </p:cNvSpPr>
          <p:nvPr>
            <p:ph type="sldNum" sz="quarter" idx="12"/>
          </p:nvPr>
        </p:nvSpPr>
        <p:spPr/>
        <p:txBody>
          <a:bodyPr/>
          <a:lstStyle/>
          <a:p>
            <a:pPr>
              <a:defRPr/>
            </a:pPr>
            <a:r>
              <a:rPr lang="en-US" altLang="en-US" smtClean="0"/>
              <a:t>Slide </a:t>
            </a:r>
            <a:fld id="{0391809B-2015-42AC-9A4A-427CE29EAC4D}" type="slidenum">
              <a:rPr lang="en-US" altLang="en-US" smtClean="0"/>
              <a:pPr>
                <a:defRPr/>
              </a:pPr>
              <a:t>3</a:t>
            </a:fld>
            <a:endParaRPr lang="en-US" altLang="en-US"/>
          </a:p>
        </p:txBody>
      </p:sp>
      <p:pic>
        <p:nvPicPr>
          <p:cNvPr id="9" name="Picture 8"/>
          <p:cNvPicPr>
            <a:picLocks noChangeAspect="1"/>
          </p:cNvPicPr>
          <p:nvPr/>
        </p:nvPicPr>
        <p:blipFill>
          <a:blip r:embed="rId2"/>
          <a:stretch>
            <a:fillRect/>
          </a:stretch>
        </p:blipFill>
        <p:spPr>
          <a:xfrm>
            <a:off x="251520" y="1836084"/>
            <a:ext cx="3143085" cy="4104467"/>
          </a:xfrm>
          <a:prstGeom prst="rect">
            <a:avLst/>
          </a:prstGeom>
        </p:spPr>
      </p:pic>
    </p:spTree>
    <p:extLst>
      <p:ext uri="{BB962C8B-B14F-4D97-AF65-F5344CB8AC3E}">
        <p14:creationId xmlns:p14="http://schemas.microsoft.com/office/powerpoint/2010/main" val="36951460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Toroidal Dielectric Lens</a:t>
            </a:r>
            <a:endParaRPr lang="ru-RU" dirty="0"/>
          </a:p>
        </p:txBody>
      </p:sp>
      <p:sp>
        <p:nvSpPr>
          <p:cNvPr id="4" name="Date Placeholder 3"/>
          <p:cNvSpPr>
            <a:spLocks noGrp="1"/>
          </p:cNvSpPr>
          <p:nvPr>
            <p:ph type="dt" sz="half" idx="10"/>
          </p:nvPr>
        </p:nvSpPr>
        <p:spPr/>
        <p:txBody>
          <a:bodyPr/>
          <a:lstStyle/>
          <a:p>
            <a:pPr>
              <a:defRPr/>
            </a:pPr>
            <a:r>
              <a:rPr lang="ru-RU" altLang="en-US" smtClean="0"/>
              <a:t>July 2015</a:t>
            </a:r>
            <a:endParaRPr lang="en-US" altLang="en-US"/>
          </a:p>
        </p:txBody>
      </p:sp>
      <p:sp>
        <p:nvSpPr>
          <p:cNvPr id="5" name="Footer Placeholder 4"/>
          <p:cNvSpPr>
            <a:spLocks noGrp="1"/>
          </p:cNvSpPr>
          <p:nvPr>
            <p:ph type="ftr" sz="quarter" idx="11"/>
          </p:nvPr>
        </p:nvSpPr>
        <p:spPr/>
        <p:txBody>
          <a:bodyPr/>
          <a:lstStyle/>
          <a:p>
            <a:pPr>
              <a:defRPr/>
            </a:pPr>
            <a:r>
              <a:rPr lang="en-US" altLang="en-US" smtClean="0"/>
              <a:t>Intel Corporation</a:t>
            </a:r>
            <a:endParaRPr lang="en-US" altLang="en-US"/>
          </a:p>
        </p:txBody>
      </p:sp>
      <p:sp>
        <p:nvSpPr>
          <p:cNvPr id="6" name="Slide Number Placeholder 5"/>
          <p:cNvSpPr>
            <a:spLocks noGrp="1"/>
          </p:cNvSpPr>
          <p:nvPr>
            <p:ph type="sldNum" sz="quarter" idx="12"/>
          </p:nvPr>
        </p:nvSpPr>
        <p:spPr/>
        <p:txBody>
          <a:bodyPr/>
          <a:lstStyle/>
          <a:p>
            <a:pPr>
              <a:defRPr/>
            </a:pPr>
            <a:r>
              <a:rPr lang="en-US" altLang="en-US" smtClean="0"/>
              <a:t>Slide </a:t>
            </a:r>
            <a:fld id="{0391809B-2015-42AC-9A4A-427CE29EAC4D}" type="slidenum">
              <a:rPr lang="en-US" altLang="en-US" smtClean="0"/>
              <a:pPr>
                <a:defRPr/>
              </a:pPr>
              <a:t>4</a:t>
            </a:fld>
            <a:endParaRPr lang="en-US" altLang="en-US"/>
          </a:p>
        </p:txBody>
      </p:sp>
      <p:graphicFrame>
        <p:nvGraphicFramePr>
          <p:cNvPr id="7" name="Table 6"/>
          <p:cNvGraphicFramePr>
            <a:graphicFrameLocks noGrp="1"/>
          </p:cNvGraphicFramePr>
          <p:nvPr>
            <p:extLst>
              <p:ext uri="{D42A27DB-BD31-4B8C-83A1-F6EECF244321}">
                <p14:modId xmlns:p14="http://schemas.microsoft.com/office/powerpoint/2010/main" val="2372148339"/>
              </p:ext>
            </p:extLst>
          </p:nvPr>
        </p:nvGraphicFramePr>
        <p:xfrm>
          <a:off x="179512" y="2399888"/>
          <a:ext cx="4968552" cy="3017520"/>
        </p:xfrm>
        <a:graphic>
          <a:graphicData uri="http://schemas.openxmlformats.org/drawingml/2006/table">
            <a:tbl>
              <a:tblPr firstRow="1" bandRow="1">
                <a:tableStyleId>{9D7B26C5-4107-4FEC-AEDC-1716B250A1EF}</a:tableStyleId>
              </a:tblPr>
              <a:tblGrid>
                <a:gridCol w="2982575"/>
                <a:gridCol w="1985977"/>
              </a:tblGrid>
              <a:tr h="276305">
                <a:tc>
                  <a:txBody>
                    <a:bodyPr/>
                    <a:lstStyle/>
                    <a:p>
                      <a:pPr algn="ctr"/>
                      <a:r>
                        <a:rPr lang="en-US" sz="1600" dirty="0" smtClean="0"/>
                        <a:t>Parameter</a:t>
                      </a:r>
                      <a:endParaRPr lang="ru-RU" sz="1600" dirty="0"/>
                    </a:p>
                  </a:txBody>
                  <a:tcPr/>
                </a:tc>
                <a:tc>
                  <a:txBody>
                    <a:bodyPr/>
                    <a:lstStyle/>
                    <a:p>
                      <a:pPr algn="ctr"/>
                      <a:r>
                        <a:rPr lang="en-US" sz="1600" dirty="0" smtClean="0"/>
                        <a:t>Value</a:t>
                      </a:r>
                      <a:endParaRPr lang="ru-RU" sz="1600" dirty="0"/>
                    </a:p>
                  </a:txBody>
                  <a:tcPr/>
                </a:tc>
              </a:tr>
              <a:tr h="276305">
                <a:tc gridSpan="2">
                  <a:txBody>
                    <a:bodyPr/>
                    <a:lstStyle/>
                    <a:p>
                      <a:pPr algn="ctr"/>
                      <a:r>
                        <a:rPr lang="en-US" sz="1600" b="1" dirty="0" smtClean="0"/>
                        <a:t>Material properties</a:t>
                      </a:r>
                      <a:endParaRPr lang="ru-RU" sz="1600" b="1" dirty="0"/>
                    </a:p>
                  </a:txBody>
                  <a:tcPr/>
                </a:tc>
                <a:tc hMerge="1">
                  <a:txBody>
                    <a:bodyPr/>
                    <a:lstStyle/>
                    <a:p>
                      <a:endParaRPr lang="ru-RU"/>
                    </a:p>
                  </a:txBody>
                  <a:tcPr/>
                </a:tc>
              </a:tr>
              <a:tr h="27630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tx1"/>
                          </a:solidFill>
                          <a:latin typeface="+mn-lt"/>
                          <a:ea typeface="+mn-ea"/>
                          <a:cs typeface="+mn-cs"/>
                        </a:rPr>
                        <a:t>Material</a:t>
                      </a:r>
                      <a:endParaRPr lang="ru-RU" sz="1600" kern="1200" baseline="0" dirty="0">
                        <a:solidFill>
                          <a:schemeClr val="tx1"/>
                        </a:solidFill>
                        <a:latin typeface="+mn-lt"/>
                        <a:ea typeface="+mn-ea"/>
                        <a:cs typeface="+mn-cs"/>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tx1"/>
                          </a:solidFill>
                          <a:latin typeface="+mn-lt"/>
                          <a:ea typeface="+mn-ea"/>
                          <a:cs typeface="+mn-cs"/>
                        </a:rPr>
                        <a:t>Polyethylene</a:t>
                      </a:r>
                      <a:endParaRPr lang="ru-RU" sz="1600" kern="1200" baseline="0" dirty="0">
                        <a:solidFill>
                          <a:schemeClr val="tx1"/>
                        </a:solidFill>
                        <a:latin typeface="+mn-lt"/>
                        <a:ea typeface="+mn-ea"/>
                        <a:cs typeface="+mn-cs"/>
                      </a:endParaRPr>
                    </a:p>
                  </a:txBody>
                  <a:tcPr/>
                </a:tc>
              </a:tr>
              <a:tr h="27630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tx1"/>
                          </a:solidFill>
                          <a:latin typeface="+mn-lt"/>
                          <a:ea typeface="+mn-ea"/>
                          <a:cs typeface="+mn-cs"/>
                        </a:rPr>
                        <a:t>Dielectric permittivity, </a:t>
                      </a:r>
                      <a:r>
                        <a:rPr lang="el-GR" sz="1600" kern="1200" baseline="0" dirty="0" smtClean="0">
                          <a:solidFill>
                            <a:schemeClr val="tx1"/>
                          </a:solidFill>
                          <a:latin typeface="Calibri"/>
                          <a:ea typeface="+mn-ea"/>
                          <a:cs typeface="Calibri"/>
                        </a:rPr>
                        <a:t>ε</a:t>
                      </a:r>
                      <a:endParaRPr lang="ru-RU" sz="1600" kern="1200" baseline="0" dirty="0">
                        <a:solidFill>
                          <a:schemeClr val="tx1"/>
                        </a:solidFill>
                        <a:latin typeface="+mn-lt"/>
                        <a:ea typeface="+mn-ea"/>
                        <a:cs typeface="+mn-cs"/>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tx1"/>
                          </a:solidFill>
                          <a:latin typeface="+mn-lt"/>
                          <a:ea typeface="+mn-ea"/>
                          <a:cs typeface="+mn-cs"/>
                        </a:rPr>
                        <a:t>2.3</a:t>
                      </a:r>
                      <a:endParaRPr lang="ru-RU" sz="1600" kern="1200" baseline="0" dirty="0">
                        <a:solidFill>
                          <a:schemeClr val="tx1"/>
                        </a:solidFill>
                        <a:latin typeface="+mn-lt"/>
                        <a:ea typeface="+mn-ea"/>
                        <a:cs typeface="+mn-cs"/>
                      </a:endParaRPr>
                    </a:p>
                  </a:txBody>
                  <a:tcPr/>
                </a:tc>
              </a:tr>
              <a:tr h="276305">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kern="1200" baseline="0" dirty="0" smtClean="0">
                          <a:solidFill>
                            <a:schemeClr val="tx1"/>
                          </a:solidFill>
                          <a:latin typeface="+mn-lt"/>
                          <a:ea typeface="+mn-ea"/>
                          <a:cs typeface="+mn-cs"/>
                        </a:rPr>
                        <a:t>Geometry – truncated ellipse (elevation plane)</a:t>
                      </a:r>
                      <a:endParaRPr lang="ru-RU" sz="1600" b="1" kern="1200" baseline="0" dirty="0">
                        <a:solidFill>
                          <a:schemeClr val="tx1"/>
                        </a:solidFill>
                        <a:latin typeface="+mn-lt"/>
                        <a:ea typeface="+mn-ea"/>
                        <a:cs typeface="+mn-cs"/>
                      </a:endParaRPr>
                    </a:p>
                  </a:txBody>
                  <a:tcPr/>
                </a:tc>
                <a:tc h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ru-RU" sz="1100" kern="1200" baseline="0" dirty="0">
                        <a:solidFill>
                          <a:schemeClr val="tx1"/>
                        </a:solidFill>
                        <a:latin typeface="+mn-lt"/>
                        <a:ea typeface="+mn-ea"/>
                        <a:cs typeface="+mn-cs"/>
                      </a:endParaRPr>
                    </a:p>
                  </a:txBody>
                  <a:tcPr/>
                </a:tc>
              </a:tr>
              <a:tr h="276305">
                <a:tc>
                  <a:txBody>
                    <a:bodyPr/>
                    <a:lstStyle/>
                    <a:p>
                      <a:r>
                        <a:rPr lang="en-US" sz="1600" kern="1200" baseline="0" dirty="0" smtClean="0">
                          <a:solidFill>
                            <a:schemeClr val="tx1"/>
                          </a:solidFill>
                          <a:latin typeface="+mn-lt"/>
                          <a:ea typeface="+mn-ea"/>
                          <a:cs typeface="+mn-cs"/>
                        </a:rPr>
                        <a:t>Aperture, D</a:t>
                      </a:r>
                      <a:endParaRPr lang="ru-RU" sz="1600" kern="1200" baseline="0" dirty="0">
                        <a:solidFill>
                          <a:schemeClr val="tx1"/>
                        </a:solidFill>
                        <a:latin typeface="+mn-lt"/>
                        <a:ea typeface="+mn-ea"/>
                        <a:cs typeface="+mn-cs"/>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tx1"/>
                          </a:solidFill>
                          <a:latin typeface="+mn-lt"/>
                          <a:ea typeface="+mn-ea"/>
                          <a:cs typeface="+mn-cs"/>
                        </a:rPr>
                        <a:t>112.3 mm </a:t>
                      </a:r>
                      <a:endParaRPr lang="ru-RU" sz="1600" kern="1200" baseline="0" dirty="0">
                        <a:solidFill>
                          <a:schemeClr val="tx1"/>
                        </a:solidFill>
                        <a:latin typeface="+mn-lt"/>
                        <a:ea typeface="+mn-ea"/>
                        <a:cs typeface="+mn-cs"/>
                      </a:endParaRPr>
                    </a:p>
                  </a:txBody>
                  <a:tcPr/>
                </a:tc>
              </a:tr>
              <a:tr h="27630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tx1"/>
                          </a:solidFill>
                          <a:latin typeface="+mn-lt"/>
                          <a:ea typeface="+mn-ea"/>
                          <a:cs typeface="+mn-cs"/>
                        </a:rPr>
                        <a:t>Radius, f</a:t>
                      </a:r>
                      <a:endParaRPr lang="ru-RU" sz="1600" kern="1200" baseline="0" dirty="0">
                        <a:solidFill>
                          <a:schemeClr val="tx1"/>
                        </a:solidFill>
                        <a:latin typeface="+mn-lt"/>
                        <a:ea typeface="+mn-ea"/>
                        <a:cs typeface="+mn-cs"/>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tx1"/>
                          </a:solidFill>
                          <a:latin typeface="+mn-lt"/>
                          <a:ea typeface="+mn-ea"/>
                          <a:cs typeface="+mn-cs"/>
                        </a:rPr>
                        <a:t>123.0 mm</a:t>
                      </a:r>
                      <a:endParaRPr lang="ru-RU" sz="1600" kern="1200" baseline="0" dirty="0">
                        <a:solidFill>
                          <a:schemeClr val="tx1"/>
                        </a:solidFill>
                        <a:latin typeface="+mn-lt"/>
                        <a:ea typeface="+mn-ea"/>
                        <a:cs typeface="+mn-cs"/>
                      </a:endParaRPr>
                    </a:p>
                  </a:txBody>
                  <a:tcPr/>
                </a:tc>
              </a:tr>
              <a:tr h="276305">
                <a:tc>
                  <a:txBody>
                    <a:bodyPr/>
                    <a:lstStyle/>
                    <a:p>
                      <a:r>
                        <a:rPr lang="en-US" sz="1600" kern="1200" baseline="0" dirty="0" smtClean="0">
                          <a:solidFill>
                            <a:schemeClr val="tx1"/>
                          </a:solidFill>
                          <a:latin typeface="+mn-lt"/>
                          <a:ea typeface="+mn-ea"/>
                          <a:cs typeface="+mn-cs"/>
                        </a:rPr>
                        <a:t>Focal length, c</a:t>
                      </a:r>
                      <a:endParaRPr lang="ru-RU" sz="1600" kern="1200" baseline="0" dirty="0">
                        <a:solidFill>
                          <a:schemeClr val="tx1"/>
                        </a:solidFill>
                        <a:latin typeface="+mn-lt"/>
                        <a:ea typeface="+mn-ea"/>
                        <a:cs typeface="+mn-cs"/>
                      </a:endParaRPr>
                    </a:p>
                  </a:txBody>
                  <a:tcPr/>
                </a:tc>
                <a:tc>
                  <a:txBody>
                    <a:bodyPr/>
                    <a:lstStyle/>
                    <a:p>
                      <a:pPr algn="ctr"/>
                      <a:r>
                        <a:rPr lang="en-US" sz="1600" kern="1200" baseline="0" dirty="0" smtClean="0">
                          <a:solidFill>
                            <a:schemeClr val="tx1"/>
                          </a:solidFill>
                          <a:latin typeface="+mn-lt"/>
                          <a:ea typeface="+mn-ea"/>
                          <a:cs typeface="+mn-cs"/>
                        </a:rPr>
                        <a:t>48.7 mm</a:t>
                      </a:r>
                      <a:endParaRPr lang="ru-RU" sz="1600" kern="1200" baseline="0" dirty="0">
                        <a:solidFill>
                          <a:schemeClr val="tx1"/>
                        </a:solidFill>
                        <a:latin typeface="+mn-lt"/>
                        <a:ea typeface="+mn-ea"/>
                        <a:cs typeface="+mn-cs"/>
                      </a:endParaRPr>
                    </a:p>
                  </a:txBody>
                  <a:tcPr/>
                </a:tc>
              </a:tr>
              <a:tr h="276305">
                <a:tc>
                  <a:txBody>
                    <a:bodyPr/>
                    <a:lstStyle/>
                    <a:p>
                      <a:r>
                        <a:rPr lang="en-US" sz="1600" kern="1200" baseline="0" dirty="0" smtClean="0">
                          <a:solidFill>
                            <a:schemeClr val="tx1"/>
                          </a:solidFill>
                          <a:latin typeface="+mn-lt"/>
                          <a:ea typeface="+mn-ea"/>
                          <a:cs typeface="+mn-cs"/>
                        </a:rPr>
                        <a:t>Semi-major axis, a</a:t>
                      </a:r>
                      <a:endParaRPr lang="ru-RU" sz="1600" kern="1200" baseline="0" dirty="0">
                        <a:solidFill>
                          <a:schemeClr val="tx1"/>
                        </a:solidFill>
                        <a:latin typeface="+mn-lt"/>
                        <a:ea typeface="+mn-ea"/>
                        <a:cs typeface="+mn-cs"/>
                      </a:endParaRPr>
                    </a:p>
                  </a:txBody>
                  <a:tcPr/>
                </a:tc>
                <a:tc>
                  <a:txBody>
                    <a:bodyPr/>
                    <a:lstStyle/>
                    <a:p>
                      <a:pPr algn="ctr"/>
                      <a:r>
                        <a:rPr lang="ru-RU" sz="1600" kern="1200" baseline="0" dirty="0" smtClean="0">
                          <a:solidFill>
                            <a:schemeClr val="tx1"/>
                          </a:solidFill>
                          <a:latin typeface="+mn-lt"/>
                          <a:ea typeface="+mn-ea"/>
                          <a:cs typeface="+mn-cs"/>
                        </a:rPr>
                        <a:t>74.3</a:t>
                      </a:r>
                      <a:r>
                        <a:rPr lang="en-US" sz="1600" kern="1200" baseline="0" dirty="0" smtClean="0">
                          <a:solidFill>
                            <a:schemeClr val="tx1"/>
                          </a:solidFill>
                          <a:latin typeface="+mn-lt"/>
                          <a:ea typeface="+mn-ea"/>
                          <a:cs typeface="+mn-cs"/>
                        </a:rPr>
                        <a:t> mm</a:t>
                      </a:r>
                      <a:endParaRPr lang="ru-RU" sz="1600" kern="1200" baseline="0" dirty="0">
                        <a:solidFill>
                          <a:schemeClr val="tx1"/>
                        </a:solidFill>
                        <a:latin typeface="+mn-lt"/>
                        <a:ea typeface="+mn-ea"/>
                        <a:cs typeface="+mn-cs"/>
                      </a:endParaRPr>
                    </a:p>
                  </a:txBody>
                  <a:tcPr/>
                </a:tc>
              </a:tr>
            </a:tbl>
          </a:graphicData>
        </a:graphic>
      </p:graphicFrame>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2995" y="3212976"/>
            <a:ext cx="3201453" cy="3237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4421" y="1875259"/>
            <a:ext cx="1440249" cy="1062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7370" y="1795437"/>
            <a:ext cx="1298095" cy="1155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3"/>
          <p:cNvSpPr txBox="1">
            <a:spLocks/>
          </p:cNvSpPr>
          <p:nvPr/>
        </p:nvSpPr>
        <p:spPr>
          <a:xfrm>
            <a:off x="5603531" y="2969587"/>
            <a:ext cx="3102278" cy="295556"/>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Wingdings" charset="2"/>
              <a:buChar char="§"/>
              <a:defRPr sz="16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b="1" dirty="0" smtClean="0">
                <a:solidFill>
                  <a:schemeClr val="tx1"/>
                </a:solidFill>
              </a:rPr>
              <a:t>Lens geometry in elevation plane</a:t>
            </a:r>
          </a:p>
        </p:txBody>
      </p:sp>
      <p:sp>
        <p:nvSpPr>
          <p:cNvPr id="12" name="Content Placeholder 3"/>
          <p:cNvSpPr txBox="1">
            <a:spLocks/>
          </p:cNvSpPr>
          <p:nvPr/>
        </p:nvSpPr>
        <p:spPr>
          <a:xfrm>
            <a:off x="-17493" y="2006314"/>
            <a:ext cx="5245198" cy="295556"/>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Wingdings" charset="2"/>
              <a:buChar char="§"/>
              <a:defRPr sz="16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b="1" dirty="0" smtClean="0">
                <a:solidFill>
                  <a:schemeClr val="tx1"/>
                </a:solidFill>
              </a:rPr>
              <a:t>Toroidal dielectric </a:t>
            </a:r>
            <a:r>
              <a:rPr lang="en-US" sz="1600" b="1" dirty="0">
                <a:solidFill>
                  <a:schemeClr val="tx1"/>
                </a:solidFill>
              </a:rPr>
              <a:t>lens </a:t>
            </a:r>
            <a:r>
              <a:rPr lang="en-US" sz="1600" b="1" dirty="0" smtClean="0">
                <a:solidFill>
                  <a:schemeClr val="tx1"/>
                </a:solidFill>
              </a:rPr>
              <a:t>parameters</a:t>
            </a:r>
          </a:p>
        </p:txBody>
      </p:sp>
      <p:sp>
        <p:nvSpPr>
          <p:cNvPr id="13" name="Content Placeholder 3"/>
          <p:cNvSpPr txBox="1">
            <a:spLocks/>
          </p:cNvSpPr>
          <p:nvPr/>
        </p:nvSpPr>
        <p:spPr>
          <a:xfrm>
            <a:off x="5148064" y="1477260"/>
            <a:ext cx="3886200" cy="295556"/>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Wingdings" charset="2"/>
              <a:buChar char="§"/>
              <a:defRPr sz="16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b="1" dirty="0" smtClean="0">
                <a:solidFill>
                  <a:schemeClr val="tx1"/>
                </a:solidFill>
              </a:rPr>
              <a:t>3D lens geometry</a:t>
            </a:r>
          </a:p>
        </p:txBody>
      </p:sp>
      <p:sp>
        <p:nvSpPr>
          <p:cNvPr id="1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Tree>
    <p:extLst>
      <p:ext uri="{BB962C8B-B14F-4D97-AF65-F5344CB8AC3E}">
        <p14:creationId xmlns:p14="http://schemas.microsoft.com/office/powerpoint/2010/main" val="31387228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Lens-Array Antenna (LAA)</a:t>
            </a:r>
            <a:endParaRPr lang="ru-RU" dirty="0"/>
          </a:p>
        </p:txBody>
      </p:sp>
      <p:sp>
        <p:nvSpPr>
          <p:cNvPr id="3" name="Content Placeholder 2"/>
          <p:cNvSpPr>
            <a:spLocks noGrp="1"/>
          </p:cNvSpPr>
          <p:nvPr>
            <p:ph idx="1"/>
          </p:nvPr>
        </p:nvSpPr>
        <p:spPr>
          <a:xfrm>
            <a:off x="685800" y="1981200"/>
            <a:ext cx="7772400" cy="1807840"/>
          </a:xfrm>
        </p:spPr>
        <p:txBody>
          <a:bodyPr/>
          <a:lstStyle/>
          <a:p>
            <a:pPr algn="just"/>
            <a:r>
              <a:rPr lang="en-US" sz="1800" dirty="0" smtClean="0"/>
              <a:t>Lens-Array Antenna (LAA) solution integrates PAA and dielectric lens in the entire antenna system as shown in figure below.</a:t>
            </a:r>
          </a:p>
          <a:p>
            <a:pPr algn="just"/>
            <a:r>
              <a:rPr lang="en-US" sz="1800" dirty="0"/>
              <a:t>The PAA is mounted </a:t>
            </a:r>
            <a:r>
              <a:rPr lang="en-US" sz="1800" dirty="0" smtClean="0"/>
              <a:t>at the back side of the lens in </a:t>
            </a:r>
            <a:r>
              <a:rPr lang="en-US" sz="1800" dirty="0"/>
              <a:t>such a way that its geometrical center is collocated with the focus point of the </a:t>
            </a:r>
            <a:r>
              <a:rPr lang="en-US" sz="1800" dirty="0" smtClean="0"/>
              <a:t>lens and aperture D is parallel to the Z axis of the system of coordinate associated with PAA.</a:t>
            </a:r>
            <a:endParaRPr lang="ru-RU" sz="1800" dirty="0"/>
          </a:p>
        </p:txBody>
      </p:sp>
      <p:sp>
        <p:nvSpPr>
          <p:cNvPr id="4" name="Date Placeholder 3"/>
          <p:cNvSpPr>
            <a:spLocks noGrp="1"/>
          </p:cNvSpPr>
          <p:nvPr>
            <p:ph type="dt" sz="half" idx="10"/>
          </p:nvPr>
        </p:nvSpPr>
        <p:spPr/>
        <p:txBody>
          <a:bodyPr/>
          <a:lstStyle/>
          <a:p>
            <a:pPr>
              <a:defRPr/>
            </a:pPr>
            <a:r>
              <a:rPr lang="ru-RU" altLang="en-US" smtClean="0"/>
              <a:t>July 2015</a:t>
            </a:r>
            <a:endParaRPr lang="en-US" altLang="en-US"/>
          </a:p>
        </p:txBody>
      </p:sp>
      <p:sp>
        <p:nvSpPr>
          <p:cNvPr id="5" name="Footer Placeholder 4"/>
          <p:cNvSpPr>
            <a:spLocks noGrp="1"/>
          </p:cNvSpPr>
          <p:nvPr>
            <p:ph type="ftr" sz="quarter" idx="11"/>
          </p:nvPr>
        </p:nvSpPr>
        <p:spPr/>
        <p:txBody>
          <a:bodyPr/>
          <a:lstStyle/>
          <a:p>
            <a:pPr>
              <a:defRPr/>
            </a:pPr>
            <a:r>
              <a:rPr lang="en-US" altLang="en-US" smtClean="0"/>
              <a:t>Intel Corporation</a:t>
            </a:r>
            <a:endParaRPr lang="en-US" altLang="en-US"/>
          </a:p>
        </p:txBody>
      </p:sp>
      <p:sp>
        <p:nvSpPr>
          <p:cNvPr id="6" name="Slide Number Placeholder 5"/>
          <p:cNvSpPr>
            <a:spLocks noGrp="1"/>
          </p:cNvSpPr>
          <p:nvPr>
            <p:ph type="sldNum" sz="quarter" idx="12"/>
          </p:nvPr>
        </p:nvSpPr>
        <p:spPr/>
        <p:txBody>
          <a:bodyPr/>
          <a:lstStyle/>
          <a:p>
            <a:pPr>
              <a:defRPr/>
            </a:pPr>
            <a:r>
              <a:rPr lang="en-US" altLang="en-US" smtClean="0"/>
              <a:t>Slide </a:t>
            </a:r>
            <a:fld id="{0391809B-2015-42AC-9A4A-427CE29EAC4D}" type="slidenum">
              <a:rPr lang="en-US" altLang="en-US" smtClean="0"/>
              <a:pPr>
                <a:defRPr/>
              </a:pPr>
              <a:t>5</a:t>
            </a:fld>
            <a:endParaRPr lang="en-US" altLang="en-US"/>
          </a:p>
        </p:txBody>
      </p:sp>
      <p:pic>
        <p:nvPicPr>
          <p:cNvPr id="7" name="Picture 6"/>
          <p:cNvPicPr>
            <a:picLocks noChangeAspect="1"/>
          </p:cNvPicPr>
          <p:nvPr/>
        </p:nvPicPr>
        <p:blipFill>
          <a:blip r:embed="rId2"/>
          <a:stretch>
            <a:fillRect/>
          </a:stretch>
        </p:blipFill>
        <p:spPr>
          <a:xfrm>
            <a:off x="35496" y="4042304"/>
            <a:ext cx="2857350" cy="2123000"/>
          </a:xfrm>
          <a:prstGeom prst="rect">
            <a:avLst/>
          </a:prstGeom>
        </p:spPr>
      </p:pic>
      <p:pic>
        <p:nvPicPr>
          <p:cNvPr id="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9580" y="4111423"/>
            <a:ext cx="2212841" cy="1970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4"/>
          <a:stretch>
            <a:fillRect/>
          </a:stretch>
        </p:blipFill>
        <p:spPr>
          <a:xfrm>
            <a:off x="2673668" y="4690376"/>
            <a:ext cx="478125" cy="478333"/>
          </a:xfrm>
          <a:prstGeom prst="rect">
            <a:avLst/>
          </a:prstGeom>
        </p:spPr>
      </p:pic>
      <p:pic>
        <p:nvPicPr>
          <p:cNvPr id="10" name="Picture 9"/>
          <p:cNvPicPr>
            <a:picLocks noChangeAspect="1"/>
          </p:cNvPicPr>
          <p:nvPr/>
        </p:nvPicPr>
        <p:blipFill>
          <a:blip r:embed="rId5"/>
          <a:stretch>
            <a:fillRect/>
          </a:stretch>
        </p:blipFill>
        <p:spPr>
          <a:xfrm>
            <a:off x="5598726" y="4762384"/>
            <a:ext cx="478125" cy="296567"/>
          </a:xfrm>
          <a:prstGeom prst="rect">
            <a:avLst/>
          </a:prstGeom>
        </p:spPr>
      </p:pic>
      <p:pic>
        <p:nvPicPr>
          <p:cNvPr id="11" name="Picture 10"/>
          <p:cNvPicPr>
            <a:picLocks noChangeAspect="1"/>
          </p:cNvPicPr>
          <p:nvPr/>
        </p:nvPicPr>
        <p:blipFill>
          <a:blip r:embed="rId6"/>
          <a:stretch>
            <a:fillRect/>
          </a:stretch>
        </p:blipFill>
        <p:spPr>
          <a:xfrm>
            <a:off x="6329547" y="4042304"/>
            <a:ext cx="2788620" cy="2071339"/>
          </a:xfrm>
          <a:prstGeom prst="rect">
            <a:avLst/>
          </a:prstGeom>
        </p:spPr>
      </p:pic>
    </p:spTree>
    <p:extLst>
      <p:ext uri="{BB962C8B-B14F-4D97-AF65-F5344CB8AC3E}">
        <p14:creationId xmlns:p14="http://schemas.microsoft.com/office/powerpoint/2010/main" val="32756985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48680"/>
            <a:ext cx="7772400" cy="1066800"/>
          </a:xfrm>
        </p:spPr>
        <p:txBody>
          <a:bodyPr/>
          <a:lstStyle/>
          <a:p>
            <a:r>
              <a:rPr lang="en-US" dirty="0" smtClean="0"/>
              <a:t>Radiation Pattern Measurement Setup</a:t>
            </a:r>
            <a:endParaRPr lang="ru-RU" dirty="0"/>
          </a:p>
        </p:txBody>
      </p:sp>
      <p:sp>
        <p:nvSpPr>
          <p:cNvPr id="4" name="Date Placeholder 3"/>
          <p:cNvSpPr>
            <a:spLocks noGrp="1"/>
          </p:cNvSpPr>
          <p:nvPr>
            <p:ph type="dt" sz="half" idx="10"/>
          </p:nvPr>
        </p:nvSpPr>
        <p:spPr/>
        <p:txBody>
          <a:bodyPr/>
          <a:lstStyle/>
          <a:p>
            <a:pPr>
              <a:defRPr/>
            </a:pPr>
            <a:r>
              <a:rPr lang="ru-RU" altLang="en-US" smtClean="0"/>
              <a:t>July 2015</a:t>
            </a:r>
            <a:endParaRPr lang="en-US" altLang="en-US"/>
          </a:p>
        </p:txBody>
      </p:sp>
      <p:sp>
        <p:nvSpPr>
          <p:cNvPr id="5" name="Footer Placeholder 4"/>
          <p:cNvSpPr>
            <a:spLocks noGrp="1"/>
          </p:cNvSpPr>
          <p:nvPr>
            <p:ph type="ftr" sz="quarter" idx="11"/>
          </p:nvPr>
        </p:nvSpPr>
        <p:spPr/>
        <p:txBody>
          <a:bodyPr/>
          <a:lstStyle/>
          <a:p>
            <a:pPr>
              <a:defRPr/>
            </a:pPr>
            <a:r>
              <a:rPr lang="en-US" altLang="en-US" smtClean="0"/>
              <a:t>Intel Corporation</a:t>
            </a:r>
            <a:endParaRPr lang="en-US" altLang="en-US"/>
          </a:p>
        </p:txBody>
      </p:sp>
      <p:sp>
        <p:nvSpPr>
          <p:cNvPr id="6" name="Slide Number Placeholder 5"/>
          <p:cNvSpPr>
            <a:spLocks noGrp="1"/>
          </p:cNvSpPr>
          <p:nvPr>
            <p:ph type="sldNum" sz="quarter" idx="12"/>
          </p:nvPr>
        </p:nvSpPr>
        <p:spPr/>
        <p:txBody>
          <a:bodyPr/>
          <a:lstStyle/>
          <a:p>
            <a:pPr>
              <a:defRPr/>
            </a:pPr>
            <a:r>
              <a:rPr lang="en-US" altLang="en-US" smtClean="0"/>
              <a:t>Slide </a:t>
            </a:r>
            <a:fld id="{0391809B-2015-42AC-9A4A-427CE29EAC4D}" type="slidenum">
              <a:rPr lang="en-US" altLang="en-US" smtClean="0"/>
              <a:pPr>
                <a:defRPr/>
              </a:pPr>
              <a:t>6</a:t>
            </a:fld>
            <a:endParaRPr lang="en-US" altLang="en-US"/>
          </a:p>
        </p:txBody>
      </p:sp>
      <p:pic>
        <p:nvPicPr>
          <p:cNvPr id="7" name="Picture 6"/>
          <p:cNvPicPr>
            <a:picLocks noChangeAspect="1"/>
          </p:cNvPicPr>
          <p:nvPr/>
        </p:nvPicPr>
        <p:blipFill>
          <a:blip r:embed="rId2"/>
          <a:stretch>
            <a:fillRect/>
          </a:stretch>
        </p:blipFill>
        <p:spPr>
          <a:xfrm>
            <a:off x="285007" y="3181985"/>
            <a:ext cx="8573986" cy="3271351"/>
          </a:xfrm>
          <a:prstGeom prst="rect">
            <a:avLst/>
          </a:prstGeom>
        </p:spPr>
      </p:pic>
      <p:pic>
        <p:nvPicPr>
          <p:cNvPr id="8" name="Picture 7"/>
          <p:cNvPicPr>
            <a:picLocks noChangeAspect="1"/>
          </p:cNvPicPr>
          <p:nvPr/>
        </p:nvPicPr>
        <p:blipFill>
          <a:blip r:embed="rId3"/>
          <a:stretch>
            <a:fillRect/>
          </a:stretch>
        </p:blipFill>
        <p:spPr>
          <a:xfrm>
            <a:off x="73380" y="1841996"/>
            <a:ext cx="3418500" cy="2451100"/>
          </a:xfrm>
          <a:prstGeom prst="rect">
            <a:avLst/>
          </a:prstGeom>
        </p:spPr>
      </p:pic>
      <p:sp>
        <p:nvSpPr>
          <p:cNvPr id="9" name="Content Placeholder 3"/>
          <p:cNvSpPr>
            <a:spLocks noGrp="1"/>
          </p:cNvSpPr>
          <p:nvPr>
            <p:ph sz="quarter" idx="4294967295"/>
          </p:nvPr>
        </p:nvSpPr>
        <p:spPr>
          <a:xfrm>
            <a:off x="99868" y="1556792"/>
            <a:ext cx="3392012" cy="392796"/>
          </a:xfrm>
          <a:prstGeom prst="rect">
            <a:avLst/>
          </a:prstGeom>
        </p:spPr>
        <p:txBody>
          <a:bodyPr>
            <a:noAutofit/>
          </a:bodyPr>
          <a:lstStyle/>
          <a:p>
            <a:pPr marL="0" indent="0" algn="ctr">
              <a:buNone/>
            </a:pPr>
            <a:r>
              <a:rPr lang="en-US" sz="1700" dirty="0"/>
              <a:t>Transmitter LAA setup – </a:t>
            </a:r>
            <a:r>
              <a:rPr lang="el-GR" sz="1700" dirty="0"/>
              <a:t>θ</a:t>
            </a:r>
            <a:r>
              <a:rPr lang="en-US" sz="1700" dirty="0"/>
              <a:t> = 0</a:t>
            </a:r>
            <a:r>
              <a:rPr lang="en-US" sz="1700" baseline="30000" dirty="0"/>
              <a:t>0</a:t>
            </a:r>
          </a:p>
        </p:txBody>
      </p:sp>
      <p:pic>
        <p:nvPicPr>
          <p:cNvPr id="1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9693" y="1628800"/>
            <a:ext cx="1613631" cy="1615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3"/>
          <p:cNvSpPr txBox="1">
            <a:spLocks/>
          </p:cNvSpPr>
          <p:nvPr/>
        </p:nvSpPr>
        <p:spPr>
          <a:xfrm>
            <a:off x="3635896" y="1340768"/>
            <a:ext cx="2183798" cy="213005"/>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Wingdings" charset="2"/>
              <a:buChar char="§"/>
              <a:defRPr sz="16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700" b="1" dirty="0">
                <a:solidFill>
                  <a:schemeClr val="tx1"/>
                </a:solidFill>
                <a:cs typeface="+mn-cs"/>
              </a:rPr>
              <a:t>Lens-Array Antenna </a:t>
            </a:r>
          </a:p>
        </p:txBody>
      </p:sp>
      <p:pic>
        <p:nvPicPr>
          <p:cNvPr id="12"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5090" y="2121068"/>
            <a:ext cx="2791581" cy="2515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3"/>
          <p:cNvSpPr txBox="1">
            <a:spLocks/>
          </p:cNvSpPr>
          <p:nvPr/>
        </p:nvSpPr>
        <p:spPr>
          <a:xfrm>
            <a:off x="6255089" y="1828800"/>
            <a:ext cx="2791581" cy="279364"/>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Wingdings" charset="2"/>
              <a:buChar char="§"/>
              <a:defRPr sz="16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700" b="1" dirty="0">
                <a:solidFill>
                  <a:schemeClr val="tx1"/>
                </a:solidFill>
                <a:cs typeface="+mn-cs"/>
              </a:rPr>
              <a:t>Receiver setup</a:t>
            </a:r>
          </a:p>
        </p:txBody>
      </p:sp>
    </p:spTree>
    <p:extLst>
      <p:ext uri="{BB962C8B-B14F-4D97-AF65-F5344CB8AC3E}">
        <p14:creationId xmlns:p14="http://schemas.microsoft.com/office/powerpoint/2010/main" val="1296351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Main Parameters</a:t>
            </a:r>
            <a:endParaRPr lang="ru-RU" dirty="0"/>
          </a:p>
        </p:txBody>
      </p:sp>
      <p:sp>
        <p:nvSpPr>
          <p:cNvPr id="4" name="Date Placeholder 3"/>
          <p:cNvSpPr>
            <a:spLocks noGrp="1"/>
          </p:cNvSpPr>
          <p:nvPr>
            <p:ph type="dt" sz="half" idx="10"/>
          </p:nvPr>
        </p:nvSpPr>
        <p:spPr/>
        <p:txBody>
          <a:bodyPr/>
          <a:lstStyle/>
          <a:p>
            <a:pPr>
              <a:defRPr/>
            </a:pPr>
            <a:r>
              <a:rPr lang="ru-RU" altLang="en-US" smtClean="0"/>
              <a:t>July 2015</a:t>
            </a:r>
            <a:endParaRPr lang="en-US" altLang="en-US"/>
          </a:p>
        </p:txBody>
      </p:sp>
      <p:sp>
        <p:nvSpPr>
          <p:cNvPr id="5" name="Footer Placeholder 4"/>
          <p:cNvSpPr>
            <a:spLocks noGrp="1"/>
          </p:cNvSpPr>
          <p:nvPr>
            <p:ph type="ftr" sz="quarter" idx="11"/>
          </p:nvPr>
        </p:nvSpPr>
        <p:spPr/>
        <p:txBody>
          <a:bodyPr/>
          <a:lstStyle/>
          <a:p>
            <a:pPr>
              <a:defRPr/>
            </a:pPr>
            <a:r>
              <a:rPr lang="en-US" altLang="en-US" smtClean="0"/>
              <a:t>Intel Corporation</a:t>
            </a:r>
            <a:endParaRPr lang="en-US" altLang="en-US"/>
          </a:p>
        </p:txBody>
      </p:sp>
      <p:sp>
        <p:nvSpPr>
          <p:cNvPr id="6" name="Slide Number Placeholder 5"/>
          <p:cNvSpPr>
            <a:spLocks noGrp="1"/>
          </p:cNvSpPr>
          <p:nvPr>
            <p:ph type="sldNum" sz="quarter" idx="12"/>
          </p:nvPr>
        </p:nvSpPr>
        <p:spPr/>
        <p:txBody>
          <a:bodyPr/>
          <a:lstStyle/>
          <a:p>
            <a:pPr>
              <a:defRPr/>
            </a:pPr>
            <a:r>
              <a:rPr lang="en-US" altLang="en-US" smtClean="0"/>
              <a:t>Slide </a:t>
            </a:r>
            <a:fld id="{0391809B-2015-42AC-9A4A-427CE29EAC4D}" type="slidenum">
              <a:rPr lang="en-US" altLang="en-US" smtClean="0"/>
              <a:pPr>
                <a:defRPr/>
              </a:pPr>
              <a:t>7</a:t>
            </a:fld>
            <a:endParaRPr lang="en-US" altLang="en-US"/>
          </a:p>
        </p:txBody>
      </p:sp>
      <p:graphicFrame>
        <p:nvGraphicFramePr>
          <p:cNvPr id="7" name="Table 6"/>
          <p:cNvGraphicFramePr>
            <a:graphicFrameLocks noGrp="1"/>
          </p:cNvGraphicFramePr>
          <p:nvPr>
            <p:extLst>
              <p:ext uri="{D42A27DB-BD31-4B8C-83A1-F6EECF244321}">
                <p14:modId xmlns:p14="http://schemas.microsoft.com/office/powerpoint/2010/main" val="1846766765"/>
              </p:ext>
            </p:extLst>
          </p:nvPr>
        </p:nvGraphicFramePr>
        <p:xfrm>
          <a:off x="76200" y="3128352"/>
          <a:ext cx="4368800" cy="2834640"/>
        </p:xfrm>
        <a:graphic>
          <a:graphicData uri="http://schemas.openxmlformats.org/drawingml/2006/table">
            <a:tbl>
              <a:tblPr firstRow="1" bandRow="1">
                <a:tableStyleId>{9D7B26C5-4107-4FEC-AEDC-1716B250A1EF}</a:tableStyleId>
              </a:tblPr>
              <a:tblGrid>
                <a:gridCol w="2622550"/>
                <a:gridCol w="1746250"/>
              </a:tblGrid>
              <a:tr h="190500">
                <a:tc>
                  <a:txBody>
                    <a:bodyPr/>
                    <a:lstStyle/>
                    <a:p>
                      <a:pPr algn="ctr"/>
                      <a:r>
                        <a:rPr lang="en-US" sz="1100" dirty="0" smtClean="0"/>
                        <a:t>Parameter</a:t>
                      </a:r>
                      <a:endParaRPr lang="ru-RU" sz="1100" dirty="0"/>
                    </a:p>
                  </a:txBody>
                  <a:tcPr/>
                </a:tc>
                <a:tc>
                  <a:txBody>
                    <a:bodyPr/>
                    <a:lstStyle/>
                    <a:p>
                      <a:pPr algn="ctr"/>
                      <a:r>
                        <a:rPr lang="en-US" sz="1100" dirty="0" smtClean="0"/>
                        <a:t>Value</a:t>
                      </a:r>
                      <a:endParaRPr lang="ru-RU" sz="1100" dirty="0"/>
                    </a:p>
                  </a:txBody>
                  <a:tcPr/>
                </a:tc>
              </a:tr>
              <a:tr h="163830">
                <a:tc gridSpan="2">
                  <a:txBody>
                    <a:bodyPr/>
                    <a:lstStyle/>
                    <a:p>
                      <a:pPr algn="ctr"/>
                      <a:r>
                        <a:rPr lang="en-US" sz="1100" b="1" dirty="0" smtClean="0"/>
                        <a:t>PAA (can be positioned in space)</a:t>
                      </a:r>
                      <a:endParaRPr lang="ru-RU" sz="1100" b="1" dirty="0"/>
                    </a:p>
                  </a:txBody>
                  <a:tcPr/>
                </a:tc>
                <a:tc hMerge="1">
                  <a:txBody>
                    <a:bodyPr/>
                    <a:lstStyle/>
                    <a:p>
                      <a:endParaRPr lang="ru-RU"/>
                    </a:p>
                  </a:txBody>
                  <a:tcPr/>
                </a:tc>
              </a:tr>
              <a:tr h="16383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smtClean="0"/>
                        <a:t>Aperture</a:t>
                      </a:r>
                      <a:r>
                        <a:rPr lang="en-US" sz="1100" baseline="0" dirty="0" smtClean="0"/>
                        <a:t> (vertical by horizontal size)</a:t>
                      </a:r>
                      <a:endParaRPr lang="ru-RU" sz="11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9 mm x 25 mm</a:t>
                      </a:r>
                      <a:endParaRPr lang="ru-RU" sz="1100" dirty="0"/>
                    </a:p>
                  </a:txBody>
                  <a:tcPr/>
                </a:tc>
              </a:tr>
              <a:tr h="16383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smtClean="0"/>
                        <a:t>Half Power</a:t>
                      </a:r>
                      <a:r>
                        <a:rPr lang="en-US" sz="1100" baseline="0" dirty="0" smtClean="0"/>
                        <a:t> Beam Width (HPBW) for azimuth and elevation</a:t>
                      </a:r>
                      <a:endParaRPr lang="ru-RU" sz="11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To be estimated</a:t>
                      </a:r>
                      <a:endParaRPr lang="ru-RU" sz="1100" dirty="0"/>
                    </a:p>
                  </a:txBody>
                  <a:tcPr/>
                </a:tc>
              </a:tr>
              <a:tr h="16383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smtClean="0"/>
                        <a:t>Radio Frequency (RF)</a:t>
                      </a:r>
                      <a:r>
                        <a:rPr lang="en-US" sz="1100" baseline="0" dirty="0" smtClean="0"/>
                        <a:t> channel #2</a:t>
                      </a:r>
                      <a:endParaRPr lang="ru-RU" sz="11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F</a:t>
                      </a:r>
                      <a:r>
                        <a:rPr lang="en-US" sz="1100" baseline="-25000" dirty="0" smtClean="0"/>
                        <a:t>c</a:t>
                      </a:r>
                      <a:r>
                        <a:rPr lang="en-US" sz="1100" dirty="0" smtClean="0"/>
                        <a:t> = 60.48 GHz</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latin typeface="Times New Roman"/>
                          <a:cs typeface="Times New Roman"/>
                        </a:rPr>
                        <a:t>ΔF = 2.16 GHz</a:t>
                      </a:r>
                      <a:endParaRPr lang="ru-RU" sz="1100" dirty="0"/>
                    </a:p>
                  </a:txBody>
                  <a:tcPr/>
                </a:tc>
              </a:tr>
              <a:tr h="163830">
                <a:tc gridSpan="2">
                  <a:txBody>
                    <a:bodyPr/>
                    <a:lstStyle/>
                    <a:p>
                      <a:pPr algn="ctr"/>
                      <a:r>
                        <a:rPr lang="en-US" sz="1100" b="1" dirty="0" smtClean="0"/>
                        <a:t>Positioning system</a:t>
                      </a:r>
                      <a:endParaRPr lang="ru-RU" sz="1100" b="1" dirty="0"/>
                    </a:p>
                  </a:txBody>
                  <a:tcPr/>
                </a:tc>
                <a:tc hMerge="1">
                  <a:txBody>
                    <a:bodyPr/>
                    <a:lstStyle/>
                    <a:p>
                      <a:endParaRPr lang="ru-RU"/>
                    </a:p>
                  </a:txBody>
                  <a:tcPr/>
                </a:tc>
              </a:tr>
              <a:tr h="163830">
                <a:tc>
                  <a:txBody>
                    <a:bodyPr/>
                    <a:lstStyle/>
                    <a:p>
                      <a:r>
                        <a:rPr lang="en-US" sz="1100" dirty="0" smtClean="0"/>
                        <a:t>Elevation</a:t>
                      </a:r>
                      <a:r>
                        <a:rPr lang="en-US" sz="1100" baseline="0" dirty="0" smtClean="0"/>
                        <a:t> angle step (manual setup) / range</a:t>
                      </a:r>
                      <a:endParaRPr lang="ru-RU" sz="1100" dirty="0"/>
                    </a:p>
                  </a:txBody>
                  <a:tcPr/>
                </a:tc>
                <a:tc>
                  <a:txBody>
                    <a:bodyPr/>
                    <a:lstStyle/>
                    <a:p>
                      <a:pPr algn="ctr"/>
                      <a:r>
                        <a:rPr lang="en-US" sz="1100" dirty="0" smtClean="0"/>
                        <a:t>1</a:t>
                      </a:r>
                      <a:r>
                        <a:rPr lang="en-US" sz="1100" baseline="30000" dirty="0" smtClean="0"/>
                        <a:t>0</a:t>
                      </a:r>
                      <a:r>
                        <a:rPr lang="en-US" sz="1100" baseline="0" dirty="0" smtClean="0"/>
                        <a:t> / {-60</a:t>
                      </a:r>
                      <a:r>
                        <a:rPr lang="en-US" sz="1100" baseline="30000" dirty="0" smtClean="0"/>
                        <a:t>0</a:t>
                      </a:r>
                      <a:r>
                        <a:rPr lang="en-US" sz="1100" baseline="0" dirty="0" smtClean="0"/>
                        <a:t>,60</a:t>
                      </a:r>
                      <a:r>
                        <a:rPr lang="en-US" sz="1100" baseline="30000" dirty="0" smtClean="0"/>
                        <a:t>0</a:t>
                      </a:r>
                      <a:r>
                        <a:rPr lang="en-US" sz="1100" baseline="0" dirty="0" smtClean="0"/>
                        <a:t>}</a:t>
                      </a:r>
                      <a:endParaRPr lang="ru-RU" sz="1100" baseline="0" dirty="0"/>
                    </a:p>
                  </a:txBody>
                  <a:tcPr/>
                </a:tc>
              </a:tr>
              <a:tr h="143510">
                <a:tc>
                  <a:txBody>
                    <a:bodyPr/>
                    <a:lstStyle/>
                    <a:p>
                      <a:r>
                        <a:rPr lang="en-US" sz="1100" dirty="0" smtClean="0"/>
                        <a:t>Azimuth</a:t>
                      </a:r>
                      <a:r>
                        <a:rPr lang="en-US" sz="1100" baseline="0" dirty="0" smtClean="0"/>
                        <a:t> angle step (using rotation machine HD-2002U CT-308) / range</a:t>
                      </a:r>
                      <a:endParaRPr lang="ru-RU" sz="1100" dirty="0"/>
                    </a:p>
                  </a:txBody>
                  <a:tcPr/>
                </a:tc>
                <a:tc>
                  <a:txBody>
                    <a:bodyPr/>
                    <a:lstStyle/>
                    <a:p>
                      <a:pPr algn="ctr"/>
                      <a:r>
                        <a:rPr lang="en-US" sz="1100" dirty="0" smtClean="0"/>
                        <a:t>0.416</a:t>
                      </a:r>
                      <a:r>
                        <a:rPr lang="en-US" sz="1100" baseline="30000" dirty="0" smtClean="0"/>
                        <a:t>0</a:t>
                      </a:r>
                      <a:r>
                        <a:rPr lang="en-US" sz="1100" baseline="0" dirty="0" smtClean="0"/>
                        <a:t> / {-90</a:t>
                      </a:r>
                      <a:r>
                        <a:rPr lang="en-US" sz="1100" baseline="30000" dirty="0" smtClean="0"/>
                        <a:t>0</a:t>
                      </a:r>
                      <a:r>
                        <a:rPr lang="en-US" sz="1100" baseline="0" dirty="0" smtClean="0"/>
                        <a:t>,90</a:t>
                      </a:r>
                      <a:r>
                        <a:rPr lang="en-US" sz="1100" baseline="30000" dirty="0" smtClean="0"/>
                        <a:t>0</a:t>
                      </a:r>
                      <a:r>
                        <a:rPr lang="en-US" sz="1100" baseline="0" dirty="0" smtClean="0"/>
                        <a:t>}</a:t>
                      </a:r>
                      <a:endParaRPr lang="ru-RU" sz="1100" baseline="0" dirty="0"/>
                    </a:p>
                  </a:txBody>
                  <a:tcPr/>
                </a:tc>
              </a:tr>
              <a:tr h="148590">
                <a:tc>
                  <a:txBody>
                    <a:bodyPr/>
                    <a:lstStyle/>
                    <a:p>
                      <a:r>
                        <a:rPr lang="en-US" sz="1100" dirty="0" smtClean="0"/>
                        <a:t>Angular speed</a:t>
                      </a:r>
                      <a:endParaRPr lang="ru-RU" sz="1100" dirty="0"/>
                    </a:p>
                  </a:txBody>
                  <a:tcPr/>
                </a:tc>
                <a:tc>
                  <a:txBody>
                    <a:bodyPr/>
                    <a:lstStyle/>
                    <a:p>
                      <a:pPr algn="ctr"/>
                      <a:r>
                        <a:rPr lang="el-GR" sz="1100" dirty="0" smtClean="0"/>
                        <a:t>ω  = 0.4162 </a:t>
                      </a:r>
                      <a:r>
                        <a:rPr lang="en-US" sz="1100" dirty="0" err="1" smtClean="0"/>
                        <a:t>deg</a:t>
                      </a:r>
                      <a:r>
                        <a:rPr lang="en-US" sz="1100" dirty="0" smtClean="0"/>
                        <a:t>/</a:t>
                      </a:r>
                      <a:r>
                        <a:rPr lang="ru-RU" sz="1100" dirty="0" smtClean="0"/>
                        <a:t>с</a:t>
                      </a:r>
                      <a:endParaRPr lang="ru-RU" sz="1100" dirty="0"/>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732444928"/>
              </p:ext>
            </p:extLst>
          </p:nvPr>
        </p:nvGraphicFramePr>
        <p:xfrm>
          <a:off x="4673600" y="3128352"/>
          <a:ext cx="4368800" cy="3108960"/>
        </p:xfrm>
        <a:graphic>
          <a:graphicData uri="http://schemas.openxmlformats.org/drawingml/2006/table">
            <a:tbl>
              <a:tblPr firstRow="1" bandRow="1">
                <a:tableStyleId>{9D7B26C5-4107-4FEC-AEDC-1716B250A1EF}</a:tableStyleId>
              </a:tblPr>
              <a:tblGrid>
                <a:gridCol w="2622550"/>
                <a:gridCol w="1746250"/>
              </a:tblGrid>
              <a:tr h="190500">
                <a:tc>
                  <a:txBody>
                    <a:bodyPr/>
                    <a:lstStyle/>
                    <a:p>
                      <a:pPr algn="ctr"/>
                      <a:r>
                        <a:rPr lang="en-US" sz="1100" dirty="0" smtClean="0"/>
                        <a:t>Parameter</a:t>
                      </a:r>
                      <a:endParaRPr lang="ru-RU" sz="1100" dirty="0"/>
                    </a:p>
                  </a:txBody>
                  <a:tcPr/>
                </a:tc>
                <a:tc>
                  <a:txBody>
                    <a:bodyPr/>
                    <a:lstStyle/>
                    <a:p>
                      <a:pPr algn="ctr"/>
                      <a:r>
                        <a:rPr lang="en-US" sz="1100" dirty="0" smtClean="0"/>
                        <a:t>Value</a:t>
                      </a:r>
                      <a:endParaRPr lang="ru-RU" sz="1100" dirty="0"/>
                    </a:p>
                  </a:txBody>
                  <a:tcPr/>
                </a:tc>
              </a:tr>
              <a:tr h="163830">
                <a:tc gridSpan="2">
                  <a:txBody>
                    <a:bodyPr/>
                    <a:lstStyle/>
                    <a:p>
                      <a:pPr algn="ctr"/>
                      <a:r>
                        <a:rPr lang="en-US" sz="1100" b="1" dirty="0" smtClean="0"/>
                        <a:t>Receiver antenna (has fixed position)</a:t>
                      </a:r>
                      <a:endParaRPr lang="ru-RU" sz="1100" b="1" dirty="0"/>
                    </a:p>
                  </a:txBody>
                  <a:tcPr/>
                </a:tc>
                <a:tc hMerge="1">
                  <a:txBody>
                    <a:bodyPr/>
                    <a:lstStyle/>
                    <a:p>
                      <a:endParaRPr lang="ru-RU"/>
                    </a:p>
                  </a:txBody>
                  <a:tcPr/>
                </a:tc>
              </a:tr>
              <a:tr h="16383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smtClean="0"/>
                        <a:t>Aperture</a:t>
                      </a:r>
                      <a:r>
                        <a:rPr lang="en-US" sz="1100" baseline="0" dirty="0" smtClean="0"/>
                        <a:t> (diameter)</a:t>
                      </a:r>
                      <a:endParaRPr lang="ru-RU" sz="11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100 mm</a:t>
                      </a:r>
                      <a:endParaRPr lang="ru-RU" sz="1100" dirty="0"/>
                    </a:p>
                  </a:txBody>
                  <a:tcPr/>
                </a:tc>
              </a:tr>
              <a:tr h="163830">
                <a:tc>
                  <a:txBody>
                    <a:bodyPr/>
                    <a:lstStyle/>
                    <a:p>
                      <a:r>
                        <a:rPr lang="en-US" sz="1100" dirty="0" smtClean="0"/>
                        <a:t>Gain</a:t>
                      </a:r>
                      <a:endParaRPr lang="ru-RU" sz="11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34.5 </a:t>
                      </a:r>
                      <a:r>
                        <a:rPr lang="en-US" sz="1100" dirty="0" err="1" smtClean="0"/>
                        <a:t>dBi</a:t>
                      </a:r>
                      <a:endParaRPr lang="ru-RU" sz="1100" dirty="0"/>
                    </a:p>
                  </a:txBody>
                  <a:tcPr/>
                </a:tc>
              </a:tr>
              <a:tr h="16383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aseline="0" dirty="0" smtClean="0"/>
                        <a:t>HPBW for azimuth and elevation</a:t>
                      </a:r>
                      <a:endParaRPr lang="ru-RU" sz="11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l-GR" sz="1100" dirty="0" smtClean="0"/>
                        <a:t>ϕ</a:t>
                      </a:r>
                      <a:r>
                        <a:rPr lang="en-US" sz="1100" baseline="-25000" dirty="0" smtClean="0"/>
                        <a:t>HPBW</a:t>
                      </a:r>
                      <a:r>
                        <a:rPr lang="en-US" sz="1100" dirty="0" smtClean="0"/>
                        <a:t> = </a:t>
                      </a:r>
                      <a:r>
                        <a:rPr lang="el-GR" sz="1100" dirty="0" smtClean="0"/>
                        <a:t>θ</a:t>
                      </a:r>
                      <a:r>
                        <a:rPr lang="en-US" sz="1100" baseline="-25000" dirty="0" smtClean="0"/>
                        <a:t>HPBW</a:t>
                      </a:r>
                      <a:r>
                        <a:rPr lang="en-US" sz="1100" dirty="0" smtClean="0"/>
                        <a:t> = 3</a:t>
                      </a:r>
                      <a:r>
                        <a:rPr lang="en-US" sz="1100" baseline="30000" dirty="0" smtClean="0"/>
                        <a:t>0</a:t>
                      </a:r>
                      <a:endParaRPr lang="ru-RU" sz="1100" dirty="0"/>
                    </a:p>
                  </a:txBody>
                  <a:tcPr/>
                </a:tc>
              </a:tr>
              <a:tr h="163830">
                <a:tc gridSpan="2">
                  <a:txBody>
                    <a:bodyPr/>
                    <a:lstStyle/>
                    <a:p>
                      <a:pPr algn="ctr"/>
                      <a:r>
                        <a:rPr lang="en-US" sz="1100" b="1" dirty="0" smtClean="0"/>
                        <a:t>Agilent Technologies ESA-E Series Spectrum Analyzer (E4407B)</a:t>
                      </a:r>
                      <a:endParaRPr lang="ru-RU" sz="1100" b="1" dirty="0"/>
                    </a:p>
                  </a:txBody>
                  <a:tcPr/>
                </a:tc>
                <a:tc hMerge="1">
                  <a:txBody>
                    <a:bodyPr/>
                    <a:lstStyle/>
                    <a:p>
                      <a:endParaRPr lang="ru-RU"/>
                    </a:p>
                  </a:txBody>
                  <a:tcPr/>
                </a:tc>
              </a:tr>
              <a:tr h="163830">
                <a:tc>
                  <a:txBody>
                    <a:bodyPr/>
                    <a:lstStyle/>
                    <a:p>
                      <a:r>
                        <a:rPr lang="en-US" sz="1100" dirty="0" smtClean="0">
                          <a:latin typeface="Calibri"/>
                          <a:cs typeface="Calibri"/>
                        </a:rPr>
                        <a:t>Start frequency</a:t>
                      </a:r>
                      <a:endParaRPr lang="ru-RU" sz="1100" dirty="0"/>
                    </a:p>
                  </a:txBody>
                  <a:tcPr/>
                </a:tc>
                <a:tc>
                  <a:txBody>
                    <a:bodyPr/>
                    <a:lstStyle/>
                    <a:p>
                      <a:pPr algn="ctr"/>
                      <a:r>
                        <a:rPr lang="en-US" sz="1100" dirty="0" smtClean="0">
                          <a:latin typeface="Calibri"/>
                          <a:cs typeface="Calibri"/>
                        </a:rPr>
                        <a:t>59.4 GHz</a:t>
                      </a:r>
                      <a:endParaRPr lang="ru-RU" sz="1100" dirty="0"/>
                    </a:p>
                  </a:txBody>
                  <a:tcPr/>
                </a:tc>
              </a:tr>
              <a:tr h="143510">
                <a:tc>
                  <a:txBody>
                    <a:bodyPr/>
                    <a:lstStyle/>
                    <a:p>
                      <a:r>
                        <a:rPr lang="en-US" sz="1100" dirty="0" smtClean="0">
                          <a:latin typeface="Calibri"/>
                          <a:cs typeface="Calibri"/>
                        </a:rPr>
                        <a:t>Stop frequency</a:t>
                      </a:r>
                      <a:endParaRPr lang="ru-RU" sz="1100" dirty="0"/>
                    </a:p>
                  </a:txBody>
                  <a:tcPr/>
                </a:tc>
                <a:tc>
                  <a:txBody>
                    <a:bodyPr/>
                    <a:lstStyle/>
                    <a:p>
                      <a:pPr algn="ctr"/>
                      <a:r>
                        <a:rPr lang="en-US" sz="1100" dirty="0" smtClean="0">
                          <a:latin typeface="Calibri"/>
                          <a:cs typeface="Calibri"/>
                        </a:rPr>
                        <a:t>61.56 GHz</a:t>
                      </a:r>
                      <a:endParaRPr lang="ru-RU" sz="1100" dirty="0"/>
                    </a:p>
                  </a:txBody>
                  <a:tcPr/>
                </a:tc>
              </a:tr>
              <a:tr h="148590">
                <a:tc>
                  <a:txBody>
                    <a:bodyPr/>
                    <a:lstStyle/>
                    <a:p>
                      <a:r>
                        <a:rPr lang="en-US" sz="1100" dirty="0" smtClean="0">
                          <a:latin typeface="Calibri"/>
                          <a:cs typeface="Calibri"/>
                        </a:rPr>
                        <a:t>Channel power band </a:t>
                      </a:r>
                      <a:endParaRPr lang="ru-RU" sz="1100" dirty="0"/>
                    </a:p>
                  </a:txBody>
                  <a:tcPr/>
                </a:tc>
                <a:tc>
                  <a:txBody>
                    <a:bodyPr/>
                    <a:lstStyle/>
                    <a:p>
                      <a:pPr algn="ctr"/>
                      <a:r>
                        <a:rPr lang="en-US" sz="1100" dirty="0" smtClean="0">
                          <a:latin typeface="Calibri"/>
                          <a:cs typeface="Calibri"/>
                        </a:rPr>
                        <a:t>2.16 GHz</a:t>
                      </a:r>
                      <a:endParaRPr lang="ru-RU" sz="1100" dirty="0"/>
                    </a:p>
                  </a:txBody>
                  <a:tcPr/>
                </a:tc>
              </a:tr>
              <a:tr h="148590">
                <a:tc>
                  <a:txBody>
                    <a:bodyPr/>
                    <a:lstStyle/>
                    <a:p>
                      <a:r>
                        <a:rPr lang="en-US" sz="1100" dirty="0" smtClean="0">
                          <a:latin typeface="Calibri"/>
                          <a:cs typeface="Calibri"/>
                        </a:rPr>
                        <a:t>Sweep time </a:t>
                      </a:r>
                      <a:endParaRPr lang="ru-RU" sz="1100" dirty="0"/>
                    </a:p>
                  </a:txBody>
                  <a:tcPr/>
                </a:tc>
                <a:tc>
                  <a:txBody>
                    <a:bodyPr/>
                    <a:lstStyle/>
                    <a:p>
                      <a:pPr algn="ctr"/>
                      <a:r>
                        <a:rPr lang="en-US" sz="1100" dirty="0" smtClean="0">
                          <a:latin typeface="Calibri"/>
                          <a:cs typeface="Calibri"/>
                        </a:rPr>
                        <a:t>26 </a:t>
                      </a:r>
                      <a:r>
                        <a:rPr lang="en-US" sz="1100" dirty="0" err="1" smtClean="0">
                          <a:latin typeface="Calibri"/>
                          <a:cs typeface="Calibri"/>
                        </a:rPr>
                        <a:t>ms</a:t>
                      </a:r>
                      <a:endParaRPr lang="ru-RU" sz="1100" dirty="0"/>
                    </a:p>
                  </a:txBody>
                  <a:tcPr/>
                </a:tc>
              </a:tr>
              <a:tr h="148590">
                <a:tc>
                  <a:txBody>
                    <a:bodyPr/>
                    <a:lstStyle/>
                    <a:p>
                      <a:r>
                        <a:rPr lang="en-US" sz="1100" dirty="0" smtClean="0">
                          <a:latin typeface="Calibri"/>
                          <a:cs typeface="Calibri"/>
                        </a:rPr>
                        <a:t>Resolution Band Width (RBW)</a:t>
                      </a:r>
                      <a:endParaRPr lang="ru-RU" sz="1100" dirty="0"/>
                    </a:p>
                  </a:txBody>
                  <a:tcPr/>
                </a:tc>
                <a:tc>
                  <a:txBody>
                    <a:bodyPr/>
                    <a:lstStyle/>
                    <a:p>
                      <a:pPr algn="ctr"/>
                      <a:r>
                        <a:rPr lang="en-US" sz="1100" dirty="0" smtClean="0"/>
                        <a:t>3 MHz</a:t>
                      </a:r>
                      <a:endParaRPr lang="ru-RU" sz="1100" dirty="0"/>
                    </a:p>
                  </a:txBody>
                  <a:tcPr/>
                </a:tc>
              </a:tr>
              <a:tr h="148590">
                <a:tc>
                  <a:txBody>
                    <a:bodyPr/>
                    <a:lstStyle/>
                    <a:p>
                      <a:r>
                        <a:rPr lang="en-US" sz="1100" dirty="0" smtClean="0"/>
                        <a:t>Video Band Width (VBW)</a:t>
                      </a:r>
                      <a:endParaRPr lang="ru-RU" sz="1100" dirty="0"/>
                    </a:p>
                  </a:txBody>
                  <a:tcPr/>
                </a:tc>
                <a:tc>
                  <a:txBody>
                    <a:bodyPr/>
                    <a:lstStyle/>
                    <a:p>
                      <a:pPr algn="ctr"/>
                      <a:r>
                        <a:rPr lang="en-US" sz="1100" dirty="0" smtClean="0"/>
                        <a:t>3 MHz</a:t>
                      </a:r>
                      <a:endParaRPr lang="ru-RU" sz="1100" dirty="0"/>
                    </a:p>
                  </a:txBody>
                  <a:tcPr/>
                </a:tc>
              </a:tr>
            </a:tbl>
          </a:graphicData>
        </a:graphic>
      </p:graphicFrame>
      <p:sp>
        <p:nvSpPr>
          <p:cNvPr id="9" name="Content Placeholder 2"/>
          <p:cNvSpPr>
            <a:spLocks noGrp="1"/>
          </p:cNvSpPr>
          <p:nvPr>
            <p:ph idx="1"/>
          </p:nvPr>
        </p:nvSpPr>
        <p:spPr>
          <a:xfrm>
            <a:off x="685800" y="1844824"/>
            <a:ext cx="7772400" cy="792088"/>
          </a:xfrm>
        </p:spPr>
        <p:txBody>
          <a:bodyPr/>
          <a:lstStyle/>
          <a:p>
            <a:pPr marL="285750" indent="-285750" algn="just">
              <a:buFont typeface="Arial" panose="020B0604020202020204" pitchFamily="34" charset="0"/>
              <a:buChar char="•"/>
            </a:pPr>
            <a:r>
              <a:rPr lang="en-US" sz="1800" dirty="0" smtClean="0"/>
              <a:t>Tables below provide a summary of the main parameters of the considered experimental setup.</a:t>
            </a:r>
            <a:endParaRPr lang="ru-RU" sz="1800" dirty="0"/>
          </a:p>
        </p:txBody>
      </p:sp>
      <p:sp>
        <p:nvSpPr>
          <p:cNvPr id="10" name="Content Placeholder 3"/>
          <p:cNvSpPr txBox="1">
            <a:spLocks/>
          </p:cNvSpPr>
          <p:nvPr/>
        </p:nvSpPr>
        <p:spPr>
          <a:xfrm>
            <a:off x="76200" y="2708920"/>
            <a:ext cx="4368800" cy="295556"/>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Wingdings" charset="2"/>
              <a:buChar char="§"/>
              <a:defRPr sz="16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b="1" dirty="0">
                <a:solidFill>
                  <a:schemeClr val="tx1"/>
                </a:solidFill>
                <a:cs typeface="+mn-cs"/>
              </a:rPr>
              <a:t>Transmitter parameters</a:t>
            </a:r>
          </a:p>
        </p:txBody>
      </p:sp>
      <p:sp>
        <p:nvSpPr>
          <p:cNvPr id="11" name="Content Placeholder 3"/>
          <p:cNvSpPr txBox="1">
            <a:spLocks/>
          </p:cNvSpPr>
          <p:nvPr/>
        </p:nvSpPr>
        <p:spPr>
          <a:xfrm>
            <a:off x="4673600" y="2708920"/>
            <a:ext cx="4368800" cy="295556"/>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Wingdings" charset="2"/>
              <a:buChar char="§"/>
              <a:defRPr sz="16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b="1" dirty="0">
                <a:solidFill>
                  <a:schemeClr val="tx1"/>
                </a:solidFill>
                <a:cs typeface="+mn-cs"/>
              </a:rPr>
              <a:t>Receiver parameters</a:t>
            </a:r>
          </a:p>
        </p:txBody>
      </p:sp>
    </p:spTree>
    <p:extLst>
      <p:ext uri="{BB962C8B-B14F-4D97-AF65-F5344CB8AC3E}">
        <p14:creationId xmlns:p14="http://schemas.microsoft.com/office/powerpoint/2010/main" val="5497650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Measured PAA Radiation Pattern</a:t>
            </a:r>
            <a:endParaRPr lang="ru-RU" dirty="0"/>
          </a:p>
        </p:txBody>
      </p:sp>
      <p:sp>
        <p:nvSpPr>
          <p:cNvPr id="3" name="Content Placeholder 2"/>
          <p:cNvSpPr>
            <a:spLocks noGrp="1"/>
          </p:cNvSpPr>
          <p:nvPr>
            <p:ph idx="1"/>
          </p:nvPr>
        </p:nvSpPr>
        <p:spPr>
          <a:xfrm>
            <a:off x="685800" y="5085184"/>
            <a:ext cx="7772400" cy="1226840"/>
          </a:xfrm>
        </p:spPr>
        <p:txBody>
          <a:bodyPr/>
          <a:lstStyle/>
          <a:p>
            <a:pPr algn="just"/>
            <a:r>
              <a:rPr lang="en-US" sz="1800" dirty="0" smtClean="0"/>
              <a:t>Half Power Beam Width (HPBW):</a:t>
            </a:r>
          </a:p>
          <a:p>
            <a:pPr lvl="1" algn="just"/>
            <a:r>
              <a:rPr lang="en-US" sz="1600" b="1" dirty="0" smtClean="0"/>
              <a:t>In azimuth: 14.0</a:t>
            </a:r>
            <a:r>
              <a:rPr lang="en-US" sz="1600" b="1" baseline="30000" dirty="0" smtClean="0"/>
              <a:t>0</a:t>
            </a:r>
          </a:p>
          <a:p>
            <a:pPr lvl="1" algn="just"/>
            <a:r>
              <a:rPr lang="en-US" sz="1600" b="1" dirty="0" smtClean="0"/>
              <a:t>In elevation: 41.0</a:t>
            </a:r>
            <a:r>
              <a:rPr lang="en-US" sz="1600" b="1" baseline="30000" dirty="0" smtClean="0"/>
              <a:t>0</a:t>
            </a:r>
            <a:endParaRPr lang="ru-RU" sz="1600" b="1" baseline="30000" dirty="0"/>
          </a:p>
        </p:txBody>
      </p:sp>
      <p:sp>
        <p:nvSpPr>
          <p:cNvPr id="4" name="Date Placeholder 3"/>
          <p:cNvSpPr>
            <a:spLocks noGrp="1"/>
          </p:cNvSpPr>
          <p:nvPr>
            <p:ph type="dt" sz="half" idx="10"/>
          </p:nvPr>
        </p:nvSpPr>
        <p:spPr/>
        <p:txBody>
          <a:bodyPr/>
          <a:lstStyle/>
          <a:p>
            <a:pPr>
              <a:defRPr/>
            </a:pPr>
            <a:r>
              <a:rPr lang="ru-RU" altLang="en-US" smtClean="0"/>
              <a:t>July 2015</a:t>
            </a:r>
            <a:endParaRPr lang="en-US" altLang="en-US"/>
          </a:p>
        </p:txBody>
      </p:sp>
      <p:sp>
        <p:nvSpPr>
          <p:cNvPr id="5" name="Footer Placeholder 4"/>
          <p:cNvSpPr>
            <a:spLocks noGrp="1"/>
          </p:cNvSpPr>
          <p:nvPr>
            <p:ph type="ftr" sz="quarter" idx="11"/>
          </p:nvPr>
        </p:nvSpPr>
        <p:spPr/>
        <p:txBody>
          <a:bodyPr/>
          <a:lstStyle/>
          <a:p>
            <a:pPr>
              <a:defRPr/>
            </a:pPr>
            <a:r>
              <a:rPr lang="en-US" altLang="en-US" smtClean="0"/>
              <a:t>Intel Corporation</a:t>
            </a:r>
            <a:endParaRPr lang="en-US" altLang="en-US"/>
          </a:p>
        </p:txBody>
      </p:sp>
      <p:sp>
        <p:nvSpPr>
          <p:cNvPr id="6" name="Slide Number Placeholder 5"/>
          <p:cNvSpPr>
            <a:spLocks noGrp="1"/>
          </p:cNvSpPr>
          <p:nvPr>
            <p:ph type="sldNum" sz="quarter" idx="12"/>
          </p:nvPr>
        </p:nvSpPr>
        <p:spPr/>
        <p:txBody>
          <a:bodyPr/>
          <a:lstStyle/>
          <a:p>
            <a:pPr>
              <a:defRPr/>
            </a:pPr>
            <a:r>
              <a:rPr lang="en-US" altLang="en-US" smtClean="0"/>
              <a:t>Slide </a:t>
            </a:r>
            <a:fld id="{0391809B-2015-42AC-9A4A-427CE29EAC4D}" type="slidenum">
              <a:rPr lang="en-US" altLang="en-US" smtClean="0"/>
              <a:pPr>
                <a:defRPr/>
              </a:pPr>
              <a:t>8</a:t>
            </a:fld>
            <a:endParaRPr lang="en-US" altLang="en-US"/>
          </a:p>
        </p:txBody>
      </p:sp>
      <p:pic>
        <p:nvPicPr>
          <p:cNvPr id="7" name="Picture 6"/>
          <p:cNvPicPr>
            <a:picLocks noChangeAspect="1"/>
          </p:cNvPicPr>
          <p:nvPr/>
        </p:nvPicPr>
        <p:blipFill>
          <a:blip r:embed="rId2"/>
          <a:stretch>
            <a:fillRect/>
          </a:stretch>
        </p:blipFill>
        <p:spPr>
          <a:xfrm>
            <a:off x="444672" y="1650212"/>
            <a:ext cx="4284001" cy="3214400"/>
          </a:xfrm>
          <a:prstGeom prst="rect">
            <a:avLst/>
          </a:prstGeom>
        </p:spPr>
      </p:pic>
      <p:pic>
        <p:nvPicPr>
          <p:cNvPr id="8" name="Picture 7"/>
          <p:cNvPicPr>
            <a:picLocks noChangeAspect="1"/>
          </p:cNvPicPr>
          <p:nvPr/>
        </p:nvPicPr>
        <p:blipFill>
          <a:blip r:embed="rId3"/>
          <a:stretch>
            <a:fillRect/>
          </a:stretch>
        </p:blipFill>
        <p:spPr>
          <a:xfrm>
            <a:off x="4716146" y="1650212"/>
            <a:ext cx="4284001" cy="3214400"/>
          </a:xfrm>
          <a:prstGeom prst="rect">
            <a:avLst/>
          </a:prstGeom>
        </p:spPr>
      </p:pic>
    </p:spTree>
    <p:extLst>
      <p:ext uri="{BB962C8B-B14F-4D97-AF65-F5344CB8AC3E}">
        <p14:creationId xmlns:p14="http://schemas.microsoft.com/office/powerpoint/2010/main" val="28064032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Measured LAA Radiation Pattern</a:t>
            </a:r>
            <a:endParaRPr lang="ru-RU" dirty="0"/>
          </a:p>
        </p:txBody>
      </p:sp>
      <p:sp>
        <p:nvSpPr>
          <p:cNvPr id="4" name="Date Placeholder 3"/>
          <p:cNvSpPr>
            <a:spLocks noGrp="1"/>
          </p:cNvSpPr>
          <p:nvPr>
            <p:ph type="dt" sz="half" idx="10"/>
          </p:nvPr>
        </p:nvSpPr>
        <p:spPr/>
        <p:txBody>
          <a:bodyPr/>
          <a:lstStyle/>
          <a:p>
            <a:pPr>
              <a:defRPr/>
            </a:pPr>
            <a:r>
              <a:rPr lang="ru-RU" altLang="en-US" smtClean="0"/>
              <a:t>July 2015</a:t>
            </a:r>
            <a:endParaRPr lang="en-US" altLang="en-US"/>
          </a:p>
        </p:txBody>
      </p:sp>
      <p:sp>
        <p:nvSpPr>
          <p:cNvPr id="5" name="Footer Placeholder 4"/>
          <p:cNvSpPr>
            <a:spLocks noGrp="1"/>
          </p:cNvSpPr>
          <p:nvPr>
            <p:ph type="ftr" sz="quarter" idx="11"/>
          </p:nvPr>
        </p:nvSpPr>
        <p:spPr/>
        <p:txBody>
          <a:bodyPr/>
          <a:lstStyle/>
          <a:p>
            <a:pPr>
              <a:defRPr/>
            </a:pPr>
            <a:r>
              <a:rPr lang="en-US" altLang="en-US" smtClean="0"/>
              <a:t>Intel Corporation</a:t>
            </a:r>
            <a:endParaRPr lang="en-US" altLang="en-US"/>
          </a:p>
        </p:txBody>
      </p:sp>
      <p:sp>
        <p:nvSpPr>
          <p:cNvPr id="6" name="Slide Number Placeholder 5"/>
          <p:cNvSpPr>
            <a:spLocks noGrp="1"/>
          </p:cNvSpPr>
          <p:nvPr>
            <p:ph type="sldNum" sz="quarter" idx="12"/>
          </p:nvPr>
        </p:nvSpPr>
        <p:spPr/>
        <p:txBody>
          <a:bodyPr/>
          <a:lstStyle/>
          <a:p>
            <a:pPr>
              <a:defRPr/>
            </a:pPr>
            <a:r>
              <a:rPr lang="en-US" altLang="en-US" smtClean="0"/>
              <a:t>Slide </a:t>
            </a:r>
            <a:fld id="{0391809B-2015-42AC-9A4A-427CE29EAC4D}" type="slidenum">
              <a:rPr lang="en-US" altLang="en-US" smtClean="0"/>
              <a:pPr>
                <a:defRPr/>
              </a:pPr>
              <a:t>9</a:t>
            </a:fld>
            <a:endParaRPr lang="en-US" altLang="en-US"/>
          </a:p>
        </p:txBody>
      </p:sp>
      <p:pic>
        <p:nvPicPr>
          <p:cNvPr id="7" name="Picture 6"/>
          <p:cNvPicPr>
            <a:picLocks noChangeAspect="1"/>
          </p:cNvPicPr>
          <p:nvPr/>
        </p:nvPicPr>
        <p:blipFill>
          <a:blip r:embed="rId2"/>
          <a:stretch>
            <a:fillRect/>
          </a:stretch>
        </p:blipFill>
        <p:spPr>
          <a:xfrm>
            <a:off x="457200" y="1650212"/>
            <a:ext cx="4284001" cy="3214400"/>
          </a:xfrm>
          <a:prstGeom prst="rect">
            <a:avLst/>
          </a:prstGeom>
        </p:spPr>
      </p:pic>
      <p:pic>
        <p:nvPicPr>
          <p:cNvPr id="8" name="Picture 7"/>
          <p:cNvPicPr>
            <a:picLocks noChangeAspect="1"/>
          </p:cNvPicPr>
          <p:nvPr/>
        </p:nvPicPr>
        <p:blipFill>
          <a:blip r:embed="rId3"/>
          <a:stretch>
            <a:fillRect/>
          </a:stretch>
        </p:blipFill>
        <p:spPr>
          <a:xfrm>
            <a:off x="4706856" y="1650212"/>
            <a:ext cx="4284001" cy="3214400"/>
          </a:xfrm>
          <a:prstGeom prst="rect">
            <a:avLst/>
          </a:prstGeom>
        </p:spPr>
      </p:pic>
      <p:sp>
        <p:nvSpPr>
          <p:cNvPr id="9" name="Content Placeholder 2"/>
          <p:cNvSpPr>
            <a:spLocks noGrp="1"/>
          </p:cNvSpPr>
          <p:nvPr>
            <p:ph idx="1"/>
          </p:nvPr>
        </p:nvSpPr>
        <p:spPr>
          <a:xfrm>
            <a:off x="685800" y="5085184"/>
            <a:ext cx="4021056" cy="1226840"/>
          </a:xfrm>
        </p:spPr>
        <p:txBody>
          <a:bodyPr/>
          <a:lstStyle/>
          <a:p>
            <a:pPr algn="just"/>
            <a:r>
              <a:rPr lang="en-US" sz="1800" dirty="0" smtClean="0"/>
              <a:t>HPBW:</a:t>
            </a:r>
          </a:p>
          <a:p>
            <a:pPr lvl="1" algn="just"/>
            <a:r>
              <a:rPr lang="en-US" sz="1600" b="1" dirty="0" smtClean="0"/>
              <a:t>In azimuth: 9.0</a:t>
            </a:r>
            <a:r>
              <a:rPr lang="en-US" sz="1600" b="1" baseline="30000" dirty="0" smtClean="0"/>
              <a:t>0</a:t>
            </a:r>
          </a:p>
          <a:p>
            <a:pPr lvl="1" algn="just"/>
            <a:r>
              <a:rPr lang="en-US" sz="1600" b="1" dirty="0" smtClean="0"/>
              <a:t>In elevation: 3.0</a:t>
            </a:r>
            <a:r>
              <a:rPr lang="en-US" sz="1600" b="1" baseline="30000" dirty="0" smtClean="0"/>
              <a:t>0</a:t>
            </a:r>
            <a:endParaRPr lang="ru-RU" sz="1600" b="1" baseline="30000" dirty="0"/>
          </a:p>
        </p:txBody>
      </p:sp>
      <p:sp>
        <p:nvSpPr>
          <p:cNvPr id="10" name="Content Placeholder 2"/>
          <p:cNvSpPr txBox="1">
            <a:spLocks/>
          </p:cNvSpPr>
          <p:nvPr/>
        </p:nvSpPr>
        <p:spPr bwMode="auto">
          <a:xfrm>
            <a:off x="4838328" y="5085184"/>
            <a:ext cx="4021056" cy="122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1" fontAlgn="base" hangingPunct="1">
              <a:spcBef>
                <a:spcPct val="20000"/>
              </a:spcBef>
              <a:spcAft>
                <a:spcPct val="0"/>
              </a:spcAft>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085850" indent="-228600" algn="l" rtl="0" eaLnBrk="1" fontAlgn="base" hangingPunct="1">
              <a:spcBef>
                <a:spcPct val="20000"/>
              </a:spcBef>
              <a:spcAft>
                <a:spcPct val="0"/>
              </a:spcAft>
              <a:buChar char="•"/>
              <a:defRPr>
                <a:solidFill>
                  <a:schemeClr val="tx1"/>
                </a:solidFill>
                <a:latin typeface="+mn-lt"/>
              </a:defRPr>
            </a:lvl3pPr>
            <a:lvl4pPr marL="1428750" indent="-228600" algn="l" rtl="0" eaLnBrk="1" fontAlgn="base" hangingPunct="1">
              <a:spcBef>
                <a:spcPct val="20000"/>
              </a:spcBef>
              <a:spcAft>
                <a:spcPct val="0"/>
              </a:spcAft>
              <a:buChar char="–"/>
              <a:defRPr sz="1600">
                <a:solidFill>
                  <a:schemeClr val="tx1"/>
                </a:solidFill>
                <a:latin typeface="+mn-lt"/>
              </a:defRPr>
            </a:lvl4pPr>
            <a:lvl5pPr marL="1771650" indent="-228600" algn="l" rtl="0" eaLnBrk="1" fontAlgn="base" hangingPunct="1">
              <a:spcBef>
                <a:spcPct val="20000"/>
              </a:spcBef>
              <a:spcAft>
                <a:spcPct val="0"/>
              </a:spcAft>
              <a:buChar char="•"/>
              <a:defRPr sz="1600">
                <a:solidFill>
                  <a:schemeClr val="tx1"/>
                </a:solidFill>
                <a:latin typeface="+mn-lt"/>
              </a:defRPr>
            </a:lvl5pPr>
            <a:lvl6pPr marL="2228850" indent="-228600" algn="l" rtl="0" eaLnBrk="1" fontAlgn="base" hangingPunct="1">
              <a:spcBef>
                <a:spcPct val="20000"/>
              </a:spcBef>
              <a:spcAft>
                <a:spcPct val="0"/>
              </a:spcAft>
              <a:buChar char="•"/>
              <a:defRPr sz="1600">
                <a:solidFill>
                  <a:schemeClr val="tx1"/>
                </a:solidFill>
                <a:latin typeface="+mn-lt"/>
              </a:defRPr>
            </a:lvl6pPr>
            <a:lvl7pPr marL="2686050" indent="-228600" algn="l" rtl="0" eaLnBrk="1" fontAlgn="base" hangingPunct="1">
              <a:spcBef>
                <a:spcPct val="20000"/>
              </a:spcBef>
              <a:spcAft>
                <a:spcPct val="0"/>
              </a:spcAft>
              <a:buChar char="•"/>
              <a:defRPr sz="1600">
                <a:solidFill>
                  <a:schemeClr val="tx1"/>
                </a:solidFill>
                <a:latin typeface="+mn-lt"/>
              </a:defRPr>
            </a:lvl7pPr>
            <a:lvl8pPr marL="3143250" indent="-228600" algn="l" rtl="0" eaLnBrk="1" fontAlgn="base" hangingPunct="1">
              <a:spcBef>
                <a:spcPct val="20000"/>
              </a:spcBef>
              <a:spcAft>
                <a:spcPct val="0"/>
              </a:spcAft>
              <a:buChar char="•"/>
              <a:defRPr sz="1600">
                <a:solidFill>
                  <a:schemeClr val="tx1"/>
                </a:solidFill>
                <a:latin typeface="+mn-lt"/>
              </a:defRPr>
            </a:lvl8pPr>
            <a:lvl9pPr marL="3600450" indent="-228600" algn="l" rtl="0" eaLnBrk="1" fontAlgn="base" hangingPunct="1">
              <a:spcBef>
                <a:spcPct val="20000"/>
              </a:spcBef>
              <a:spcAft>
                <a:spcPct val="0"/>
              </a:spcAft>
              <a:buChar char="•"/>
              <a:defRPr sz="1600">
                <a:solidFill>
                  <a:schemeClr val="tx1"/>
                </a:solidFill>
                <a:latin typeface="+mn-lt"/>
              </a:defRPr>
            </a:lvl9pPr>
          </a:lstStyle>
          <a:p>
            <a:pPr algn="just"/>
            <a:r>
              <a:rPr lang="en-US" sz="1800" kern="0" dirty="0" smtClean="0"/>
              <a:t>Maximum lens gain:</a:t>
            </a:r>
          </a:p>
          <a:p>
            <a:pPr lvl="1" algn="just"/>
            <a:r>
              <a:rPr lang="en-US" sz="1600" b="1" kern="0" dirty="0" smtClean="0"/>
              <a:t>G</a:t>
            </a:r>
            <a:r>
              <a:rPr lang="en-US" sz="1600" b="1" kern="0" baseline="-25000" dirty="0" smtClean="0"/>
              <a:t>lens</a:t>
            </a:r>
            <a:r>
              <a:rPr lang="en-US" sz="1600" b="1" kern="0" dirty="0" smtClean="0"/>
              <a:t>= 12.0 dB</a:t>
            </a:r>
            <a:endParaRPr lang="ru-RU" sz="1600" b="1" kern="0" baseline="30000" dirty="0"/>
          </a:p>
        </p:txBody>
      </p:sp>
    </p:spTree>
    <p:extLst>
      <p:ext uri="{BB962C8B-B14F-4D97-AF65-F5344CB8AC3E}">
        <p14:creationId xmlns:p14="http://schemas.microsoft.com/office/powerpoint/2010/main" val="3853521499"/>
      </p:ext>
    </p:extLst>
  </p:cSld>
  <p:clrMapOvr>
    <a:masterClrMapping/>
  </p:clrMapOvr>
  <p:timing>
    <p:tnLst>
      <p:par>
        <p:cTn id="1" dur="indefinite" restart="never" nodeType="tmRoot"/>
      </p:par>
    </p:tnLst>
  </p:timing>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802-11-Submission</Template>
  <TotalTime>968</TotalTime>
  <Words>1090</Words>
  <Application>Microsoft Office PowerPoint</Application>
  <PresentationFormat>On-screen Show (4:3)</PresentationFormat>
  <Paragraphs>178</Paragraphs>
  <Slides>15</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17" baseType="lpstr">
      <vt:lpstr>802-11-Submission</vt:lpstr>
      <vt:lpstr>Document</vt:lpstr>
      <vt:lpstr>mmWave Small Cell Reconfigurable Backhauling  with Steerable Lens-Array Antennas (LAA)</vt:lpstr>
      <vt:lpstr>Abstract</vt:lpstr>
      <vt:lpstr>Phased Antenna Array (PAA)</vt:lpstr>
      <vt:lpstr>Toroidal Dielectric Lens</vt:lpstr>
      <vt:lpstr>Lens-Array Antenna (LAA)</vt:lpstr>
      <vt:lpstr>Radiation Pattern Measurement Setup</vt:lpstr>
      <vt:lpstr>Summary of Main Parameters</vt:lpstr>
      <vt:lpstr>Measured PAA Radiation Pattern</vt:lpstr>
      <vt:lpstr>Measured LAA Radiation Pattern</vt:lpstr>
      <vt:lpstr>Beamforming Sector Sweep Capabilities</vt:lpstr>
      <vt:lpstr>Backhaul Street Level Measurement Setup</vt:lpstr>
      <vt:lpstr>Backhaul Packet Transmission</vt:lpstr>
      <vt:lpstr>Backhaul Channel Measurements</vt:lpstr>
      <vt:lpstr>Conclusions</vt:lpstr>
      <vt:lpstr>References</vt:lpstr>
    </vt:vector>
  </TitlesOfParts>
  <Company>Intel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Verification of IEEE 802.11ad Channel Model for Enterprise Cubical Environment</dc:title>
  <dc:creator>Lomayev, Artyom</dc:creator>
  <cp:lastModifiedBy>amaltsev</cp:lastModifiedBy>
  <cp:revision>640</cp:revision>
  <cp:lastPrinted>1998-02-10T13:28:06Z</cp:lastPrinted>
  <dcterms:created xsi:type="dcterms:W3CDTF">2015-03-24T14:22:58Z</dcterms:created>
  <dcterms:modified xsi:type="dcterms:W3CDTF">2015-07-11T18:40:41Z</dcterms:modified>
</cp:coreProperties>
</file>