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64" r:id="rId2"/>
    <p:sldId id="476" r:id="rId3"/>
    <p:sldId id="473" r:id="rId4"/>
    <p:sldId id="477" r:id="rId5"/>
    <p:sldId id="474" r:id="rId6"/>
    <p:sldId id="478" r:id="rId7"/>
    <p:sldId id="475" r:id="rId8"/>
    <p:sldId id="541" r:id="rId9"/>
    <p:sldId id="544" r:id="rId10"/>
    <p:sldId id="543" r:id="rId11"/>
    <p:sldId id="545" r:id="rId12"/>
    <p:sldId id="546" r:id="rId13"/>
    <p:sldId id="548" r:id="rId14"/>
    <p:sldId id="549" r:id="rId15"/>
    <p:sldId id="565" r:id="rId16"/>
    <p:sldId id="566" r:id="rId17"/>
    <p:sldId id="567" r:id="rId18"/>
    <p:sldId id="568" r:id="rId19"/>
    <p:sldId id="569" r:id="rId20"/>
    <p:sldId id="570" r:id="rId21"/>
    <p:sldId id="571" r:id="rId22"/>
    <p:sldId id="572" r:id="rId23"/>
    <p:sldId id="574" r:id="rId24"/>
    <p:sldId id="575" r:id="rId25"/>
    <p:sldId id="551" r:id="rId26"/>
    <p:sldId id="552" r:id="rId27"/>
    <p:sldId id="577" r:id="rId28"/>
    <p:sldId id="578" r:id="rId29"/>
    <p:sldId id="547" r:id="rId30"/>
    <p:sldId id="540" r:id="rId31"/>
    <p:sldId id="579" r:id="rId32"/>
    <p:sldId id="580" r:id="rId33"/>
    <p:sldId id="582" r:id="rId34"/>
    <p:sldId id="583" r:id="rId35"/>
    <p:sldId id="581" r:id="rId36"/>
    <p:sldId id="584" r:id="rId37"/>
    <p:sldId id="550" r:id="rId38"/>
    <p:sldId id="576" r:id="rId39"/>
    <p:sldId id="554" r:id="rId40"/>
    <p:sldId id="555" r:id="rId41"/>
    <p:sldId id="556" r:id="rId42"/>
    <p:sldId id="557" r:id="rId43"/>
    <p:sldId id="558" r:id="rId44"/>
    <p:sldId id="559" r:id="rId45"/>
    <p:sldId id="560" r:id="rId46"/>
    <p:sldId id="492" r:id="rId4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2105" autoAdjust="0"/>
  </p:normalViewPr>
  <p:slideViewPr>
    <p:cSldViewPr>
      <p:cViewPr>
        <p:scale>
          <a:sx n="90" d="100"/>
          <a:sy n="90" d="100"/>
        </p:scale>
        <p:origin x="-96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5.wmf"/><Relationship Id="rId1" Type="http://schemas.openxmlformats.org/officeDocument/2006/relationships/image" Target="../media/image8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7.wmf"/><Relationship Id="rId1" Type="http://schemas.openxmlformats.org/officeDocument/2006/relationships/image" Target="../media/image9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7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4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 PHY Padding and Packet Extension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Stream Illustration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2" y="2514601"/>
            <a:ext cx="6857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</a:t>
            </a:r>
          </a:p>
          <a:p>
            <a:pPr algn="ctr">
              <a:defRPr/>
            </a:pPr>
            <a:r>
              <a:rPr lang="en-US" sz="1050" dirty="0" smtClean="0"/>
              <a:t>Info bits</a:t>
            </a:r>
            <a:endParaRPr lang="en-US" sz="1050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33600" y="2514601"/>
            <a:ext cx="4267200" cy="38100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Post-FEC Padding Bits</a:t>
            </a:r>
            <a:endParaRPr lang="en-US" sz="1050" b="0" dirty="0"/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3162301" y="-952501"/>
            <a:ext cx="304799" cy="63245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524003" y="2895601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62003" y="2971801"/>
            <a:ext cx="2211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Receiver decoding stops here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1" y="3276600"/>
            <a:ext cx="1600199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Info bits</a:t>
            </a:r>
            <a:endParaRPr lang="en-US" sz="105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505200" y="3276600"/>
            <a:ext cx="2895599" cy="38100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Post-FEC Padding Bits</a:t>
            </a:r>
            <a:endParaRPr lang="en-US" sz="1050" b="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895603" y="3654624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133603" y="3730824"/>
            <a:ext cx="2211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Receiver decoding stops here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400803" y="3276601"/>
            <a:ext cx="1142998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PE2</a:t>
            </a:r>
            <a:endParaRPr lang="en-US" sz="105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2" y="4038601"/>
            <a:ext cx="29717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Info bits</a:t>
            </a:r>
            <a:endParaRPr lang="en-US" sz="105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953000" y="4038601"/>
            <a:ext cx="1447800" cy="38100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Post-FEC Padding Bits 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343402" y="4416625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581402" y="4492825"/>
            <a:ext cx="2211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Receiver decoding stops here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400802" y="4038602"/>
            <a:ext cx="1828798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PE3</a:t>
            </a:r>
            <a:endParaRPr lang="en-US" sz="105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2" y="4800600"/>
            <a:ext cx="47243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Info bits</a:t>
            </a:r>
            <a:endParaRPr lang="en-US" sz="105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400802" y="4800601"/>
            <a:ext cx="2666998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PE4</a:t>
            </a:r>
            <a:endParaRPr lang="en-US" sz="1050" b="0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" y="1752600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Bit stream of the last OFDM symbol (non-STBC)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838200" y="2514600"/>
            <a:ext cx="685798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752600" y="3276600"/>
            <a:ext cx="1143000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124200" y="4038600"/>
            <a:ext cx="1219200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876800" y="4800600"/>
            <a:ext cx="990600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5867400" y="5181600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191000" y="5334000"/>
            <a:ext cx="2211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Receiver decoding stops here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400800" y="2514600"/>
            <a:ext cx="685800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PE1</a:t>
            </a:r>
            <a:endParaRPr lang="en-US" sz="1050" b="0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" y="220980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r>
              <a:rPr lang="en-US" sz="1400" dirty="0" smtClean="0"/>
              <a:t> = 1: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" y="297180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r>
              <a:rPr lang="en-US" sz="1400" dirty="0" smtClean="0"/>
              <a:t> = 2: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" y="373380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r>
              <a:rPr lang="en-US" sz="1400" dirty="0" smtClean="0"/>
              <a:t> = 3: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" y="449580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r>
              <a:rPr lang="en-US" sz="1400" dirty="0" smtClean="0"/>
              <a:t> = 4: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676400" y="25146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0" y="319593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40386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943600" y="48006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0" y="5867400"/>
            <a:ext cx="3299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6"/>
                </a:solidFill>
              </a:rPr>
              <a:t>Refer to Appendix for the Math</a:t>
            </a:r>
            <a:endParaRPr lang="en-US" sz="1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381000"/>
          </a:xfrm>
        </p:spPr>
        <p:txBody>
          <a:bodyPr/>
          <a:lstStyle/>
          <a:p>
            <a:r>
              <a:rPr lang="en-US" dirty="0" smtClean="0"/>
              <a:t>LDPC Encoding Illustration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57200"/>
          </a:xfrm>
        </p:spPr>
        <p:txBody>
          <a:bodyPr/>
          <a:lstStyle/>
          <a:p>
            <a:r>
              <a:rPr lang="en-US" sz="2000" b="0" dirty="0" smtClean="0"/>
              <a:t>Use </a:t>
            </a:r>
            <a:r>
              <a:rPr lang="en-US" sz="2000" b="0" i="1" dirty="0" smtClean="0"/>
              <a:t>a=1</a:t>
            </a:r>
            <a:r>
              <a:rPr lang="en-US" sz="2000" b="0" dirty="0" smtClean="0"/>
              <a:t> and LDPC case as an example.</a:t>
            </a:r>
            <a:endParaRPr lang="en-US" sz="20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05335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 stream of size </a:t>
            </a:r>
            <a:r>
              <a:rPr lang="en-US" i="1" dirty="0" smtClean="0"/>
              <a:t>N</a:t>
            </a:r>
            <a:r>
              <a:rPr lang="en-US" sz="900" i="1" dirty="0" smtClean="0"/>
              <a:t>DBPS.SHORT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in the last OFDM symbol,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73537" y="2514600"/>
            <a:ext cx="914400" cy="8382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LDPC </a:t>
            </a:r>
          </a:p>
          <a:p>
            <a:pPr algn="ctr">
              <a:defRPr/>
            </a:pPr>
            <a:r>
              <a:rPr lang="en-US" sz="1400" b="0" dirty="0" smtClean="0"/>
              <a:t>Encoder</a:t>
            </a:r>
            <a:endParaRPr lang="en-US" sz="1400" b="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492537" y="2895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3181352" y="3067050"/>
            <a:ext cx="2666998" cy="4953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/>
              <a:t>Stream Parser</a:t>
            </a:r>
            <a:endParaRPr lang="en-US" sz="1800" b="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787937" y="2971800"/>
            <a:ext cx="8696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800600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05400" y="2057400"/>
            <a:ext cx="685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Segment </a:t>
            </a:r>
          </a:p>
          <a:p>
            <a:pPr algn="ctr">
              <a:defRPr/>
            </a:pPr>
            <a:r>
              <a:rPr lang="en-US" sz="1400" b="0" dirty="0" smtClean="0"/>
              <a:t>Parser</a:t>
            </a:r>
            <a:endParaRPr lang="en-US" sz="1400" b="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4800600" y="41148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181600" y="3886200"/>
            <a:ext cx="685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Segment </a:t>
            </a:r>
          </a:p>
          <a:p>
            <a:pPr algn="ctr">
              <a:defRPr/>
            </a:pPr>
            <a:r>
              <a:rPr lang="en-US" sz="1400" b="0" dirty="0" smtClean="0"/>
              <a:t>Parser</a:t>
            </a:r>
            <a:endParaRPr lang="en-US" sz="1400" b="0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2895600"/>
            <a:ext cx="269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: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791200" y="2286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172200" y="1905000"/>
            <a:ext cx="1066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Constellation </a:t>
            </a:r>
          </a:p>
          <a:p>
            <a:pPr algn="ctr">
              <a:defRPr/>
            </a:pPr>
            <a:r>
              <a:rPr lang="en-US" sz="1400" dirty="0" err="1" smtClean="0"/>
              <a:t>Mapper</a:t>
            </a:r>
            <a:endParaRPr lang="en-US" sz="1400" b="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7239000" y="2286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620000" y="1905000"/>
            <a:ext cx="685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LDPC</a:t>
            </a:r>
          </a:p>
          <a:p>
            <a:pPr algn="ctr">
              <a:defRPr/>
            </a:pPr>
            <a:r>
              <a:rPr lang="en-US" sz="1400" dirty="0" smtClean="0"/>
              <a:t>Tone</a:t>
            </a:r>
          </a:p>
          <a:p>
            <a:pPr algn="ctr">
              <a:defRPr/>
            </a:pPr>
            <a:r>
              <a:rPr lang="en-US" sz="1400" dirty="0" err="1" smtClean="0"/>
              <a:t>Mapper</a:t>
            </a:r>
            <a:endParaRPr lang="en-US" sz="1400" b="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867400" y="41148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3733800"/>
            <a:ext cx="1066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Constellation </a:t>
            </a:r>
          </a:p>
          <a:p>
            <a:pPr algn="ctr">
              <a:defRPr/>
            </a:pPr>
            <a:r>
              <a:rPr lang="en-US" sz="1400" dirty="0" err="1" smtClean="0"/>
              <a:t>Mapper</a:t>
            </a:r>
            <a:endParaRPr lang="en-US" sz="1400" b="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7315200" y="41148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96200" y="3733800"/>
            <a:ext cx="6858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/>
              <a:t>LDPC</a:t>
            </a:r>
          </a:p>
          <a:p>
            <a:pPr algn="ctr">
              <a:defRPr/>
            </a:pPr>
            <a:r>
              <a:rPr lang="en-US" sz="1400" dirty="0" smtClean="0"/>
              <a:t>Tone</a:t>
            </a:r>
          </a:p>
          <a:p>
            <a:pPr algn="ctr">
              <a:defRPr/>
            </a:pPr>
            <a:r>
              <a:rPr lang="en-US" sz="1400" dirty="0" err="1" smtClean="0"/>
              <a:t>Mapper</a:t>
            </a:r>
            <a:endParaRPr lang="en-US" sz="1400" b="0" dirty="0"/>
          </a:p>
        </p:txBody>
      </p:sp>
      <p:sp>
        <p:nvSpPr>
          <p:cNvPr id="27" name="TextBox 26"/>
          <p:cNvSpPr txBox="1"/>
          <p:nvPr/>
        </p:nvSpPr>
        <p:spPr>
          <a:xfrm>
            <a:off x="8382000" y="20574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458200" y="39624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19400" y="2514600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sz="900" i="1" dirty="0" smtClean="0"/>
              <a:t>CBPS.SHORT</a:t>
            </a:r>
            <a:r>
              <a:rPr lang="en-US" i="1" dirty="0" smtClean="0"/>
              <a:t>  </a:t>
            </a:r>
            <a:r>
              <a:rPr lang="en-US" dirty="0" smtClean="0"/>
              <a:t>bits</a:t>
            </a:r>
          </a:p>
        </p:txBody>
      </p:sp>
      <p:cxnSp>
        <p:nvCxnSpPr>
          <p:cNvPr id="30" name="Straight Arrow Connector 29"/>
          <p:cNvCxnSpPr>
            <a:stCxn id="34" idx="3"/>
          </p:cNvCxnSpPr>
          <p:nvPr/>
        </p:nvCxnSpPr>
        <p:spPr bwMode="auto">
          <a:xfrm>
            <a:off x="2438400" y="35814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oval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905000" y="3810000"/>
            <a:ext cx="1851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1000" i="1" dirty="0" smtClean="0"/>
              <a:t>CBPS</a:t>
            </a:r>
            <a:r>
              <a:rPr lang="en-US" i="1" dirty="0" smtClean="0"/>
              <a:t> - N</a:t>
            </a:r>
            <a:r>
              <a:rPr lang="en-US" sz="900" i="1" dirty="0" smtClean="0"/>
              <a:t>CBPS.SHORT</a:t>
            </a:r>
            <a:r>
              <a:rPr lang="en-US" dirty="0" smtClean="0"/>
              <a:t>) bits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3581400" y="3048000"/>
            <a:ext cx="2286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810000" y="3352800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6200" y="3429000"/>
            <a:ext cx="23622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Post-FEC Padding bits</a:t>
            </a:r>
            <a:endParaRPr lang="en-US" sz="1050" b="0" dirty="0"/>
          </a:p>
        </p:txBody>
      </p:sp>
      <p:sp>
        <p:nvSpPr>
          <p:cNvPr id="35" name="Left Brace 34"/>
          <p:cNvSpPr/>
          <p:nvPr/>
        </p:nvSpPr>
        <p:spPr bwMode="auto">
          <a:xfrm rot="16200000">
            <a:off x="5562600" y="3276600"/>
            <a:ext cx="304800" cy="3200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8600" y="5029200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Stream/Segment Parsers are all FIFO on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the bits stream, therefore the info and pre-FEC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padding bits are contained in the first  </a:t>
            </a:r>
            <a:r>
              <a:rPr lang="en-US" sz="1400" i="1" dirty="0" smtClean="0"/>
              <a:t>N</a:t>
            </a:r>
            <a:r>
              <a:rPr lang="en-US" sz="1000" i="1" dirty="0" smtClean="0"/>
              <a:t>SD.SHORT</a:t>
            </a:r>
            <a:r>
              <a:rPr lang="en-US" sz="1400" dirty="0" smtClean="0"/>
              <a:t>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tones before LDPC tone </a:t>
            </a:r>
            <a:r>
              <a:rPr lang="en-US" sz="1400" dirty="0" err="1" smtClean="0">
                <a:solidFill>
                  <a:srgbClr val="FF0000"/>
                </a:solidFill>
              </a:rPr>
              <a:t>mapper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6204" y="2743201"/>
            <a:ext cx="6857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</a:t>
            </a:r>
          </a:p>
          <a:p>
            <a:pPr algn="ctr">
              <a:defRPr/>
            </a:pPr>
            <a:r>
              <a:rPr lang="en-US" sz="1050" dirty="0" smtClean="0"/>
              <a:t>Info bits</a:t>
            </a:r>
            <a:endParaRPr lang="en-US" sz="105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762002" y="2743200"/>
            <a:ext cx="685798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37" name="TextBox 36"/>
          <p:cNvSpPr txBox="1"/>
          <p:nvPr/>
        </p:nvSpPr>
        <p:spPr>
          <a:xfrm>
            <a:off x="457200" y="48006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where </a:t>
            </a:r>
            <a:endParaRPr lang="en-US" sz="1800" dirty="0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533400" y="5181600"/>
          <a:ext cx="3148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1993680" imgH="482400" progId="Equation.DSMT4">
                  <p:embed/>
                </p:oleObj>
              </mc:Choice>
              <mc:Fallback>
                <p:oleObj name="Equation" r:id="rId3" imgW="1993680" imgH="482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81600"/>
                        <a:ext cx="31480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381000"/>
          </a:xfrm>
        </p:spPr>
        <p:txBody>
          <a:bodyPr/>
          <a:lstStyle/>
          <a:p>
            <a:r>
              <a:rPr lang="en-US" dirty="0" smtClean="0"/>
              <a:t>Processing Delay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57200"/>
          </a:xfrm>
        </p:spPr>
        <p:txBody>
          <a:bodyPr/>
          <a:lstStyle/>
          <a:p>
            <a:r>
              <a:rPr lang="en-US" b="0" dirty="0" smtClean="0"/>
              <a:t>For LDPC: </a:t>
            </a:r>
          </a:p>
          <a:p>
            <a:pPr lvl="1"/>
            <a:r>
              <a:rPr lang="en-US" sz="1600" b="0" dirty="0" smtClean="0"/>
              <a:t>4x FFT </a:t>
            </a:r>
            <a:r>
              <a:rPr lang="en-US" sz="1600" b="0" dirty="0" smtClean="0">
                <a:sym typeface="Wingdings" pitchFamily="2" charset="2"/>
              </a:rPr>
              <a:t>4x Tone </a:t>
            </a:r>
            <a:r>
              <a:rPr lang="en-US" sz="1600" b="0" dirty="0" err="1" smtClean="0">
                <a:sym typeface="Wingdings" pitchFamily="2" charset="2"/>
              </a:rPr>
              <a:t>Demapper</a:t>
            </a:r>
            <a:r>
              <a:rPr lang="en-US" sz="1600" b="0" dirty="0" smtClean="0">
                <a:sym typeface="Wingdings" pitchFamily="2" charset="2"/>
              </a:rPr>
              <a:t>  </a:t>
            </a:r>
            <a:r>
              <a:rPr lang="en-US" sz="1600" b="0" dirty="0" smtClean="0">
                <a:solidFill>
                  <a:srgbClr val="FF0000"/>
                </a:solidFill>
                <a:sym typeface="Wingdings" pitchFamily="2" charset="2"/>
              </a:rPr>
              <a:t>Only take the first </a:t>
            </a:r>
            <a:r>
              <a:rPr lang="en-US" sz="1600" b="0" i="1" dirty="0" smtClean="0">
                <a:sym typeface="Wingdings" pitchFamily="2" charset="2"/>
              </a:rPr>
              <a:t>N</a:t>
            </a:r>
            <a:r>
              <a:rPr lang="en-US" sz="1200" b="0" i="1" dirty="0" smtClean="0">
                <a:sym typeface="Wingdings" pitchFamily="2" charset="2"/>
              </a:rPr>
              <a:t>SD.SHORT</a:t>
            </a:r>
            <a:r>
              <a:rPr lang="en-US" sz="1600" b="0" i="1" dirty="0" smtClean="0">
                <a:sym typeface="Wingdings" pitchFamily="2" charset="2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sym typeface="Wingdings" pitchFamily="2" charset="2"/>
              </a:rPr>
              <a:t>tones </a:t>
            </a:r>
            <a:r>
              <a:rPr lang="en-US" sz="1600" b="0" dirty="0" smtClean="0">
                <a:sym typeface="Wingdings" pitchFamily="2" charset="2"/>
              </a:rPr>
              <a:t> FD processing (MIMO Equalizer, LDPC Decoder)MAC processing.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Post-FEC padding bits are not processed.</a:t>
            </a:r>
          </a:p>
          <a:p>
            <a:endParaRPr lang="en-US" b="0" dirty="0" smtClean="0">
              <a:sym typeface="Wingdings" pitchFamily="2" charset="2"/>
            </a:endParaRPr>
          </a:p>
          <a:p>
            <a:r>
              <a:rPr lang="en-US" b="0" dirty="0" smtClean="0">
                <a:sym typeface="Wingdings" pitchFamily="2" charset="2"/>
              </a:rPr>
              <a:t>For BCC:</a:t>
            </a:r>
          </a:p>
          <a:p>
            <a:pPr lvl="1"/>
            <a:r>
              <a:rPr lang="en-US" b="0" dirty="0" smtClean="0">
                <a:sym typeface="Wingdings" pitchFamily="2" charset="2"/>
              </a:rPr>
              <a:t>Almost all tones need to be processed due to </a:t>
            </a:r>
            <a:r>
              <a:rPr lang="en-US" b="0" dirty="0" err="1" smtClean="0">
                <a:sym typeface="Wingdings" pitchFamily="2" charset="2"/>
              </a:rPr>
              <a:t>interleaver</a:t>
            </a:r>
            <a:r>
              <a:rPr lang="en-US" b="0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US" dirty="0" smtClean="0"/>
              <a:t>However, we propose to disallow BCC in 40MHz, 80MHz and 160MHz. See [2] for more details.</a:t>
            </a:r>
            <a:endParaRPr lang="en-US" b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4114800"/>
          </a:xfrm>
        </p:spPr>
        <p:txBody>
          <a:bodyPr/>
          <a:lstStyle/>
          <a:p>
            <a:r>
              <a:rPr lang="en-US" sz="2000" b="0" dirty="0" smtClean="0"/>
              <a:t>PE durations for different pre-FEC padding boundaries (</a:t>
            </a:r>
            <a:r>
              <a:rPr lang="en-US" sz="2000" b="0" i="1" dirty="0" smtClean="0"/>
              <a:t>a-factor</a:t>
            </a:r>
            <a:r>
              <a:rPr lang="en-US" sz="2000" b="0" dirty="0" smtClean="0"/>
              <a:t> values).</a:t>
            </a:r>
          </a:p>
          <a:p>
            <a:pPr lvl="1"/>
            <a:r>
              <a:rPr lang="en-US" sz="1600" dirty="0" smtClean="0"/>
              <a:t>Based on decoding capability of the device.</a:t>
            </a:r>
          </a:p>
          <a:p>
            <a:pPr lvl="1"/>
            <a:r>
              <a:rPr lang="en-US" sz="1600" dirty="0" smtClean="0"/>
              <a:t>An Example where max PE duration is 16us: </a:t>
            </a:r>
          </a:p>
          <a:p>
            <a:pPr lvl="2"/>
            <a:r>
              <a:rPr lang="en-US" sz="1400" dirty="0" smtClean="0"/>
              <a:t>T</a:t>
            </a:r>
            <a:r>
              <a:rPr lang="en-US" sz="1100" dirty="0" smtClean="0"/>
              <a:t>PE1</a:t>
            </a:r>
            <a:r>
              <a:rPr lang="en-US" sz="1400" dirty="0" smtClean="0"/>
              <a:t> = 4us, or ~¼ long symbol       (</a:t>
            </a:r>
            <a:r>
              <a:rPr lang="en-US" sz="1400" i="1" dirty="0" smtClean="0"/>
              <a:t>a</a:t>
            </a:r>
            <a:r>
              <a:rPr lang="en-US" sz="1400" dirty="0" smtClean="0"/>
              <a:t>=1)</a:t>
            </a:r>
          </a:p>
          <a:p>
            <a:pPr lvl="2"/>
            <a:r>
              <a:rPr lang="en-US" sz="1400" dirty="0" smtClean="0"/>
              <a:t>T</a:t>
            </a:r>
            <a:r>
              <a:rPr lang="en-US" sz="1050" dirty="0" smtClean="0"/>
              <a:t>PE2</a:t>
            </a:r>
            <a:r>
              <a:rPr lang="en-US" sz="1400" dirty="0" smtClean="0"/>
              <a:t> = 8us , or ~1/2 long symbol    (</a:t>
            </a:r>
            <a:r>
              <a:rPr lang="en-US" sz="1400" i="1" dirty="0" smtClean="0"/>
              <a:t>a</a:t>
            </a:r>
            <a:r>
              <a:rPr lang="en-US" sz="1400" dirty="0" smtClean="0"/>
              <a:t>=2)</a:t>
            </a:r>
          </a:p>
          <a:p>
            <a:pPr lvl="2"/>
            <a:r>
              <a:rPr lang="en-US" sz="1400" dirty="0" smtClean="0"/>
              <a:t>T</a:t>
            </a:r>
            <a:r>
              <a:rPr lang="en-US" sz="1050" dirty="0" smtClean="0"/>
              <a:t>PE3</a:t>
            </a:r>
            <a:r>
              <a:rPr lang="en-US" sz="1400" dirty="0" smtClean="0"/>
              <a:t> = 12us,  or ~3/4 long symbol  (</a:t>
            </a:r>
            <a:r>
              <a:rPr lang="en-US" sz="1400" i="1" dirty="0" smtClean="0"/>
              <a:t>a</a:t>
            </a:r>
            <a:r>
              <a:rPr lang="en-US" sz="1400" dirty="0" smtClean="0"/>
              <a:t>=3)</a:t>
            </a:r>
          </a:p>
          <a:p>
            <a:pPr lvl="2"/>
            <a:r>
              <a:rPr lang="en-US" sz="1400" dirty="0" smtClean="0"/>
              <a:t>T</a:t>
            </a:r>
            <a:r>
              <a:rPr lang="en-US" sz="1050" dirty="0" smtClean="0"/>
              <a:t>PE4</a:t>
            </a:r>
            <a:r>
              <a:rPr lang="en-US" sz="1400" dirty="0" smtClean="0"/>
              <a:t> = 16us,  or ~1 long symbol     (</a:t>
            </a:r>
            <a:r>
              <a:rPr lang="en-US" sz="1400" i="1" dirty="0" smtClean="0"/>
              <a:t>a</a:t>
            </a:r>
            <a:r>
              <a:rPr lang="en-US" sz="1400" dirty="0" smtClean="0"/>
              <a:t>=4)</a:t>
            </a:r>
          </a:p>
          <a:p>
            <a:pPr lvl="1"/>
            <a:r>
              <a:rPr lang="en-US" sz="1600" dirty="0" smtClean="0"/>
              <a:t>T</a:t>
            </a:r>
            <a:r>
              <a:rPr lang="en-US" sz="1100" dirty="0" smtClean="0"/>
              <a:t>PE</a:t>
            </a:r>
            <a:r>
              <a:rPr lang="en-US" sz="1600" dirty="0" smtClean="0"/>
              <a:t> values are multiple of 4us, for easier L-LENGTH signaling and legacy spoofing.</a:t>
            </a:r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A non-zero signal </a:t>
            </a:r>
            <a:r>
              <a:rPr lang="en-US" dirty="0" smtClean="0"/>
              <a:t>with the same average power as the data </a:t>
            </a:r>
            <a:r>
              <a:rPr lang="en-US" sz="2000" b="0" dirty="0" smtClean="0"/>
              <a:t> should be transmitted in PE field.</a:t>
            </a:r>
          </a:p>
          <a:p>
            <a:pPr lvl="1"/>
            <a:r>
              <a:rPr lang="en-US" sz="1600" dirty="0" smtClean="0"/>
              <a:t>To avoid legacy receiver’s early termination of CCA-Busy</a:t>
            </a:r>
            <a:r>
              <a:rPr lang="en-US" sz="1600" b="0" dirty="0" smtClean="0"/>
              <a:t> status, due to “carrier lost”.</a:t>
            </a:r>
          </a:p>
          <a:p>
            <a:endParaRPr 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3886200"/>
            <a:ext cx="4800598" cy="38100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Excess Info bits</a:t>
            </a:r>
            <a:endParaRPr lang="en-US" sz="1050" b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67400" y="3886201"/>
            <a:ext cx="3124200" cy="38100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PE4</a:t>
            </a:r>
            <a:endParaRPr lang="en-US" sz="1050" b="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76798" y="3886200"/>
            <a:ext cx="990600" cy="381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Pre-FEC</a:t>
            </a:r>
          </a:p>
          <a:p>
            <a:pPr algn="ctr">
              <a:defRPr/>
            </a:pPr>
            <a:r>
              <a:rPr lang="en-US" sz="1050" dirty="0" smtClean="0"/>
              <a:t>padding bits</a:t>
            </a:r>
            <a:endParaRPr lang="en-US" sz="105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495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Duration 16us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3581400"/>
            <a:ext cx="665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</a:t>
            </a:r>
            <a:r>
              <a:rPr lang="en-US" sz="1600" dirty="0" smtClean="0"/>
              <a:t> = 4:</a:t>
            </a:r>
            <a:endParaRPr lang="en-US" sz="16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Packet Extension Field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 bwMode="auto">
          <a:xfrm rot="16200000">
            <a:off x="7315200" y="2819400"/>
            <a:ext cx="228600" cy="3124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Extension Field—cont’d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Each STA may claim its PE Capability for receiving PPDUs for different {BW, N</a:t>
            </a:r>
            <a:r>
              <a:rPr lang="en-US" sz="1400" dirty="0" smtClean="0"/>
              <a:t>SS</a:t>
            </a:r>
            <a:r>
              <a:rPr lang="en-US" dirty="0" smtClean="0"/>
              <a:t>, </a:t>
            </a:r>
            <a:r>
              <a:rPr lang="en-US" dirty="0" smtClean="0"/>
              <a:t>Constellation</a:t>
            </a:r>
            <a:r>
              <a:rPr lang="en-US" dirty="0" smtClean="0"/>
              <a:t>} </a:t>
            </a:r>
            <a:r>
              <a:rPr lang="en-US" dirty="0" smtClean="0"/>
              <a:t>combinations.</a:t>
            </a:r>
          </a:p>
          <a:p>
            <a:pPr lvl="1"/>
            <a:r>
              <a:rPr lang="en-US" dirty="0" smtClean="0"/>
              <a:t>Defining two constellation thresholds per {BW, </a:t>
            </a:r>
            <a:r>
              <a:rPr lang="en-US" dirty="0" err="1" smtClean="0"/>
              <a:t>Nss</a:t>
            </a:r>
            <a:r>
              <a:rPr lang="en-US" dirty="0" smtClean="0"/>
              <a:t>} to split MCSs into 3 groups, corresponding to 0us, and two non-zero max PE durations (equivalent to max PE durations of 8us and 16us respectively). </a:t>
            </a:r>
          </a:p>
          <a:p>
            <a:pPr lvl="2"/>
            <a:r>
              <a:rPr lang="en-US" sz="1400" dirty="0" smtClean="0"/>
              <a:t>To be clear, the 3 categories are:</a:t>
            </a:r>
          </a:p>
          <a:p>
            <a:pPr lvl="3"/>
            <a:r>
              <a:rPr lang="en-US" dirty="0" smtClean="0"/>
              <a:t>“0us”:  T</a:t>
            </a:r>
            <a:r>
              <a:rPr lang="en-US" sz="1100" dirty="0" smtClean="0"/>
              <a:t>PE</a:t>
            </a:r>
            <a:r>
              <a:rPr lang="en-US" dirty="0" smtClean="0"/>
              <a:t> = [0 0 0 0]us,  for a=1~4 respectively</a:t>
            </a:r>
          </a:p>
          <a:p>
            <a:pPr lvl="3"/>
            <a:r>
              <a:rPr lang="en-US" dirty="0" smtClean="0"/>
              <a:t>“8us”: T</a:t>
            </a:r>
            <a:r>
              <a:rPr lang="en-US" sz="1100" dirty="0" smtClean="0"/>
              <a:t>PE</a:t>
            </a:r>
            <a:r>
              <a:rPr lang="en-US" dirty="0" smtClean="0"/>
              <a:t> = [0 0 4 8]us, for a=1~4 respectively</a:t>
            </a:r>
          </a:p>
          <a:p>
            <a:pPr lvl="3"/>
            <a:r>
              <a:rPr lang="en-US" dirty="0" smtClean="0"/>
              <a:t>“16us”: T</a:t>
            </a:r>
            <a:r>
              <a:rPr lang="en-US" sz="1100" dirty="0" smtClean="0"/>
              <a:t>PE</a:t>
            </a:r>
            <a:r>
              <a:rPr lang="en-US" dirty="0" smtClean="0"/>
              <a:t> = [4 8 12 16]us, for a=1~4 respectively</a:t>
            </a:r>
          </a:p>
          <a:p>
            <a:endParaRPr lang="en-US" dirty="0" smtClean="0"/>
          </a:p>
          <a:p>
            <a:r>
              <a:rPr lang="en-US" dirty="0" smtClean="0"/>
              <a:t>When STA indicates 80MHz capability or higher, 0µs PE is applied for </a:t>
            </a:r>
            <a:r>
              <a:rPr lang="en-US" dirty="0" smtClean="0"/>
              <a:t>RU≤20MHz</a:t>
            </a:r>
            <a:endParaRPr lang="en-US" dirty="0" smtClean="0"/>
          </a:p>
          <a:p>
            <a:pPr lvl="1"/>
            <a:r>
              <a:rPr lang="en-US" sz="1600" dirty="0" smtClean="0"/>
              <a:t>No capability indicated for RU </a:t>
            </a:r>
            <a:r>
              <a:rPr lang="en-US" sz="1600" dirty="0"/>
              <a:t>≤ </a:t>
            </a:r>
            <a:r>
              <a:rPr lang="en-US" sz="1600" dirty="0" smtClean="0"/>
              <a:t>20MHz in this case</a:t>
            </a:r>
          </a:p>
          <a:p>
            <a:pPr lvl="1"/>
            <a:r>
              <a:rPr lang="en-US" sz="1600" dirty="0" smtClean="0"/>
              <a:t>Otherwise, PE capability is indicated down to TBD RU sizes.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PE Capability—Illustration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619117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1"/>
            <a:ext cx="6218034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60786" y="2215329"/>
            <a:ext cx="133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dirty="0"/>
              <a:t>Max </a:t>
            </a:r>
            <a:r>
              <a:rPr lang="en-US" sz="1800" dirty="0" smtClean="0"/>
              <a:t>PE 8µs</a:t>
            </a:r>
          </a:p>
          <a:p>
            <a:pPr marL="0" indent="0">
              <a:buNone/>
            </a:pPr>
            <a:r>
              <a:rPr lang="en-US" sz="1800" dirty="0" smtClean="0"/>
              <a:t>mode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3970" y="4553635"/>
            <a:ext cx="144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dirty="0"/>
              <a:t>Max </a:t>
            </a:r>
            <a:r>
              <a:rPr lang="en-US" sz="1800" dirty="0" smtClean="0"/>
              <a:t>PE 16µs</a:t>
            </a:r>
          </a:p>
          <a:p>
            <a:pPr marL="0" indent="0">
              <a:buNone/>
            </a:pPr>
            <a:r>
              <a:rPr lang="en-US" sz="1800" dirty="0" smtClean="0"/>
              <a:t>mode</a:t>
            </a:r>
            <a:endParaRPr lang="en-US" sz="1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697770" y="4191001"/>
            <a:ext cx="76200" cy="1371600"/>
            <a:chOff x="7696200" y="4724400"/>
            <a:chExt cx="76200" cy="1371600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7772400" y="47244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696200" y="47244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696200" y="60960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7603636" y="1828800"/>
            <a:ext cx="76200" cy="1371600"/>
            <a:chOff x="7696200" y="4724400"/>
            <a:chExt cx="76200" cy="13716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7772400" y="47244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696200" y="47244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7696200" y="60960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1828800"/>
          </a:xfrm>
        </p:spPr>
        <p:txBody>
          <a:bodyPr>
            <a:noAutofit/>
          </a:bodyPr>
          <a:lstStyle/>
          <a:p>
            <a:r>
              <a:rPr lang="en-US" sz="1800" b="0" dirty="0" smtClean="0"/>
              <a:t>HE device capability for determining PE duration is based on two constellation thresholds per{NSS, BW} </a:t>
            </a:r>
          </a:p>
          <a:p>
            <a:r>
              <a:rPr lang="en-US" sz="1800" b="0" dirty="0" smtClean="0"/>
              <a:t>If constellation  </a:t>
            </a:r>
            <a:r>
              <a:rPr lang="en-US" sz="1800" b="0" dirty="0" smtClean="0">
                <a:sym typeface="Symbol"/>
              </a:rPr>
              <a:t></a:t>
            </a:r>
            <a:r>
              <a:rPr lang="en-US" sz="1800" b="0" dirty="0" smtClean="0"/>
              <a:t> </a:t>
            </a:r>
            <a:r>
              <a:rPr lang="en-US" sz="1800" b="0" i="1" dirty="0" smtClean="0"/>
              <a:t>threshold</a:t>
            </a:r>
            <a:r>
              <a:rPr lang="en-US" sz="1800" b="0" i="1" baseline="-25000" dirty="0" smtClean="0"/>
              <a:t>16</a:t>
            </a:r>
            <a:r>
              <a:rPr lang="en-US" sz="1800" b="0" dirty="0" smtClean="0"/>
              <a:t> apply max PE 16µs mode, else if constellation  </a:t>
            </a:r>
            <a:r>
              <a:rPr lang="en-US" sz="1800" b="0" dirty="0" smtClean="0">
                <a:sym typeface="Symbol"/>
              </a:rPr>
              <a:t></a:t>
            </a:r>
            <a:r>
              <a:rPr lang="en-US" sz="1800" b="0" dirty="0" smtClean="0"/>
              <a:t> </a:t>
            </a:r>
            <a:r>
              <a:rPr lang="en-US" sz="1800" b="0" i="1" dirty="0" smtClean="0"/>
              <a:t>threshold</a:t>
            </a:r>
            <a:r>
              <a:rPr lang="en-US" sz="1800" b="0" i="1" baseline="-25000" dirty="0" smtClean="0"/>
              <a:t>8</a:t>
            </a:r>
            <a:r>
              <a:rPr lang="en-US" sz="1800" b="0" dirty="0" smtClean="0"/>
              <a:t> apply max PE 8µs mode, else no packet extension</a:t>
            </a:r>
          </a:p>
          <a:p>
            <a:r>
              <a:rPr lang="en-US" sz="1800" b="0" dirty="0" smtClean="0"/>
              <a:t>The encoding constellation thresholds:</a:t>
            </a:r>
          </a:p>
          <a:p>
            <a:endParaRPr lang="en-US" b="0" dirty="0" smtClean="0"/>
          </a:p>
          <a:p>
            <a:endParaRPr lang="en-US" dirty="0" smtClean="0"/>
          </a:p>
          <a:p>
            <a:endParaRPr lang="en-US" b="0" dirty="0" smtClean="0"/>
          </a:p>
          <a:p>
            <a:endParaRPr lang="en-US" dirty="0" smtClean="0"/>
          </a:p>
          <a:p>
            <a:endParaRPr lang="en-US" b="0" dirty="0" smtClean="0"/>
          </a:p>
          <a:p>
            <a:endParaRPr lang="en-US" dirty="0" smtClean="0"/>
          </a:p>
          <a:p>
            <a:r>
              <a:rPr lang="en-US" sz="1800" dirty="0" smtClean="0"/>
              <a:t>Example: max PE 8us for 64QAM, max PE 16us for 256QAM and 1024QAM (TBD)</a:t>
            </a:r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  <a:p>
            <a:endParaRPr lang="en-US" b="0" dirty="0" smtClean="0"/>
          </a:p>
          <a:p>
            <a:pPr lvl="1"/>
            <a:endParaRPr lang="en-US" sz="1200" b="0" dirty="0"/>
          </a:p>
          <a:p>
            <a:pPr lvl="1"/>
            <a:endParaRPr lang="en-US" sz="14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36029"/>
              </p:ext>
            </p:extLst>
          </p:nvPr>
        </p:nvGraphicFramePr>
        <p:xfrm>
          <a:off x="5334000" y="2316480"/>
          <a:ext cx="35052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411"/>
                <a:gridCol w="1958789"/>
              </a:tblGrid>
              <a:tr h="2517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constellation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r>
                        <a:rPr lang="en-US" sz="1200" baseline="0" dirty="0" smtClean="0"/>
                        <a:t> capability encoding</a:t>
                      </a:r>
                      <a:endParaRPr lang="en-US" sz="12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001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011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1024QAM (TBD)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</a:tr>
              <a:tr h="279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0525" y="609600"/>
            <a:ext cx="8067675" cy="914400"/>
          </a:xfrm>
        </p:spPr>
        <p:txBody>
          <a:bodyPr/>
          <a:lstStyle/>
          <a:p>
            <a:r>
              <a:rPr lang="en-US" sz="2400" dirty="0" smtClean="0"/>
              <a:t>Constellation Thresholds for PE Capability 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5407222"/>
          <a:ext cx="7772400" cy="53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363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1024QAM (TBD)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V="1">
            <a:off x="5029200" y="5864423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572000" y="6169223"/>
            <a:ext cx="92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threshold</a:t>
            </a:r>
            <a:r>
              <a:rPr lang="en-US" sz="1000" i="1" dirty="0" smtClean="0"/>
              <a:t>8</a:t>
            </a:r>
            <a:endParaRPr lang="en-US" i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6629400" y="5864423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172200" y="6169223"/>
            <a:ext cx="992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threshold</a:t>
            </a:r>
            <a:r>
              <a:rPr lang="en-US" sz="1050" i="1" dirty="0" smtClean="0"/>
              <a:t>16</a:t>
            </a:r>
            <a:endParaRPr 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0525" y="609600"/>
            <a:ext cx="8067675" cy="914400"/>
          </a:xfrm>
        </p:spPr>
        <p:txBody>
          <a:bodyPr/>
          <a:lstStyle/>
          <a:p>
            <a:r>
              <a:rPr lang="en-US" dirty="0" smtClean="0"/>
              <a:t>Constellation Thresholds for PE Capability (ii)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495800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Some special cases are as follows</a:t>
            </a:r>
            <a:r>
              <a:rPr lang="en-US" sz="2000" dirty="0" smtClean="0"/>
              <a:t>:</a:t>
            </a:r>
          </a:p>
          <a:p>
            <a:pPr lvl="1"/>
            <a:r>
              <a:rPr lang="en-US" dirty="0" smtClean="0"/>
              <a:t>If no PE is required</a:t>
            </a:r>
            <a:r>
              <a:rPr lang="en-US" b="0" dirty="0" smtClean="0"/>
              <a:t> both </a:t>
            </a:r>
            <a:r>
              <a:rPr lang="en-US" b="0" i="1" dirty="0"/>
              <a:t>threshold</a:t>
            </a:r>
            <a:r>
              <a:rPr lang="en-US" b="0" i="1" baseline="-25000" dirty="0"/>
              <a:t>8</a:t>
            </a:r>
            <a:r>
              <a:rPr lang="en-US" b="0" baseline="-25000" dirty="0"/>
              <a:t> </a:t>
            </a:r>
            <a:r>
              <a:rPr lang="en-US" b="0" dirty="0" smtClean="0"/>
              <a:t>and </a:t>
            </a:r>
            <a:r>
              <a:rPr lang="en-US" b="0" i="1" dirty="0"/>
              <a:t>threshold</a:t>
            </a:r>
            <a:r>
              <a:rPr lang="en-US" b="0" i="1" baseline="-25000" dirty="0"/>
              <a:t>16</a:t>
            </a:r>
            <a:r>
              <a:rPr lang="en-US" b="0" baseline="-25000" dirty="0"/>
              <a:t> </a:t>
            </a:r>
            <a:r>
              <a:rPr lang="en-US" b="0" dirty="0" smtClean="0"/>
              <a:t>are set to 111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only max PE </a:t>
            </a:r>
            <a:r>
              <a:rPr lang="en-US" dirty="0"/>
              <a:t>8µs mode </a:t>
            </a:r>
            <a:r>
              <a:rPr lang="en-US" b="0" dirty="0"/>
              <a:t>is </a:t>
            </a:r>
            <a:r>
              <a:rPr lang="en-US" b="0" dirty="0" smtClean="0"/>
              <a:t>used, </a:t>
            </a:r>
            <a:r>
              <a:rPr lang="en-US" b="0" dirty="0"/>
              <a:t>set </a:t>
            </a:r>
            <a:r>
              <a:rPr lang="en-US" b="0" i="1" dirty="0"/>
              <a:t>threshold</a:t>
            </a:r>
            <a:r>
              <a:rPr lang="en-US" b="0" i="1" baseline="-25000" dirty="0"/>
              <a:t>16</a:t>
            </a:r>
            <a:r>
              <a:rPr lang="en-US" b="0" dirty="0"/>
              <a:t> to </a:t>
            </a:r>
            <a:r>
              <a:rPr lang="en-US" b="0" dirty="0" smtClean="0"/>
              <a:t>be 111, </a:t>
            </a:r>
            <a:r>
              <a:rPr lang="en-US" b="0" dirty="0"/>
              <a:t>and </a:t>
            </a:r>
            <a:r>
              <a:rPr lang="en-US" b="0" i="1" dirty="0" smtClean="0"/>
              <a:t>threshold</a:t>
            </a:r>
            <a:r>
              <a:rPr lang="en-US" b="0" i="1" baseline="-25000" dirty="0" smtClean="0"/>
              <a:t>8</a:t>
            </a:r>
            <a:r>
              <a:rPr lang="en-US" b="0" dirty="0" smtClean="0"/>
              <a:t> to be the constellation at which </a:t>
            </a:r>
            <a:r>
              <a:rPr lang="en-US" b="0" dirty="0"/>
              <a:t>max </a:t>
            </a:r>
            <a:r>
              <a:rPr lang="en-US" b="0" dirty="0" smtClean="0"/>
              <a:t>PE </a:t>
            </a:r>
            <a:r>
              <a:rPr lang="en-US" b="0" dirty="0"/>
              <a:t>8µs mode </a:t>
            </a:r>
            <a:r>
              <a:rPr lang="en-US" b="0" dirty="0" smtClean="0"/>
              <a:t>starts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only max </a:t>
            </a:r>
            <a:r>
              <a:rPr lang="en-US" dirty="0" smtClean="0"/>
              <a:t>PE 16µs </a:t>
            </a:r>
            <a:r>
              <a:rPr lang="en-US" dirty="0"/>
              <a:t>mode </a:t>
            </a:r>
            <a:r>
              <a:rPr lang="en-US" b="0" dirty="0"/>
              <a:t>is used, set </a:t>
            </a:r>
            <a:r>
              <a:rPr lang="en-US" b="0" i="1" dirty="0"/>
              <a:t>threshold</a:t>
            </a:r>
            <a:r>
              <a:rPr lang="en-US" b="0" i="1" baseline="-25000" dirty="0"/>
              <a:t>16</a:t>
            </a:r>
            <a:r>
              <a:rPr lang="en-US" b="0" i="1" dirty="0"/>
              <a:t> </a:t>
            </a:r>
            <a:r>
              <a:rPr lang="en-US" b="0" dirty="0"/>
              <a:t>to </a:t>
            </a:r>
            <a:r>
              <a:rPr lang="en-US" b="0" dirty="0" smtClean="0"/>
              <a:t>be the </a:t>
            </a:r>
            <a:r>
              <a:rPr lang="en-US" b="0" dirty="0"/>
              <a:t>constellation at which max </a:t>
            </a:r>
            <a:r>
              <a:rPr lang="en-US" b="0" dirty="0" smtClean="0"/>
              <a:t>PE 16µs </a:t>
            </a:r>
            <a:r>
              <a:rPr lang="en-US" b="0" dirty="0"/>
              <a:t>mode </a:t>
            </a:r>
            <a:r>
              <a:rPr lang="en-US" b="0" dirty="0" smtClean="0"/>
              <a:t>starts, </a:t>
            </a:r>
            <a:r>
              <a:rPr lang="en-US" b="0" dirty="0"/>
              <a:t>and </a:t>
            </a:r>
            <a:r>
              <a:rPr lang="en-US" b="0" i="1" dirty="0"/>
              <a:t>threshold</a:t>
            </a:r>
            <a:r>
              <a:rPr lang="en-US" b="0" i="1" baseline="-25000" dirty="0"/>
              <a:t>8</a:t>
            </a:r>
            <a:r>
              <a:rPr lang="en-US" b="0" dirty="0"/>
              <a:t> to be </a:t>
            </a:r>
            <a:r>
              <a:rPr lang="en-US" b="0" dirty="0" smtClean="0"/>
              <a:t>111</a:t>
            </a:r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pPr lvl="1"/>
            <a:endParaRPr lang="en-US" sz="1200" b="0" dirty="0"/>
          </a:p>
          <a:p>
            <a:pPr lvl="1"/>
            <a:endParaRPr lang="en-US" sz="1400" b="0" dirty="0" smtClean="0"/>
          </a:p>
          <a:p>
            <a:pPr lvl="1"/>
            <a:endParaRPr lang="en-US" sz="1400" b="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Parameters to Avoid MCS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495800"/>
          </a:xfrm>
        </p:spPr>
        <p:txBody>
          <a:bodyPr/>
          <a:lstStyle/>
          <a:p>
            <a:r>
              <a:rPr lang="en-US" sz="1800" dirty="0" smtClean="0"/>
              <a:t>If we strictly choose ¼ number of tones, for certain BW and MCS,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CBPS,short</a:t>
            </a:r>
            <a:r>
              <a:rPr lang="en-US" sz="1800" dirty="0" smtClean="0"/>
              <a:t> and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DBPS,short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(or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DBPS,Short</a:t>
            </a:r>
            <a:r>
              <a:rPr lang="en-US" sz="1800" dirty="0" smtClean="0"/>
              <a:t>/N</a:t>
            </a:r>
            <a:r>
              <a:rPr lang="en-US" sz="1800" baseline="-25000" dirty="0" smtClean="0"/>
              <a:t>ES</a:t>
            </a:r>
            <a:r>
              <a:rPr lang="en-US" sz="1800" dirty="0" smtClean="0"/>
              <a:t>) are not integers.</a:t>
            </a:r>
          </a:p>
          <a:p>
            <a:r>
              <a:rPr lang="en-US" sz="1800" dirty="0" smtClean="0"/>
              <a:t>The simplest approach to avoid excluding MCS: define a </a:t>
            </a:r>
            <a:r>
              <a:rPr lang="en-US" sz="1800" dirty="0" smtClean="0">
                <a:solidFill>
                  <a:srgbClr val="FF0000"/>
                </a:solidFill>
              </a:rPr>
              <a:t>compatible</a:t>
            </a:r>
            <a:r>
              <a:rPr lang="en-US" sz="1800" dirty="0" smtClean="0"/>
              <a:t> N</a:t>
            </a:r>
            <a:r>
              <a:rPr lang="en-US" sz="1800" baseline="-25000" dirty="0" smtClean="0"/>
              <a:t>SD.SHORT</a:t>
            </a:r>
            <a:r>
              <a:rPr lang="en-US" sz="1800" dirty="0" smtClean="0"/>
              <a:t> for the last symbol.</a:t>
            </a:r>
          </a:p>
          <a:p>
            <a:pPr lvl="1"/>
            <a:r>
              <a:rPr lang="en-US" sz="1600" dirty="0" smtClean="0"/>
              <a:t>Suggested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SD,short</a:t>
            </a:r>
            <a:r>
              <a:rPr lang="en-US" sz="1600" dirty="0" smtClean="0"/>
              <a:t> for each RU size as shown in the table below:</a:t>
            </a:r>
          </a:p>
          <a:p>
            <a:pPr lvl="2"/>
            <a:r>
              <a:rPr lang="en-US" sz="1400" dirty="0" smtClean="0"/>
              <a:t>Integer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CBPS,short</a:t>
            </a:r>
            <a:r>
              <a:rPr lang="en-US" sz="1400" dirty="0" smtClean="0"/>
              <a:t>,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DBPS,short</a:t>
            </a:r>
            <a:r>
              <a:rPr lang="en-US" sz="1400" dirty="0" smtClean="0"/>
              <a:t> and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DBPS,short</a:t>
            </a:r>
            <a:r>
              <a:rPr lang="en-US" sz="1400" dirty="0" smtClean="0"/>
              <a:t>/N</a:t>
            </a:r>
            <a:r>
              <a:rPr lang="en-US" sz="1400" baseline="-25000" dirty="0" smtClean="0"/>
              <a:t>ES</a:t>
            </a:r>
            <a:r>
              <a:rPr lang="en-US" sz="1400" dirty="0" smtClean="0"/>
              <a:t> for 20MHz and below (≤242-RU )</a:t>
            </a:r>
          </a:p>
          <a:p>
            <a:pPr lvl="2"/>
            <a:r>
              <a:rPr lang="en-US" sz="1400" dirty="0" smtClean="0"/>
              <a:t>Integer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CPBS,short</a:t>
            </a:r>
            <a:r>
              <a:rPr lang="en-US" sz="1400" dirty="0" smtClean="0"/>
              <a:t> and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DBPS,short</a:t>
            </a:r>
            <a:r>
              <a:rPr lang="en-US" sz="1400" dirty="0" smtClean="0"/>
              <a:t> for 40MHz and above (LDPC only).</a:t>
            </a:r>
          </a:p>
          <a:p>
            <a:pPr lvl="1"/>
            <a:r>
              <a:rPr lang="en-US" sz="1600" dirty="0" smtClean="0"/>
              <a:t>The pre-FEC symbol segments become slightly uneven between a=1~3 and a=4 for some RU. But the performance difference should be very negligible.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Encoding procedure described in Appendix starts by: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91292"/>
              </p:ext>
            </p:extLst>
          </p:nvPr>
        </p:nvGraphicFramePr>
        <p:xfrm>
          <a:off x="6096000" y="3886200"/>
          <a:ext cx="2362200" cy="216272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914400"/>
              </a:tblGrid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RU Size</a:t>
                      </a:r>
                      <a:endParaRPr 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</a:t>
                      </a:r>
                      <a:r>
                        <a:rPr lang="en-US" sz="1200" baseline="-25000" dirty="0" err="1" smtClean="0"/>
                        <a:t>SD,Short</a:t>
                      </a:r>
                      <a:endParaRPr lang="en-US" sz="1200" baseline="-25000" dirty="0"/>
                    </a:p>
                  </a:txBody>
                  <a:tcPr anchor="ctr"/>
                </a:tc>
              </a:tr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484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996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240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339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996x2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492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524000" y="4724400"/>
          <a:ext cx="3148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3" imgW="1993680" imgH="482400" progId="Equation.DSMT4">
                  <p:embed/>
                </p:oleObj>
              </mc:Choice>
              <mc:Fallback>
                <p:oleObj name="Equation" r:id="rId3" imgW="199368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24400"/>
                        <a:ext cx="31480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DL-MU Padding Method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All user’s data fields end at the same time in the DL-MU PPDU.</a:t>
            </a:r>
          </a:p>
          <a:p>
            <a:r>
              <a:rPr lang="en-US" dirty="0" smtClean="0"/>
              <a:t>All users share the same PE duration.</a:t>
            </a:r>
          </a:p>
          <a:p>
            <a:r>
              <a:rPr lang="en-US" dirty="0" smtClean="0"/>
              <a:t>All users share a common </a:t>
            </a:r>
            <a:r>
              <a:rPr lang="en-US" i="1" dirty="0" smtClean="0"/>
              <a:t>a-factor</a:t>
            </a:r>
            <a:r>
              <a:rPr lang="en-US" dirty="0" smtClean="0"/>
              <a:t> across all users, based on the user with the longest span.</a:t>
            </a:r>
          </a:p>
          <a:p>
            <a:pPr lvl="1"/>
            <a:r>
              <a:rPr lang="en-US" dirty="0" smtClean="0"/>
              <a:t>Clean design, simple signaling, simple padding as in 11ac.</a:t>
            </a:r>
          </a:p>
          <a:p>
            <a:pPr lvl="1"/>
            <a:r>
              <a:rPr lang="en-US" dirty="0" smtClean="0"/>
              <a:t>Minimize SIG field overhead, no per-user fields needed.</a:t>
            </a:r>
          </a:p>
          <a:p>
            <a:pPr lvl="2"/>
            <a:r>
              <a:rPr lang="en-US" dirty="0" smtClean="0"/>
              <a:t>No per-user </a:t>
            </a:r>
            <a:r>
              <a:rPr lang="en-US" i="1" dirty="0" smtClean="0"/>
              <a:t>a-factor</a:t>
            </a:r>
            <a:r>
              <a:rPr lang="en-US" dirty="0" smtClean="0"/>
              <a:t> field.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As in 11ac DLMU, there is only 1 common bit needed for all users indicating “LDPC extra symbol”, even if some users are doing BCC! </a:t>
            </a:r>
          </a:p>
          <a:p>
            <a:pPr lvl="0"/>
            <a:r>
              <a:rPr lang="en-US" dirty="0" smtClean="0"/>
              <a:t>Based on </a:t>
            </a:r>
            <a:r>
              <a:rPr lang="en-US" i="1" dirty="0" smtClean="0"/>
              <a:t>a-factor </a:t>
            </a:r>
            <a:r>
              <a:rPr lang="en-US" dirty="0" smtClean="0"/>
              <a:t>value and each user’s PE capabilities, AP computes the PE duration for each user </a:t>
            </a:r>
            <a:r>
              <a:rPr lang="en-US" i="1" dirty="0" err="1" smtClean="0"/>
              <a:t>T</a:t>
            </a:r>
            <a:r>
              <a:rPr lang="en-US" sz="1400" i="1" dirty="0" err="1" smtClean="0"/>
              <a:t>PE,u</a:t>
            </a:r>
            <a:r>
              <a:rPr lang="en-US" dirty="0" smtClean="0"/>
              <a:t>, and the PE duration of the whole DL-MU PPDU is                               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For DL-MU, AP indicates common </a:t>
            </a:r>
            <a:r>
              <a:rPr lang="en-US" dirty="0" err="1" smtClean="0"/>
              <a:t>Nsym</a:t>
            </a:r>
            <a:r>
              <a:rPr lang="en-US" dirty="0" smtClean="0"/>
              <a:t> , </a:t>
            </a:r>
            <a:r>
              <a:rPr lang="en-US" i="1" dirty="0" smtClean="0"/>
              <a:t>a-factor , </a:t>
            </a:r>
            <a:r>
              <a:rPr lang="en-US" dirty="0" smtClean="0"/>
              <a:t>LDPC Extra Symbol indication, and T</a:t>
            </a:r>
            <a:r>
              <a:rPr lang="en-US" baseline="-25000" dirty="0" smtClean="0"/>
              <a:t>PE</a:t>
            </a:r>
            <a:r>
              <a:rPr lang="en-US" dirty="0" smtClean="0"/>
              <a:t> in the HE-SIG field for all users.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5105400"/>
          <a:ext cx="1828800" cy="327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3" imgW="1562040" imgH="279360" progId="Equation.DSMT4">
                  <p:embed/>
                </p:oleObj>
              </mc:Choice>
              <mc:Fallback>
                <p:oleObj name="Equation" r:id="rId3" imgW="1562040" imgH="2793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05400"/>
                        <a:ext cx="1828800" cy="327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DL-MU Padding Method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533400"/>
          </a:xfrm>
        </p:spPr>
        <p:txBody>
          <a:bodyPr/>
          <a:lstStyle/>
          <a:p>
            <a:r>
              <a:rPr lang="en-US" dirty="0" smtClean="0"/>
              <a:t>Illustration (DL-OFDMA)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3048000"/>
            <a:ext cx="61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User-1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3048000"/>
            <a:ext cx="26670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048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5146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Symbol - N</a:t>
            </a:r>
            <a:r>
              <a:rPr lang="en-US" sz="1000" dirty="0" smtClean="0"/>
              <a:t>SYM</a:t>
            </a:r>
            <a:r>
              <a:rPr lang="en-US" dirty="0" smtClean="0"/>
              <a:t> -1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2438400"/>
            <a:ext cx="15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Symbol – N</a:t>
            </a:r>
            <a:r>
              <a:rPr lang="en-US" sz="1000" dirty="0" smtClean="0"/>
              <a:t>SYM</a:t>
            </a:r>
            <a:r>
              <a:rPr lang="en-US" sz="1100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a=2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67200" y="3048000"/>
            <a:ext cx="5334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00600" y="3048000"/>
            <a:ext cx="838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16200000">
            <a:off x="5486400" y="1524000"/>
            <a:ext cx="304800" cy="2743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631" y="3429000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User-2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(longest span)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31242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31242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3124200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5943600" y="3048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Post-FEC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7010400" y="3048000"/>
            <a:ext cx="13716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67600" y="3124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1600200" y="3429000"/>
            <a:ext cx="26670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3429000"/>
            <a:ext cx="9906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257800" y="3429000"/>
            <a:ext cx="381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35052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67200" y="35052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34290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010400" y="3429000"/>
            <a:ext cx="13716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67600" y="3505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66800" y="3364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52400" y="3874532"/>
            <a:ext cx="61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User-3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0200" y="3798332"/>
            <a:ext cx="990600" cy="3926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52600" y="3837801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95800" y="38531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7010400" y="3798332"/>
            <a:ext cx="13716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67600" y="387453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66800" y="3733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2590800" y="3810000"/>
            <a:ext cx="16764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19400" y="38531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0" y="4255532"/>
            <a:ext cx="61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User-4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600200" y="4179332"/>
            <a:ext cx="1828800" cy="3926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09800" y="4218801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bits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495800" y="42341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7010400" y="4179332"/>
            <a:ext cx="13716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67600" y="425553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66800" y="4114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3429000" y="4191000"/>
            <a:ext cx="838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29000" y="42341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Pre-FEC</a:t>
            </a:r>
            <a:endParaRPr lang="en-US" sz="11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5638800" y="3048000"/>
            <a:ext cx="1371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43600" y="3429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Post-FEC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5638800" y="3429000"/>
            <a:ext cx="1371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3810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Post-FEC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5638800" y="3810000"/>
            <a:ext cx="1371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4191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Post-FEC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5638800" y="4191000"/>
            <a:ext cx="1371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UL-MU Padding Method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038600"/>
          </a:xfrm>
        </p:spPr>
        <p:txBody>
          <a:bodyPr/>
          <a:lstStyle/>
          <a:p>
            <a:r>
              <a:rPr lang="en-US" sz="1800" b="0" dirty="0" smtClean="0"/>
              <a:t>In UL-MU, AP does not have exact number of bytes in each user’s buffer—hence cannot compute </a:t>
            </a:r>
            <a:r>
              <a:rPr lang="en-US" sz="1800" b="0" i="1" dirty="0" smtClean="0"/>
              <a:t>a-factor</a:t>
            </a:r>
            <a:r>
              <a:rPr lang="en-US" sz="1800" b="0" dirty="0" smtClean="0"/>
              <a:t> on a per user basis like SU and DL-MU. However, the STA can use pre-FEC padding to fill </a:t>
            </a:r>
            <a:r>
              <a:rPr lang="en-US" sz="1800" b="0" dirty="0" err="1" smtClean="0"/>
              <a:t>Nsym</a:t>
            </a:r>
            <a:r>
              <a:rPr lang="en-US" sz="1800" b="0" dirty="0" smtClean="0"/>
              <a:t> long symbols + a-factor short segments.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Prefer a common </a:t>
            </a:r>
            <a:r>
              <a:rPr lang="en-US" sz="1800" b="0" i="1" dirty="0" smtClean="0"/>
              <a:t>a-factor</a:t>
            </a:r>
            <a:r>
              <a:rPr lang="en-US" sz="1800" b="0" dirty="0" smtClean="0"/>
              <a:t> design similar to DL-MU, i.e. </a:t>
            </a:r>
          </a:p>
          <a:p>
            <a:pPr lvl="1"/>
            <a:r>
              <a:rPr lang="en-US" sz="1800" dirty="0" smtClean="0"/>
              <a:t>AP indicates common </a:t>
            </a:r>
            <a:r>
              <a:rPr lang="en-US" sz="1800" dirty="0" err="1" smtClean="0"/>
              <a:t>N</a:t>
            </a:r>
            <a:r>
              <a:rPr lang="en-US" dirty="0" err="1" smtClean="0"/>
              <a:t>sym</a:t>
            </a:r>
            <a:r>
              <a:rPr lang="en-US" sz="1800" dirty="0" smtClean="0"/>
              <a:t> , </a:t>
            </a:r>
            <a:r>
              <a:rPr lang="en-US" sz="1800" i="1" dirty="0" smtClean="0"/>
              <a:t>a-factor , </a:t>
            </a:r>
            <a:r>
              <a:rPr lang="en-US" sz="1800" dirty="0" smtClean="0"/>
              <a:t>LDPC Extra Symbol indication, and T</a:t>
            </a:r>
            <a:r>
              <a:rPr lang="en-US" sz="1300" dirty="0" smtClean="0"/>
              <a:t>PE </a:t>
            </a:r>
            <a:r>
              <a:rPr lang="en-US" sz="1800" dirty="0" smtClean="0"/>
              <a:t>for all users, in the trigger frame.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BCC users always pre-FEC pad to the pre-determined </a:t>
            </a:r>
            <a:r>
              <a:rPr lang="en-US" sz="1800" i="1" dirty="0" smtClean="0"/>
              <a:t>a-factor.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LDPC users:</a:t>
            </a:r>
          </a:p>
          <a:p>
            <a:pPr lvl="2"/>
            <a:r>
              <a:rPr lang="en-US" sz="1400" dirty="0" smtClean="0"/>
              <a:t>If LDPC Extra Symbol = 1, always pre-FEC pad to </a:t>
            </a:r>
            <a:r>
              <a:rPr lang="en-US" sz="1400" i="1" dirty="0" err="1" smtClean="0"/>
              <a:t>a</a:t>
            </a:r>
            <a:r>
              <a:rPr lang="en-US" sz="650" i="1" dirty="0" err="1" smtClean="0"/>
              <a:t>init</a:t>
            </a:r>
            <a:r>
              <a:rPr lang="en-US" sz="1400" i="1" dirty="0" smtClean="0"/>
              <a:t> = a-1</a:t>
            </a:r>
            <a:r>
              <a:rPr lang="en-US" sz="1400" dirty="0" smtClean="0"/>
              <a:t>  in the last symbol(s), and always apply LDPC extra symbol using the last symbol segment (</a:t>
            </a:r>
            <a:r>
              <a:rPr lang="en-US" sz="1400" i="1" dirty="0" smtClean="0"/>
              <a:t>a=a</a:t>
            </a:r>
            <a:r>
              <a:rPr lang="en-US" sz="650" i="1" dirty="0" smtClean="0"/>
              <a:t>init</a:t>
            </a:r>
            <a:r>
              <a:rPr lang="en-US" sz="1400" i="1" dirty="0" smtClean="0"/>
              <a:t>+1</a:t>
            </a:r>
            <a:r>
              <a:rPr lang="en-US" sz="1400" dirty="0" smtClean="0"/>
              <a:t>).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If LDPC Extra Symbol = 0, always pre-FEC pad to </a:t>
            </a:r>
            <a:r>
              <a:rPr lang="en-US" sz="1400" i="1" dirty="0" err="1" smtClean="0"/>
              <a:t>a</a:t>
            </a:r>
            <a:r>
              <a:rPr lang="en-US" sz="650" i="1" dirty="0" err="1" smtClean="0"/>
              <a:t>init</a:t>
            </a:r>
            <a:r>
              <a:rPr lang="en-US" sz="1400" i="1" dirty="0" smtClean="0"/>
              <a:t> = a</a:t>
            </a:r>
            <a:r>
              <a:rPr lang="en-US" sz="1400" dirty="0" smtClean="0"/>
              <a:t>  in the last symbol(s), and always do not apply LDPC extra symbol.</a:t>
            </a:r>
          </a:p>
          <a:p>
            <a:pPr lvl="3"/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SIG Field Signaling (1)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HE-SIG Field:</a:t>
            </a:r>
          </a:p>
          <a:p>
            <a:pPr lvl="1"/>
            <a:r>
              <a:rPr lang="en-US" dirty="0" smtClean="0"/>
              <a:t>2-bits for </a:t>
            </a:r>
            <a:r>
              <a:rPr lang="en-US" i="1" dirty="0" smtClean="0"/>
              <a:t>a-factor</a:t>
            </a:r>
            <a:r>
              <a:rPr lang="en-US" dirty="0" smtClean="0"/>
              <a:t> .</a:t>
            </a:r>
          </a:p>
          <a:p>
            <a:pPr lvl="1"/>
            <a:r>
              <a:rPr lang="en-US" dirty="0" smtClean="0"/>
              <a:t>1 bit for PE </a:t>
            </a:r>
            <a:r>
              <a:rPr lang="en-US" dirty="0" err="1" smtClean="0"/>
              <a:t>dis</a:t>
            </a:r>
            <a:r>
              <a:rPr lang="en-US" dirty="0" smtClean="0"/>
              <a:t>-ambiguity .</a:t>
            </a:r>
          </a:p>
          <a:p>
            <a:pPr lvl="2"/>
            <a:r>
              <a:rPr lang="en-US" dirty="0" smtClean="0"/>
              <a:t>For receiver to derive correct </a:t>
            </a:r>
            <a:r>
              <a:rPr lang="en-US" i="1" dirty="0" smtClean="0"/>
              <a:t>T</a:t>
            </a:r>
            <a:r>
              <a:rPr lang="en-US" sz="1100" i="1" dirty="0" smtClean="0"/>
              <a:t>PE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sz="1100" i="1" dirty="0" smtClean="0"/>
              <a:t>SYM</a:t>
            </a:r>
            <a:r>
              <a:rPr lang="en-US" dirty="0" smtClean="0"/>
              <a:t> without ambiguity.</a:t>
            </a:r>
          </a:p>
          <a:p>
            <a:r>
              <a:rPr lang="en-US" i="1" dirty="0" smtClean="0"/>
              <a:t>a-factor</a:t>
            </a:r>
            <a:r>
              <a:rPr lang="en-US" dirty="0" smtClean="0"/>
              <a:t> field definition: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65135"/>
              </p:ext>
            </p:extLst>
          </p:nvPr>
        </p:nvGraphicFramePr>
        <p:xfrm>
          <a:off x="2057400" y="3632200"/>
          <a:ext cx="41910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363"/>
                <a:gridCol w="3195638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t="-1639" r="-322086" b="-42295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31048" t="-1639" b="-422951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31048" t="-101639" b="-322951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31048" t="-205000" b="-228333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31048" t="-300000" b="-124590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2"/>
                      <a:stretch>
                        <a:fillRect l="-31048" t="-400000" b="-24590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Signaling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 Parameters: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L-SIG: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362200" y="2438400"/>
          <a:ext cx="4267200" cy="347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3" imgW="2908300" imgH="241300" progId="Equation.DSMT4">
                  <p:embed/>
                </p:oleObj>
              </mc:Choice>
              <mc:Fallback>
                <p:oleObj name="Equation" r:id="rId3" imgW="29083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438400"/>
                        <a:ext cx="4267200" cy="347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43840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2362199" y="1981200"/>
          <a:ext cx="42221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5" imgW="3276600" imgH="241300" progId="Equation.DSMT4">
                  <p:embed/>
                </p:oleObj>
              </mc:Choice>
              <mc:Fallback>
                <p:oleObj name="Equation" r:id="rId5" imgW="32766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199" y="1981200"/>
                        <a:ext cx="422218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713298"/>
              </p:ext>
            </p:extLst>
          </p:nvPr>
        </p:nvGraphicFramePr>
        <p:xfrm>
          <a:off x="1957086" y="3962400"/>
          <a:ext cx="481787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Equation" r:id="rId7" imgW="3378200" imgH="431800" progId="Equation.DSMT4">
                  <p:embed/>
                </p:oleObj>
              </mc:Choice>
              <mc:Fallback>
                <p:oleObj name="Equation" r:id="rId7" imgW="3378200" imgH="431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086" y="3962400"/>
                        <a:ext cx="481787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Signaling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HE-SIG-A: “PE-</a:t>
            </a:r>
            <a:r>
              <a:rPr lang="en-US" dirty="0" err="1" smtClean="0"/>
              <a:t>Disambiguity</a:t>
            </a:r>
            <a:r>
              <a:rPr lang="en-US" dirty="0" smtClean="0"/>
              <a:t>” Field: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: if  the following is met, set this field to 1; otherwise, set to 0.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Rx Side Computation: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2514600" y="2438400"/>
          <a:ext cx="392457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3" name="Equation" r:id="rId3" imgW="3352800" imgH="457200" progId="Equation.DSMT4">
                  <p:embed/>
                </p:oleObj>
              </mc:Choice>
              <mc:Fallback>
                <p:oleObj name="Equation" r:id="rId3" imgW="33528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438400"/>
                        <a:ext cx="392457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43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828800" y="3733800"/>
          <a:ext cx="592243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4" name="Equation" r:id="rId5" imgW="4445000" imgH="457200" progId="Equation.DSMT4">
                  <p:embed/>
                </p:oleObj>
              </mc:Choice>
              <mc:Fallback>
                <p:oleObj name="Equation" r:id="rId5" imgW="44450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33800"/>
                        <a:ext cx="592243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905000" y="4724400"/>
          <a:ext cx="4953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5" name="Equation" r:id="rId7" imgW="4178300" imgH="863600" progId="Equation.DSMT4">
                  <p:embed/>
                </p:oleObj>
              </mc:Choice>
              <mc:Fallback>
                <p:oleObj name="Equation" r:id="rId7" imgW="4178300" imgH="863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724400"/>
                        <a:ext cx="4953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Simulations: LDPC Performance Sanity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Simulate the same MCS for 11ax  and 11ac.</a:t>
            </a:r>
          </a:p>
          <a:p>
            <a:r>
              <a:rPr lang="en-US" sz="1800" b="0" dirty="0" smtClean="0"/>
              <a:t>80MHz, 4 Rx 3SS, LDPC, DNLOS channel.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For sanity check purpose, we tried different packet sizes to trigger difference scenarios:</a:t>
            </a:r>
          </a:p>
          <a:p>
            <a:pPr lvl="1"/>
            <a:r>
              <a:rPr lang="en-US" sz="1600" dirty="0" smtClean="0"/>
              <a:t>L=16K Bytes, MCS9-3SS.</a:t>
            </a:r>
          </a:p>
          <a:p>
            <a:pPr lvl="2"/>
            <a:r>
              <a:rPr lang="en-US" sz="1400" dirty="0" smtClean="0"/>
              <a:t>11ax padding Op4: 7 symbols, </a:t>
            </a:r>
            <a:r>
              <a:rPr lang="en-US" sz="1400" i="1" dirty="0" smtClean="0"/>
              <a:t>a</a:t>
            </a:r>
            <a:r>
              <a:rPr lang="en-US" sz="1400" dirty="0" smtClean="0"/>
              <a:t> = 3, no LDPC additional symbol;</a:t>
            </a:r>
          </a:p>
          <a:p>
            <a:pPr lvl="2"/>
            <a:r>
              <a:rPr lang="en-US" sz="1400" dirty="0" smtClean="0"/>
              <a:t>11ac: 28 symbols , no additional symbol.</a:t>
            </a:r>
          </a:p>
          <a:p>
            <a:pPr lvl="1"/>
            <a:r>
              <a:rPr lang="en-US" sz="1600" b="0" dirty="0" smtClean="0"/>
              <a:t>L=15000 bits, MCS7-3SS</a:t>
            </a:r>
          </a:p>
          <a:p>
            <a:pPr lvl="2"/>
            <a:r>
              <a:rPr lang="en-US" sz="1400" dirty="0" smtClean="0"/>
              <a:t>11ax padding Op4: 2 symbols, </a:t>
            </a:r>
            <a:r>
              <a:rPr lang="en-US" sz="1400" i="1" dirty="0" smtClean="0"/>
              <a:t>a</a:t>
            </a:r>
            <a:r>
              <a:rPr lang="en-US" sz="1400" dirty="0" smtClean="0"/>
              <a:t> = 1, no LDPC additional symbol;</a:t>
            </a:r>
          </a:p>
          <a:p>
            <a:pPr lvl="2"/>
            <a:r>
              <a:rPr lang="en-US" sz="1400" dirty="0" smtClean="0"/>
              <a:t>11ac: 5 symbols , no LDPC additional symbol.</a:t>
            </a:r>
            <a:endParaRPr lang="en-US" b="0" dirty="0" smtClean="0"/>
          </a:p>
          <a:p>
            <a:pPr lvl="1"/>
            <a:r>
              <a:rPr lang="en-US" sz="1600" dirty="0" smtClean="0"/>
              <a:t>L= 5000 bits, MCS7-3SS</a:t>
            </a:r>
          </a:p>
          <a:p>
            <a:pPr lvl="2"/>
            <a:r>
              <a:rPr lang="en-US" sz="1400" dirty="0" smtClean="0"/>
              <a:t>11ax padding Op4: 1 symbols, </a:t>
            </a:r>
            <a:r>
              <a:rPr lang="en-US" sz="1400" i="1" dirty="0" smtClean="0"/>
              <a:t>a</a:t>
            </a:r>
            <a:r>
              <a:rPr lang="en-US" sz="1400" dirty="0" smtClean="0"/>
              <a:t> = 3, </a:t>
            </a:r>
            <a:r>
              <a:rPr lang="en-US" sz="1400" dirty="0" smtClean="0">
                <a:solidFill>
                  <a:srgbClr val="FF0000"/>
                </a:solidFill>
              </a:rPr>
              <a:t>with LDPC additional symbol</a:t>
            </a:r>
            <a:r>
              <a:rPr lang="en-US" sz="1400" dirty="0" smtClean="0"/>
              <a:t>;</a:t>
            </a:r>
          </a:p>
          <a:p>
            <a:pPr lvl="2"/>
            <a:r>
              <a:rPr lang="en-US" sz="1400" dirty="0" smtClean="0"/>
              <a:t>11ac: 3 symbols , </a:t>
            </a:r>
            <a:r>
              <a:rPr lang="en-US" sz="1400" dirty="0" smtClean="0">
                <a:solidFill>
                  <a:srgbClr val="FF0000"/>
                </a:solidFill>
              </a:rPr>
              <a:t>with LDPC additional symbol</a:t>
            </a:r>
            <a:r>
              <a:rPr lang="en-US" sz="1400" dirty="0" smtClean="0"/>
              <a:t>.</a:t>
            </a:r>
          </a:p>
          <a:p>
            <a:pPr lvl="1"/>
            <a:r>
              <a:rPr lang="en-US" sz="1600" dirty="0" smtClean="0"/>
              <a:t>L= 3150 bits, MCS7-3SS</a:t>
            </a:r>
          </a:p>
          <a:p>
            <a:pPr lvl="2"/>
            <a:r>
              <a:rPr lang="en-US" sz="1400" dirty="0" smtClean="0"/>
              <a:t>11ax padding Op4: 1 symbols, </a:t>
            </a:r>
            <a:r>
              <a:rPr lang="en-US" sz="1400" i="1" dirty="0" smtClean="0"/>
              <a:t>a</a:t>
            </a:r>
            <a:r>
              <a:rPr lang="en-US" sz="1400" dirty="0" smtClean="0"/>
              <a:t> = 3, </a:t>
            </a:r>
            <a:r>
              <a:rPr lang="en-US" sz="1400" dirty="0" smtClean="0">
                <a:solidFill>
                  <a:srgbClr val="FF0000"/>
                </a:solidFill>
              </a:rPr>
              <a:t>with LDPC additional symbol</a:t>
            </a:r>
            <a:r>
              <a:rPr lang="en-US" sz="1400" dirty="0" smtClean="0"/>
              <a:t>;</a:t>
            </a:r>
          </a:p>
          <a:p>
            <a:pPr lvl="2"/>
            <a:r>
              <a:rPr lang="en-US" sz="1400" dirty="0" smtClean="0"/>
              <a:t>11ac: 2 symbols , </a:t>
            </a:r>
            <a:r>
              <a:rPr lang="en-US" sz="1400" dirty="0" smtClean="0">
                <a:solidFill>
                  <a:srgbClr val="FF0000"/>
                </a:solidFill>
              </a:rPr>
              <a:t>with LDPC additional symbol</a:t>
            </a:r>
            <a:r>
              <a:rPr lang="en-US" sz="1400" dirty="0" smtClean="0"/>
              <a:t>.</a:t>
            </a:r>
          </a:p>
          <a:p>
            <a:pPr lvl="2">
              <a:buNone/>
            </a:pPr>
            <a:endParaRPr lang="en-US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4800"/>
          </a:xfrm>
        </p:spPr>
        <p:txBody>
          <a:bodyPr/>
          <a:lstStyle/>
          <a:p>
            <a:r>
              <a:rPr lang="en-US" b="0" dirty="0" smtClean="0"/>
              <a:t>Results</a:t>
            </a:r>
            <a:endParaRPr lang="en-US" b="0" dirty="0"/>
          </a:p>
        </p:txBody>
      </p:sp>
      <p:pic>
        <p:nvPicPr>
          <p:cNvPr id="3073" name="Picture 1" descr="D:\Hongyuan's Documents\Marvell\11ax (HEW)\Internal Discussions\HE PHY Data Portion Parameters\Padding Sims (Jie)\DensiFi_Padding_Compare_with_11ac_3x4_IE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8763869" cy="4953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of Alternative Methods-1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1828800"/>
          </a:xfrm>
        </p:spPr>
        <p:txBody>
          <a:bodyPr/>
          <a:lstStyle/>
          <a:p>
            <a:r>
              <a:rPr lang="en-US" dirty="0" smtClean="0"/>
              <a:t>An alternative method of reducing OFDM symbol durations was proposed in [3].</a:t>
            </a:r>
          </a:p>
          <a:p>
            <a:r>
              <a:rPr lang="en-US" dirty="0" smtClean="0"/>
              <a:t>It seems that [3] mentioned two different methods:</a:t>
            </a:r>
          </a:p>
          <a:p>
            <a:pPr lvl="1"/>
            <a:r>
              <a:rPr lang="en-US" dirty="0" smtClean="0"/>
              <a:t>1. Use short symbols (1/2x, 1x, 2x, 4x), no PE.</a:t>
            </a:r>
          </a:p>
          <a:p>
            <a:pPr lvl="1"/>
            <a:r>
              <a:rPr lang="en-US" dirty="0" smtClean="0"/>
              <a:t>2. Use short symbols ((1/2x),1x, 2x, 4x), but repeat to 4x, with PE.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4267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8361" y="3505200"/>
            <a:ext cx="4659439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0" y="6096000"/>
            <a:ext cx="1210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Method-1 in [3]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8412" y="6096000"/>
            <a:ext cx="1210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Method-2 in [3]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4129" y="3152001"/>
            <a:ext cx="8274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Case 1 ???</a:t>
            </a:r>
            <a:endParaRPr lang="en-US" sz="1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Discussions of Alternative Methods-2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r>
              <a:rPr lang="en-US" u="sng" dirty="0" smtClean="0"/>
              <a:t>Assuming that in [3] method-1 is used for low BW or MCS, while method-2 is used for high BW or MCS</a:t>
            </a:r>
            <a:r>
              <a:rPr lang="en-US" dirty="0" smtClean="0"/>
              <a:t>, we have the following issues: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Method-1 requires OFDM symbol duration switching all the time, which complicates the receiver design.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Although Method-2 may be realized by always using 4x symbol duration, but there is </a:t>
            </a:r>
            <a:r>
              <a:rPr lang="en-US" sz="1600" dirty="0" smtClean="0">
                <a:solidFill>
                  <a:srgbClr val="FF0000"/>
                </a:solidFill>
              </a:rPr>
              <a:t>no efficiency gain</a:t>
            </a:r>
            <a:r>
              <a:rPr lang="en-US" sz="1600" dirty="0" smtClean="0"/>
              <a:t> over our method!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It is undesirable to introduce different padding flows for different PHY configurations (BW, MCS, </a:t>
            </a:r>
            <a:r>
              <a:rPr lang="en-US" sz="1600" dirty="0" err="1" smtClean="0"/>
              <a:t>Nss</a:t>
            </a:r>
            <a:r>
              <a:rPr lang="en-US" sz="1600" dirty="0" smtClean="0"/>
              <a:t>, etc), which was never seen in previous generations (11a/n/ac).</a:t>
            </a:r>
          </a:p>
          <a:p>
            <a:pPr marL="1143000" lvl="2" indent="-342900"/>
            <a:r>
              <a:rPr lang="en-US" sz="1400" dirty="0" smtClean="0"/>
              <a:t>With STBC and LDPC extra symbol, the number of modes will “explode” (e.g. 1/2x, 1x, 2x, 4x, two 1x, two 2x, two 4x, four 1x, four 2x, two 1/2x, four 1/2x)!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It is hard to address LDPC extra symbol: e.g. what happens if 2x is selected at beginning but requires LDPC extra symbol? Same for 1/2x and 4x symbols.—may skew the effective coding rates.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What is 1.6us OFDM symbol (1/2x)? Does it appear in method-2?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Uneven bit splitting (1/2x, 1x, 2x, 4x).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Unsure about 1/2x and 1x symbol performance in outdoor channels.</a:t>
            </a:r>
          </a:p>
          <a:p>
            <a:pPr marL="400050"/>
            <a:r>
              <a:rPr lang="en-US" dirty="0" smtClean="0"/>
              <a:t>Our proposal is a unified approach for all PHY modes that balances efficiency and implementation complexity.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A HE PHY padding and Packet Extension method is proposed to address the area and overhead concern caused by 11ax 4x OFDM numerology.</a:t>
            </a:r>
          </a:p>
          <a:p>
            <a:endParaRPr lang="en-US" sz="2400" dirty="0" smtClean="0"/>
          </a:p>
          <a:p>
            <a:r>
              <a:rPr lang="en-US" sz="2400" dirty="0" smtClean="0"/>
              <a:t>The two-step padding and variable PE duration properly addresses the tradeoff between implementation complexity and HE-PHY overhead.</a:t>
            </a:r>
          </a:p>
          <a:p>
            <a:endParaRPr lang="en-US" sz="2400" dirty="0" smtClean="0"/>
          </a:p>
          <a:p>
            <a:r>
              <a:rPr lang="en-US" sz="2400" dirty="0" smtClean="0"/>
              <a:t>Further discussions on detailed padding parameters; PE capability definition; MU padding methods; and PHY signaling in HE-SIG.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Do you agree to add the following text into Section 3.4 HE Data Field of the current SFD:</a:t>
            </a:r>
          </a:p>
          <a:p>
            <a:pPr lvl="1"/>
            <a:r>
              <a:rPr lang="en-US" dirty="0" smtClean="0"/>
              <a:t>An 11ax SU  PPDU should apply the MAC/PHY pre-FEC padding scheme as in 11ac, to pad toward the nearest of the four possible boundaries (“</a:t>
            </a:r>
            <a:r>
              <a:rPr lang="en-US" i="1" dirty="0" smtClean="0"/>
              <a:t>a</a:t>
            </a:r>
            <a:r>
              <a:rPr lang="en-US" dirty="0" smtClean="0"/>
              <a:t>” factor) in the last Data OFDM symbol(s), and then use post-FEC padding bits to fill up the last OFDM symbol(s).</a:t>
            </a:r>
          </a:p>
          <a:p>
            <a:pPr lvl="2"/>
            <a:r>
              <a:rPr lang="en-US" dirty="0" smtClean="0"/>
              <a:t>Packet Extension (PE) field is defined at the end of 11ax PPDUs.</a:t>
            </a:r>
          </a:p>
          <a:p>
            <a:pPr lvl="2"/>
            <a:r>
              <a:rPr lang="en-US" dirty="0" smtClean="0"/>
              <a:t>PE should have the same average power as data field.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Straw Poll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495800"/>
          </a:xfrm>
        </p:spPr>
        <p:txBody>
          <a:bodyPr/>
          <a:lstStyle/>
          <a:p>
            <a:r>
              <a:rPr lang="en-US" dirty="0" smtClean="0"/>
              <a:t>Do you agree to add the following text into SFD:</a:t>
            </a:r>
          </a:p>
          <a:p>
            <a:pPr lvl="1"/>
            <a:r>
              <a:rPr lang="en-GB" sz="1400" dirty="0" smtClean="0"/>
              <a:t>11ax shall define the max packet extension modes of 8µs and 16µs, correspond to the short symbol segment padding boundaries (“</a:t>
            </a:r>
            <a:r>
              <a:rPr lang="en-GB" sz="1400" i="1" dirty="0" smtClean="0"/>
              <a:t>a-</a:t>
            </a:r>
            <a:r>
              <a:rPr lang="en-GB" sz="1400" dirty="0" smtClean="0"/>
              <a:t>factor”)</a:t>
            </a:r>
            <a:r>
              <a:rPr lang="en-GB" sz="1400" b="1" dirty="0" smtClean="0"/>
              <a:t> </a:t>
            </a:r>
            <a:r>
              <a:rPr lang="en-GB" sz="1400" dirty="0" smtClean="0"/>
              <a:t>according to the following PE duration (</a:t>
            </a:r>
            <a:r>
              <a:rPr lang="en-GB" sz="1400" i="1" dirty="0" smtClean="0"/>
              <a:t>T</a:t>
            </a:r>
            <a:r>
              <a:rPr lang="en-GB" sz="800" i="1" dirty="0" smtClean="0"/>
              <a:t>PE</a:t>
            </a:r>
            <a:r>
              <a:rPr lang="en-GB" sz="1400" dirty="0" smtClean="0"/>
              <a:t>) values:</a:t>
            </a:r>
            <a:endParaRPr lang="en-US" sz="1400" dirty="0" smtClean="0"/>
          </a:p>
          <a:p>
            <a:pPr lvl="2"/>
            <a:r>
              <a:rPr lang="en-GB" sz="1200" dirty="0" smtClean="0"/>
              <a:t>Max packet extension mode 8 µs: </a:t>
            </a:r>
            <a:r>
              <a:rPr lang="en-GB" sz="1200" i="1" dirty="0" smtClean="0"/>
              <a:t>T</a:t>
            </a:r>
            <a:r>
              <a:rPr lang="en-GB" sz="600" i="1" dirty="0" smtClean="0"/>
              <a:t>PE</a:t>
            </a:r>
            <a:r>
              <a:rPr lang="en-GB" sz="1200" dirty="0" smtClean="0"/>
              <a:t> = [0 0 4 8] µs for </a:t>
            </a:r>
            <a:r>
              <a:rPr lang="en-GB" sz="1200" i="1" dirty="0" smtClean="0"/>
              <a:t>a = 1~4 </a:t>
            </a:r>
            <a:r>
              <a:rPr lang="en-GB" sz="1200" dirty="0" smtClean="0"/>
              <a:t>respectively;</a:t>
            </a:r>
            <a:endParaRPr lang="en-US" sz="1200" dirty="0" smtClean="0"/>
          </a:p>
          <a:p>
            <a:pPr lvl="2"/>
            <a:r>
              <a:rPr lang="en-GB" sz="1200" dirty="0" smtClean="0"/>
              <a:t>Max packet extension mode 16 µs: </a:t>
            </a:r>
            <a:r>
              <a:rPr lang="en-GB" sz="1200" i="1" dirty="0" smtClean="0"/>
              <a:t>T</a:t>
            </a:r>
            <a:r>
              <a:rPr lang="en-GB" sz="600" i="1" dirty="0" smtClean="0"/>
              <a:t>PE</a:t>
            </a:r>
            <a:r>
              <a:rPr lang="en-GB" sz="1200" dirty="0" smtClean="0"/>
              <a:t> = [4 8 12 16] µs for </a:t>
            </a:r>
            <a:r>
              <a:rPr lang="en-GB" sz="1200" i="1" dirty="0" smtClean="0"/>
              <a:t>a = 1~4 </a:t>
            </a:r>
            <a:r>
              <a:rPr lang="en-GB" sz="1200" dirty="0" smtClean="0"/>
              <a:t>respectively. </a:t>
            </a:r>
            <a:endParaRPr lang="en-US" sz="1200" dirty="0" smtClean="0"/>
          </a:p>
          <a:p>
            <a:pPr lvl="1"/>
            <a:r>
              <a:rPr lang="en-GB" sz="1400" dirty="0" smtClean="0"/>
              <a:t>HE Capability field shall define two constellation level thresholds (</a:t>
            </a:r>
            <a:r>
              <a:rPr lang="en-GB" sz="1400" i="1" dirty="0" smtClean="0"/>
              <a:t>threshold</a:t>
            </a:r>
            <a:r>
              <a:rPr lang="en-GB" sz="1050" i="1" dirty="0" smtClean="0"/>
              <a:t>16</a:t>
            </a:r>
            <a:r>
              <a:rPr lang="en-GB" sz="1400" i="1" dirty="0" smtClean="0"/>
              <a:t> </a:t>
            </a:r>
            <a:r>
              <a:rPr lang="en-GB" sz="1400" dirty="0" smtClean="0"/>
              <a:t>and </a:t>
            </a:r>
            <a:r>
              <a:rPr lang="en-GB" sz="1400" i="1" dirty="0" smtClean="0"/>
              <a:t>threshold</a:t>
            </a:r>
            <a:r>
              <a:rPr lang="en-GB" sz="800" i="1" dirty="0" smtClean="0"/>
              <a:t>8</a:t>
            </a:r>
            <a:r>
              <a:rPr lang="en-GB" sz="1400" dirty="0" smtClean="0"/>
              <a:t>) for a given {NSS, BW} combination, to determine if and when max packet extension modes 8 µs and 16 µs are applied, i.e.</a:t>
            </a:r>
            <a:endParaRPr lang="en-US" sz="1400" dirty="0" smtClean="0"/>
          </a:p>
          <a:p>
            <a:pPr lvl="2"/>
            <a:r>
              <a:rPr lang="en-GB" sz="1200" dirty="0" smtClean="0"/>
              <a:t>3 bits are used to specify each threshold as the table below.</a:t>
            </a:r>
            <a:endParaRPr lang="en-US" sz="1200" dirty="0" smtClean="0"/>
          </a:p>
          <a:p>
            <a:pPr lvl="2"/>
            <a:r>
              <a:rPr lang="en-GB" sz="1200" dirty="0" smtClean="0"/>
              <a:t>If constellation  </a:t>
            </a:r>
            <a:r>
              <a:rPr lang="en-GB" sz="1200" dirty="0" smtClean="0">
                <a:sym typeface="Symbol"/>
              </a:rPr>
              <a:t></a:t>
            </a:r>
            <a:r>
              <a:rPr lang="en-GB" sz="1200" dirty="0" smtClean="0"/>
              <a:t> </a:t>
            </a:r>
            <a:r>
              <a:rPr lang="en-GB" sz="1200" i="1" dirty="0" smtClean="0"/>
              <a:t>threshold</a:t>
            </a:r>
            <a:r>
              <a:rPr lang="en-GB" sz="1200" i="1" baseline="-25000" dirty="0" smtClean="0"/>
              <a:t>16</a:t>
            </a:r>
            <a:r>
              <a:rPr lang="en-GB" sz="1200" dirty="0" smtClean="0"/>
              <a:t> apply max PE 16 µs mode, else if constellation  </a:t>
            </a:r>
            <a:r>
              <a:rPr lang="en-GB" sz="1200" dirty="0" smtClean="0">
                <a:sym typeface="Symbol"/>
              </a:rPr>
              <a:t></a:t>
            </a:r>
            <a:r>
              <a:rPr lang="en-GB" sz="1200" dirty="0" smtClean="0"/>
              <a:t> </a:t>
            </a:r>
            <a:r>
              <a:rPr lang="en-GB" sz="1200" i="1" dirty="0" smtClean="0"/>
              <a:t>threshold</a:t>
            </a:r>
            <a:r>
              <a:rPr lang="en-GB" sz="1200" i="1" baseline="-25000" dirty="0" smtClean="0"/>
              <a:t>8</a:t>
            </a:r>
            <a:r>
              <a:rPr lang="en-GB" sz="1200" dirty="0" smtClean="0"/>
              <a:t> apply max PE 8 µs mode, else no packet extension.</a:t>
            </a:r>
            <a:endParaRPr lang="en-US" sz="1200" dirty="0" smtClean="0"/>
          </a:p>
          <a:p>
            <a:pPr lvl="2"/>
            <a:r>
              <a:rPr lang="en-GB" sz="1200" dirty="0" smtClean="0"/>
              <a:t>If no PE is required for all constellations both </a:t>
            </a:r>
            <a:r>
              <a:rPr lang="en-GB" sz="1200" i="1" dirty="0" smtClean="0"/>
              <a:t>threshold</a:t>
            </a:r>
            <a:r>
              <a:rPr lang="en-GB" sz="1200" i="1" baseline="-25000" dirty="0" smtClean="0"/>
              <a:t>8</a:t>
            </a:r>
            <a:r>
              <a:rPr lang="en-GB" sz="1200" baseline="-25000" dirty="0" smtClean="0"/>
              <a:t> </a:t>
            </a:r>
            <a:r>
              <a:rPr lang="en-GB" sz="1200" dirty="0" smtClean="0"/>
              <a:t>and </a:t>
            </a:r>
            <a:r>
              <a:rPr lang="en-GB" sz="1200" i="1" dirty="0" smtClean="0"/>
              <a:t>threshold</a:t>
            </a:r>
            <a:r>
              <a:rPr lang="en-GB" sz="1200" i="1" baseline="-25000" dirty="0" smtClean="0"/>
              <a:t>16</a:t>
            </a:r>
            <a:r>
              <a:rPr lang="en-GB" sz="1200" baseline="-25000" dirty="0" smtClean="0"/>
              <a:t> </a:t>
            </a:r>
            <a:r>
              <a:rPr lang="en-GB" sz="1200" dirty="0" smtClean="0"/>
              <a:t>are set to 111</a:t>
            </a:r>
            <a:endParaRPr lang="en-US" sz="1200" dirty="0" smtClean="0"/>
          </a:p>
          <a:p>
            <a:pPr lvl="2"/>
            <a:r>
              <a:rPr lang="en-GB" sz="1200" dirty="0" smtClean="0"/>
              <a:t>If only max PE 8 µs mode is required, set </a:t>
            </a:r>
            <a:r>
              <a:rPr lang="en-GB" sz="1200" i="1" dirty="0" smtClean="0"/>
              <a:t>threshold</a:t>
            </a:r>
            <a:r>
              <a:rPr lang="en-GB" sz="1200" i="1" baseline="-25000" dirty="0" smtClean="0"/>
              <a:t>16</a:t>
            </a:r>
            <a:r>
              <a:rPr lang="en-GB" sz="1200" dirty="0" smtClean="0"/>
              <a:t> to be 111, and </a:t>
            </a:r>
            <a:r>
              <a:rPr lang="en-GB" sz="1200" i="1" dirty="0" smtClean="0"/>
              <a:t>threshold</a:t>
            </a:r>
            <a:r>
              <a:rPr lang="en-GB" sz="1200" i="1" baseline="-25000" dirty="0" smtClean="0"/>
              <a:t>8</a:t>
            </a:r>
            <a:r>
              <a:rPr lang="en-GB" sz="1200" dirty="0" smtClean="0"/>
              <a:t> to be the constellation at which max PE 8 µs mode starts</a:t>
            </a:r>
            <a:endParaRPr lang="en-US" sz="1200" dirty="0" smtClean="0"/>
          </a:p>
          <a:p>
            <a:pPr lvl="2"/>
            <a:r>
              <a:rPr lang="en-GB" sz="1200" dirty="0" smtClean="0"/>
              <a:t>If only max PE 16µs mode is required, set </a:t>
            </a:r>
            <a:r>
              <a:rPr lang="en-GB" sz="1200" i="1" dirty="0" smtClean="0"/>
              <a:t>threshold</a:t>
            </a:r>
            <a:r>
              <a:rPr lang="en-GB" sz="1200" i="1" baseline="-25000" dirty="0" smtClean="0"/>
              <a:t>16</a:t>
            </a:r>
            <a:r>
              <a:rPr lang="en-GB" sz="1200" i="1" dirty="0" smtClean="0"/>
              <a:t> </a:t>
            </a:r>
            <a:r>
              <a:rPr lang="en-GB" sz="1200" dirty="0" smtClean="0"/>
              <a:t>to be the constellation at which max PE 16µs mode starts, and </a:t>
            </a:r>
            <a:r>
              <a:rPr lang="en-GB" sz="1200" i="1" dirty="0" smtClean="0"/>
              <a:t>threshold</a:t>
            </a:r>
            <a:r>
              <a:rPr lang="en-GB" sz="1200" i="1" baseline="-25000" dirty="0" smtClean="0"/>
              <a:t>8</a:t>
            </a:r>
            <a:r>
              <a:rPr lang="en-GB" sz="1200" dirty="0" smtClean="0"/>
              <a:t> to be 111 </a:t>
            </a:r>
            <a:endParaRPr lang="en-US" sz="1200" dirty="0" smtClean="0"/>
          </a:p>
          <a:p>
            <a:pPr lvl="2"/>
            <a:r>
              <a:rPr lang="en-GB" sz="1200" dirty="0" smtClean="0"/>
              <a:t>When ≥80 MHz is supported, no thresholds are defined for RU size less than or equal to 242 tones (20 MHz); otherwise, thresholds are defined down to a TBD RU size.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38800" y="4953000"/>
          <a:ext cx="2743200" cy="150876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30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Constellation 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Threshold Encoding in HE Capability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BPSK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000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QPSK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001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16QAM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010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64QAM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011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256QAM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1024QAM (TBD)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101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None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</a:rPr>
                        <a:t>111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Do you agree to add the following text into SFD:</a:t>
            </a:r>
          </a:p>
          <a:p>
            <a:pPr lvl="1"/>
            <a:r>
              <a:rPr lang="en-GB" dirty="0" smtClean="0"/>
              <a:t>The number of </a:t>
            </a:r>
            <a:r>
              <a:rPr lang="en-GB" dirty="0" err="1" smtClean="0"/>
              <a:t>uncoded</a:t>
            </a:r>
            <a:r>
              <a:rPr lang="en-GB" dirty="0" smtClean="0"/>
              <a:t> bits for each of the first 3 short symbol segments (a=1~3) equals to the number of </a:t>
            </a:r>
            <a:r>
              <a:rPr lang="en-GB" dirty="0" err="1" smtClean="0"/>
              <a:t>uncoded</a:t>
            </a:r>
            <a:r>
              <a:rPr lang="en-GB" dirty="0" smtClean="0"/>
              <a:t> bits corresponding to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SD.short</a:t>
            </a:r>
            <a:r>
              <a:rPr lang="en-GB" dirty="0" smtClean="0"/>
              <a:t> subcarriers as specified by the following table, and the number of </a:t>
            </a:r>
            <a:r>
              <a:rPr lang="en-GB" dirty="0" err="1" smtClean="0"/>
              <a:t>uncoded</a:t>
            </a:r>
            <a:r>
              <a:rPr lang="en-GB" dirty="0" smtClean="0"/>
              <a:t> bits for the last short symbol segment (a=4) equals to the number of bits of the whole OFDM symbol subtracting the total number of </a:t>
            </a:r>
            <a:r>
              <a:rPr lang="en-GB" dirty="0" err="1" smtClean="0"/>
              <a:t>uncoded</a:t>
            </a:r>
            <a:r>
              <a:rPr lang="en-GB" dirty="0" smtClean="0"/>
              <a:t> bits of the first three short symbol segments.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3657600"/>
          <a:ext cx="4495800" cy="1676400"/>
        </p:xfrm>
        <a:graphic>
          <a:graphicData uri="http://schemas.openxmlformats.org/drawingml/2006/table">
            <a:tbl>
              <a:tblPr/>
              <a:tblGrid>
                <a:gridCol w="2278693"/>
                <a:gridCol w="2217107"/>
              </a:tblGrid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RU Size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800" b="1" i="1">
                          <a:latin typeface="Times New Roman"/>
                          <a:ea typeface="Times New Roman"/>
                        </a:rPr>
                        <a:t>SD.short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52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106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242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60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484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120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996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240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996x2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</a:rPr>
                        <a:t>492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Do you agree to add the following text (this page and next page) into SFD:</a:t>
            </a:r>
          </a:p>
          <a:p>
            <a:endParaRPr lang="en-US" dirty="0" smtClean="0"/>
          </a:p>
          <a:p>
            <a:pPr lvl="1"/>
            <a:r>
              <a:rPr lang="en-GB" sz="1400" dirty="0" smtClean="0"/>
              <a:t>HE-SIG-A field contains a “</a:t>
            </a:r>
            <a:r>
              <a:rPr lang="en-GB" sz="1400" i="1" dirty="0" smtClean="0"/>
              <a:t>a-factor</a:t>
            </a:r>
            <a:r>
              <a:rPr lang="en-GB" sz="1400" dirty="0" smtClean="0"/>
              <a:t>” field of 2 bits, and a “PE-</a:t>
            </a:r>
            <a:r>
              <a:rPr lang="en-GB" sz="1400" dirty="0" err="1" smtClean="0"/>
              <a:t>Disambiguity</a:t>
            </a:r>
            <a:r>
              <a:rPr lang="en-GB" sz="1400" dirty="0" smtClean="0"/>
              <a:t>” field of 1 bit, with setting methods as blow:</a:t>
            </a:r>
            <a:endParaRPr lang="en-US" sz="1400" dirty="0" smtClean="0"/>
          </a:p>
          <a:p>
            <a:pPr lvl="1"/>
            <a:r>
              <a:rPr lang="en-GB" sz="1400" dirty="0" smtClean="0"/>
              <a:t> In L-SIG, the L-LENGTH field is set by:</a:t>
            </a:r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r>
              <a:rPr lang="en-GB" sz="1400" u="sng" dirty="0" smtClean="0"/>
              <a:t>In HE-SIG-A</a:t>
            </a:r>
            <a:r>
              <a:rPr lang="en-GB" sz="1400" dirty="0" smtClean="0"/>
              <a:t>: </a:t>
            </a:r>
            <a:endParaRPr lang="en-US" sz="1400" dirty="0" smtClean="0"/>
          </a:p>
          <a:p>
            <a:pPr lvl="1"/>
            <a:r>
              <a:rPr lang="en-GB" sz="1400" dirty="0" smtClean="0"/>
              <a:t>      </a:t>
            </a:r>
            <a:r>
              <a:rPr lang="en-GB" sz="1400" b="1" i="1" dirty="0" smtClean="0"/>
              <a:t>a-factor</a:t>
            </a:r>
            <a:r>
              <a:rPr lang="en-GB" sz="1400" b="1" dirty="0" smtClean="0"/>
              <a:t> field:</a:t>
            </a:r>
            <a:endParaRPr lang="en-US" dirty="0" smtClean="0"/>
          </a:p>
          <a:p>
            <a:pPr lvl="1"/>
            <a:endParaRPr lang="en-GB" sz="1400" dirty="0" smtClean="0"/>
          </a:p>
          <a:p>
            <a:pPr lvl="1"/>
            <a:endParaRPr lang="en-US" sz="14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2819400" y="3116263"/>
          <a:ext cx="33829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7" name="Equation" r:id="rId3" imgW="3378200" imgH="431800" progId="Equation.DSMT4">
                  <p:embed/>
                </p:oleObj>
              </mc:Choice>
              <mc:Fallback>
                <p:oleObj name="Equation" r:id="rId3" imgW="3378200" imgH="431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16263"/>
                        <a:ext cx="3382963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819400" y="3497263"/>
          <a:ext cx="3703638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8" name="Equation" r:id="rId5" imgW="3695700" imgH="241300" progId="Equation.DSMT4">
                  <p:embed/>
                </p:oleObj>
              </mc:Choice>
              <mc:Fallback>
                <p:oleObj name="Equation" r:id="rId5" imgW="36957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97263"/>
                        <a:ext cx="3703638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2819400" y="3802063"/>
          <a:ext cx="291147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9" name="Equation" r:id="rId7" imgW="2908300" imgH="241300" progId="Equation.DSMT4">
                  <p:embed/>
                </p:oleObj>
              </mc:Choice>
              <mc:Fallback>
                <p:oleObj name="Equation" r:id="rId7" imgW="29083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02063"/>
                        <a:ext cx="2911475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2819400" y="4106863"/>
          <a:ext cx="13874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0" name="Equation" r:id="rId9" imgW="1384300" imgH="228600" progId="Equation.DSMT4">
                  <p:embed/>
                </p:oleObj>
              </mc:Choice>
              <mc:Fallback>
                <p:oleObj name="Equation" r:id="rId9" imgW="13843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06863"/>
                        <a:ext cx="1387475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457200" y="1577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048000" y="4953000"/>
          <a:ext cx="2895600" cy="990600"/>
        </p:xfrm>
        <a:graphic>
          <a:graphicData uri="http://schemas.openxmlformats.org/drawingml/2006/table">
            <a:tbl>
              <a:tblPr/>
              <a:tblGrid>
                <a:gridCol w="1140691"/>
                <a:gridCol w="1754909"/>
              </a:tblGrid>
              <a:tr h="198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a-factor value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a-factor field encoding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01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</a:rPr>
                        <a:t>00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SP4—cont’d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1400" b="1" dirty="0" smtClean="0"/>
              <a:t>PE </a:t>
            </a:r>
            <a:r>
              <a:rPr lang="en-GB" sz="1400" b="1" dirty="0" err="1" smtClean="0"/>
              <a:t>Dis</a:t>
            </a:r>
            <a:r>
              <a:rPr lang="en-GB" sz="1400" b="1" dirty="0" smtClean="0"/>
              <a:t>-ambiguity Field:</a:t>
            </a:r>
            <a:endParaRPr lang="en-US" sz="1400" dirty="0" smtClean="0"/>
          </a:p>
          <a:p>
            <a:pPr lvl="2"/>
            <a:r>
              <a:rPr lang="en-GB" dirty="0" smtClean="0"/>
              <a:t>If                                                                     , where                       , set this field to 1; otherwise, set to 0.</a:t>
            </a:r>
          </a:p>
          <a:p>
            <a:pPr lvl="2"/>
            <a:r>
              <a:rPr lang="en-GB" dirty="0" smtClean="0"/>
              <a:t>At receiver side, the following equations may be run to compute </a:t>
            </a:r>
            <a:r>
              <a:rPr lang="en-GB" i="1" dirty="0" smtClean="0"/>
              <a:t>N</a:t>
            </a:r>
            <a:r>
              <a:rPr lang="en-GB" sz="1200" i="1" dirty="0" smtClean="0"/>
              <a:t>SYM</a:t>
            </a:r>
            <a:r>
              <a:rPr lang="en-GB" dirty="0" smtClean="0"/>
              <a:t> and </a:t>
            </a:r>
            <a:r>
              <a:rPr lang="en-GB" i="1" dirty="0" smtClean="0"/>
              <a:t>T</a:t>
            </a:r>
            <a:r>
              <a:rPr lang="en-GB" sz="1200" i="1" dirty="0" smtClean="0"/>
              <a:t>PE</a:t>
            </a:r>
            <a:r>
              <a:rPr lang="en-GB" dirty="0" smtClean="0"/>
              <a:t> respectively: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2286000" y="1828800"/>
          <a:ext cx="32083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6" name="Equation" r:id="rId3" imgW="3352800" imgH="457200" progId="Equation.DSMT4">
                  <p:embed/>
                </p:oleObj>
              </mc:Choice>
              <mc:Fallback>
                <p:oleObj name="Equation" r:id="rId3" imgW="3352800" imgH="45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828800"/>
                        <a:ext cx="32083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6812" name="Object 12"/>
          <p:cNvGraphicFramePr>
            <a:graphicFrameLocks noChangeAspect="1"/>
          </p:cNvGraphicFramePr>
          <p:nvPr/>
        </p:nvGraphicFramePr>
        <p:xfrm>
          <a:off x="6172200" y="1905000"/>
          <a:ext cx="10445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7" name="Equation" r:id="rId5" imgW="1040948" imgH="228501" progId="Equation.DSMT4">
                  <p:embed/>
                </p:oleObj>
              </mc:Choice>
              <mc:Fallback>
                <p:oleObj name="Equation" r:id="rId5" imgW="1040948" imgH="228501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905000"/>
                        <a:ext cx="10445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5" name="Object 15"/>
          <p:cNvGraphicFramePr>
            <a:graphicFrameLocks noChangeAspect="1"/>
          </p:cNvGraphicFramePr>
          <p:nvPr/>
        </p:nvGraphicFramePr>
        <p:xfrm>
          <a:off x="2590800" y="3048000"/>
          <a:ext cx="4441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8" name="Equation" r:id="rId7" imgW="4445000" imgH="457200" progId="Equation.DSMT4">
                  <p:embed/>
                </p:oleObj>
              </mc:Choice>
              <mc:Fallback>
                <p:oleObj name="Equation" r:id="rId7" imgW="4445000" imgH="45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48000"/>
                        <a:ext cx="44418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4" name="Object 14"/>
          <p:cNvGraphicFramePr>
            <a:graphicFrameLocks noChangeAspect="1"/>
          </p:cNvGraphicFramePr>
          <p:nvPr/>
        </p:nvGraphicFramePr>
        <p:xfrm>
          <a:off x="2590800" y="3962400"/>
          <a:ext cx="416877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9" name="Equation" r:id="rId9" imgW="4178300" imgH="863600" progId="Equation.DSMT4">
                  <p:embed/>
                </p:oleObj>
              </mc:Choice>
              <mc:Fallback>
                <p:oleObj name="Equation" r:id="rId9" imgW="4178300" imgH="863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4168775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0" y="223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Do you agree to add the following text into SFD:</a:t>
            </a:r>
          </a:p>
          <a:p>
            <a:pPr lvl="1"/>
            <a:r>
              <a:rPr lang="en-GB" dirty="0" smtClean="0"/>
              <a:t>When the AP transmits DL-MU packets:</a:t>
            </a:r>
            <a:endParaRPr lang="en-US" dirty="0" smtClean="0"/>
          </a:p>
          <a:p>
            <a:pPr lvl="2"/>
            <a:r>
              <a:rPr lang="en-GB" dirty="0" smtClean="0"/>
              <a:t>All users use the same </a:t>
            </a:r>
            <a:r>
              <a:rPr lang="en-GB" i="1" dirty="0" smtClean="0"/>
              <a:t>N</a:t>
            </a:r>
            <a:r>
              <a:rPr lang="en-GB" sz="1000" i="1" dirty="0" smtClean="0"/>
              <a:t>SYM</a:t>
            </a:r>
            <a:r>
              <a:rPr lang="en-GB" sz="1000" dirty="0" smtClean="0"/>
              <a:t> </a:t>
            </a:r>
            <a:r>
              <a:rPr lang="en-GB" dirty="0" smtClean="0"/>
              <a:t>and </a:t>
            </a:r>
            <a:r>
              <a:rPr lang="en-GB" i="1" dirty="0" smtClean="0"/>
              <a:t>a-factor</a:t>
            </a:r>
            <a:r>
              <a:rPr lang="en-GB" dirty="0" smtClean="0"/>
              <a:t> values according to the user with the longest span.</a:t>
            </a:r>
            <a:endParaRPr lang="en-US" dirty="0" smtClean="0"/>
          </a:p>
          <a:p>
            <a:pPr lvl="2"/>
            <a:r>
              <a:rPr lang="en-GB" dirty="0" smtClean="0"/>
              <a:t>Based on </a:t>
            </a:r>
            <a:r>
              <a:rPr lang="en-GB" i="1" dirty="0" smtClean="0"/>
              <a:t>a-factor </a:t>
            </a:r>
            <a:r>
              <a:rPr lang="en-GB" dirty="0" smtClean="0"/>
              <a:t>value and each user’s PE capabilities, compute the PE duration for each user </a:t>
            </a:r>
            <a:r>
              <a:rPr lang="en-GB" i="1" dirty="0" err="1" smtClean="0"/>
              <a:t>T</a:t>
            </a:r>
            <a:r>
              <a:rPr lang="en-GB" sz="800" i="1" dirty="0" err="1" smtClean="0"/>
              <a:t>PE,u</a:t>
            </a:r>
            <a:r>
              <a:rPr lang="en-GB" dirty="0" smtClean="0"/>
              <a:t>, and the PE duration of the whole DL-MU PPDU is </a:t>
            </a:r>
            <a:r>
              <a:rPr lang="en-GB" i="1" dirty="0" smtClean="0"/>
              <a:t>T</a:t>
            </a:r>
            <a:r>
              <a:rPr lang="en-GB" sz="1000" i="1" dirty="0" smtClean="0"/>
              <a:t>PE</a:t>
            </a:r>
            <a:r>
              <a:rPr lang="en-GB" dirty="0" smtClean="0"/>
              <a:t> = </a:t>
            </a:r>
            <a:r>
              <a:rPr lang="en-GB" dirty="0" err="1" smtClean="0"/>
              <a:t>max</a:t>
            </a:r>
            <a:r>
              <a:rPr lang="en-GB" sz="800" dirty="0" err="1" smtClean="0"/>
              <a:t>u</a:t>
            </a:r>
            <a:r>
              <a:rPr lang="en-GB" dirty="0" smtClean="0"/>
              <a:t>(</a:t>
            </a:r>
            <a:r>
              <a:rPr lang="en-GB" i="1" dirty="0" err="1" smtClean="0"/>
              <a:t>T</a:t>
            </a:r>
            <a:r>
              <a:rPr lang="en-GB" sz="800" i="1" dirty="0" err="1" smtClean="0"/>
              <a:t>PE,u</a:t>
            </a:r>
            <a:r>
              <a:rPr lang="en-GB" dirty="0" smtClean="0"/>
              <a:t>). </a:t>
            </a:r>
            <a:endParaRPr lang="en-US" dirty="0" smtClean="0"/>
          </a:p>
          <a:p>
            <a:pPr lvl="2"/>
            <a:r>
              <a:rPr lang="en-GB" dirty="0" smtClean="0"/>
              <a:t>In HE-SIG-A field, the “a-factor” field, the “PE </a:t>
            </a:r>
            <a:r>
              <a:rPr lang="en-GB" dirty="0" err="1" smtClean="0"/>
              <a:t>Disambiguity</a:t>
            </a:r>
            <a:r>
              <a:rPr lang="en-GB" dirty="0" smtClean="0"/>
              <a:t>” field, and the “LDPC extra symbol” field, are common for all users.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Do you agree to add the following text into SFD:</a:t>
            </a:r>
          </a:p>
          <a:p>
            <a:pPr lvl="1"/>
            <a:r>
              <a:rPr lang="en-GB" dirty="0" smtClean="0"/>
              <a:t>For UL-MU packet transmission:</a:t>
            </a:r>
            <a:endParaRPr lang="en-US" dirty="0" smtClean="0"/>
          </a:p>
          <a:p>
            <a:pPr lvl="2"/>
            <a:r>
              <a:rPr lang="en-GB" dirty="0" smtClean="0"/>
              <a:t>AP indicates its desired </a:t>
            </a:r>
            <a:r>
              <a:rPr lang="en-GB" i="1" dirty="0" err="1" smtClean="0"/>
              <a:t>Nsym</a:t>
            </a:r>
            <a:r>
              <a:rPr lang="en-GB" dirty="0" smtClean="0"/>
              <a:t>, </a:t>
            </a:r>
            <a:r>
              <a:rPr lang="en-GB" i="1" dirty="0" smtClean="0"/>
              <a:t>a-factor, </a:t>
            </a:r>
            <a:r>
              <a:rPr lang="en-GB" dirty="0" smtClean="0"/>
              <a:t>LDPC Extra Symbol indication</a:t>
            </a:r>
            <a:r>
              <a:rPr lang="en-GB" i="1" dirty="0" smtClean="0"/>
              <a:t> </a:t>
            </a:r>
            <a:r>
              <a:rPr lang="en-GB" dirty="0" smtClean="0"/>
              <a:t>and </a:t>
            </a:r>
            <a:r>
              <a:rPr lang="en-GB" i="1" dirty="0" smtClean="0"/>
              <a:t>PE</a:t>
            </a:r>
            <a:r>
              <a:rPr lang="en-GB" dirty="0" smtClean="0"/>
              <a:t> duration values in trigger frame.</a:t>
            </a:r>
            <a:endParaRPr lang="en-US" dirty="0" smtClean="0"/>
          </a:p>
          <a:p>
            <a:pPr lvl="2"/>
            <a:r>
              <a:rPr lang="en-GB" dirty="0" smtClean="0"/>
              <a:t>Possible PE values for UL-MU are TBD. </a:t>
            </a:r>
            <a:endParaRPr lang="en-US" dirty="0" smtClean="0"/>
          </a:p>
          <a:p>
            <a:pPr lvl="2"/>
            <a:r>
              <a:rPr lang="en-GB" dirty="0" smtClean="0"/>
              <a:t>Each user when transmitting the UL-MU PPDU, shall encode and conduct PHY padding using the parameters: </a:t>
            </a:r>
            <a:endParaRPr lang="en-US" dirty="0" smtClean="0"/>
          </a:p>
          <a:p>
            <a:pPr lvl="2"/>
            <a:r>
              <a:rPr lang="en-GB" i="1" dirty="0" smtClean="0"/>
              <a:t>N</a:t>
            </a:r>
            <a:r>
              <a:rPr lang="en-GB" i="1" baseline="-25000" dirty="0" smtClean="0"/>
              <a:t>SYM</a:t>
            </a:r>
            <a:r>
              <a:rPr lang="en-GB" dirty="0" smtClean="0"/>
              <a:t> as indicated in the trigger frame;</a:t>
            </a:r>
            <a:endParaRPr lang="en-US" dirty="0" smtClean="0"/>
          </a:p>
          <a:p>
            <a:pPr lvl="2"/>
            <a:r>
              <a:rPr lang="en-GB" i="1" dirty="0" smtClean="0"/>
              <a:t>a-factor </a:t>
            </a:r>
            <a:r>
              <a:rPr lang="en-GB" dirty="0" smtClean="0"/>
              <a:t>as indicated in the trigger frame; </a:t>
            </a:r>
            <a:endParaRPr lang="en-US" dirty="0" smtClean="0"/>
          </a:p>
          <a:p>
            <a:pPr lvl="2"/>
            <a:r>
              <a:rPr lang="en-GB" dirty="0" smtClean="0"/>
              <a:t>LDPC Extra Symbol as indicated in the trigger frame; </a:t>
            </a:r>
            <a:endParaRPr lang="en-US" dirty="0" smtClean="0"/>
          </a:p>
          <a:p>
            <a:pPr lvl="2"/>
            <a:r>
              <a:rPr lang="en-GB" dirty="0" smtClean="0"/>
              <a:t>Append PE specified in the trigger frame.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</p:spPr>
        <p:txBody>
          <a:bodyPr/>
          <a:lstStyle/>
          <a:p>
            <a:r>
              <a:rPr lang="en-US" dirty="0" smtClean="0"/>
              <a:t>Appendix: Example Math for SU Padding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2286000" y="1905000"/>
          <a:ext cx="375886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3" imgW="2006600" imgH="482600" progId="Equation.DSMT4">
                  <p:embed/>
                </p:oleObj>
              </mc:Choice>
              <mc:Fallback>
                <p:oleObj name="Equation" r:id="rId3" imgW="2006600" imgH="482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05000"/>
                        <a:ext cx="375886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19200" y="3352800"/>
            <a:ext cx="3879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Where  </a:t>
            </a:r>
            <a:r>
              <a:rPr lang="en-US" sz="1600" i="1" dirty="0" err="1" smtClean="0"/>
              <a:t>N</a:t>
            </a:r>
            <a:r>
              <a:rPr lang="en-US" sz="1100" i="1" dirty="0" err="1" smtClean="0"/>
              <a:t>SD.short</a:t>
            </a:r>
            <a:r>
              <a:rPr lang="en-US" sz="1600" dirty="0" smtClean="0"/>
              <a:t> is defined as in below table: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91292"/>
              </p:ext>
            </p:extLst>
          </p:nvPr>
        </p:nvGraphicFramePr>
        <p:xfrm>
          <a:off x="3352800" y="3886200"/>
          <a:ext cx="2362200" cy="216272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914400"/>
              </a:tblGrid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RU Size</a:t>
                      </a:r>
                      <a:endParaRPr 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</a:t>
                      </a:r>
                      <a:r>
                        <a:rPr lang="en-US" sz="1200" baseline="-25000" dirty="0" err="1" smtClean="0"/>
                        <a:t>SD,Short</a:t>
                      </a:r>
                      <a:endParaRPr lang="en-US" sz="1200" baseline="-25000" dirty="0"/>
                    </a:p>
                  </a:txBody>
                  <a:tcPr anchor="ctr"/>
                </a:tc>
              </a:tr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442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484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476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996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240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339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996x2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492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Step-1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Compute </a:t>
            </a:r>
            <a:r>
              <a:rPr lang="en-US" sz="2400" b="1" u="sng" dirty="0" smtClean="0"/>
              <a:t>initial</a:t>
            </a:r>
            <a:r>
              <a:rPr lang="en-US" sz="2400" b="1" dirty="0" smtClean="0"/>
              <a:t> number of payload symbols. 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BCC: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LDPC: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00200" y="2819400"/>
          <a:ext cx="565914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3619500" imgH="482600" progId="Equation.DSMT4">
                  <p:embed/>
                </p:oleObj>
              </mc:Choice>
              <mc:Fallback>
                <p:oleObj name="Equation" r:id="rId3" imgW="3619500" imgH="482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565914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52600" y="4495800"/>
          <a:ext cx="453972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2908300" imgH="482600" progId="Equation.DSMT4">
                  <p:embed/>
                </p:oleObj>
              </mc:Choice>
              <mc:Fallback>
                <p:oleObj name="Equation" r:id="rId5" imgW="2908300" imgH="482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95800"/>
                        <a:ext cx="4539729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Step-2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Compute </a:t>
            </a:r>
            <a:r>
              <a:rPr lang="en-US" u="sng" dirty="0" smtClean="0"/>
              <a:t>initial</a:t>
            </a:r>
            <a:r>
              <a:rPr lang="en-US" dirty="0" smtClean="0"/>
              <a:t> numbers of data bits and coded bits in the last symbol and </a:t>
            </a:r>
            <a:r>
              <a:rPr lang="en-US" u="sng" dirty="0" smtClean="0"/>
              <a:t>initial excess factor </a:t>
            </a:r>
            <a:r>
              <a:rPr lang="en-US" i="1" u="sng" dirty="0" smtClean="0"/>
              <a:t>a</a:t>
            </a:r>
            <a:r>
              <a:rPr lang="en-US" u="sng" dirty="0" smtClean="0"/>
              <a:t> </a:t>
            </a:r>
            <a:r>
              <a:rPr lang="en-US" dirty="0" smtClean="0"/>
              <a:t>value, based on number of excess bits:</a:t>
            </a:r>
          </a:p>
          <a:p>
            <a:pPr lvl="1"/>
            <a:r>
              <a:rPr lang="en-US" dirty="0" smtClean="0"/>
              <a:t>BCC: </a:t>
            </a:r>
          </a:p>
          <a:p>
            <a:pPr lvl="1"/>
            <a:r>
              <a:rPr lang="en-US" dirty="0" smtClean="0"/>
              <a:t>LDPC:</a:t>
            </a:r>
          </a:p>
          <a:p>
            <a:pPr lvl="1"/>
            <a:r>
              <a:rPr lang="en-US" dirty="0" smtClean="0"/>
              <a:t>Initial </a:t>
            </a:r>
            <a:r>
              <a:rPr lang="en-US" i="1" dirty="0" smtClean="0"/>
              <a:t>a-factor</a:t>
            </a:r>
            <a:r>
              <a:rPr lang="en-US" dirty="0" smtClean="0"/>
              <a:t> value: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2362200" y="1981200"/>
          <a:ext cx="6103716" cy="367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3" imgW="4165600" imgH="254000" progId="Equation.DSMT4">
                  <p:embed/>
                </p:oleObj>
              </mc:Choice>
              <mc:Fallback>
                <p:oleObj name="Equation" r:id="rId3" imgW="4165600" imgH="254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81200"/>
                        <a:ext cx="6103716" cy="367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329405" y="2362200"/>
          <a:ext cx="5061995" cy="36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Equation" r:id="rId5" imgW="3479800" imgH="254000" progId="Equation.DSMT4">
                  <p:embed/>
                </p:oleObj>
              </mc:Choice>
              <mc:Fallback>
                <p:oleObj name="Equation" r:id="rId5" imgW="3479800" imgH="254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405" y="2362200"/>
                        <a:ext cx="5061995" cy="36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3124200"/>
          <a:ext cx="718566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Equation" r:id="rId7" imgW="4381500" imgH="1905000" progId="Equation.DSMT4">
                  <p:embed/>
                </p:oleObj>
              </mc:Choice>
              <mc:Fallback>
                <p:oleObj name="Equation" r:id="rId7" imgW="4381500" imgH="190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7185660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number of (pre-FEC) MAC/PHY padding bits as below, and conduct MAC/PHY Padding as in 11ac.</a:t>
            </a:r>
          </a:p>
          <a:p>
            <a:pPr lvl="1"/>
            <a:r>
              <a:rPr lang="en-US" dirty="0" smtClean="0"/>
              <a:t>BCC: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LDPC: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209800" y="2667000"/>
          <a:ext cx="5334000" cy="669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3" imgW="3644900" imgH="457200" progId="Equation.DSMT4">
                  <p:embed/>
                </p:oleObj>
              </mc:Choice>
              <mc:Fallback>
                <p:oleObj name="Equation" r:id="rId3" imgW="364490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667000"/>
                        <a:ext cx="5334000" cy="669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209800" y="4114800"/>
          <a:ext cx="5867400" cy="736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5" imgW="3644900" imgH="457200" progId="Equation.DSMT4">
                  <p:embed/>
                </p:oleObj>
              </mc:Choice>
              <mc:Fallback>
                <p:oleObj name="Equation" r:id="rId5" imgW="36449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14800"/>
                        <a:ext cx="5867400" cy="736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b="1" dirty="0" smtClean="0"/>
              <a:t>FEC coding and Compute final </a:t>
            </a:r>
            <a:r>
              <a:rPr lang="en-US" i="1" dirty="0" smtClean="0"/>
              <a:t>N</a:t>
            </a:r>
            <a:r>
              <a:rPr lang="en-US" sz="1400" i="1" dirty="0" smtClean="0"/>
              <a:t>SYM</a:t>
            </a:r>
            <a:r>
              <a:rPr lang="en-US" b="1" dirty="0" smtClean="0"/>
              <a:t> and </a:t>
            </a:r>
            <a:r>
              <a:rPr lang="en-US" i="1" dirty="0" smtClean="0"/>
              <a:t>a-factor</a:t>
            </a:r>
            <a:r>
              <a:rPr lang="en-US" b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BCC: </a:t>
            </a:r>
          </a:p>
          <a:p>
            <a:pPr lvl="2"/>
            <a:r>
              <a:rPr lang="en-US" dirty="0" smtClean="0"/>
              <a:t>Then conduct regular BCC coding based on these parameters.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LDPC: </a:t>
            </a:r>
          </a:p>
          <a:p>
            <a:pPr lvl="1"/>
            <a:endParaRPr lang="en-US" dirty="0" smtClean="0"/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Compute LDPC encoding parameters {</a:t>
            </a:r>
            <a:r>
              <a:rPr lang="en-US" sz="1400" i="1" dirty="0" smtClean="0"/>
              <a:t>L</a:t>
            </a:r>
            <a:r>
              <a:rPr lang="en-US" sz="1050" i="1" dirty="0" smtClean="0"/>
              <a:t>LDPC</a:t>
            </a:r>
            <a:r>
              <a:rPr lang="en-US" sz="1400" i="1" dirty="0" smtClean="0"/>
              <a:t>, N</a:t>
            </a:r>
            <a:r>
              <a:rPr lang="en-US" sz="1050" i="1" dirty="0" smtClean="0"/>
              <a:t>CW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N</a:t>
            </a:r>
            <a:r>
              <a:rPr lang="en-US" sz="1050" i="1" dirty="0" err="1" smtClean="0"/>
              <a:t>shrt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N</a:t>
            </a:r>
            <a:r>
              <a:rPr lang="en-US" sz="1050" i="1" dirty="0" err="1" smtClean="0"/>
              <a:t>punc</a:t>
            </a:r>
            <a:r>
              <a:rPr lang="en-US" sz="1400" dirty="0" smtClean="0"/>
              <a:t>} as in 802.11n (clause </a:t>
            </a:r>
            <a:r>
              <a:rPr lang="en-US" sz="1400" b="1" dirty="0" smtClean="0"/>
              <a:t>20.3.11.7.5</a:t>
            </a:r>
            <a:r>
              <a:rPr lang="en-US" sz="1400" dirty="0" smtClean="0"/>
              <a:t>) starting from </a:t>
            </a:r>
            <a:r>
              <a:rPr lang="en-US" sz="1400" i="1" dirty="0" err="1" smtClean="0"/>
              <a:t>N</a:t>
            </a:r>
            <a:r>
              <a:rPr lang="en-US" sz="1100" i="1" dirty="0" err="1" smtClean="0"/>
              <a:t>avbits</a:t>
            </a:r>
            <a:r>
              <a:rPr lang="en-US" sz="1400" dirty="0" smtClean="0"/>
              <a:t>.</a:t>
            </a:r>
          </a:p>
          <a:p>
            <a:pPr lvl="2"/>
            <a:r>
              <a:rPr lang="en-US" sz="1400" dirty="0" smtClean="0"/>
              <a:t>In step d) of clause </a:t>
            </a:r>
            <a:r>
              <a:rPr lang="en-US" sz="1400" b="1" dirty="0" smtClean="0"/>
              <a:t>20.3.11.7.5</a:t>
            </a:r>
            <a:r>
              <a:rPr lang="en-US" sz="1400" dirty="0" smtClean="0"/>
              <a:t>, if the condition for “LDPC Extra Symbol” is met, then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2285999" y="1828800"/>
          <a:ext cx="201290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4" name="Equation" r:id="rId3" imgW="1562100" imgH="228600" progId="Equation.DSMT4">
                  <p:embed/>
                </p:oleObj>
              </mc:Choice>
              <mc:Fallback>
                <p:oleObj name="Equation" r:id="rId3" imgW="15621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1828800"/>
                        <a:ext cx="201290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286000" y="2819400"/>
          <a:ext cx="4495800" cy="337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5" name="Equation" r:id="rId5" imgW="3149600" imgH="241300" progId="Equation.DSMT4">
                  <p:embed/>
                </p:oleObj>
              </mc:Choice>
              <mc:Fallback>
                <p:oleObj name="Equation" r:id="rId5" imgW="31496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19400"/>
                        <a:ext cx="4495800" cy="337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2209800" y="3200400"/>
          <a:ext cx="4442614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Equation" r:id="rId7" imgW="3213100" imgH="228600" progId="Equation.DSMT4">
                  <p:embed/>
                </p:oleObj>
              </mc:Choice>
              <mc:Fallback>
                <p:oleObj name="Equation" r:id="rId7" imgW="32131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00400"/>
                        <a:ext cx="4442614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2362200" y="4495800"/>
          <a:ext cx="461313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7" name="Equation" r:id="rId9" imgW="3594100" imgH="482600" progId="Equation.DSMT4">
                  <p:embed/>
                </p:oleObj>
              </mc:Choice>
              <mc:Fallback>
                <p:oleObj name="Equation" r:id="rId9" imgW="3594100" imgH="482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95800"/>
                        <a:ext cx="4613139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2362199" y="5257800"/>
          <a:ext cx="347240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8" name="Equation" r:id="rId11" imgW="2857500" imgH="254000" progId="Equation.DSMT4">
                  <p:embed/>
                </p:oleObj>
              </mc:Choice>
              <mc:Fallback>
                <p:oleObj name="Equation" r:id="rId11" imgW="2857500" imgH="254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199" y="5257800"/>
                        <a:ext cx="347240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2362199" y="5715000"/>
          <a:ext cx="372709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9" name="Equation" r:id="rId13" imgW="2984500" imgH="482600" progId="Equation.DSMT4">
                  <p:embed/>
                </p:oleObj>
              </mc:Choice>
              <mc:Fallback>
                <p:oleObj name="Equation" r:id="rId13" imgW="2984500" imgH="482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199" y="5715000"/>
                        <a:ext cx="372709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Step-4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4495800"/>
          </a:xfrm>
        </p:spPr>
        <p:txBody>
          <a:bodyPr/>
          <a:lstStyle/>
          <a:p>
            <a:pPr lvl="2"/>
            <a:r>
              <a:rPr lang="en-US" dirty="0" smtClean="0"/>
              <a:t>(LDPC Cont’d) if the above mentioned “LDPC Extra Symbol” condition is not met: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Conduct Regular LDPC encoding using these parameters.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Finally, update below: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2971800" y="1905000"/>
          <a:ext cx="2441976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3" imgW="1511300" imgH="228600" progId="Equation.DSMT4">
                  <p:embed/>
                </p:oleObj>
              </mc:Choice>
              <mc:Fallback>
                <p:oleObj name="Equation" r:id="rId3" imgW="15113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05000"/>
                        <a:ext cx="2441976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590800" y="3429000"/>
          <a:ext cx="34302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5" imgW="2197100" imgH="482600" progId="Equation.DSMT4">
                  <p:embed/>
                </p:oleObj>
              </mc:Choice>
              <mc:Fallback>
                <p:oleObj name="Equation" r:id="rId5" imgW="2197100" imgH="482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9000"/>
                        <a:ext cx="34302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Post-FEC padding and remaining </a:t>
            </a:r>
            <a:r>
              <a:rPr lang="en-US" b="1" dirty="0" err="1" smtClean="0"/>
              <a:t>Tx</a:t>
            </a:r>
            <a:r>
              <a:rPr lang="en-US" b="1" dirty="0" smtClean="0"/>
              <a:t> steps: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dirty="0" smtClean="0"/>
              <a:t>Pad </a:t>
            </a:r>
            <a:r>
              <a:rPr lang="en-US" i="1" dirty="0" smtClean="0"/>
              <a:t>N</a:t>
            </a:r>
            <a:r>
              <a:rPr lang="en-US" sz="1200" i="1" dirty="0" smtClean="0"/>
              <a:t>PAD.POST-FEC</a:t>
            </a:r>
            <a:r>
              <a:rPr lang="en-US" dirty="0" smtClean="0"/>
              <a:t> bits after encoded bits in each of the last </a:t>
            </a:r>
            <a:r>
              <a:rPr lang="en-US" i="1" dirty="0" err="1" smtClean="0"/>
              <a:t>m</a:t>
            </a:r>
            <a:r>
              <a:rPr lang="en-US" sz="1050" i="1" dirty="0" err="1" smtClean="0"/>
              <a:t>STBC</a:t>
            </a:r>
            <a:r>
              <a:rPr lang="en-US" dirty="0" smtClean="0"/>
              <a:t> OFDM symbols, and then continue with the following transmission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895600" y="2133600"/>
          <a:ext cx="33267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3" imgW="2070100" imgH="241300" progId="Equation.DSMT4">
                  <p:embed/>
                </p:oleObj>
              </mc:Choice>
              <mc:Fallback>
                <p:oleObj name="Equation" r:id="rId3" imgW="2070100" imgH="2413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33267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Packet Extension Insertion:</a:t>
            </a:r>
            <a:endParaRPr lang="en-US" dirty="0" smtClean="0"/>
          </a:p>
          <a:p>
            <a:pPr lvl="1"/>
            <a:r>
              <a:rPr lang="en-US" dirty="0" smtClean="0"/>
              <a:t>Insert Packet Extension Field at the end of the PPDU, according to </a:t>
            </a:r>
            <a:r>
              <a:rPr lang="en-US" i="1" dirty="0" smtClean="0"/>
              <a:t>a-factor</a:t>
            </a:r>
            <a:r>
              <a:rPr lang="en-US" dirty="0" smtClean="0"/>
              <a:t> value, the MCS, BW and </a:t>
            </a:r>
            <a:r>
              <a:rPr lang="en-US" dirty="0" err="1" smtClean="0"/>
              <a:t>Nss</a:t>
            </a:r>
            <a:r>
              <a:rPr lang="en-US" dirty="0" smtClean="0"/>
              <a:t> parameters used in the data field, and the PE capability of the intended recipient of the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914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  <a:p>
            <a:pPr marL="457200" indent="-457200">
              <a:buNone/>
            </a:pPr>
            <a:r>
              <a:rPr lang="en-US" dirty="0" smtClean="0"/>
              <a:t>[2]  11-15-0580-02-00ax 11ax coding discussion</a:t>
            </a:r>
          </a:p>
          <a:p>
            <a:pPr marL="457200" indent="-457200">
              <a:buNone/>
            </a:pPr>
            <a:r>
              <a:rPr lang="en-US" dirty="0" smtClean="0"/>
              <a:t>[3]  11-15-0887-03-00ax-effcient-padding-for-last-ofdm-symbol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04800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4495800"/>
          </a:xfrm>
        </p:spPr>
        <p:txBody>
          <a:bodyPr/>
          <a:lstStyle/>
          <a:p>
            <a:r>
              <a:rPr lang="en-US" dirty="0" smtClean="0"/>
              <a:t>HE PHY adopts 4x Numerology [1], mainly for: facilitate OFDMA design, facilitate outdoor channel support, increase PHY efficiency.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Area Penalty</a:t>
            </a:r>
            <a:r>
              <a:rPr lang="en-US" dirty="0" smtClean="0"/>
              <a:t>: ~4x N</a:t>
            </a:r>
            <a:r>
              <a:rPr lang="en-US" sz="1400" dirty="0" smtClean="0"/>
              <a:t>DBPS</a:t>
            </a:r>
            <a:r>
              <a:rPr lang="en-US" dirty="0" smtClean="0"/>
              <a:t> compared with 11ac with same BW.</a:t>
            </a:r>
          </a:p>
          <a:p>
            <a:pPr lvl="1">
              <a:defRPr/>
            </a:pPr>
            <a:r>
              <a:rPr lang="en-US" dirty="0" smtClean="0">
                <a:solidFill>
                  <a:schemeClr val="tx2"/>
                </a:solidFill>
              </a:rPr>
              <a:t>Lead to big area or implementation complexity concern, if SIFS time duration is unchanged.</a:t>
            </a:r>
          </a:p>
          <a:p>
            <a:pPr lvl="2">
              <a:defRPr/>
            </a:pPr>
            <a:r>
              <a:rPr lang="en-US" dirty="0" smtClean="0">
                <a:solidFill>
                  <a:schemeClr val="tx2"/>
                </a:solidFill>
              </a:rPr>
              <a:t>~4x processing speed is required for the last OFDM symbol, for </a:t>
            </a:r>
            <a:r>
              <a:rPr lang="en-US" dirty="0" err="1" smtClean="0">
                <a:solidFill>
                  <a:srgbClr val="FF0000"/>
                </a:solidFill>
              </a:rPr>
              <a:t>Rx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Tx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turn-around within SIFS (FFT, MIMO-EQ, Decoding, MAC,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pPr marL="1143000" lvl="2" indent="-342900">
              <a:defRPr/>
            </a:pPr>
            <a:r>
              <a:rPr lang="en-US" dirty="0" smtClean="0">
                <a:solidFill>
                  <a:schemeClr val="tx2"/>
                </a:solidFill>
              </a:rPr>
              <a:t>Especially at peak data rates (e.g. 256AM).</a:t>
            </a:r>
          </a:p>
          <a:p>
            <a:pPr marL="400050">
              <a:defRPr/>
            </a:pPr>
            <a:r>
              <a:rPr lang="en-US" b="1" u="sng" dirty="0" smtClean="0"/>
              <a:t>Overhead Penalty</a:t>
            </a:r>
            <a:r>
              <a:rPr lang="en-US" dirty="0" smtClean="0"/>
              <a:t>: on the other hand, </a:t>
            </a:r>
            <a:r>
              <a:rPr lang="en-US" dirty="0" smtClean="0">
                <a:solidFill>
                  <a:schemeClr val="tx2"/>
                </a:solidFill>
              </a:rPr>
              <a:t>increasing SIFS or equivalently adding long packet extension (PE) may offset the throughput gain of 4x numerology.</a:t>
            </a:r>
          </a:p>
          <a:p>
            <a:endParaRPr lang="en-US" b="1" dirty="0" smtClean="0"/>
          </a:p>
          <a:p>
            <a:r>
              <a:rPr lang="en-US" b="1" dirty="0" smtClean="0"/>
              <a:t>Tradeoff</a:t>
            </a:r>
            <a:r>
              <a:rPr lang="en-US" dirty="0" smtClean="0"/>
              <a:t>s between Area and Overhead:</a:t>
            </a:r>
          </a:p>
          <a:p>
            <a:pPr lvl="1"/>
            <a:r>
              <a:rPr lang="en-US" dirty="0" smtClean="0"/>
              <a:t>Challenging to optimize both at the same time.</a:t>
            </a:r>
          </a:p>
          <a:p>
            <a:pPr lvl="1"/>
            <a:r>
              <a:rPr lang="en-US" dirty="0" smtClean="0"/>
              <a:t>Different options give different levels of tradeoffs, with different solution for either reducing area/complexity or reducing overhead.</a:t>
            </a:r>
          </a:p>
          <a:p>
            <a:pPr marL="400050">
              <a:defRPr/>
            </a:pPr>
            <a:endParaRPr lang="en-US" dirty="0" smtClean="0"/>
          </a:p>
          <a:p>
            <a:pPr marL="400050"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Proposed HE Padding and Packet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495800"/>
          </a:xfrm>
        </p:spPr>
        <p:txBody>
          <a:bodyPr/>
          <a:lstStyle/>
          <a:p>
            <a:r>
              <a:rPr lang="en-US" sz="1800" dirty="0" smtClean="0"/>
              <a:t>The last </a:t>
            </a:r>
            <a:r>
              <a:rPr lang="en-US" sz="1800" i="1" dirty="0" err="1" smtClean="0"/>
              <a:t>m</a:t>
            </a:r>
            <a:r>
              <a:rPr lang="en-US" sz="1050" i="1" dirty="0" err="1" smtClean="0"/>
              <a:t>STBC</a:t>
            </a:r>
            <a:r>
              <a:rPr lang="en-US" sz="1800" dirty="0" smtClean="0"/>
              <a:t> symbol(s) have 4x duration like other data symbols (12.8us+GI).</a:t>
            </a:r>
          </a:p>
          <a:p>
            <a:r>
              <a:rPr lang="en-US" sz="1800" dirty="0" smtClean="0"/>
              <a:t>Apply a </a:t>
            </a:r>
            <a:r>
              <a:rPr lang="en-US" sz="1800" dirty="0" smtClean="0">
                <a:solidFill>
                  <a:srgbClr val="FF0000"/>
                </a:solidFill>
              </a:rPr>
              <a:t>two-step padding method</a:t>
            </a:r>
            <a:r>
              <a:rPr lang="en-US" sz="1800" dirty="0" smtClean="0"/>
              <a:t> in the last </a:t>
            </a:r>
            <a:r>
              <a:rPr lang="en-US" sz="1800" i="1" dirty="0" err="1" smtClean="0"/>
              <a:t>m</a:t>
            </a:r>
            <a:r>
              <a:rPr lang="en-US" sz="1100" i="1" dirty="0" err="1" smtClean="0"/>
              <a:t>STBC</a:t>
            </a:r>
            <a:r>
              <a:rPr lang="en-US" sz="1800" dirty="0" smtClean="0"/>
              <a:t> OFDM symbol(s), i.e.: “Pre-FEC” padding, and “post-FEC” padding.</a:t>
            </a:r>
          </a:p>
          <a:p>
            <a:pPr lvl="1"/>
            <a:r>
              <a:rPr lang="en-US" sz="1600" dirty="0" smtClean="0"/>
              <a:t>Four possible pre-FEC padding segment boundaries (“</a:t>
            </a:r>
            <a:r>
              <a:rPr lang="en-US" sz="1600" i="1" dirty="0" smtClean="0"/>
              <a:t>a</a:t>
            </a:r>
            <a:r>
              <a:rPr lang="en-US" sz="1600" dirty="0" smtClean="0"/>
              <a:t> –factor”) are defined in the last OFDM symbol(s).</a:t>
            </a:r>
          </a:p>
          <a:p>
            <a:pPr lvl="2"/>
            <a:r>
              <a:rPr lang="en-US" sz="1200" dirty="0" smtClean="0"/>
              <a:t>Based on number of excess info bits in the last symbol(s), pre-FEC pad </a:t>
            </a:r>
            <a:r>
              <a:rPr lang="en-US" sz="1200" dirty="0" smtClean="0">
                <a:solidFill>
                  <a:srgbClr val="C00000"/>
                </a:solidFill>
              </a:rPr>
              <a:t>(the same MAC/PHY padding as in 11ac</a:t>
            </a:r>
            <a:r>
              <a:rPr lang="en-US" sz="1200" dirty="0" smtClean="0"/>
              <a:t>) toward the nearest boundaries in the last symbol(s).</a:t>
            </a:r>
          </a:p>
          <a:p>
            <a:pPr lvl="1"/>
            <a:r>
              <a:rPr lang="en-US" sz="1600" dirty="0" smtClean="0"/>
              <a:t>For LDPC, if “LDPC extra symbol” is needed after puncturing, increment one segment (a = a</a:t>
            </a:r>
            <a:r>
              <a:rPr lang="en-US" sz="1100" dirty="0" smtClean="0"/>
              <a:t>init</a:t>
            </a:r>
            <a:r>
              <a:rPr lang="en-US" sz="1600" dirty="0" smtClean="0"/>
              <a:t>+1), instead of one long symbol. </a:t>
            </a:r>
          </a:p>
          <a:p>
            <a:pPr lvl="1"/>
            <a:r>
              <a:rPr lang="en-US" sz="1600" dirty="0" smtClean="0"/>
              <a:t>After FEC, insert post-FEC padding </a:t>
            </a:r>
            <a:r>
              <a:rPr lang="en-US" sz="1600" dirty="0" smtClean="0"/>
              <a:t>bits </a:t>
            </a:r>
            <a:r>
              <a:rPr lang="en-US" sz="1600" dirty="0" smtClean="0"/>
              <a:t>to fill up the symbol(s).</a:t>
            </a:r>
          </a:p>
          <a:p>
            <a:pPr lvl="2"/>
            <a:r>
              <a:rPr lang="en-US" sz="1400" dirty="0" smtClean="0"/>
              <a:t>Post FEC padding is </a:t>
            </a:r>
            <a:r>
              <a:rPr lang="en-US" sz="1400" dirty="0" smtClean="0"/>
              <a:t>added </a:t>
            </a:r>
            <a:r>
              <a:rPr lang="en-US" sz="1400" dirty="0" smtClean="0"/>
              <a:t>by PHY and does not need to be decoded by the receiver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A Packet Extension (PE) field is applied at the end of PPDU, and its duration is a function of the followings: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The pre-FEC padding boundaries in the last </a:t>
            </a:r>
            <a:r>
              <a:rPr lang="en-US" sz="1600" i="1" dirty="0" err="1" smtClean="0"/>
              <a:t>m</a:t>
            </a:r>
            <a:r>
              <a:rPr lang="en-US" sz="1050" i="1" dirty="0" err="1" smtClean="0"/>
              <a:t>STBC</a:t>
            </a:r>
            <a:r>
              <a:rPr lang="en-US" sz="1600" dirty="0" smtClean="0"/>
              <a:t> OFDM symbols (“</a:t>
            </a:r>
            <a:r>
              <a:rPr lang="en-US" sz="1600" i="1" dirty="0" smtClean="0"/>
              <a:t>a</a:t>
            </a:r>
            <a:r>
              <a:rPr lang="en-US" sz="1600" dirty="0" smtClean="0"/>
              <a:t> – factor”).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Receiving STA’s capability on its required PE duration, for the current {BW, N</a:t>
            </a:r>
            <a:r>
              <a:rPr lang="en-US" sz="1100" dirty="0" smtClean="0"/>
              <a:t>SS</a:t>
            </a:r>
            <a:r>
              <a:rPr lang="en-US" sz="1600" dirty="0" smtClean="0"/>
              <a:t>, </a:t>
            </a:r>
            <a:r>
              <a:rPr lang="en-US" sz="1600" dirty="0" smtClean="0"/>
              <a:t>Constellation</a:t>
            </a:r>
            <a:r>
              <a:rPr lang="en-US" sz="1600" dirty="0" smtClean="0"/>
              <a:t>} </a:t>
            </a:r>
            <a:r>
              <a:rPr lang="en-US" sz="1600" dirty="0" smtClean="0"/>
              <a:t>combination.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113631</TotalTime>
  <Words>4809</Words>
  <Application>Microsoft Office PowerPoint</Application>
  <PresentationFormat>On-screen Show (4:3)</PresentationFormat>
  <Paragraphs>1083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802-11-Submission</vt:lpstr>
      <vt:lpstr>Equation</vt:lpstr>
      <vt:lpstr>HE PHY Padding and Packet Extension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Proposed HE Padding and Packet Extension</vt:lpstr>
      <vt:lpstr>Bit Stream Illustration</vt:lpstr>
      <vt:lpstr>LDPC Encoding Illustration</vt:lpstr>
      <vt:lpstr>Processing Delay</vt:lpstr>
      <vt:lpstr>Packet Extension Field</vt:lpstr>
      <vt:lpstr>Packet Extension Field—cont’d</vt:lpstr>
      <vt:lpstr>PE Capability—Illustration</vt:lpstr>
      <vt:lpstr>Constellation Thresholds for PE Capability (i)</vt:lpstr>
      <vt:lpstr>Constellation Thresholds for PE Capability (ii)</vt:lpstr>
      <vt:lpstr>Padding Parameters to Avoid MCS Exclusion</vt:lpstr>
      <vt:lpstr>DL-MU Padding Method (1)</vt:lpstr>
      <vt:lpstr>DL-MU Padding Method (2)</vt:lpstr>
      <vt:lpstr>UL-MU Padding Method</vt:lpstr>
      <vt:lpstr>SIG Field Signaling (1)</vt:lpstr>
      <vt:lpstr>SIG Field Signaling (2)</vt:lpstr>
      <vt:lpstr>SIG Field Signaling (3)</vt:lpstr>
      <vt:lpstr>Simulations: LDPC Performance Sanity Check</vt:lpstr>
      <vt:lpstr>Results</vt:lpstr>
      <vt:lpstr>Discussions of Alternative Methods-1</vt:lpstr>
      <vt:lpstr>Discussions of Alternative Methods-2</vt:lpstr>
      <vt:lpstr>Conclusions</vt:lpstr>
      <vt:lpstr>Straw Poll #1</vt:lpstr>
      <vt:lpstr>Straw Poll #2 </vt:lpstr>
      <vt:lpstr>Straw Poll #3 </vt:lpstr>
      <vt:lpstr>Straw Poll #4 </vt:lpstr>
      <vt:lpstr>SP4—cont’d</vt:lpstr>
      <vt:lpstr>Straw Poll #5 </vt:lpstr>
      <vt:lpstr>Straw Poll #6 </vt:lpstr>
      <vt:lpstr>Appendix: Example Math for SU Padding</vt:lpstr>
      <vt:lpstr>Initiating Parameters</vt:lpstr>
      <vt:lpstr>Step-1</vt:lpstr>
      <vt:lpstr>Step-2</vt:lpstr>
      <vt:lpstr>Step-3</vt:lpstr>
      <vt:lpstr>Step-4</vt:lpstr>
      <vt:lpstr>Step-4 (Cont’d)</vt:lpstr>
      <vt:lpstr>Step-5</vt:lpstr>
      <vt:lpstr>Step-6</vt:lpstr>
      <vt:lpstr>References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1849</cp:revision>
  <cp:lastPrinted>1998-02-10T13:28:06Z</cp:lastPrinted>
  <dcterms:created xsi:type="dcterms:W3CDTF">2007-05-21T21:00:37Z</dcterms:created>
  <dcterms:modified xsi:type="dcterms:W3CDTF">2015-09-11T04:14:17Z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