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564" r:id="rId2"/>
    <p:sldId id="476" r:id="rId3"/>
    <p:sldId id="473" r:id="rId4"/>
    <p:sldId id="477" r:id="rId5"/>
    <p:sldId id="474" r:id="rId6"/>
    <p:sldId id="478" r:id="rId7"/>
    <p:sldId id="475" r:id="rId8"/>
    <p:sldId id="541" r:id="rId9"/>
    <p:sldId id="544" r:id="rId10"/>
    <p:sldId id="543" r:id="rId11"/>
    <p:sldId id="545" r:id="rId12"/>
    <p:sldId id="546" r:id="rId13"/>
    <p:sldId id="548" r:id="rId14"/>
    <p:sldId id="549" r:id="rId15"/>
    <p:sldId id="565" r:id="rId16"/>
    <p:sldId id="566" r:id="rId17"/>
    <p:sldId id="567" r:id="rId18"/>
    <p:sldId id="568" r:id="rId19"/>
    <p:sldId id="569" r:id="rId20"/>
    <p:sldId id="570" r:id="rId21"/>
    <p:sldId id="571" r:id="rId22"/>
    <p:sldId id="572" r:id="rId23"/>
    <p:sldId id="574" r:id="rId24"/>
    <p:sldId id="575" r:id="rId25"/>
    <p:sldId id="551" r:id="rId26"/>
    <p:sldId id="552" r:id="rId27"/>
    <p:sldId id="547" r:id="rId28"/>
    <p:sldId id="540" r:id="rId29"/>
    <p:sldId id="550" r:id="rId30"/>
    <p:sldId id="576" r:id="rId31"/>
    <p:sldId id="554" r:id="rId32"/>
    <p:sldId id="555" r:id="rId33"/>
    <p:sldId id="556" r:id="rId34"/>
    <p:sldId id="557" r:id="rId35"/>
    <p:sldId id="558" r:id="rId36"/>
    <p:sldId id="559" r:id="rId37"/>
    <p:sldId id="560" r:id="rId38"/>
    <p:sldId id="492" r:id="rId3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2105" autoAdjust="0"/>
  </p:normalViewPr>
  <p:slideViewPr>
    <p:cSldViewPr>
      <p:cViewPr>
        <p:scale>
          <a:sx n="90" d="100"/>
          <a:sy n="90" d="100"/>
        </p:scale>
        <p:origin x="-1234" y="-1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802.11-15/0810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3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8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Relationship Id="rId9" Type="http://schemas.openxmlformats.org/officeDocument/2006/relationships/hyperlink" Target="mailto:hy0117.choi@lg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 PHY Padding and Packet Extension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Stream Illustration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2" y="2514601"/>
            <a:ext cx="685798" cy="38100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Excess </a:t>
            </a:r>
          </a:p>
          <a:p>
            <a:pPr algn="ctr">
              <a:defRPr/>
            </a:pPr>
            <a:r>
              <a:rPr lang="en-US" sz="1050" dirty="0" smtClean="0"/>
              <a:t>Info bits</a:t>
            </a:r>
            <a:endParaRPr lang="en-US" sz="1050" b="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133600" y="2514601"/>
            <a:ext cx="4267200" cy="381001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Post-FEC Padding Bits</a:t>
            </a:r>
            <a:endParaRPr lang="en-US" sz="1050" b="0" dirty="0"/>
          </a:p>
        </p:txBody>
      </p:sp>
      <p:sp>
        <p:nvSpPr>
          <p:cNvPr id="9" name="Right Brace 8"/>
          <p:cNvSpPr/>
          <p:nvPr/>
        </p:nvSpPr>
        <p:spPr bwMode="auto">
          <a:xfrm rot="16200000">
            <a:off x="3162301" y="-952501"/>
            <a:ext cx="304799" cy="6324599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524003" y="2895601"/>
            <a:ext cx="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762003" y="2971801"/>
            <a:ext cx="2211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Receiver decoding stops here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1" y="3276600"/>
            <a:ext cx="1600199" cy="38100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Excess Info bits</a:t>
            </a:r>
            <a:endParaRPr lang="en-US" sz="1050" b="0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505200" y="3276600"/>
            <a:ext cx="2895599" cy="381001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Post-FEC Padding Bits</a:t>
            </a:r>
            <a:endParaRPr lang="en-US" sz="1050" b="0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2895603" y="3654624"/>
            <a:ext cx="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133603" y="3730824"/>
            <a:ext cx="2211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Receiver decoding stops here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400803" y="3276601"/>
            <a:ext cx="1142998" cy="38100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PE2</a:t>
            </a:r>
            <a:endParaRPr lang="en-US" sz="1050" b="0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52402" y="4038601"/>
            <a:ext cx="2971798" cy="38100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Excess Info bits</a:t>
            </a:r>
            <a:endParaRPr lang="en-US" sz="1050" b="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953000" y="4038601"/>
            <a:ext cx="1447800" cy="381001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Post-FEC Padding Bits 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4343402" y="4416625"/>
            <a:ext cx="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581402" y="4492825"/>
            <a:ext cx="2211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Receiver decoding stops here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6400802" y="4038602"/>
            <a:ext cx="1828798" cy="38100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PE3</a:t>
            </a:r>
            <a:endParaRPr lang="en-US" sz="1050" b="0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2402" y="4800600"/>
            <a:ext cx="4724398" cy="38100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Excess Info bits</a:t>
            </a:r>
            <a:endParaRPr lang="en-US" sz="1050" b="0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400802" y="4800601"/>
            <a:ext cx="2666998" cy="38100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PE4</a:t>
            </a:r>
            <a:endParaRPr lang="en-US" sz="1050" b="0" dirty="0"/>
          </a:p>
        </p:txBody>
      </p:sp>
      <p:sp>
        <p:nvSpPr>
          <p:cNvPr id="24" name="TextBox 23"/>
          <p:cNvSpPr txBox="1"/>
          <p:nvPr/>
        </p:nvSpPr>
        <p:spPr>
          <a:xfrm>
            <a:off x="1828800" y="1752600"/>
            <a:ext cx="3805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Bit stream of the last OFDM symbol (non-STBC)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838200" y="2514600"/>
            <a:ext cx="685798" cy="38100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Pre-FEC</a:t>
            </a:r>
          </a:p>
          <a:p>
            <a:pPr algn="ctr">
              <a:defRPr/>
            </a:pPr>
            <a:r>
              <a:rPr lang="en-US" sz="1050" dirty="0" smtClean="0"/>
              <a:t>padding bits</a:t>
            </a:r>
            <a:endParaRPr lang="en-US" sz="1050" b="0" dirty="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752600" y="3276600"/>
            <a:ext cx="1143000" cy="38100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Pre-FEC</a:t>
            </a:r>
          </a:p>
          <a:p>
            <a:pPr algn="ctr">
              <a:defRPr/>
            </a:pPr>
            <a:r>
              <a:rPr lang="en-US" sz="1050" dirty="0" smtClean="0"/>
              <a:t>padding bits</a:t>
            </a:r>
            <a:endParaRPr lang="en-US" sz="1050" b="0" dirty="0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124200" y="4038600"/>
            <a:ext cx="1219200" cy="38100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Pre-FEC</a:t>
            </a:r>
          </a:p>
          <a:p>
            <a:pPr algn="ctr">
              <a:defRPr/>
            </a:pPr>
            <a:r>
              <a:rPr lang="en-US" sz="1050" dirty="0" smtClean="0"/>
              <a:t>padding bits</a:t>
            </a:r>
            <a:endParaRPr lang="en-US" sz="1050" b="0" dirty="0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876800" y="4800600"/>
            <a:ext cx="990600" cy="38100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Pre-FEC</a:t>
            </a:r>
          </a:p>
          <a:p>
            <a:pPr algn="ctr">
              <a:defRPr/>
            </a:pPr>
            <a:r>
              <a:rPr lang="en-US" sz="1050" dirty="0" smtClean="0"/>
              <a:t>padding bits</a:t>
            </a:r>
            <a:endParaRPr lang="en-US" sz="1050" b="0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5867400" y="5181600"/>
            <a:ext cx="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4191000" y="5334000"/>
            <a:ext cx="2211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Receiver decoding stops here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6400800" y="2514600"/>
            <a:ext cx="685800" cy="38100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PE1</a:t>
            </a:r>
            <a:endParaRPr lang="en-US" sz="1050" b="0" dirty="0"/>
          </a:p>
        </p:txBody>
      </p:sp>
      <p:sp>
        <p:nvSpPr>
          <p:cNvPr id="32" name="TextBox 31"/>
          <p:cNvSpPr txBox="1"/>
          <p:nvPr/>
        </p:nvSpPr>
        <p:spPr>
          <a:xfrm>
            <a:off x="152400" y="2209800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a</a:t>
            </a:r>
            <a:r>
              <a:rPr lang="en-US" sz="1400" dirty="0" smtClean="0"/>
              <a:t> = 1: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76200" y="2971800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a</a:t>
            </a:r>
            <a:r>
              <a:rPr lang="en-US" sz="1400" dirty="0" smtClean="0"/>
              <a:t> = 2: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76200" y="3733800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a</a:t>
            </a:r>
            <a:r>
              <a:rPr lang="en-US" sz="1400" dirty="0" smtClean="0"/>
              <a:t> = 3: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76200" y="4495800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a</a:t>
            </a:r>
            <a:r>
              <a:rPr lang="en-US" sz="1400" dirty="0" smtClean="0"/>
              <a:t> = 4: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1676400" y="251460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048000" y="3195935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495800" y="403860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943600" y="4800600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048000" y="5867400"/>
            <a:ext cx="3299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6"/>
                </a:solidFill>
              </a:rPr>
              <a:t>Refer to Appendix for the Math</a:t>
            </a:r>
            <a:endParaRPr lang="en-US" sz="18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381000"/>
          </a:xfrm>
        </p:spPr>
        <p:txBody>
          <a:bodyPr/>
          <a:lstStyle/>
          <a:p>
            <a:r>
              <a:rPr lang="en-US" dirty="0" smtClean="0"/>
              <a:t>LDPC Encoding Illustration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772400" cy="457200"/>
          </a:xfrm>
        </p:spPr>
        <p:txBody>
          <a:bodyPr/>
          <a:lstStyle/>
          <a:p>
            <a:r>
              <a:rPr lang="en-US" sz="2000" b="0" dirty="0" smtClean="0"/>
              <a:t>Use </a:t>
            </a:r>
            <a:r>
              <a:rPr lang="en-US" sz="2000" b="0" i="1" dirty="0" smtClean="0"/>
              <a:t>a=1</a:t>
            </a:r>
            <a:r>
              <a:rPr lang="en-US" sz="2000" b="0" dirty="0" smtClean="0"/>
              <a:t> and LDPC case as an example.</a:t>
            </a:r>
            <a:endParaRPr lang="en-US" sz="20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205335"/>
            <a:ext cx="2119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 stream of size </a:t>
            </a:r>
            <a:r>
              <a:rPr lang="en-US" i="1" dirty="0" smtClean="0"/>
              <a:t>N</a:t>
            </a:r>
            <a:r>
              <a:rPr lang="en-US" sz="900" i="1" dirty="0" smtClean="0"/>
              <a:t>DBPS.SHORT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in the last OFDM symbol,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873537" y="2514600"/>
            <a:ext cx="914400" cy="8382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/>
              <a:t>LDPC </a:t>
            </a:r>
          </a:p>
          <a:p>
            <a:pPr algn="ctr">
              <a:defRPr/>
            </a:pPr>
            <a:r>
              <a:rPr lang="en-US" sz="1400" b="0" dirty="0" smtClean="0"/>
              <a:t>Encoder</a:t>
            </a:r>
            <a:endParaRPr lang="en-US" sz="1400" b="0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492537" y="28956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3181352" y="3067050"/>
            <a:ext cx="2666998" cy="4953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/>
              <a:t>Stream Parser</a:t>
            </a:r>
            <a:endParaRPr lang="en-US" sz="1800" b="0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787937" y="2971800"/>
            <a:ext cx="86966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4800600" y="2286000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105400" y="2057400"/>
            <a:ext cx="685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/>
              <a:t>Segment </a:t>
            </a:r>
          </a:p>
          <a:p>
            <a:pPr algn="ctr">
              <a:defRPr/>
            </a:pPr>
            <a:r>
              <a:rPr lang="en-US" sz="1400" b="0" dirty="0" smtClean="0"/>
              <a:t>Parser</a:t>
            </a:r>
            <a:endParaRPr lang="en-US" sz="1400" b="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4800600" y="41148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181600" y="3886200"/>
            <a:ext cx="6858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/>
              <a:t>Segment </a:t>
            </a:r>
          </a:p>
          <a:p>
            <a:pPr algn="ctr">
              <a:defRPr/>
            </a:pPr>
            <a:r>
              <a:rPr lang="en-US" sz="1400" b="0" dirty="0" smtClean="0"/>
              <a:t>Parser</a:t>
            </a:r>
            <a:endParaRPr lang="en-US" sz="1400" b="0" dirty="0"/>
          </a:p>
        </p:txBody>
      </p:sp>
      <p:sp>
        <p:nvSpPr>
          <p:cNvPr id="18" name="TextBox 17"/>
          <p:cNvSpPr txBox="1"/>
          <p:nvPr/>
        </p:nvSpPr>
        <p:spPr>
          <a:xfrm>
            <a:off x="4953000" y="2895600"/>
            <a:ext cx="2696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:</a:t>
            </a:r>
          </a:p>
          <a:p>
            <a:r>
              <a:rPr lang="en-US" sz="2000" b="1" dirty="0" smtClean="0"/>
              <a:t>:</a:t>
            </a:r>
            <a:endParaRPr lang="en-US" b="1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5791200" y="22860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172200" y="1905000"/>
            <a:ext cx="1066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/>
              <a:t>Constellation </a:t>
            </a:r>
          </a:p>
          <a:p>
            <a:pPr algn="ctr">
              <a:defRPr/>
            </a:pPr>
            <a:r>
              <a:rPr lang="en-US" sz="1400" dirty="0" err="1" smtClean="0"/>
              <a:t>Mapper</a:t>
            </a:r>
            <a:endParaRPr lang="en-US" sz="1400" b="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7239000" y="22860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7620000" y="1905000"/>
            <a:ext cx="685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/>
              <a:t>LDPC</a:t>
            </a:r>
          </a:p>
          <a:p>
            <a:pPr algn="ctr">
              <a:defRPr/>
            </a:pPr>
            <a:r>
              <a:rPr lang="en-US" sz="1400" dirty="0" smtClean="0"/>
              <a:t>Tone</a:t>
            </a:r>
          </a:p>
          <a:p>
            <a:pPr algn="ctr">
              <a:defRPr/>
            </a:pPr>
            <a:r>
              <a:rPr lang="en-US" sz="1400" dirty="0" err="1" smtClean="0"/>
              <a:t>Mapper</a:t>
            </a:r>
            <a:endParaRPr lang="en-US" sz="1400" b="0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5867400" y="41148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48400" y="3733800"/>
            <a:ext cx="1066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/>
              <a:t>Constellation </a:t>
            </a:r>
          </a:p>
          <a:p>
            <a:pPr algn="ctr">
              <a:defRPr/>
            </a:pPr>
            <a:r>
              <a:rPr lang="en-US" sz="1400" dirty="0" err="1" smtClean="0"/>
              <a:t>Mapper</a:t>
            </a:r>
            <a:endParaRPr lang="en-US" sz="1400" b="0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7315200" y="41148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7696200" y="3733800"/>
            <a:ext cx="6858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/>
              <a:t>LDPC</a:t>
            </a:r>
          </a:p>
          <a:p>
            <a:pPr algn="ctr">
              <a:defRPr/>
            </a:pPr>
            <a:r>
              <a:rPr lang="en-US" sz="1400" dirty="0" smtClean="0"/>
              <a:t>Tone</a:t>
            </a:r>
          </a:p>
          <a:p>
            <a:pPr algn="ctr">
              <a:defRPr/>
            </a:pPr>
            <a:r>
              <a:rPr lang="en-US" sz="1400" dirty="0" err="1" smtClean="0"/>
              <a:t>Mapper</a:t>
            </a:r>
            <a:endParaRPr lang="en-US" sz="1400" b="0" dirty="0"/>
          </a:p>
        </p:txBody>
      </p:sp>
      <p:sp>
        <p:nvSpPr>
          <p:cNvPr id="27" name="TextBox 26"/>
          <p:cNvSpPr txBox="1"/>
          <p:nvPr/>
        </p:nvSpPr>
        <p:spPr>
          <a:xfrm>
            <a:off x="8382000" y="20574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…..</a:t>
            </a:r>
            <a:endParaRPr lang="en-US" sz="1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8458200" y="39624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…..</a:t>
            </a:r>
            <a:endParaRPr lang="en-US" sz="1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819400" y="25146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</a:t>
            </a:r>
            <a:r>
              <a:rPr lang="en-US" sz="900" i="1" dirty="0" smtClean="0"/>
              <a:t>CBPS.SHORT</a:t>
            </a:r>
            <a:r>
              <a:rPr lang="en-US" i="1" dirty="0" smtClean="0"/>
              <a:t>  </a:t>
            </a:r>
            <a:r>
              <a:rPr lang="en-US" dirty="0" smtClean="0"/>
              <a:t>bits</a:t>
            </a:r>
          </a:p>
        </p:txBody>
      </p:sp>
      <p:cxnSp>
        <p:nvCxnSpPr>
          <p:cNvPr id="30" name="Straight Arrow Connector 29"/>
          <p:cNvCxnSpPr>
            <a:stCxn id="34" idx="3"/>
          </p:cNvCxnSpPr>
          <p:nvPr/>
        </p:nvCxnSpPr>
        <p:spPr bwMode="auto">
          <a:xfrm>
            <a:off x="2438400" y="3581400"/>
            <a:ext cx="1219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oval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905000" y="3810000"/>
            <a:ext cx="18517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sz="1000" i="1" dirty="0" smtClean="0"/>
              <a:t>CBPS</a:t>
            </a:r>
            <a:r>
              <a:rPr lang="en-US" i="1" dirty="0" smtClean="0"/>
              <a:t> - N</a:t>
            </a:r>
            <a:r>
              <a:rPr lang="en-US" sz="900" i="1" dirty="0" smtClean="0"/>
              <a:t>CBPS.SHORT</a:t>
            </a:r>
            <a:r>
              <a:rPr lang="en-US" dirty="0" smtClean="0"/>
              <a:t>) bits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 flipV="1">
            <a:off x="3581400" y="3048000"/>
            <a:ext cx="22860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3810000" y="3352800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76200" y="3429000"/>
            <a:ext cx="23622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Post-FEC Padding bits</a:t>
            </a:r>
            <a:endParaRPr lang="en-US" sz="1050" b="0" dirty="0"/>
          </a:p>
        </p:txBody>
      </p:sp>
      <p:sp>
        <p:nvSpPr>
          <p:cNvPr id="35" name="Left Brace 34"/>
          <p:cNvSpPr/>
          <p:nvPr/>
        </p:nvSpPr>
        <p:spPr bwMode="auto">
          <a:xfrm rot="16200000">
            <a:off x="5562600" y="3276600"/>
            <a:ext cx="304800" cy="32004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38600" y="5029200"/>
            <a:ext cx="37481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Stream/Segment Parsers are all FIFO on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the bits stream, therefore the info and pre-FEC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padding bits are contained in the first  </a:t>
            </a:r>
            <a:r>
              <a:rPr lang="en-US" sz="1400" i="1" dirty="0" smtClean="0"/>
              <a:t>N</a:t>
            </a:r>
            <a:r>
              <a:rPr lang="en-US" sz="1000" i="1" dirty="0" smtClean="0"/>
              <a:t>SD.SHORT</a:t>
            </a:r>
            <a:r>
              <a:rPr lang="en-US" sz="1400" dirty="0" smtClean="0"/>
              <a:t> 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tones before LDPC tone </a:t>
            </a:r>
            <a:r>
              <a:rPr lang="en-US" sz="1400" dirty="0" err="1" smtClean="0">
                <a:solidFill>
                  <a:srgbClr val="FF0000"/>
                </a:solidFill>
              </a:rPr>
              <a:t>mapper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76204" y="2743201"/>
            <a:ext cx="685798" cy="38100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Excess </a:t>
            </a:r>
          </a:p>
          <a:p>
            <a:pPr algn="ctr">
              <a:defRPr/>
            </a:pPr>
            <a:r>
              <a:rPr lang="en-US" sz="1050" dirty="0" smtClean="0"/>
              <a:t>Info bits</a:t>
            </a:r>
            <a:endParaRPr lang="en-US" sz="1050" b="0" dirty="0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762002" y="2743200"/>
            <a:ext cx="685798" cy="38100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Pre-FEC</a:t>
            </a:r>
          </a:p>
          <a:p>
            <a:pPr algn="ctr">
              <a:defRPr/>
            </a:pPr>
            <a:r>
              <a:rPr lang="en-US" sz="1050" dirty="0" smtClean="0"/>
              <a:t>padding bits</a:t>
            </a:r>
            <a:endParaRPr lang="en-US" sz="1050" b="0" dirty="0"/>
          </a:p>
        </p:txBody>
      </p:sp>
      <p:sp>
        <p:nvSpPr>
          <p:cNvPr id="37" name="TextBox 36"/>
          <p:cNvSpPr txBox="1"/>
          <p:nvPr/>
        </p:nvSpPr>
        <p:spPr>
          <a:xfrm>
            <a:off x="457200" y="4800600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where </a:t>
            </a:r>
            <a:endParaRPr lang="en-US" sz="1800" dirty="0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533400" y="5181600"/>
          <a:ext cx="3148013" cy="762000"/>
        </p:xfrm>
        <a:graphic>
          <a:graphicData uri="http://schemas.openxmlformats.org/presentationml/2006/ole">
            <p:oleObj spid="_x0000_s10241" name="Equation" r:id="rId3" imgW="199368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381000"/>
          </a:xfrm>
        </p:spPr>
        <p:txBody>
          <a:bodyPr/>
          <a:lstStyle/>
          <a:p>
            <a:r>
              <a:rPr lang="en-US" dirty="0" smtClean="0"/>
              <a:t>Processing Delay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772400" cy="457200"/>
          </a:xfrm>
        </p:spPr>
        <p:txBody>
          <a:bodyPr/>
          <a:lstStyle/>
          <a:p>
            <a:r>
              <a:rPr lang="en-US" b="0" dirty="0" smtClean="0"/>
              <a:t>For LDPC: </a:t>
            </a:r>
            <a:endParaRPr lang="en-US" b="0" dirty="0" smtClean="0"/>
          </a:p>
          <a:p>
            <a:pPr lvl="1"/>
            <a:r>
              <a:rPr lang="en-US" sz="1600" b="0" dirty="0" smtClean="0"/>
              <a:t>4x FFT </a:t>
            </a:r>
            <a:r>
              <a:rPr lang="en-US" sz="1600" b="0" dirty="0" smtClean="0">
                <a:sym typeface="Wingdings" pitchFamily="2" charset="2"/>
              </a:rPr>
              <a:t>4x Tone </a:t>
            </a:r>
            <a:r>
              <a:rPr lang="en-US" sz="1600" b="0" dirty="0" err="1" smtClean="0">
                <a:sym typeface="Wingdings" pitchFamily="2" charset="2"/>
              </a:rPr>
              <a:t>Demapper</a:t>
            </a:r>
            <a:r>
              <a:rPr lang="en-US" sz="1600" b="0" dirty="0" smtClean="0">
                <a:sym typeface="Wingdings" pitchFamily="2" charset="2"/>
              </a:rPr>
              <a:t>  </a:t>
            </a:r>
            <a:r>
              <a:rPr lang="en-US" sz="1600" b="0" dirty="0" smtClean="0">
                <a:solidFill>
                  <a:srgbClr val="FF0000"/>
                </a:solidFill>
                <a:sym typeface="Wingdings" pitchFamily="2" charset="2"/>
              </a:rPr>
              <a:t>Only take the first </a:t>
            </a:r>
            <a:r>
              <a:rPr lang="en-US" sz="1600" b="0" i="1" dirty="0" smtClean="0">
                <a:sym typeface="Wingdings" pitchFamily="2" charset="2"/>
              </a:rPr>
              <a:t>N</a:t>
            </a:r>
            <a:r>
              <a:rPr lang="en-US" sz="1200" b="0" i="1" dirty="0" smtClean="0">
                <a:sym typeface="Wingdings" pitchFamily="2" charset="2"/>
              </a:rPr>
              <a:t>SD.SHORT</a:t>
            </a:r>
            <a:r>
              <a:rPr lang="en-US" sz="1600" b="0" i="1" dirty="0" smtClean="0">
                <a:sym typeface="Wingdings" pitchFamily="2" charset="2"/>
              </a:rPr>
              <a:t> </a:t>
            </a:r>
            <a:r>
              <a:rPr lang="en-US" sz="1600" b="0" dirty="0" smtClean="0">
                <a:solidFill>
                  <a:srgbClr val="FF0000"/>
                </a:solidFill>
                <a:sym typeface="Wingdings" pitchFamily="2" charset="2"/>
              </a:rPr>
              <a:t>tones </a:t>
            </a:r>
            <a:r>
              <a:rPr lang="en-US" sz="1600" b="0" dirty="0" smtClean="0">
                <a:sym typeface="Wingdings" pitchFamily="2" charset="2"/>
              </a:rPr>
              <a:t> FD processing (MIMO Equalizer, LDPC Decoder)MAC processing.</a:t>
            </a:r>
          </a:p>
          <a:p>
            <a:pPr lvl="1"/>
            <a:r>
              <a:rPr lang="en-US" sz="1600" dirty="0" smtClean="0">
                <a:sym typeface="Wingdings" pitchFamily="2" charset="2"/>
              </a:rPr>
              <a:t>Post-FEC padding bits are not processed.</a:t>
            </a:r>
            <a:endParaRPr lang="en-US" sz="1600" dirty="0" smtClean="0">
              <a:sym typeface="Wingdings" pitchFamily="2" charset="2"/>
            </a:endParaRPr>
          </a:p>
          <a:p>
            <a:endParaRPr lang="en-US" b="0" dirty="0" smtClean="0">
              <a:sym typeface="Wingdings" pitchFamily="2" charset="2"/>
            </a:endParaRPr>
          </a:p>
          <a:p>
            <a:r>
              <a:rPr lang="en-US" b="0" dirty="0" smtClean="0">
                <a:sym typeface="Wingdings" pitchFamily="2" charset="2"/>
              </a:rPr>
              <a:t>For BCC:</a:t>
            </a:r>
          </a:p>
          <a:p>
            <a:pPr lvl="1"/>
            <a:r>
              <a:rPr lang="en-US" b="0" dirty="0" smtClean="0">
                <a:sym typeface="Wingdings" pitchFamily="2" charset="2"/>
              </a:rPr>
              <a:t>Almost </a:t>
            </a:r>
            <a:r>
              <a:rPr lang="en-US" b="0" dirty="0" smtClean="0">
                <a:sym typeface="Wingdings" pitchFamily="2" charset="2"/>
              </a:rPr>
              <a:t>all tones need to be processed due to </a:t>
            </a:r>
            <a:r>
              <a:rPr lang="en-US" b="0" dirty="0" err="1" smtClean="0">
                <a:sym typeface="Wingdings" pitchFamily="2" charset="2"/>
              </a:rPr>
              <a:t>interleaver</a:t>
            </a:r>
            <a:r>
              <a:rPr lang="en-US" b="0" dirty="0" smtClean="0">
                <a:sym typeface="Wingdings" pitchFamily="2" charset="2"/>
              </a:rPr>
              <a:t>. </a:t>
            </a:r>
          </a:p>
          <a:p>
            <a:pPr lvl="1"/>
            <a:r>
              <a:rPr lang="en-US" dirty="0" smtClean="0"/>
              <a:t>However, we propose to disallow BCC in 80MHz and 160MHz. See [2] for more </a:t>
            </a:r>
            <a:r>
              <a:rPr lang="en-US" dirty="0" smtClean="0"/>
              <a:t>details.</a:t>
            </a:r>
            <a:endParaRPr lang="en-US" b="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153400" cy="4114800"/>
          </a:xfrm>
        </p:spPr>
        <p:txBody>
          <a:bodyPr/>
          <a:lstStyle/>
          <a:p>
            <a:r>
              <a:rPr lang="en-US" sz="2000" b="0" dirty="0" smtClean="0"/>
              <a:t>PE durations for different pre-FEC padding boundaries (</a:t>
            </a:r>
            <a:r>
              <a:rPr lang="en-US" sz="2000" b="0" i="1" dirty="0" smtClean="0"/>
              <a:t>a-factor</a:t>
            </a:r>
            <a:r>
              <a:rPr lang="en-US" sz="2000" b="0" dirty="0" smtClean="0"/>
              <a:t> values).</a:t>
            </a:r>
          </a:p>
          <a:p>
            <a:pPr lvl="1"/>
            <a:r>
              <a:rPr lang="en-US" sz="1600" dirty="0" smtClean="0"/>
              <a:t>Based on decoding capability of the device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lvl="1"/>
            <a:r>
              <a:rPr lang="en-US" sz="1600" dirty="0" smtClean="0"/>
              <a:t>An Example where max PE duration is 16us: </a:t>
            </a:r>
          </a:p>
          <a:p>
            <a:pPr lvl="2"/>
            <a:r>
              <a:rPr lang="en-US" sz="1400" dirty="0" smtClean="0"/>
              <a:t>T</a:t>
            </a:r>
            <a:r>
              <a:rPr lang="en-US" sz="1100" dirty="0" smtClean="0"/>
              <a:t>PE1</a:t>
            </a:r>
            <a:r>
              <a:rPr lang="en-US" sz="1400" dirty="0" smtClean="0"/>
              <a:t> = 4us, or ~¼ long symbol       (</a:t>
            </a:r>
            <a:r>
              <a:rPr lang="en-US" sz="1400" i="1" dirty="0" smtClean="0"/>
              <a:t>a</a:t>
            </a:r>
            <a:r>
              <a:rPr lang="en-US" sz="1400" dirty="0" smtClean="0"/>
              <a:t>=1)</a:t>
            </a:r>
          </a:p>
          <a:p>
            <a:pPr lvl="2"/>
            <a:r>
              <a:rPr lang="en-US" sz="1400" dirty="0" smtClean="0"/>
              <a:t>T</a:t>
            </a:r>
            <a:r>
              <a:rPr lang="en-US" sz="1050" dirty="0" smtClean="0"/>
              <a:t>PE2</a:t>
            </a:r>
            <a:r>
              <a:rPr lang="en-US" sz="1400" dirty="0" smtClean="0"/>
              <a:t> = 8us , or ~1/2 long symbol    (</a:t>
            </a:r>
            <a:r>
              <a:rPr lang="en-US" sz="1400" i="1" dirty="0" smtClean="0"/>
              <a:t>a</a:t>
            </a:r>
            <a:r>
              <a:rPr lang="en-US" sz="1400" dirty="0" smtClean="0"/>
              <a:t>=2)</a:t>
            </a:r>
          </a:p>
          <a:p>
            <a:pPr lvl="2"/>
            <a:r>
              <a:rPr lang="en-US" sz="1400" dirty="0" smtClean="0"/>
              <a:t>T</a:t>
            </a:r>
            <a:r>
              <a:rPr lang="en-US" sz="1050" dirty="0" smtClean="0"/>
              <a:t>PE3</a:t>
            </a:r>
            <a:r>
              <a:rPr lang="en-US" sz="1400" dirty="0" smtClean="0"/>
              <a:t> = 12us,  or ~3/4 long symbol  (</a:t>
            </a:r>
            <a:r>
              <a:rPr lang="en-US" sz="1400" i="1" dirty="0" smtClean="0"/>
              <a:t>a</a:t>
            </a:r>
            <a:r>
              <a:rPr lang="en-US" sz="1400" dirty="0" smtClean="0"/>
              <a:t>=3)</a:t>
            </a:r>
          </a:p>
          <a:p>
            <a:pPr lvl="2"/>
            <a:r>
              <a:rPr lang="en-US" sz="1400" dirty="0" smtClean="0"/>
              <a:t>T</a:t>
            </a:r>
            <a:r>
              <a:rPr lang="en-US" sz="1050" dirty="0" smtClean="0"/>
              <a:t>PE4</a:t>
            </a:r>
            <a:r>
              <a:rPr lang="en-US" sz="1400" dirty="0" smtClean="0"/>
              <a:t> = 16us,  or ~1 long symbol     (</a:t>
            </a:r>
            <a:r>
              <a:rPr lang="en-US" sz="1400" i="1" dirty="0" smtClean="0"/>
              <a:t>a</a:t>
            </a:r>
            <a:r>
              <a:rPr lang="en-US" sz="1400" dirty="0" smtClean="0"/>
              <a:t>=4)</a:t>
            </a:r>
          </a:p>
          <a:p>
            <a:pPr lvl="1"/>
            <a:r>
              <a:rPr lang="en-US" sz="1600" dirty="0" smtClean="0"/>
              <a:t>T</a:t>
            </a:r>
            <a:r>
              <a:rPr lang="en-US" sz="1100" dirty="0" smtClean="0"/>
              <a:t>PE</a:t>
            </a:r>
            <a:r>
              <a:rPr lang="en-US" sz="1600" dirty="0" smtClean="0"/>
              <a:t> values are multiple of 4us, for easier L-LENGTH signaling and legacy spoofing.</a:t>
            </a:r>
          </a:p>
          <a:p>
            <a:pPr lvl="2"/>
            <a:endParaRPr lang="en-US" sz="1400" dirty="0" smtClean="0"/>
          </a:p>
          <a:p>
            <a:pPr lvl="2"/>
            <a:endParaRPr lang="en-US" sz="1400" dirty="0" smtClean="0"/>
          </a:p>
          <a:p>
            <a:pPr lvl="2"/>
            <a:endParaRPr lang="en-US" sz="140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A non-zero </a:t>
            </a:r>
            <a:r>
              <a:rPr lang="en-US" sz="2000" b="0" dirty="0" smtClean="0"/>
              <a:t>signal </a:t>
            </a:r>
            <a:r>
              <a:rPr lang="en-US" dirty="0" smtClean="0"/>
              <a:t>with the same average power as the data </a:t>
            </a:r>
            <a:r>
              <a:rPr lang="en-US" sz="2000" b="0" dirty="0" smtClean="0"/>
              <a:t> </a:t>
            </a:r>
            <a:r>
              <a:rPr lang="en-US" sz="2000" b="0" dirty="0" smtClean="0"/>
              <a:t>should be transmitted in PE </a:t>
            </a:r>
            <a:r>
              <a:rPr lang="en-US" sz="2000" b="0" dirty="0" smtClean="0"/>
              <a:t>field.</a:t>
            </a:r>
            <a:endParaRPr lang="en-US" sz="2000" b="0" dirty="0" smtClean="0"/>
          </a:p>
          <a:p>
            <a:pPr lvl="1"/>
            <a:r>
              <a:rPr lang="en-US" sz="1600" dirty="0" smtClean="0"/>
              <a:t>To avoid legacy receiver’s early termination of CCA-Busy</a:t>
            </a:r>
            <a:r>
              <a:rPr lang="en-US" sz="1600" b="0" dirty="0" smtClean="0"/>
              <a:t> status, due to “carrier lost”.</a:t>
            </a:r>
          </a:p>
          <a:p>
            <a:endParaRPr lang="en-US" sz="2000" b="0" dirty="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6200" y="3886200"/>
            <a:ext cx="4800598" cy="38100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Excess Info bits</a:t>
            </a:r>
            <a:endParaRPr lang="en-US" sz="1050" b="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67400" y="3886201"/>
            <a:ext cx="3124200" cy="38100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PE4</a:t>
            </a:r>
            <a:endParaRPr lang="en-US" sz="1050" b="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876798" y="3886200"/>
            <a:ext cx="990600" cy="38100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50" dirty="0" smtClean="0"/>
              <a:t>Pre-FEC</a:t>
            </a:r>
          </a:p>
          <a:p>
            <a:pPr algn="ctr">
              <a:defRPr/>
            </a:pPr>
            <a:r>
              <a:rPr lang="en-US" sz="1050" dirty="0" smtClean="0"/>
              <a:t>padding bits</a:t>
            </a:r>
            <a:endParaRPr lang="en-US" sz="1050" b="0" dirty="0"/>
          </a:p>
        </p:txBody>
      </p:sp>
      <p:sp>
        <p:nvSpPr>
          <p:cNvPr id="11" name="TextBox 10"/>
          <p:cNvSpPr txBox="1"/>
          <p:nvPr/>
        </p:nvSpPr>
        <p:spPr>
          <a:xfrm>
            <a:off x="6781800" y="4495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Duration 16us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" y="3581400"/>
            <a:ext cx="6655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</a:t>
            </a:r>
            <a:r>
              <a:rPr lang="en-US" sz="1600" dirty="0" smtClean="0"/>
              <a:t> = 4:</a:t>
            </a:r>
            <a:endParaRPr lang="en-US" sz="1600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Packet Extension Field</a:t>
            </a:r>
            <a:endParaRPr lang="en-US" dirty="0"/>
          </a:p>
        </p:txBody>
      </p:sp>
      <p:sp>
        <p:nvSpPr>
          <p:cNvPr id="14" name="Left Brace 13"/>
          <p:cNvSpPr/>
          <p:nvPr/>
        </p:nvSpPr>
        <p:spPr bwMode="auto">
          <a:xfrm rot="16200000">
            <a:off x="7315200" y="2819400"/>
            <a:ext cx="228600" cy="31242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Extension Field—cont’d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495800"/>
          </a:xfrm>
        </p:spPr>
        <p:txBody>
          <a:bodyPr/>
          <a:lstStyle/>
          <a:p>
            <a:r>
              <a:rPr lang="en-US" dirty="0" smtClean="0"/>
              <a:t>Each STA may claim its PE Capability for receiving PPDUs </a:t>
            </a:r>
            <a:r>
              <a:rPr lang="en-US" dirty="0" smtClean="0"/>
              <a:t>for </a:t>
            </a:r>
            <a:r>
              <a:rPr lang="en-US" dirty="0" smtClean="0"/>
              <a:t>different {BW, N</a:t>
            </a:r>
            <a:r>
              <a:rPr lang="en-US" sz="1400" dirty="0" smtClean="0"/>
              <a:t>SS</a:t>
            </a:r>
            <a:r>
              <a:rPr lang="en-US" dirty="0" smtClean="0"/>
              <a:t>, MCS} combinations.</a:t>
            </a:r>
          </a:p>
          <a:p>
            <a:pPr lvl="1"/>
            <a:r>
              <a:rPr lang="en-US" dirty="0" smtClean="0"/>
              <a:t>Defining two constellation thresholds per {BW, </a:t>
            </a:r>
            <a:r>
              <a:rPr lang="en-US" dirty="0" err="1" smtClean="0"/>
              <a:t>Nss</a:t>
            </a:r>
            <a:r>
              <a:rPr lang="en-US" dirty="0" smtClean="0"/>
              <a:t>} to split MCSs into 3 groups, corresponding to 0us, and two non-zero max PE durations (equivalent to max PE durations of 8us and 16us respectively). </a:t>
            </a:r>
          </a:p>
          <a:p>
            <a:pPr lvl="2"/>
            <a:r>
              <a:rPr lang="en-US" sz="1400" dirty="0" smtClean="0"/>
              <a:t>To be clear, the 3 categories are:</a:t>
            </a:r>
          </a:p>
          <a:p>
            <a:pPr lvl="3"/>
            <a:r>
              <a:rPr lang="en-US" dirty="0" smtClean="0"/>
              <a:t>“0us”:  T</a:t>
            </a:r>
            <a:r>
              <a:rPr lang="en-US" sz="1100" dirty="0" smtClean="0"/>
              <a:t>PE</a:t>
            </a:r>
            <a:r>
              <a:rPr lang="en-US" dirty="0" smtClean="0"/>
              <a:t> = [0 0 0 0]us,  for a=1~4 respectively</a:t>
            </a:r>
          </a:p>
          <a:p>
            <a:pPr lvl="3"/>
            <a:r>
              <a:rPr lang="en-US" dirty="0" smtClean="0"/>
              <a:t>“8us”: T</a:t>
            </a:r>
            <a:r>
              <a:rPr lang="en-US" sz="1100" dirty="0" smtClean="0"/>
              <a:t>PE</a:t>
            </a:r>
            <a:r>
              <a:rPr lang="en-US" dirty="0" smtClean="0"/>
              <a:t> = [0 0 4 8]us, for a=1~4 respectively</a:t>
            </a:r>
          </a:p>
          <a:p>
            <a:pPr lvl="3"/>
            <a:r>
              <a:rPr lang="en-US" dirty="0" smtClean="0"/>
              <a:t>“16us”: T</a:t>
            </a:r>
            <a:r>
              <a:rPr lang="en-US" sz="1100" dirty="0" smtClean="0"/>
              <a:t>PE</a:t>
            </a:r>
            <a:r>
              <a:rPr lang="en-US" dirty="0" smtClean="0"/>
              <a:t> = [4 8 12 16]us, for a=1~4 respectively</a:t>
            </a:r>
          </a:p>
          <a:p>
            <a:endParaRPr lang="en-US" dirty="0" smtClean="0"/>
          </a:p>
          <a:p>
            <a:r>
              <a:rPr lang="en-US" dirty="0" smtClean="0"/>
              <a:t>When STA indicates 80MHz capability or higher, 0µs PE is applied for RU&lt;=20MHz</a:t>
            </a:r>
          </a:p>
          <a:p>
            <a:pPr lvl="1"/>
            <a:r>
              <a:rPr lang="en-US" sz="1600" dirty="0" smtClean="0"/>
              <a:t>No capability indicated for RU &lt;= 20MHz in this case</a:t>
            </a:r>
          </a:p>
          <a:p>
            <a:pPr lvl="1"/>
            <a:r>
              <a:rPr lang="en-US" sz="1600" dirty="0" smtClean="0"/>
              <a:t>Otherwise, PE capability is indicated down to TBD RU sizes.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PE Capability—Illustration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6191176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3962401"/>
            <a:ext cx="6218034" cy="175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660786" y="2215329"/>
            <a:ext cx="1330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800" dirty="0"/>
              <a:t>Max </a:t>
            </a:r>
            <a:r>
              <a:rPr lang="en-US" sz="1800" dirty="0" smtClean="0"/>
              <a:t>PE 8µs</a:t>
            </a:r>
          </a:p>
          <a:p>
            <a:pPr marL="0" indent="0">
              <a:buNone/>
            </a:pPr>
            <a:r>
              <a:rPr lang="en-US" sz="1800" dirty="0" smtClean="0"/>
              <a:t>mode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7773970" y="4553635"/>
            <a:ext cx="1446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800" dirty="0"/>
              <a:t>Max </a:t>
            </a:r>
            <a:r>
              <a:rPr lang="en-US" sz="1800" dirty="0" smtClean="0"/>
              <a:t>PE 16µs</a:t>
            </a:r>
          </a:p>
          <a:p>
            <a:pPr marL="0" indent="0">
              <a:buNone/>
            </a:pPr>
            <a:r>
              <a:rPr lang="en-US" sz="1800" dirty="0" smtClean="0"/>
              <a:t>mode</a:t>
            </a:r>
            <a:endParaRPr lang="en-US" sz="18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7697770" y="4191001"/>
            <a:ext cx="76200" cy="1371600"/>
            <a:chOff x="7696200" y="4724400"/>
            <a:chExt cx="76200" cy="1371600"/>
          </a:xfrm>
        </p:grpSpPr>
        <p:cxnSp>
          <p:nvCxnSpPr>
            <p:cNvPr id="13" name="Straight Connector 12"/>
            <p:cNvCxnSpPr/>
            <p:nvPr/>
          </p:nvCxnSpPr>
          <p:spPr bwMode="auto">
            <a:xfrm>
              <a:off x="7772400" y="4724400"/>
              <a:ext cx="0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7696200" y="4724400"/>
              <a:ext cx="7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7696200" y="6096000"/>
              <a:ext cx="7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7603636" y="1828800"/>
            <a:ext cx="76200" cy="1371600"/>
            <a:chOff x="7696200" y="4724400"/>
            <a:chExt cx="76200" cy="1371600"/>
          </a:xfrm>
        </p:grpSpPr>
        <p:cxnSp>
          <p:nvCxnSpPr>
            <p:cNvPr id="17" name="Straight Connector 16"/>
            <p:cNvCxnSpPr/>
            <p:nvPr/>
          </p:nvCxnSpPr>
          <p:spPr bwMode="auto">
            <a:xfrm>
              <a:off x="7772400" y="4724400"/>
              <a:ext cx="0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7696200" y="4724400"/>
              <a:ext cx="7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7696200" y="6096000"/>
              <a:ext cx="7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1828800"/>
          </a:xfrm>
        </p:spPr>
        <p:txBody>
          <a:bodyPr>
            <a:noAutofit/>
          </a:bodyPr>
          <a:lstStyle/>
          <a:p>
            <a:r>
              <a:rPr lang="en-US" sz="1800" b="0" dirty="0" smtClean="0"/>
              <a:t>HE device capability for determining PE duration is based on two constellation thresholds per{NSS, BW} </a:t>
            </a:r>
          </a:p>
          <a:p>
            <a:r>
              <a:rPr lang="en-US" sz="1800" b="0" dirty="0" smtClean="0"/>
              <a:t>If constellation  </a:t>
            </a:r>
            <a:r>
              <a:rPr lang="en-US" sz="1800" b="0" dirty="0" smtClean="0">
                <a:sym typeface="Symbol"/>
              </a:rPr>
              <a:t></a:t>
            </a:r>
            <a:r>
              <a:rPr lang="en-US" sz="1800" b="0" dirty="0" smtClean="0"/>
              <a:t> </a:t>
            </a:r>
            <a:r>
              <a:rPr lang="en-US" sz="1800" b="0" i="1" dirty="0" smtClean="0"/>
              <a:t>threshold</a:t>
            </a:r>
            <a:r>
              <a:rPr lang="en-US" sz="1800" b="0" i="1" baseline="-25000" dirty="0" smtClean="0"/>
              <a:t>16</a:t>
            </a:r>
            <a:r>
              <a:rPr lang="en-US" sz="1800" b="0" dirty="0" smtClean="0"/>
              <a:t> apply max PE 16µs mode, else if constellation  </a:t>
            </a:r>
            <a:r>
              <a:rPr lang="en-US" sz="1800" b="0" dirty="0" smtClean="0">
                <a:sym typeface="Symbol"/>
              </a:rPr>
              <a:t></a:t>
            </a:r>
            <a:r>
              <a:rPr lang="en-US" sz="1800" b="0" dirty="0" smtClean="0"/>
              <a:t> </a:t>
            </a:r>
            <a:r>
              <a:rPr lang="en-US" sz="1800" b="0" i="1" dirty="0" smtClean="0"/>
              <a:t>threshold</a:t>
            </a:r>
            <a:r>
              <a:rPr lang="en-US" sz="1800" b="0" i="1" baseline="-25000" dirty="0" smtClean="0"/>
              <a:t>8</a:t>
            </a:r>
            <a:r>
              <a:rPr lang="en-US" sz="1800" b="0" dirty="0" smtClean="0"/>
              <a:t> apply max PE 8µs mode, else no packet extension</a:t>
            </a:r>
          </a:p>
          <a:p>
            <a:r>
              <a:rPr lang="en-US" sz="1800" b="0" dirty="0" smtClean="0"/>
              <a:t>The encoding constellation thresholds:</a:t>
            </a:r>
          </a:p>
          <a:p>
            <a:endParaRPr lang="en-US" b="0" dirty="0" smtClean="0"/>
          </a:p>
          <a:p>
            <a:endParaRPr lang="en-US" dirty="0" smtClean="0"/>
          </a:p>
          <a:p>
            <a:endParaRPr lang="en-US" b="0" dirty="0" smtClean="0"/>
          </a:p>
          <a:p>
            <a:endParaRPr lang="en-US" dirty="0" smtClean="0"/>
          </a:p>
          <a:p>
            <a:endParaRPr lang="en-US" b="0" dirty="0" smtClean="0"/>
          </a:p>
          <a:p>
            <a:endParaRPr lang="en-US" dirty="0" smtClean="0"/>
          </a:p>
          <a:p>
            <a:r>
              <a:rPr lang="en-US" sz="1800" dirty="0" smtClean="0"/>
              <a:t>Example: max PE 8us for 64QAM, max PE 16us for 256QAM and </a:t>
            </a:r>
            <a:r>
              <a:rPr lang="en-US" sz="1800" dirty="0" smtClean="0"/>
              <a:t>1024QAM (TBD)</a:t>
            </a:r>
            <a:endParaRPr lang="en-US" sz="1800" dirty="0" smtClean="0"/>
          </a:p>
          <a:p>
            <a:endParaRPr lang="en-US" b="0" dirty="0" smtClean="0"/>
          </a:p>
          <a:p>
            <a:endParaRPr lang="en-US" b="0" dirty="0"/>
          </a:p>
          <a:p>
            <a:endParaRPr lang="en-US" b="0" dirty="0" smtClean="0"/>
          </a:p>
          <a:p>
            <a:endParaRPr lang="en-US" b="0" dirty="0"/>
          </a:p>
          <a:p>
            <a:endParaRPr lang="en-US" b="0" dirty="0" smtClean="0"/>
          </a:p>
          <a:p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endParaRPr lang="en-US" b="0" dirty="0"/>
          </a:p>
          <a:p>
            <a:endParaRPr lang="en-US" b="0" dirty="0" smtClean="0"/>
          </a:p>
          <a:p>
            <a:pPr lvl="1"/>
            <a:endParaRPr lang="en-US" sz="1200" b="0" dirty="0"/>
          </a:p>
          <a:p>
            <a:pPr lvl="1"/>
            <a:endParaRPr lang="en-US" sz="1400" b="0" dirty="0" smtClean="0"/>
          </a:p>
          <a:p>
            <a:pPr lvl="1"/>
            <a:endParaRPr lang="en-US" sz="1400" b="0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endParaRPr lang="en-US" sz="2000" b="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06836029"/>
              </p:ext>
            </p:extLst>
          </p:nvPr>
        </p:nvGraphicFramePr>
        <p:xfrm>
          <a:off x="5334000" y="2316480"/>
          <a:ext cx="350520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411"/>
                <a:gridCol w="1958789"/>
              </a:tblGrid>
              <a:tr h="251749"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constellation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</a:t>
                      </a:r>
                      <a:r>
                        <a:rPr lang="en-US" sz="1200" baseline="0" dirty="0" smtClean="0"/>
                        <a:t> capability encoding</a:t>
                      </a:r>
                      <a:endParaRPr lang="en-US" sz="1200" dirty="0"/>
                    </a:p>
                  </a:txBody>
                  <a:tcPr/>
                </a:tc>
              </a:tr>
              <a:tr h="279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000</a:t>
                      </a:r>
                      <a:endParaRPr lang="en-US" sz="1400" dirty="0"/>
                    </a:p>
                  </a:txBody>
                  <a:tcPr/>
                </a:tc>
              </a:tr>
              <a:tr h="279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001</a:t>
                      </a:r>
                      <a:endParaRPr lang="en-US" sz="1400" dirty="0"/>
                    </a:p>
                  </a:txBody>
                  <a:tcPr/>
                </a:tc>
              </a:tr>
              <a:tr h="279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010</a:t>
                      </a:r>
                      <a:endParaRPr lang="en-US" sz="1400" dirty="0"/>
                    </a:p>
                  </a:txBody>
                  <a:tcPr/>
                </a:tc>
              </a:tr>
              <a:tr h="279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011</a:t>
                      </a:r>
                      <a:endParaRPr lang="en-US" sz="1400" dirty="0"/>
                    </a:p>
                  </a:txBody>
                  <a:tcPr/>
                </a:tc>
              </a:tr>
              <a:tr h="279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</a:tr>
              <a:tr h="279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1024QAM (TBD)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101</a:t>
                      </a:r>
                      <a:endParaRPr lang="en-US" sz="1400" dirty="0"/>
                    </a:p>
                  </a:txBody>
                  <a:tcPr/>
                </a:tc>
              </a:tr>
              <a:tr h="27972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111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0525" y="609600"/>
            <a:ext cx="8067675" cy="914400"/>
          </a:xfrm>
        </p:spPr>
        <p:txBody>
          <a:bodyPr/>
          <a:lstStyle/>
          <a:p>
            <a:r>
              <a:rPr lang="en-US" sz="2400" dirty="0" smtClean="0"/>
              <a:t>Constellation Thresholds for PE Capability (</a:t>
            </a:r>
            <a:r>
              <a:rPr lang="en-US" sz="2400" dirty="0" err="1" smtClean="0"/>
              <a:t>i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5407222"/>
          <a:ext cx="7772400" cy="536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5363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256QAM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1024QAM (TBD)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 flipV="1">
            <a:off x="5029200" y="5864423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572000" y="6169223"/>
            <a:ext cx="9217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threshold</a:t>
            </a:r>
            <a:r>
              <a:rPr lang="en-US" sz="1000" i="1" dirty="0" smtClean="0"/>
              <a:t>8</a:t>
            </a:r>
            <a:endParaRPr lang="en-US" i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6629400" y="5864423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172200" y="6169223"/>
            <a:ext cx="9923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threshold</a:t>
            </a:r>
            <a:r>
              <a:rPr lang="en-US" sz="1050" i="1" dirty="0" smtClean="0"/>
              <a:t>16</a:t>
            </a:r>
            <a:endParaRPr lang="en-US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0525" y="609600"/>
            <a:ext cx="8067675" cy="914400"/>
          </a:xfrm>
        </p:spPr>
        <p:txBody>
          <a:bodyPr/>
          <a:lstStyle/>
          <a:p>
            <a:r>
              <a:rPr lang="en-US" dirty="0" smtClean="0"/>
              <a:t>Constellation Thresholds for PE Capability (ii)</a:t>
            </a:r>
            <a:endParaRPr lang="en-US" dirty="0"/>
          </a:p>
        </p:txBody>
      </p:sp>
      <p:sp>
        <p:nvSpPr>
          <p:cNvPr id="8" name="Content Placeholder 6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495800"/>
          </a:xfrm>
        </p:spPr>
        <p:txBody>
          <a:bodyPr>
            <a:noAutofit/>
          </a:bodyPr>
          <a:lstStyle/>
          <a:p>
            <a:r>
              <a:rPr lang="en-US" sz="2000" b="0" dirty="0" smtClean="0"/>
              <a:t>Some special cases are as follows</a:t>
            </a:r>
            <a:r>
              <a:rPr lang="en-US" sz="2000" dirty="0" smtClean="0"/>
              <a:t>:</a:t>
            </a:r>
          </a:p>
          <a:p>
            <a:pPr lvl="1"/>
            <a:r>
              <a:rPr lang="en-US" dirty="0" smtClean="0"/>
              <a:t>If no PE is required</a:t>
            </a:r>
            <a:r>
              <a:rPr lang="en-US" b="0" dirty="0" smtClean="0"/>
              <a:t> both </a:t>
            </a:r>
            <a:r>
              <a:rPr lang="en-US" b="0" i="1" dirty="0"/>
              <a:t>threshold</a:t>
            </a:r>
            <a:r>
              <a:rPr lang="en-US" b="0" i="1" baseline="-25000" dirty="0"/>
              <a:t>8</a:t>
            </a:r>
            <a:r>
              <a:rPr lang="en-US" b="0" baseline="-25000" dirty="0"/>
              <a:t> </a:t>
            </a:r>
            <a:r>
              <a:rPr lang="en-US" b="0" dirty="0" smtClean="0"/>
              <a:t>and </a:t>
            </a:r>
            <a:r>
              <a:rPr lang="en-US" b="0" i="1" dirty="0"/>
              <a:t>threshold</a:t>
            </a:r>
            <a:r>
              <a:rPr lang="en-US" b="0" i="1" baseline="-25000" dirty="0"/>
              <a:t>16</a:t>
            </a:r>
            <a:r>
              <a:rPr lang="en-US" b="0" baseline="-25000" dirty="0"/>
              <a:t> </a:t>
            </a:r>
            <a:r>
              <a:rPr lang="en-US" b="0" dirty="0" smtClean="0"/>
              <a:t>are set to 111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only max PE </a:t>
            </a:r>
            <a:r>
              <a:rPr lang="en-US" dirty="0"/>
              <a:t>8µs mode </a:t>
            </a:r>
            <a:r>
              <a:rPr lang="en-US" b="0" dirty="0"/>
              <a:t>is </a:t>
            </a:r>
            <a:r>
              <a:rPr lang="en-US" b="0" dirty="0" smtClean="0"/>
              <a:t>used, </a:t>
            </a:r>
            <a:r>
              <a:rPr lang="en-US" b="0" dirty="0"/>
              <a:t>set </a:t>
            </a:r>
            <a:r>
              <a:rPr lang="en-US" b="0" i="1" dirty="0"/>
              <a:t>threshold</a:t>
            </a:r>
            <a:r>
              <a:rPr lang="en-US" b="0" i="1" baseline="-25000" dirty="0"/>
              <a:t>16</a:t>
            </a:r>
            <a:r>
              <a:rPr lang="en-US" b="0" dirty="0"/>
              <a:t> to </a:t>
            </a:r>
            <a:r>
              <a:rPr lang="en-US" b="0" dirty="0" smtClean="0"/>
              <a:t>be 111, </a:t>
            </a:r>
            <a:r>
              <a:rPr lang="en-US" b="0" dirty="0"/>
              <a:t>and </a:t>
            </a:r>
            <a:r>
              <a:rPr lang="en-US" b="0" i="1" dirty="0" smtClean="0"/>
              <a:t>threshold</a:t>
            </a:r>
            <a:r>
              <a:rPr lang="en-US" b="0" i="1" baseline="-25000" dirty="0" smtClean="0"/>
              <a:t>8</a:t>
            </a:r>
            <a:r>
              <a:rPr lang="en-US" b="0" dirty="0" smtClean="0"/>
              <a:t> to be the constellation at which </a:t>
            </a:r>
            <a:r>
              <a:rPr lang="en-US" b="0" dirty="0"/>
              <a:t>max </a:t>
            </a:r>
            <a:r>
              <a:rPr lang="en-US" b="0" dirty="0" smtClean="0"/>
              <a:t>PE </a:t>
            </a:r>
            <a:r>
              <a:rPr lang="en-US" b="0" dirty="0"/>
              <a:t>8µs mode </a:t>
            </a:r>
            <a:r>
              <a:rPr lang="en-US" b="0" dirty="0" smtClean="0"/>
              <a:t>starts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only max </a:t>
            </a:r>
            <a:r>
              <a:rPr lang="en-US" dirty="0" smtClean="0"/>
              <a:t>PE 16µs </a:t>
            </a:r>
            <a:r>
              <a:rPr lang="en-US" dirty="0"/>
              <a:t>mode </a:t>
            </a:r>
            <a:r>
              <a:rPr lang="en-US" b="0" dirty="0"/>
              <a:t>is used, set </a:t>
            </a:r>
            <a:r>
              <a:rPr lang="en-US" b="0" i="1" dirty="0"/>
              <a:t>threshold</a:t>
            </a:r>
            <a:r>
              <a:rPr lang="en-US" b="0" i="1" baseline="-25000" dirty="0"/>
              <a:t>16</a:t>
            </a:r>
            <a:r>
              <a:rPr lang="en-US" b="0" i="1" dirty="0"/>
              <a:t> </a:t>
            </a:r>
            <a:r>
              <a:rPr lang="en-US" b="0" dirty="0"/>
              <a:t>to </a:t>
            </a:r>
            <a:r>
              <a:rPr lang="en-US" b="0" dirty="0" smtClean="0"/>
              <a:t>be the </a:t>
            </a:r>
            <a:r>
              <a:rPr lang="en-US" b="0" dirty="0"/>
              <a:t>constellation at which max </a:t>
            </a:r>
            <a:r>
              <a:rPr lang="en-US" b="0" dirty="0" smtClean="0"/>
              <a:t>PE 16µs </a:t>
            </a:r>
            <a:r>
              <a:rPr lang="en-US" b="0" dirty="0"/>
              <a:t>mode </a:t>
            </a:r>
            <a:r>
              <a:rPr lang="en-US" b="0" dirty="0" smtClean="0"/>
              <a:t>starts, </a:t>
            </a:r>
            <a:r>
              <a:rPr lang="en-US" b="0" dirty="0"/>
              <a:t>and </a:t>
            </a:r>
            <a:r>
              <a:rPr lang="en-US" b="0" i="1" dirty="0"/>
              <a:t>threshold</a:t>
            </a:r>
            <a:r>
              <a:rPr lang="en-US" b="0" i="1" baseline="-25000" dirty="0"/>
              <a:t>8</a:t>
            </a:r>
            <a:r>
              <a:rPr lang="en-US" b="0" dirty="0"/>
              <a:t> to be </a:t>
            </a:r>
            <a:r>
              <a:rPr lang="en-US" b="0" dirty="0" smtClean="0"/>
              <a:t>111</a:t>
            </a:r>
            <a:endParaRPr lang="en-US" b="0" dirty="0"/>
          </a:p>
          <a:p>
            <a:endParaRPr lang="en-US" b="0" dirty="0" smtClean="0"/>
          </a:p>
          <a:p>
            <a:endParaRPr lang="en-US" b="0" dirty="0"/>
          </a:p>
          <a:p>
            <a:endParaRPr lang="en-US" b="0" dirty="0" smtClean="0"/>
          </a:p>
          <a:p>
            <a:pPr lvl="1"/>
            <a:endParaRPr lang="en-US" sz="1200" b="0" dirty="0"/>
          </a:p>
          <a:p>
            <a:pPr lvl="1"/>
            <a:endParaRPr lang="en-US" sz="1400" b="0" dirty="0" smtClean="0"/>
          </a:p>
          <a:p>
            <a:pPr lvl="1"/>
            <a:endParaRPr lang="en-US" sz="1400" b="0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endParaRPr lang="en-US" sz="2000" b="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Padding Parameters to Avoid MCS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495800"/>
          </a:xfrm>
        </p:spPr>
        <p:txBody>
          <a:bodyPr/>
          <a:lstStyle/>
          <a:p>
            <a:r>
              <a:rPr lang="en-US" sz="1800" dirty="0" smtClean="0"/>
              <a:t>If we strictly choose ¼ number of tones, for certain BW and MCS, </a:t>
            </a:r>
            <a:r>
              <a:rPr lang="en-US" sz="1800" dirty="0" err="1" smtClean="0"/>
              <a:t>N</a:t>
            </a:r>
            <a:r>
              <a:rPr lang="en-US" sz="1800" baseline="-25000" dirty="0" err="1" smtClean="0"/>
              <a:t>CBPS,short</a:t>
            </a:r>
            <a:r>
              <a:rPr lang="en-US" sz="1800" dirty="0" smtClean="0"/>
              <a:t> and </a:t>
            </a:r>
            <a:r>
              <a:rPr lang="en-US" sz="1800" dirty="0" err="1" smtClean="0"/>
              <a:t>N</a:t>
            </a:r>
            <a:r>
              <a:rPr lang="en-US" sz="1800" baseline="-25000" dirty="0" err="1" smtClean="0"/>
              <a:t>DBPS,short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(or </a:t>
            </a:r>
            <a:r>
              <a:rPr lang="en-US" sz="1800" dirty="0" err="1" smtClean="0"/>
              <a:t>N</a:t>
            </a:r>
            <a:r>
              <a:rPr lang="en-US" sz="1800" baseline="-25000" dirty="0" err="1" smtClean="0"/>
              <a:t>DBPS,Short</a:t>
            </a:r>
            <a:r>
              <a:rPr lang="en-US" sz="1800" dirty="0" smtClean="0"/>
              <a:t>/N</a:t>
            </a:r>
            <a:r>
              <a:rPr lang="en-US" sz="1800" baseline="-25000" dirty="0" smtClean="0"/>
              <a:t>ES</a:t>
            </a:r>
            <a:r>
              <a:rPr lang="en-US" sz="1800" dirty="0" smtClean="0"/>
              <a:t>) are not integers.</a:t>
            </a:r>
          </a:p>
          <a:p>
            <a:r>
              <a:rPr lang="en-US" sz="1800" dirty="0" smtClean="0"/>
              <a:t>The simplest approach to avoid excluding MCS: define a </a:t>
            </a:r>
            <a:r>
              <a:rPr lang="en-US" sz="1800" dirty="0" smtClean="0">
                <a:solidFill>
                  <a:srgbClr val="FF0000"/>
                </a:solidFill>
              </a:rPr>
              <a:t>compatible</a:t>
            </a:r>
            <a:r>
              <a:rPr lang="en-US" sz="1800" dirty="0" smtClean="0"/>
              <a:t> N</a:t>
            </a:r>
            <a:r>
              <a:rPr lang="en-US" sz="1800" baseline="-25000" dirty="0" smtClean="0"/>
              <a:t>SD.SHORT</a:t>
            </a:r>
            <a:r>
              <a:rPr lang="en-US" sz="1800" dirty="0" smtClean="0"/>
              <a:t> for the last symbol.</a:t>
            </a:r>
          </a:p>
          <a:p>
            <a:pPr lvl="1"/>
            <a:r>
              <a:rPr lang="en-US" sz="1600" dirty="0" smtClean="0"/>
              <a:t>Suggested </a:t>
            </a:r>
            <a:r>
              <a:rPr lang="en-US" sz="1600" dirty="0" err="1" smtClean="0"/>
              <a:t>N</a:t>
            </a:r>
            <a:r>
              <a:rPr lang="en-US" sz="1600" baseline="-25000" dirty="0" err="1" smtClean="0"/>
              <a:t>SD,short</a:t>
            </a:r>
            <a:r>
              <a:rPr lang="en-US" sz="1600" dirty="0" smtClean="0"/>
              <a:t> for each RU size as shown in the table below:</a:t>
            </a:r>
          </a:p>
          <a:p>
            <a:pPr lvl="2"/>
            <a:r>
              <a:rPr lang="en-US" sz="1400" dirty="0" smtClean="0"/>
              <a:t>Integer </a:t>
            </a:r>
            <a:r>
              <a:rPr lang="en-US" sz="1400" dirty="0" err="1" smtClean="0"/>
              <a:t>N</a:t>
            </a:r>
            <a:r>
              <a:rPr lang="en-US" sz="1400" baseline="-25000" dirty="0" err="1" smtClean="0"/>
              <a:t>CBPS,short</a:t>
            </a:r>
            <a:r>
              <a:rPr lang="en-US" sz="1400" dirty="0" smtClean="0"/>
              <a:t>, </a:t>
            </a:r>
            <a:r>
              <a:rPr lang="en-US" sz="1400" dirty="0" err="1" smtClean="0"/>
              <a:t>N</a:t>
            </a:r>
            <a:r>
              <a:rPr lang="en-US" sz="1400" baseline="-25000" dirty="0" err="1" smtClean="0"/>
              <a:t>DBPS,short</a:t>
            </a:r>
            <a:r>
              <a:rPr lang="en-US" sz="1400" dirty="0" smtClean="0"/>
              <a:t> and </a:t>
            </a:r>
            <a:r>
              <a:rPr lang="en-US" sz="1400" dirty="0" err="1" smtClean="0"/>
              <a:t>N</a:t>
            </a:r>
            <a:r>
              <a:rPr lang="en-US" sz="1400" baseline="-25000" dirty="0" err="1" smtClean="0"/>
              <a:t>DBPS,short</a:t>
            </a:r>
            <a:r>
              <a:rPr lang="en-US" sz="1400" dirty="0" smtClean="0"/>
              <a:t>/N</a:t>
            </a:r>
            <a:r>
              <a:rPr lang="en-US" sz="1400" baseline="-25000" dirty="0" smtClean="0"/>
              <a:t>ES</a:t>
            </a:r>
            <a:r>
              <a:rPr lang="en-US" sz="1400" dirty="0" smtClean="0"/>
              <a:t> for 20MHz and below (≤242-RU )</a:t>
            </a:r>
          </a:p>
          <a:p>
            <a:pPr lvl="2"/>
            <a:r>
              <a:rPr lang="en-US" sz="1400" dirty="0" smtClean="0"/>
              <a:t>Integer </a:t>
            </a:r>
            <a:r>
              <a:rPr lang="en-US" sz="1400" dirty="0" err="1" smtClean="0"/>
              <a:t>N</a:t>
            </a:r>
            <a:r>
              <a:rPr lang="en-US" sz="1400" baseline="-25000" dirty="0" err="1" smtClean="0"/>
              <a:t>CPBS,short</a:t>
            </a:r>
            <a:r>
              <a:rPr lang="en-US" sz="1400" dirty="0" smtClean="0"/>
              <a:t> and </a:t>
            </a:r>
            <a:r>
              <a:rPr lang="en-US" sz="1400" dirty="0" err="1" smtClean="0"/>
              <a:t>N</a:t>
            </a:r>
            <a:r>
              <a:rPr lang="en-US" sz="1400" baseline="-25000" dirty="0" err="1" smtClean="0"/>
              <a:t>DBPS,short</a:t>
            </a:r>
            <a:r>
              <a:rPr lang="en-US" sz="1400" dirty="0" smtClean="0"/>
              <a:t> for 40MHz and above (LDPC only).</a:t>
            </a:r>
          </a:p>
          <a:p>
            <a:pPr lvl="1"/>
            <a:r>
              <a:rPr lang="en-US" sz="1600" dirty="0" smtClean="0"/>
              <a:t>The pre-FEC symbol segments become slightly uneven between a=1~3 and a=4 for some RU. But the performance difference should be very negligible.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Encoding procedure described in Appendix starts by: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52591292"/>
              </p:ext>
            </p:extLst>
          </p:nvPr>
        </p:nvGraphicFramePr>
        <p:xfrm>
          <a:off x="6096000" y="3886200"/>
          <a:ext cx="2362200" cy="216272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7800"/>
                <a:gridCol w="914400"/>
              </a:tblGrid>
              <a:tr h="24427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RU Size</a:t>
                      </a:r>
                      <a:endParaRPr lang="en-US" sz="1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</a:t>
                      </a:r>
                      <a:r>
                        <a:rPr lang="en-US" sz="1200" baseline="-25000" dirty="0" err="1" smtClean="0"/>
                        <a:t>SD,Short</a:t>
                      </a:r>
                      <a:endParaRPr lang="en-US" sz="1200" baseline="-25000" dirty="0"/>
                    </a:p>
                  </a:txBody>
                  <a:tcPr anchor="ctr"/>
                </a:tc>
              </a:tr>
              <a:tr h="2442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26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2442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52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106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242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484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120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996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240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3392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2"/>
                          </a:solidFill>
                        </a:rPr>
                        <a:t>996x2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492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1524000" y="4724400"/>
          <a:ext cx="3148013" cy="762000"/>
        </p:xfrm>
        <a:graphic>
          <a:graphicData uri="http://schemas.openxmlformats.org/presentationml/2006/ole">
            <p:oleObj spid="_x0000_s45058" name="Equation" r:id="rId3" imgW="199368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DL-MU Padding Method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495800"/>
          </a:xfrm>
        </p:spPr>
        <p:txBody>
          <a:bodyPr/>
          <a:lstStyle/>
          <a:p>
            <a:r>
              <a:rPr lang="en-US" dirty="0" smtClean="0"/>
              <a:t>All user’s data fields end at the same time in the DL-MU PPDU.</a:t>
            </a:r>
          </a:p>
          <a:p>
            <a:r>
              <a:rPr lang="en-US" dirty="0" smtClean="0"/>
              <a:t>All users share the same PE duration.</a:t>
            </a:r>
          </a:p>
          <a:p>
            <a:r>
              <a:rPr lang="en-US" dirty="0" smtClean="0"/>
              <a:t>All users share a common </a:t>
            </a:r>
            <a:r>
              <a:rPr lang="en-US" i="1" dirty="0" smtClean="0"/>
              <a:t>a-factor</a:t>
            </a:r>
            <a:r>
              <a:rPr lang="en-US" dirty="0" smtClean="0"/>
              <a:t> across all users, based on the user with the longest span.</a:t>
            </a:r>
          </a:p>
          <a:p>
            <a:pPr lvl="1"/>
            <a:r>
              <a:rPr lang="en-US" dirty="0" smtClean="0"/>
              <a:t>Clean design, simple signaling, simple padding as in 11ac.</a:t>
            </a:r>
          </a:p>
          <a:p>
            <a:pPr lvl="1"/>
            <a:r>
              <a:rPr lang="en-US" dirty="0" smtClean="0"/>
              <a:t>Minimize SIG field overhead, no per-user fields needed.</a:t>
            </a:r>
          </a:p>
          <a:p>
            <a:pPr lvl="2"/>
            <a:r>
              <a:rPr lang="en-US" dirty="0" smtClean="0"/>
              <a:t>No per-user </a:t>
            </a:r>
            <a:r>
              <a:rPr lang="en-US" i="1" dirty="0" smtClean="0"/>
              <a:t>a-factor</a:t>
            </a:r>
            <a:r>
              <a:rPr lang="en-US" dirty="0" smtClean="0"/>
              <a:t> field.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As in 11ac DLMU, there is only 1 common bit needed for all users indicating “LDPC extra symbol”, even if some users are doing BCC! </a:t>
            </a:r>
          </a:p>
          <a:p>
            <a:pPr lvl="0"/>
            <a:r>
              <a:rPr lang="en-US" dirty="0" smtClean="0"/>
              <a:t>Based on </a:t>
            </a:r>
            <a:r>
              <a:rPr lang="en-US" i="1" dirty="0" smtClean="0"/>
              <a:t>a-factor </a:t>
            </a:r>
            <a:r>
              <a:rPr lang="en-US" dirty="0" smtClean="0"/>
              <a:t>value and each user’s PE capabilities, AP computes the PE duration for each user </a:t>
            </a:r>
            <a:r>
              <a:rPr lang="en-US" i="1" dirty="0" err="1" smtClean="0"/>
              <a:t>T</a:t>
            </a:r>
            <a:r>
              <a:rPr lang="en-US" sz="1400" i="1" dirty="0" err="1" smtClean="0"/>
              <a:t>PE,u</a:t>
            </a:r>
            <a:r>
              <a:rPr lang="en-US" dirty="0" smtClean="0"/>
              <a:t>, and the PE duration of the whole DL-MU PPDU is                               .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For DL-MU, AP indicates common </a:t>
            </a:r>
            <a:r>
              <a:rPr lang="en-US" dirty="0" err="1" smtClean="0"/>
              <a:t>Nsym</a:t>
            </a:r>
            <a:r>
              <a:rPr lang="en-US" dirty="0" smtClean="0"/>
              <a:t> , </a:t>
            </a:r>
            <a:r>
              <a:rPr lang="en-US" i="1" dirty="0" smtClean="0"/>
              <a:t>a-factor , </a:t>
            </a:r>
            <a:r>
              <a:rPr lang="en-US" dirty="0" smtClean="0"/>
              <a:t>LDPC Extra Symbol indication, and T</a:t>
            </a:r>
            <a:r>
              <a:rPr lang="en-US" baseline="-25000" dirty="0" smtClean="0"/>
              <a:t>PE</a:t>
            </a:r>
            <a:r>
              <a:rPr lang="en-US" dirty="0" smtClean="0"/>
              <a:t> </a:t>
            </a:r>
            <a:r>
              <a:rPr lang="en-US" dirty="0" smtClean="0"/>
              <a:t>in the HE-SIG field for </a:t>
            </a:r>
            <a:r>
              <a:rPr lang="en-US" dirty="0" smtClean="0"/>
              <a:t>all </a:t>
            </a:r>
            <a:r>
              <a:rPr lang="en-US" dirty="0" smtClean="0"/>
              <a:t>users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819400" y="5105400"/>
          <a:ext cx="1828800" cy="327102"/>
        </p:xfrm>
        <a:graphic>
          <a:graphicData uri="http://schemas.openxmlformats.org/presentationml/2006/ole">
            <p:oleObj spid="_x0000_s55297" name="Equation" r:id="rId3" imgW="156204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2192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DL-MU Padding Method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533400"/>
          </a:xfrm>
        </p:spPr>
        <p:txBody>
          <a:bodyPr/>
          <a:lstStyle/>
          <a:p>
            <a:r>
              <a:rPr lang="en-US" dirty="0" smtClean="0"/>
              <a:t>Illustration (DL-OFDMA)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3048000"/>
            <a:ext cx="6149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User-1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00200" y="3048000"/>
            <a:ext cx="2667000" cy="381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30480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81200" y="25146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Symbol - N</a:t>
            </a:r>
            <a:r>
              <a:rPr lang="en-US" sz="1000" dirty="0" smtClean="0"/>
              <a:t>SYM</a:t>
            </a:r>
            <a:r>
              <a:rPr lang="en-US" dirty="0" smtClean="0"/>
              <a:t> -1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05400" y="2438400"/>
            <a:ext cx="15760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Symbol – N</a:t>
            </a:r>
            <a:r>
              <a:rPr lang="en-US" sz="1000" dirty="0" smtClean="0"/>
              <a:t>SYM</a:t>
            </a:r>
            <a:r>
              <a:rPr lang="en-US" sz="1100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a=2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267200" y="3048000"/>
            <a:ext cx="533400" cy="381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800600" y="3048000"/>
            <a:ext cx="8382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 rot="16200000">
            <a:off x="5486400" y="1524000"/>
            <a:ext cx="304800" cy="2743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5631" y="3429000"/>
            <a:ext cx="1093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User-2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(longest span)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14600" y="312420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 bits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191000" y="312420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 bits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876800" y="3124200"/>
            <a:ext cx="6783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Pre-FEC</a:t>
            </a:r>
            <a:endParaRPr lang="en-US" sz="1100" dirty="0"/>
          </a:p>
        </p:txBody>
      </p:sp>
      <p:sp>
        <p:nvSpPr>
          <p:cNvPr id="26" name="TextBox 25"/>
          <p:cNvSpPr txBox="1"/>
          <p:nvPr/>
        </p:nvSpPr>
        <p:spPr>
          <a:xfrm>
            <a:off x="5943600" y="30480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Post-FEC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7010400" y="3048000"/>
            <a:ext cx="1371600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67600" y="3124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1600200" y="3429000"/>
            <a:ext cx="2667000" cy="381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267200" y="3429000"/>
            <a:ext cx="990600" cy="381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257800" y="3429000"/>
            <a:ext cx="3810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14600" y="350520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 bits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267200" y="350520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 bits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257800" y="34290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Pre-FEC</a:t>
            </a:r>
            <a:endParaRPr lang="en-US" sz="11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010400" y="3429000"/>
            <a:ext cx="1371600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467600" y="3505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066800" y="33644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152400" y="3874532"/>
            <a:ext cx="6149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User-3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600200" y="3798332"/>
            <a:ext cx="990600" cy="3926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267200" y="3810000"/>
            <a:ext cx="13716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52600" y="3837801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 bits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495800" y="385319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Pre-FEC</a:t>
            </a:r>
            <a:endParaRPr lang="en-US" sz="11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7010400" y="3798332"/>
            <a:ext cx="1371600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467600" y="3874532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1066800" y="3733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52" name="Rectangle 51"/>
          <p:cNvSpPr/>
          <p:nvPr/>
        </p:nvSpPr>
        <p:spPr bwMode="auto">
          <a:xfrm>
            <a:off x="2590800" y="3810000"/>
            <a:ext cx="16764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19400" y="385319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Pre-FEC</a:t>
            </a:r>
            <a:endParaRPr lang="en-US" sz="1100" dirty="0"/>
          </a:p>
        </p:txBody>
      </p:sp>
      <p:sp>
        <p:nvSpPr>
          <p:cNvPr id="54" name="TextBox 53"/>
          <p:cNvSpPr txBox="1"/>
          <p:nvPr/>
        </p:nvSpPr>
        <p:spPr>
          <a:xfrm>
            <a:off x="152400" y="4255532"/>
            <a:ext cx="6149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User-4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1600200" y="4179332"/>
            <a:ext cx="1828800" cy="3926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267200" y="4191000"/>
            <a:ext cx="13716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209800" y="4218801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 bits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4495800" y="423419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Pre-FEC</a:t>
            </a:r>
            <a:endParaRPr lang="en-US" sz="1100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7010400" y="4179332"/>
            <a:ext cx="1371600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467600" y="4255532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066800" y="4114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64" name="Rectangle 63"/>
          <p:cNvSpPr/>
          <p:nvPr/>
        </p:nvSpPr>
        <p:spPr bwMode="auto">
          <a:xfrm>
            <a:off x="3429000" y="4191000"/>
            <a:ext cx="8382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429000" y="423419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Pre-FEC</a:t>
            </a:r>
            <a:endParaRPr lang="en-US" sz="1100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5638800" y="3048000"/>
            <a:ext cx="1371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943600" y="34290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Post-FEC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 bwMode="auto">
          <a:xfrm>
            <a:off x="5638800" y="3429000"/>
            <a:ext cx="1371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943600" y="38100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Post-FEC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 bwMode="auto">
          <a:xfrm>
            <a:off x="5638800" y="3810000"/>
            <a:ext cx="1371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43600" y="4191000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Post-FEC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 bwMode="auto">
          <a:xfrm>
            <a:off x="5638800" y="4191000"/>
            <a:ext cx="1371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UL-MU Padding Method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038600"/>
          </a:xfrm>
        </p:spPr>
        <p:txBody>
          <a:bodyPr/>
          <a:lstStyle/>
          <a:p>
            <a:r>
              <a:rPr lang="en-US" sz="1800" b="0" dirty="0" smtClean="0"/>
              <a:t>In UL-MU, AP does not have exact number of bytes in each user’s buffer—hence cannot compute </a:t>
            </a:r>
            <a:r>
              <a:rPr lang="en-US" sz="1800" b="0" i="1" dirty="0" smtClean="0"/>
              <a:t>a-factor</a:t>
            </a:r>
            <a:r>
              <a:rPr lang="en-US" sz="1800" b="0" dirty="0" smtClean="0"/>
              <a:t> on a per user basis like SU and DL-MU. However, the STA can use pre-FEC padding to fill </a:t>
            </a:r>
            <a:r>
              <a:rPr lang="en-US" sz="1800" b="0" dirty="0" err="1" smtClean="0"/>
              <a:t>Nsym</a:t>
            </a:r>
            <a:r>
              <a:rPr lang="en-US" sz="1800" b="0" dirty="0" smtClean="0"/>
              <a:t> long symbols + a-factor short segments.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Prefer a common </a:t>
            </a:r>
            <a:r>
              <a:rPr lang="en-US" sz="1800" b="0" i="1" dirty="0" smtClean="0"/>
              <a:t>a-factor</a:t>
            </a:r>
            <a:r>
              <a:rPr lang="en-US" sz="1800" b="0" dirty="0" smtClean="0"/>
              <a:t> design similar to DL-MU, i.e. </a:t>
            </a:r>
          </a:p>
          <a:p>
            <a:pPr lvl="1"/>
            <a:r>
              <a:rPr lang="en-US" sz="1800" dirty="0" smtClean="0"/>
              <a:t>AP indicates common </a:t>
            </a:r>
            <a:r>
              <a:rPr lang="en-US" sz="1800" dirty="0" err="1" smtClean="0"/>
              <a:t>N</a:t>
            </a:r>
            <a:r>
              <a:rPr lang="en-US" dirty="0" err="1" smtClean="0"/>
              <a:t>sym</a:t>
            </a:r>
            <a:r>
              <a:rPr lang="en-US" sz="1800" dirty="0" smtClean="0"/>
              <a:t> , </a:t>
            </a:r>
            <a:r>
              <a:rPr lang="en-US" sz="1800" i="1" dirty="0" smtClean="0"/>
              <a:t>a-factor , </a:t>
            </a:r>
            <a:r>
              <a:rPr lang="en-US" sz="1800" dirty="0" smtClean="0"/>
              <a:t>LDPC Extra Symbol indication, and T</a:t>
            </a:r>
            <a:r>
              <a:rPr lang="en-US" sz="1300" dirty="0" smtClean="0"/>
              <a:t>PE </a:t>
            </a:r>
            <a:r>
              <a:rPr lang="en-US" sz="1800" dirty="0" smtClean="0"/>
              <a:t>for all users, in the trigger frame.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BCC users always pre-FEC pad to the pre-determined </a:t>
            </a:r>
            <a:r>
              <a:rPr lang="en-US" sz="1800" i="1" dirty="0" smtClean="0"/>
              <a:t>a-factor.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LDPC users:</a:t>
            </a:r>
          </a:p>
          <a:p>
            <a:pPr lvl="2"/>
            <a:r>
              <a:rPr lang="en-US" sz="1400" dirty="0" smtClean="0"/>
              <a:t>If LDPC Extra Symbol = 1, always pre-FEC pad to </a:t>
            </a:r>
            <a:r>
              <a:rPr lang="en-US" sz="1400" i="1" dirty="0" err="1" smtClean="0"/>
              <a:t>a</a:t>
            </a:r>
            <a:r>
              <a:rPr lang="en-US" sz="650" i="1" dirty="0" err="1" smtClean="0"/>
              <a:t>init</a:t>
            </a:r>
            <a:r>
              <a:rPr lang="en-US" sz="1400" i="1" dirty="0" smtClean="0"/>
              <a:t> = a-1</a:t>
            </a:r>
            <a:r>
              <a:rPr lang="en-US" sz="1400" dirty="0" smtClean="0"/>
              <a:t>  in the last symbol(s), and always apply LDPC extra symbol using the last symbol segment (</a:t>
            </a:r>
            <a:r>
              <a:rPr lang="en-US" sz="1400" i="1" dirty="0" smtClean="0"/>
              <a:t>a=a</a:t>
            </a:r>
            <a:r>
              <a:rPr lang="en-US" sz="650" i="1" dirty="0" smtClean="0"/>
              <a:t>init</a:t>
            </a:r>
            <a:r>
              <a:rPr lang="en-US" sz="1400" i="1" dirty="0" smtClean="0"/>
              <a:t>+1</a:t>
            </a:r>
            <a:r>
              <a:rPr lang="en-US" sz="1400" dirty="0" smtClean="0"/>
              <a:t>).</a:t>
            </a:r>
          </a:p>
          <a:p>
            <a:pPr lvl="2"/>
            <a:endParaRPr lang="en-US" sz="1400" dirty="0" smtClean="0"/>
          </a:p>
          <a:p>
            <a:pPr lvl="2"/>
            <a:r>
              <a:rPr lang="en-US" sz="1400" dirty="0" smtClean="0"/>
              <a:t>If LDPC Extra Symbol = 0, always pre-FEC pad to </a:t>
            </a:r>
            <a:r>
              <a:rPr lang="en-US" sz="1400" i="1" dirty="0" err="1" smtClean="0"/>
              <a:t>a</a:t>
            </a:r>
            <a:r>
              <a:rPr lang="en-US" sz="650" i="1" dirty="0" err="1" smtClean="0"/>
              <a:t>init</a:t>
            </a:r>
            <a:r>
              <a:rPr lang="en-US" sz="1400" i="1" dirty="0" smtClean="0"/>
              <a:t> = a</a:t>
            </a:r>
            <a:r>
              <a:rPr lang="en-US" sz="1400" dirty="0" smtClean="0"/>
              <a:t>  in the last symbol(s), and always do not apply LDPC extra symbol.</a:t>
            </a:r>
          </a:p>
          <a:p>
            <a:pPr lvl="3"/>
            <a:endParaRPr lang="en-US" sz="1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SIG Field Signaling (1)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HE-SIG Field:</a:t>
            </a:r>
          </a:p>
          <a:p>
            <a:pPr lvl="1"/>
            <a:r>
              <a:rPr lang="en-US" dirty="0" smtClean="0"/>
              <a:t>2-bits for </a:t>
            </a:r>
            <a:r>
              <a:rPr lang="en-US" i="1" dirty="0" smtClean="0"/>
              <a:t>a-factor</a:t>
            </a:r>
            <a:r>
              <a:rPr lang="en-US" dirty="0" smtClean="0"/>
              <a:t> .</a:t>
            </a:r>
          </a:p>
          <a:p>
            <a:pPr lvl="1"/>
            <a:r>
              <a:rPr lang="en-US" dirty="0" smtClean="0"/>
              <a:t>1 bit for PE </a:t>
            </a:r>
            <a:r>
              <a:rPr lang="en-US" dirty="0" err="1" smtClean="0"/>
              <a:t>dis</a:t>
            </a:r>
            <a:r>
              <a:rPr lang="en-US" dirty="0" smtClean="0"/>
              <a:t>-ambiguity 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For receiver to derive correct </a:t>
            </a:r>
            <a:r>
              <a:rPr lang="en-US" i="1" dirty="0" smtClean="0"/>
              <a:t>T</a:t>
            </a:r>
            <a:r>
              <a:rPr lang="en-US" sz="1100" i="1" dirty="0" smtClean="0"/>
              <a:t>PE</a:t>
            </a:r>
            <a:r>
              <a:rPr lang="en-US" dirty="0" smtClean="0"/>
              <a:t> and </a:t>
            </a:r>
            <a:r>
              <a:rPr lang="en-US" i="1" dirty="0" smtClean="0"/>
              <a:t>N</a:t>
            </a:r>
            <a:r>
              <a:rPr lang="en-US" sz="1100" i="1" dirty="0" smtClean="0"/>
              <a:t>SYM</a:t>
            </a:r>
            <a:r>
              <a:rPr lang="en-US" dirty="0" smtClean="0"/>
              <a:t> without ambiguity.</a:t>
            </a:r>
            <a:endParaRPr lang="en-US" dirty="0" smtClean="0"/>
          </a:p>
          <a:p>
            <a:r>
              <a:rPr lang="en-US" i="1" dirty="0" smtClean="0"/>
              <a:t>a-factor</a:t>
            </a:r>
            <a:r>
              <a:rPr lang="en-US" dirty="0" smtClean="0"/>
              <a:t> field definition: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mc="http://schemas.openxmlformats.org/markup-compatibility/2006" xmlns="" val="808565135"/>
              </p:ext>
            </p:extLst>
          </p:nvPr>
        </p:nvGraphicFramePr>
        <p:xfrm>
          <a:off x="2057400" y="3632200"/>
          <a:ext cx="41910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363"/>
                <a:gridCol w="3195638"/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 rotWithShape="1">
                      <a:blip r:embed="rId2"/>
                      <a:stretch>
                        <a:fillRect t="-1639" r="-322086" b="-42295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 rotWithShape="1">
                      <a:blip r:embed="rId2"/>
                      <a:stretch>
                        <a:fillRect l="-31048" t="-1639" b="-422951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 rotWithShape="1">
                      <a:blip r:embed="rId2"/>
                      <a:stretch>
                        <a:fillRect l="-31048" t="-101639" b="-322951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 rotWithShape="1">
                      <a:blip r:embed="rId2"/>
                      <a:stretch>
                        <a:fillRect l="-31048" t="-205000" b="-228333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 rotWithShape="1">
                      <a:blip r:embed="rId2"/>
                      <a:stretch>
                        <a:fillRect l="-31048" t="-300000" b="-124590"/>
                      </a:stretch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 rotWithShape="1">
                      <a:blip r:embed="rId2"/>
                      <a:stretch>
                        <a:fillRect l="-31048" t="-400000" b="-24590"/>
                      </a:stretch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 Signaling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Timing Parameters: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L-SIG: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2362200" y="2438400"/>
          <a:ext cx="4267200" cy="347629"/>
        </p:xfrm>
        <a:graphic>
          <a:graphicData uri="http://schemas.openxmlformats.org/presentationml/2006/ole">
            <p:oleObj spid="_x0000_s47106" name="Equation" r:id="rId3" imgW="2908300" imgH="24130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76400" y="2438400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</a:t>
            </a:r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2362199" y="1981200"/>
          <a:ext cx="4222187" cy="304800"/>
        </p:xfrm>
        <a:graphic>
          <a:graphicData uri="http://schemas.openxmlformats.org/presentationml/2006/ole">
            <p:oleObj spid="_x0000_s47107" name="Equation" r:id="rId4" imgW="3276600" imgH="241300" progId="Equation.DSMT4">
              <p:embed/>
            </p:oleObj>
          </a:graphicData>
        </a:graphic>
      </p:graphicFrame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1981200" y="4419600"/>
          <a:ext cx="4817873" cy="609600"/>
        </p:xfrm>
        <a:graphic>
          <a:graphicData uri="http://schemas.openxmlformats.org/presentationml/2006/ole">
            <p:oleObj spid="_x0000_s47108" name="Equation" r:id="rId5" imgW="3378200" imgH="431800" progId="Equation.DSMT4">
              <p:embed/>
            </p:oleObj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1905000" y="3733800"/>
          <a:ext cx="5173579" cy="381000"/>
        </p:xfrm>
        <a:graphic>
          <a:graphicData uri="http://schemas.openxmlformats.org/presentationml/2006/ole">
            <p:oleObj spid="_x0000_s47109" name="Equation" r:id="rId6" imgW="327636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 Signaling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HE-SIG-A: “PE-</a:t>
            </a:r>
            <a:r>
              <a:rPr lang="en-US" dirty="0" err="1" smtClean="0"/>
              <a:t>Disambiguity</a:t>
            </a:r>
            <a:r>
              <a:rPr lang="en-US" dirty="0" smtClean="0"/>
              <a:t>” Field:</a:t>
            </a:r>
          </a:p>
          <a:p>
            <a:pPr lvl="1"/>
            <a:r>
              <a:rPr lang="en-US" dirty="0" err="1" smtClean="0"/>
              <a:t>Tx</a:t>
            </a:r>
            <a:r>
              <a:rPr lang="en-US" dirty="0" smtClean="0"/>
              <a:t>: if  the following is met, set this field to 1; otherwise, set to 0.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Rx Side Computation: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033" name="Object 1"/>
          <p:cNvGraphicFramePr>
            <a:graphicFrameLocks noChangeAspect="1"/>
          </p:cNvGraphicFramePr>
          <p:nvPr/>
        </p:nvGraphicFramePr>
        <p:xfrm>
          <a:off x="2514600" y="2438400"/>
          <a:ext cx="3924578" cy="533400"/>
        </p:xfrm>
        <a:graphic>
          <a:graphicData uri="http://schemas.openxmlformats.org/presentationml/2006/ole">
            <p:oleObj spid="_x0000_s48130" name="Equation" r:id="rId3" imgW="3352800" imgH="457200" progId="Equation.DSMT4">
              <p:embed/>
            </p:oleObj>
          </a:graphicData>
        </a:graphic>
      </p:graphicFrame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434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1828800" y="3733800"/>
          <a:ext cx="5922433" cy="609600"/>
        </p:xfrm>
        <a:graphic>
          <a:graphicData uri="http://schemas.openxmlformats.org/presentationml/2006/ole">
            <p:oleObj spid="_x0000_s48131" name="Equation" r:id="rId4" imgW="4445000" imgH="457200" progId="Equation.DSMT4">
              <p:embed/>
            </p:oleObj>
          </a:graphicData>
        </a:graphic>
      </p:graphicFrame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1905000" y="4724400"/>
          <a:ext cx="4953000" cy="990600"/>
        </p:xfrm>
        <a:graphic>
          <a:graphicData uri="http://schemas.openxmlformats.org/presentationml/2006/ole">
            <p:oleObj spid="_x0000_s48132" name="Equation" r:id="rId5" imgW="4178300" imgH="863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Simulations: LDPC Performance Sanity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4572000"/>
          </a:xfrm>
        </p:spPr>
        <p:txBody>
          <a:bodyPr/>
          <a:lstStyle/>
          <a:p>
            <a:r>
              <a:rPr lang="en-US" sz="1800" b="0" dirty="0" smtClean="0"/>
              <a:t>Simulate the same MCS for 11ax  and 11ac.</a:t>
            </a:r>
          </a:p>
          <a:p>
            <a:r>
              <a:rPr lang="en-US" sz="1800" b="0" dirty="0" smtClean="0"/>
              <a:t>80MHz, 4 Rx 3SS, LDPC, DNLOS channel.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For sanity check purpose, we tried different packet sizes to trigger difference scenarios:</a:t>
            </a:r>
          </a:p>
          <a:p>
            <a:pPr lvl="1"/>
            <a:r>
              <a:rPr lang="en-US" sz="1600" dirty="0" smtClean="0"/>
              <a:t>L=16K Bytes, MCS9-3SS.</a:t>
            </a:r>
          </a:p>
          <a:p>
            <a:pPr lvl="2"/>
            <a:r>
              <a:rPr lang="en-US" sz="1400" dirty="0" smtClean="0"/>
              <a:t>11ax padding Op4: 7 symbols, </a:t>
            </a:r>
            <a:r>
              <a:rPr lang="en-US" sz="1400" i="1" dirty="0" smtClean="0"/>
              <a:t>a</a:t>
            </a:r>
            <a:r>
              <a:rPr lang="en-US" sz="1400" dirty="0" smtClean="0"/>
              <a:t> = 3, no LDPC additional symbol;</a:t>
            </a:r>
          </a:p>
          <a:p>
            <a:pPr lvl="2"/>
            <a:r>
              <a:rPr lang="en-US" sz="1400" dirty="0" smtClean="0"/>
              <a:t>11ac: 28 symbols , no additional symbol.</a:t>
            </a:r>
          </a:p>
          <a:p>
            <a:pPr lvl="1"/>
            <a:r>
              <a:rPr lang="en-US" sz="1600" b="0" dirty="0" smtClean="0"/>
              <a:t>L=15000 bits, MCS7-3SS</a:t>
            </a:r>
          </a:p>
          <a:p>
            <a:pPr lvl="2"/>
            <a:r>
              <a:rPr lang="en-US" sz="1400" dirty="0" smtClean="0"/>
              <a:t>11ax padding Op4: 2 symbols, </a:t>
            </a:r>
            <a:r>
              <a:rPr lang="en-US" sz="1400" i="1" dirty="0" smtClean="0"/>
              <a:t>a</a:t>
            </a:r>
            <a:r>
              <a:rPr lang="en-US" sz="1400" dirty="0" smtClean="0"/>
              <a:t> = 1, no LDPC additional symbol;</a:t>
            </a:r>
          </a:p>
          <a:p>
            <a:pPr lvl="2"/>
            <a:r>
              <a:rPr lang="en-US" sz="1400" dirty="0" smtClean="0"/>
              <a:t>11ac: 5 symbols , no LDPC additional symbol.</a:t>
            </a:r>
            <a:endParaRPr lang="en-US" b="0" dirty="0" smtClean="0"/>
          </a:p>
          <a:p>
            <a:pPr lvl="1"/>
            <a:r>
              <a:rPr lang="en-US" sz="1600" dirty="0" smtClean="0"/>
              <a:t>L= 5000 bits, MCS7-3SS</a:t>
            </a:r>
          </a:p>
          <a:p>
            <a:pPr lvl="2"/>
            <a:r>
              <a:rPr lang="en-US" sz="1400" dirty="0" smtClean="0"/>
              <a:t>11ax padding Op4: 1 symbols, </a:t>
            </a:r>
            <a:r>
              <a:rPr lang="en-US" sz="1400" i="1" dirty="0" smtClean="0"/>
              <a:t>a</a:t>
            </a:r>
            <a:r>
              <a:rPr lang="en-US" sz="1400" dirty="0" smtClean="0"/>
              <a:t> = 3, </a:t>
            </a:r>
            <a:r>
              <a:rPr lang="en-US" sz="1400" dirty="0" smtClean="0">
                <a:solidFill>
                  <a:srgbClr val="FF0000"/>
                </a:solidFill>
              </a:rPr>
              <a:t>with LDPC additional symbol</a:t>
            </a:r>
            <a:r>
              <a:rPr lang="en-US" sz="1400" dirty="0" smtClean="0"/>
              <a:t>;</a:t>
            </a:r>
          </a:p>
          <a:p>
            <a:pPr lvl="2"/>
            <a:r>
              <a:rPr lang="en-US" sz="1400" dirty="0" smtClean="0"/>
              <a:t>11ac: 3 symbols , </a:t>
            </a:r>
            <a:r>
              <a:rPr lang="en-US" sz="1400" dirty="0" smtClean="0">
                <a:solidFill>
                  <a:srgbClr val="FF0000"/>
                </a:solidFill>
              </a:rPr>
              <a:t>with LDPC additional symbol</a:t>
            </a:r>
            <a:r>
              <a:rPr lang="en-US" sz="1400" dirty="0" smtClean="0"/>
              <a:t>.</a:t>
            </a:r>
          </a:p>
          <a:p>
            <a:pPr lvl="1"/>
            <a:r>
              <a:rPr lang="en-US" sz="1600" dirty="0" smtClean="0"/>
              <a:t>L= 3150 bits, MCS7-3SS</a:t>
            </a:r>
          </a:p>
          <a:p>
            <a:pPr lvl="2"/>
            <a:r>
              <a:rPr lang="en-US" sz="1400" dirty="0" smtClean="0"/>
              <a:t>11ax padding Op4: 1 symbols, </a:t>
            </a:r>
            <a:r>
              <a:rPr lang="en-US" sz="1400" i="1" dirty="0" smtClean="0"/>
              <a:t>a</a:t>
            </a:r>
            <a:r>
              <a:rPr lang="en-US" sz="1400" dirty="0" smtClean="0"/>
              <a:t> = 3, </a:t>
            </a:r>
            <a:r>
              <a:rPr lang="en-US" sz="1400" dirty="0" smtClean="0">
                <a:solidFill>
                  <a:srgbClr val="FF0000"/>
                </a:solidFill>
              </a:rPr>
              <a:t>with LDPC additional symbol</a:t>
            </a:r>
            <a:r>
              <a:rPr lang="en-US" sz="1400" dirty="0" smtClean="0"/>
              <a:t>;</a:t>
            </a:r>
          </a:p>
          <a:p>
            <a:pPr lvl="2"/>
            <a:r>
              <a:rPr lang="en-US" sz="1400" dirty="0" smtClean="0"/>
              <a:t>11ac: 2 symbols , </a:t>
            </a:r>
            <a:r>
              <a:rPr lang="en-US" sz="1400" dirty="0" smtClean="0">
                <a:solidFill>
                  <a:srgbClr val="FF0000"/>
                </a:solidFill>
              </a:rPr>
              <a:t>with LDPC additional symbol</a:t>
            </a:r>
            <a:r>
              <a:rPr lang="en-US" sz="1400" dirty="0" smtClean="0"/>
              <a:t>.</a:t>
            </a:r>
          </a:p>
          <a:p>
            <a:pPr lvl="2">
              <a:buNone/>
            </a:pPr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Marvell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04800"/>
          </a:xfrm>
        </p:spPr>
        <p:txBody>
          <a:bodyPr/>
          <a:lstStyle/>
          <a:p>
            <a:r>
              <a:rPr lang="en-US" b="0" dirty="0" smtClean="0"/>
              <a:t>Results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Marvell</a:t>
            </a:r>
            <a:endParaRPr lang="en-US" dirty="0"/>
          </a:p>
        </p:txBody>
      </p:sp>
      <p:pic>
        <p:nvPicPr>
          <p:cNvPr id="3073" name="Picture 1" descr="D:\Hongyuan's Documents\Marvell\11ax (HEW)\Internal Discussions\HE PHY Data Portion Parameters\Padding Sims (Jie)\DensiFi_Padding_Compare_with_11ac_3x4_IE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19200"/>
            <a:ext cx="8763869" cy="49530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400" dirty="0" smtClean="0"/>
              <a:t>A HE PHY padding and Packet Extension method is proposed to address the area and overhead concern caused by 11ax 4x OFDM numerology.</a:t>
            </a:r>
          </a:p>
          <a:p>
            <a:endParaRPr lang="en-US" sz="2400" dirty="0" smtClean="0"/>
          </a:p>
          <a:p>
            <a:r>
              <a:rPr lang="en-US" sz="2400" dirty="0" smtClean="0"/>
              <a:t>The two-step padding and variable PE duration properly addresses the tradeoff between implementation complexity and HE-PHY overhead.</a:t>
            </a:r>
          </a:p>
          <a:p>
            <a:endParaRPr lang="en-US" sz="2400" dirty="0" smtClean="0"/>
          </a:p>
          <a:p>
            <a:r>
              <a:rPr lang="en-US" sz="2400" dirty="0" smtClean="0"/>
              <a:t>Further discussions on detailed padding parameters; PE capability definition; MU padding methods; and PHY signaling in HE-SIG.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495800"/>
          </a:xfrm>
        </p:spPr>
        <p:txBody>
          <a:bodyPr/>
          <a:lstStyle/>
          <a:p>
            <a:r>
              <a:rPr lang="en-US" sz="2400" dirty="0" smtClean="0"/>
              <a:t>Do you agree to add the following text into Section 3.4 HE Data Field of the current SFD:</a:t>
            </a:r>
          </a:p>
          <a:p>
            <a:pPr lvl="1"/>
            <a:r>
              <a:rPr lang="en-US" dirty="0" smtClean="0"/>
              <a:t>An 11ax SU  PPDU should apply the MAC/PHY pre-FEC padding scheme as in 11ac, to pad toward the nearest of the four possible boundaries (“</a:t>
            </a:r>
            <a:r>
              <a:rPr lang="en-US" i="1" dirty="0" smtClean="0"/>
              <a:t>a</a:t>
            </a:r>
            <a:r>
              <a:rPr lang="en-US" dirty="0" smtClean="0"/>
              <a:t>” factor) in the last Data OFDM symbol(s), and then use post-FEC padding bits to fill up the last OFDM symbol(s).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Packet Extension (PE) field is defined at the end of 11ax PPDUs.</a:t>
            </a:r>
          </a:p>
          <a:p>
            <a:pPr lvl="2"/>
            <a:r>
              <a:rPr lang="en-US" dirty="0" smtClean="0"/>
              <a:t>PE should have the same average power as data field.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066800"/>
          </a:xfrm>
        </p:spPr>
        <p:txBody>
          <a:bodyPr/>
          <a:lstStyle/>
          <a:p>
            <a:r>
              <a:rPr lang="en-US" dirty="0" smtClean="0"/>
              <a:t>Appendix: Example Math for SU Padding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Initiating Parameters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8369" name="Object 1"/>
          <p:cNvGraphicFramePr>
            <a:graphicFrameLocks noChangeAspect="1"/>
          </p:cNvGraphicFramePr>
          <p:nvPr/>
        </p:nvGraphicFramePr>
        <p:xfrm>
          <a:off x="2286000" y="1905000"/>
          <a:ext cx="3758865" cy="914400"/>
        </p:xfrm>
        <a:graphic>
          <a:graphicData uri="http://schemas.openxmlformats.org/presentationml/2006/ole">
            <p:oleObj spid="_x0000_s58369" name="Equation" r:id="rId3" imgW="2006600" imgH="48260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19200" y="3352800"/>
            <a:ext cx="3879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Where  </a:t>
            </a:r>
            <a:r>
              <a:rPr lang="en-US" sz="1600" i="1" dirty="0" err="1" smtClean="0"/>
              <a:t>N</a:t>
            </a:r>
            <a:r>
              <a:rPr lang="en-US" sz="1100" i="1" dirty="0" err="1" smtClean="0"/>
              <a:t>SD.short</a:t>
            </a:r>
            <a:r>
              <a:rPr lang="en-US" sz="1600" dirty="0" smtClean="0"/>
              <a:t> is defined as in below table:</a:t>
            </a:r>
            <a:endParaRPr lang="en-US" sz="16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52591292"/>
              </p:ext>
            </p:extLst>
          </p:nvPr>
        </p:nvGraphicFramePr>
        <p:xfrm>
          <a:off x="3352800" y="3886200"/>
          <a:ext cx="2362200" cy="216272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7800"/>
                <a:gridCol w="914400"/>
              </a:tblGrid>
              <a:tr h="24427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RU Size</a:t>
                      </a:r>
                      <a:endParaRPr lang="en-US" sz="1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</a:t>
                      </a:r>
                      <a:r>
                        <a:rPr lang="en-US" sz="1200" baseline="-25000" dirty="0" err="1" smtClean="0"/>
                        <a:t>SD,Short</a:t>
                      </a:r>
                      <a:endParaRPr lang="en-US" sz="1200" baseline="-25000" dirty="0"/>
                    </a:p>
                  </a:txBody>
                  <a:tcPr anchor="ctr"/>
                </a:tc>
              </a:tr>
              <a:tr h="2442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26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24427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52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106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242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484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120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476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996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240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3392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2"/>
                          </a:solidFill>
                        </a:rPr>
                        <a:t>996x2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492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Step-1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Compute </a:t>
            </a:r>
            <a:r>
              <a:rPr lang="en-US" sz="2400" b="1" u="sng" dirty="0" smtClean="0"/>
              <a:t>initial</a:t>
            </a:r>
            <a:r>
              <a:rPr lang="en-US" sz="2400" b="1" dirty="0" smtClean="0"/>
              <a:t> number of payload symbols. </a:t>
            </a:r>
          </a:p>
          <a:p>
            <a:endParaRPr lang="en-US" b="1" dirty="0" smtClean="0"/>
          </a:p>
          <a:p>
            <a:pPr lvl="1"/>
            <a:r>
              <a:rPr lang="en-US" b="1" dirty="0" smtClean="0"/>
              <a:t>BCC:</a:t>
            </a:r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LDPC: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600200" y="2819400"/>
          <a:ext cx="5659147" cy="762000"/>
        </p:xfrm>
        <a:graphic>
          <a:graphicData uri="http://schemas.openxmlformats.org/presentationml/2006/ole">
            <p:oleObj spid="_x0000_s1025" name="Equation" r:id="rId3" imgW="3619500" imgH="482600" progId="Equation.DSMT4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752600" y="4495800"/>
          <a:ext cx="4539729" cy="762000"/>
        </p:xfrm>
        <a:graphic>
          <a:graphicData uri="http://schemas.openxmlformats.org/presentationml/2006/ole">
            <p:oleObj spid="_x0000_s1027" name="Equation" r:id="rId4" imgW="2908300" imgH="482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077200" cy="609600"/>
          </a:xfrm>
        </p:spPr>
        <p:txBody>
          <a:bodyPr/>
          <a:lstStyle/>
          <a:p>
            <a:r>
              <a:rPr lang="en-US" sz="2400" dirty="0" smtClean="0"/>
              <a:t>Step-2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077200" cy="4495800"/>
          </a:xfrm>
        </p:spPr>
        <p:txBody>
          <a:bodyPr/>
          <a:lstStyle/>
          <a:p>
            <a:r>
              <a:rPr lang="en-US" dirty="0" smtClean="0"/>
              <a:t>Compute </a:t>
            </a:r>
            <a:r>
              <a:rPr lang="en-US" u="sng" dirty="0" smtClean="0"/>
              <a:t>initial</a:t>
            </a:r>
            <a:r>
              <a:rPr lang="en-US" dirty="0" smtClean="0"/>
              <a:t> numbers of data bits and coded bits in the last symbol and </a:t>
            </a:r>
            <a:r>
              <a:rPr lang="en-US" u="sng" dirty="0" smtClean="0"/>
              <a:t>initial excess factor </a:t>
            </a:r>
            <a:r>
              <a:rPr lang="en-US" i="1" u="sng" dirty="0" smtClean="0"/>
              <a:t>a</a:t>
            </a:r>
            <a:r>
              <a:rPr lang="en-US" u="sng" dirty="0" smtClean="0"/>
              <a:t> </a:t>
            </a:r>
            <a:r>
              <a:rPr lang="en-US" dirty="0" smtClean="0"/>
              <a:t>value, based on number of excess bits:</a:t>
            </a:r>
          </a:p>
          <a:p>
            <a:pPr lvl="1"/>
            <a:r>
              <a:rPr lang="en-US" dirty="0" smtClean="0"/>
              <a:t>BCC: </a:t>
            </a:r>
          </a:p>
          <a:p>
            <a:pPr lvl="1"/>
            <a:r>
              <a:rPr lang="en-US" dirty="0" smtClean="0"/>
              <a:t>LDPC:</a:t>
            </a:r>
          </a:p>
          <a:p>
            <a:pPr lvl="1"/>
            <a:r>
              <a:rPr lang="en-US" dirty="0" smtClean="0"/>
              <a:t>Initial </a:t>
            </a:r>
            <a:r>
              <a:rPr lang="en-US" i="1" dirty="0" smtClean="0"/>
              <a:t>a-factor</a:t>
            </a:r>
            <a:r>
              <a:rPr lang="en-US" dirty="0" smtClean="0"/>
              <a:t> value: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2362200" y="1981200"/>
          <a:ext cx="6103716" cy="367246"/>
        </p:xfrm>
        <a:graphic>
          <a:graphicData uri="http://schemas.openxmlformats.org/presentationml/2006/ole">
            <p:oleObj spid="_x0000_s36865" name="Equation" r:id="rId3" imgW="4165600" imgH="254000" progId="Equation.DSMT4">
              <p:embed/>
            </p:oleObj>
          </a:graphicData>
        </a:graphic>
      </p:graphicFrame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2329405" y="2362200"/>
          <a:ext cx="5061995" cy="364537"/>
        </p:xfrm>
        <a:graphic>
          <a:graphicData uri="http://schemas.openxmlformats.org/presentationml/2006/ole">
            <p:oleObj spid="_x0000_s36867" name="Equation" r:id="rId4" imgW="3479800" imgH="254000" progId="Equation.DSMT4">
              <p:embed/>
            </p:oleObj>
          </a:graphicData>
        </a:graphic>
      </p:graphicFrame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43000" y="3124200"/>
          <a:ext cx="7185660" cy="3124200"/>
        </p:xfrm>
        <a:graphic>
          <a:graphicData uri="http://schemas.openxmlformats.org/presentationml/2006/ole">
            <p:oleObj spid="_x0000_s36870" name="Equation" r:id="rId5" imgW="4381500" imgH="1905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number of (pre-FEC) MAC/PHY padding bits as below, and conduct MAC/PHY Padding as in 11ac.</a:t>
            </a:r>
          </a:p>
          <a:p>
            <a:pPr lvl="1"/>
            <a:r>
              <a:rPr lang="en-US" dirty="0" smtClean="0"/>
              <a:t>BCC: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LDPC: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2209800" y="2667000"/>
          <a:ext cx="5334000" cy="669656"/>
        </p:xfrm>
        <a:graphic>
          <a:graphicData uri="http://schemas.openxmlformats.org/presentationml/2006/ole">
            <p:oleObj spid="_x0000_s37889" name="Equation" r:id="rId3" imgW="3644900" imgH="457200" progId="Equation.DSMT4">
              <p:embed/>
            </p:oleObj>
          </a:graphicData>
        </a:graphic>
      </p:graphicFrame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2209800" y="4114800"/>
          <a:ext cx="5867400" cy="736622"/>
        </p:xfrm>
        <a:graphic>
          <a:graphicData uri="http://schemas.openxmlformats.org/presentationml/2006/ole">
            <p:oleObj spid="_x0000_s37891" name="Equation" r:id="rId4" imgW="364490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b="1" dirty="0" smtClean="0"/>
              <a:t>FEC coding and Compute final </a:t>
            </a:r>
            <a:r>
              <a:rPr lang="en-US" i="1" dirty="0" smtClean="0"/>
              <a:t>N</a:t>
            </a:r>
            <a:r>
              <a:rPr lang="en-US" sz="1400" i="1" dirty="0" smtClean="0"/>
              <a:t>SYM</a:t>
            </a:r>
            <a:r>
              <a:rPr lang="en-US" b="1" dirty="0" smtClean="0"/>
              <a:t> and </a:t>
            </a:r>
            <a:r>
              <a:rPr lang="en-US" i="1" dirty="0" smtClean="0"/>
              <a:t>a-factor</a:t>
            </a:r>
            <a:r>
              <a:rPr lang="en-US" b="1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BCC: </a:t>
            </a:r>
          </a:p>
          <a:p>
            <a:pPr lvl="2"/>
            <a:r>
              <a:rPr lang="en-US" dirty="0" smtClean="0"/>
              <a:t>Then conduct regular BCC coding based on these parameters.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LDPC: </a:t>
            </a:r>
          </a:p>
          <a:p>
            <a:pPr lvl="1"/>
            <a:endParaRPr lang="en-US" dirty="0" smtClean="0"/>
          </a:p>
          <a:p>
            <a:pPr lvl="2"/>
            <a:endParaRPr lang="en-US" sz="1400" dirty="0" smtClean="0"/>
          </a:p>
          <a:p>
            <a:pPr lvl="2"/>
            <a:r>
              <a:rPr lang="en-US" sz="1400" dirty="0" smtClean="0"/>
              <a:t>Compute LDPC encoding parameters {</a:t>
            </a:r>
            <a:r>
              <a:rPr lang="en-US" sz="1400" i="1" dirty="0" smtClean="0"/>
              <a:t>L</a:t>
            </a:r>
            <a:r>
              <a:rPr lang="en-US" sz="1050" i="1" dirty="0" smtClean="0"/>
              <a:t>LDPC</a:t>
            </a:r>
            <a:r>
              <a:rPr lang="en-US" sz="1400" i="1" dirty="0" smtClean="0"/>
              <a:t>, N</a:t>
            </a:r>
            <a:r>
              <a:rPr lang="en-US" sz="1050" i="1" dirty="0" smtClean="0"/>
              <a:t>CW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N</a:t>
            </a:r>
            <a:r>
              <a:rPr lang="en-US" sz="1050" i="1" dirty="0" err="1" smtClean="0"/>
              <a:t>shrt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N</a:t>
            </a:r>
            <a:r>
              <a:rPr lang="en-US" sz="1050" i="1" dirty="0" err="1" smtClean="0"/>
              <a:t>punc</a:t>
            </a:r>
            <a:r>
              <a:rPr lang="en-US" sz="1400" dirty="0" smtClean="0"/>
              <a:t>} as in 802.11n (clause </a:t>
            </a:r>
            <a:r>
              <a:rPr lang="en-US" sz="1400" b="1" dirty="0" smtClean="0"/>
              <a:t>20.3.11.7.5</a:t>
            </a:r>
            <a:r>
              <a:rPr lang="en-US" sz="1400" dirty="0" smtClean="0"/>
              <a:t>) starting from </a:t>
            </a:r>
            <a:r>
              <a:rPr lang="en-US" sz="1400" i="1" dirty="0" err="1" smtClean="0"/>
              <a:t>N</a:t>
            </a:r>
            <a:r>
              <a:rPr lang="en-US" sz="1100" i="1" dirty="0" err="1" smtClean="0"/>
              <a:t>avbits</a:t>
            </a:r>
            <a:r>
              <a:rPr lang="en-US" sz="1400" dirty="0" smtClean="0"/>
              <a:t>.</a:t>
            </a:r>
          </a:p>
          <a:p>
            <a:pPr lvl="2"/>
            <a:r>
              <a:rPr lang="en-US" sz="1400" dirty="0" smtClean="0"/>
              <a:t>In step d) of clause </a:t>
            </a:r>
            <a:r>
              <a:rPr lang="en-US" sz="1400" b="1" dirty="0" smtClean="0"/>
              <a:t>20.3.11.7.5</a:t>
            </a:r>
            <a:r>
              <a:rPr lang="en-US" sz="1400" dirty="0" smtClean="0"/>
              <a:t>, if the condition for “LDPC Extra Symbol” is met, then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2285999" y="1828800"/>
          <a:ext cx="2012903" cy="304800"/>
        </p:xfrm>
        <a:graphic>
          <a:graphicData uri="http://schemas.openxmlformats.org/presentationml/2006/ole">
            <p:oleObj spid="_x0000_s38913" name="Equation" r:id="rId3" imgW="1562100" imgH="228600" progId="Equation.DSMT4">
              <p:embed/>
            </p:oleObj>
          </a:graphicData>
        </a:graphic>
      </p:graphicFrame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286000" y="2819400"/>
          <a:ext cx="4495800" cy="337129"/>
        </p:xfrm>
        <a:graphic>
          <a:graphicData uri="http://schemas.openxmlformats.org/presentationml/2006/ole">
            <p:oleObj spid="_x0000_s38915" name="Equation" r:id="rId4" imgW="3149600" imgH="241300" progId="Equation.DSMT4">
              <p:embed/>
            </p:oleObj>
          </a:graphicData>
        </a:graphic>
      </p:graphicFrame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2209800" y="3200400"/>
          <a:ext cx="4442614" cy="304800"/>
        </p:xfrm>
        <a:graphic>
          <a:graphicData uri="http://schemas.openxmlformats.org/presentationml/2006/ole">
            <p:oleObj spid="_x0000_s38917" name="Equation" r:id="rId5" imgW="3213100" imgH="228600" progId="Equation.DSMT4">
              <p:embed/>
            </p:oleObj>
          </a:graphicData>
        </a:graphic>
      </p:graphicFrame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2362200" y="4495800"/>
          <a:ext cx="4613139" cy="609600"/>
        </p:xfrm>
        <a:graphic>
          <a:graphicData uri="http://schemas.openxmlformats.org/presentationml/2006/ole">
            <p:oleObj spid="_x0000_s38919" name="Equation" r:id="rId6" imgW="3594100" imgH="482600" progId="Equation.DSMT4">
              <p:embed/>
            </p:oleObj>
          </a:graphicData>
        </a:graphic>
      </p:graphicFrame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2362199" y="5257800"/>
          <a:ext cx="3472405" cy="304800"/>
        </p:xfrm>
        <a:graphic>
          <a:graphicData uri="http://schemas.openxmlformats.org/presentationml/2006/ole">
            <p:oleObj spid="_x0000_s38921" name="Equation" r:id="rId7" imgW="2857500" imgH="254000" progId="Equation.DSMT4">
              <p:embed/>
            </p:oleObj>
          </a:graphicData>
        </a:graphic>
      </p:graphicFrame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23" name="Object 11"/>
          <p:cNvGraphicFramePr>
            <a:graphicFrameLocks noChangeAspect="1"/>
          </p:cNvGraphicFramePr>
          <p:nvPr/>
        </p:nvGraphicFramePr>
        <p:xfrm>
          <a:off x="2362199" y="5715000"/>
          <a:ext cx="3727095" cy="609600"/>
        </p:xfrm>
        <a:graphic>
          <a:graphicData uri="http://schemas.openxmlformats.org/presentationml/2006/ole">
            <p:oleObj spid="_x0000_s38923" name="Equation" r:id="rId8" imgW="2984500" imgH="482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Step-4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305800" cy="4495800"/>
          </a:xfrm>
        </p:spPr>
        <p:txBody>
          <a:bodyPr/>
          <a:lstStyle/>
          <a:p>
            <a:pPr lvl="2"/>
            <a:r>
              <a:rPr lang="en-US" dirty="0" smtClean="0"/>
              <a:t>(LDPC Cont’d) if the above mentioned “LDPC Extra Symbol” condition is not met: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Conduct Regular LDPC encoding using these parameters.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Finally, update below: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37" name="Object 1"/>
          <p:cNvGraphicFramePr>
            <a:graphicFrameLocks noChangeAspect="1"/>
          </p:cNvGraphicFramePr>
          <p:nvPr/>
        </p:nvGraphicFramePr>
        <p:xfrm>
          <a:off x="2971800" y="1905000"/>
          <a:ext cx="2441976" cy="381000"/>
        </p:xfrm>
        <a:graphic>
          <a:graphicData uri="http://schemas.openxmlformats.org/presentationml/2006/ole">
            <p:oleObj spid="_x0000_s39937" name="Equation" r:id="rId3" imgW="1511300" imgH="228600" progId="Equation.DSMT4">
              <p:embed/>
            </p:oleObj>
          </a:graphicData>
        </a:graphic>
      </p:graphicFrame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2590800" y="3429000"/>
          <a:ext cx="3430238" cy="762000"/>
        </p:xfrm>
        <a:graphic>
          <a:graphicData uri="http://schemas.openxmlformats.org/presentationml/2006/ole">
            <p:oleObj spid="_x0000_s39939" name="Equation" r:id="rId4" imgW="2197100" imgH="482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Post-FEC padding and remaining </a:t>
            </a:r>
            <a:r>
              <a:rPr lang="en-US" b="1" dirty="0" err="1" smtClean="0"/>
              <a:t>Tx</a:t>
            </a:r>
            <a:r>
              <a:rPr lang="en-US" b="1" dirty="0" smtClean="0"/>
              <a:t> steps: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pPr lvl="1"/>
            <a:r>
              <a:rPr lang="en-US" dirty="0" smtClean="0"/>
              <a:t>Pad </a:t>
            </a:r>
            <a:r>
              <a:rPr lang="en-US" i="1" dirty="0" smtClean="0"/>
              <a:t>N</a:t>
            </a:r>
            <a:r>
              <a:rPr lang="en-US" sz="1200" i="1" dirty="0" smtClean="0"/>
              <a:t>PAD.POST-FEC</a:t>
            </a:r>
            <a:r>
              <a:rPr lang="en-US" dirty="0" smtClean="0"/>
              <a:t> bits after encoded bits in each of the last </a:t>
            </a:r>
            <a:r>
              <a:rPr lang="en-US" i="1" dirty="0" err="1" smtClean="0"/>
              <a:t>m</a:t>
            </a:r>
            <a:r>
              <a:rPr lang="en-US" sz="1050" i="1" dirty="0" err="1" smtClean="0"/>
              <a:t>STBC</a:t>
            </a:r>
            <a:r>
              <a:rPr lang="en-US" dirty="0" smtClean="0"/>
              <a:t> OFDM symbols, and then continue with the following transmission steps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2895600" y="2133600"/>
          <a:ext cx="3326712" cy="381000"/>
        </p:xfrm>
        <a:graphic>
          <a:graphicData uri="http://schemas.openxmlformats.org/presentationml/2006/ole">
            <p:oleObj spid="_x0000_s40961" name="Equation" r:id="rId3" imgW="2070100" imgH="2413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Packet Extension Insertion:</a:t>
            </a:r>
            <a:endParaRPr lang="en-US" dirty="0" smtClean="0"/>
          </a:p>
          <a:p>
            <a:pPr lvl="1"/>
            <a:r>
              <a:rPr lang="en-US" dirty="0" smtClean="0"/>
              <a:t>Insert Packet Extension Field at the end of the PPDU, according to </a:t>
            </a:r>
            <a:r>
              <a:rPr lang="en-US" i="1" dirty="0" smtClean="0"/>
              <a:t>a-factor</a:t>
            </a:r>
            <a:r>
              <a:rPr lang="en-US" dirty="0" smtClean="0"/>
              <a:t> value, the MCS, BW and </a:t>
            </a:r>
            <a:r>
              <a:rPr lang="en-US" dirty="0" err="1" smtClean="0"/>
              <a:t>Nss</a:t>
            </a:r>
            <a:r>
              <a:rPr lang="en-US" dirty="0" smtClean="0"/>
              <a:t> parameters used in the data field, and the PE capability of the intended recipient of the 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848600" cy="9144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dirty="0" smtClean="0"/>
              <a:t>[1]  11-15-0132-02-00ax-spec-framework</a:t>
            </a:r>
          </a:p>
          <a:p>
            <a:pPr marL="457200" indent="-457200">
              <a:buNone/>
            </a:pPr>
            <a:r>
              <a:rPr lang="en-US" dirty="0" smtClean="0"/>
              <a:t>[2]  11-15-0580-01-00ax 11ax coding </a:t>
            </a:r>
            <a:r>
              <a:rPr lang="en-US" dirty="0" smtClean="0"/>
              <a:t>discussion</a:t>
            </a:r>
          </a:p>
          <a:p>
            <a:pPr marL="457200" indent="-45720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04800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4495800"/>
          </a:xfrm>
        </p:spPr>
        <p:txBody>
          <a:bodyPr/>
          <a:lstStyle/>
          <a:p>
            <a:r>
              <a:rPr lang="en-US" dirty="0" smtClean="0"/>
              <a:t>HE PHY adopts 4x Numerology [1], mainly for: facilitate OFDMA design, facilitate outdoor channel support, increase PHY efficiency.</a:t>
            </a:r>
          </a:p>
          <a:p>
            <a:endParaRPr lang="en-US" b="1" u="sng" dirty="0" smtClean="0"/>
          </a:p>
          <a:p>
            <a:r>
              <a:rPr lang="en-US" b="1" u="sng" dirty="0" smtClean="0"/>
              <a:t>Area Penalty</a:t>
            </a:r>
            <a:r>
              <a:rPr lang="en-US" dirty="0" smtClean="0"/>
              <a:t>: ~4x N</a:t>
            </a:r>
            <a:r>
              <a:rPr lang="en-US" sz="1400" dirty="0" smtClean="0"/>
              <a:t>DBPS</a:t>
            </a:r>
            <a:r>
              <a:rPr lang="en-US" dirty="0" smtClean="0"/>
              <a:t> compared with 11ac with same BW.</a:t>
            </a:r>
          </a:p>
          <a:p>
            <a:pPr lvl="1">
              <a:defRPr/>
            </a:pPr>
            <a:r>
              <a:rPr lang="en-US" dirty="0" smtClean="0">
                <a:solidFill>
                  <a:schemeClr val="tx2"/>
                </a:solidFill>
              </a:rPr>
              <a:t>Lead to big area or implementation complexity concern, if SIFS time duration is unchanged.</a:t>
            </a:r>
          </a:p>
          <a:p>
            <a:pPr lvl="2">
              <a:defRPr/>
            </a:pPr>
            <a:r>
              <a:rPr lang="en-US" dirty="0" smtClean="0">
                <a:solidFill>
                  <a:schemeClr val="tx2"/>
                </a:solidFill>
              </a:rPr>
              <a:t>~4x processing speed is required for the last OFDM symbol, for </a:t>
            </a:r>
            <a:r>
              <a:rPr lang="en-US" dirty="0" err="1" smtClean="0">
                <a:solidFill>
                  <a:srgbClr val="FF0000"/>
                </a:solidFill>
              </a:rPr>
              <a:t>Rx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Tx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turn-around within SIFS (FFT, MIMO-EQ, Decoding, MAC,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Tx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r>
              <a:rPr lang="en-US" dirty="0" smtClean="0">
                <a:solidFill>
                  <a:schemeClr val="tx2"/>
                </a:solidFill>
                <a:sym typeface="Wingdings" pitchFamily="2" charset="2"/>
              </a:rPr>
              <a:t>.</a:t>
            </a:r>
            <a:endParaRPr lang="en-US" dirty="0" smtClean="0">
              <a:solidFill>
                <a:schemeClr val="tx2"/>
              </a:solidFill>
            </a:endParaRPr>
          </a:p>
          <a:p>
            <a:pPr marL="1143000" lvl="2" indent="-342900">
              <a:defRPr/>
            </a:pPr>
            <a:r>
              <a:rPr lang="en-US" dirty="0" smtClean="0">
                <a:solidFill>
                  <a:schemeClr val="tx2"/>
                </a:solidFill>
              </a:rPr>
              <a:t>Especially at peak data rates (256AM).</a:t>
            </a:r>
          </a:p>
          <a:p>
            <a:pPr marL="400050">
              <a:defRPr/>
            </a:pPr>
            <a:r>
              <a:rPr lang="en-US" b="1" u="sng" dirty="0" smtClean="0"/>
              <a:t>Overhead Penalty</a:t>
            </a:r>
            <a:r>
              <a:rPr lang="en-US" dirty="0" smtClean="0"/>
              <a:t>: on the other hand, </a:t>
            </a:r>
            <a:r>
              <a:rPr lang="en-US" dirty="0" smtClean="0">
                <a:solidFill>
                  <a:schemeClr val="tx2"/>
                </a:solidFill>
              </a:rPr>
              <a:t>increasing SIFS or equivalently adding long packet extension (PE) </a:t>
            </a:r>
            <a:r>
              <a:rPr lang="en-US" dirty="0" smtClean="0">
                <a:solidFill>
                  <a:schemeClr val="tx2"/>
                </a:solidFill>
              </a:rPr>
              <a:t>may offset </a:t>
            </a:r>
            <a:r>
              <a:rPr lang="en-US" dirty="0" smtClean="0">
                <a:solidFill>
                  <a:schemeClr val="tx2"/>
                </a:solidFill>
              </a:rPr>
              <a:t>the throughput gain of 4x numerology.</a:t>
            </a:r>
          </a:p>
          <a:p>
            <a:endParaRPr lang="en-US" b="1" dirty="0" smtClean="0"/>
          </a:p>
          <a:p>
            <a:r>
              <a:rPr lang="en-US" b="1" dirty="0" smtClean="0"/>
              <a:t>Tradeoff</a:t>
            </a:r>
            <a:r>
              <a:rPr lang="en-US" dirty="0" smtClean="0"/>
              <a:t>s between Area and Overhead:</a:t>
            </a:r>
          </a:p>
          <a:p>
            <a:pPr lvl="1"/>
            <a:r>
              <a:rPr lang="en-US" dirty="0" smtClean="0"/>
              <a:t>Challenging to </a:t>
            </a:r>
            <a:r>
              <a:rPr lang="en-US" dirty="0" smtClean="0"/>
              <a:t>optimize both at the same time.</a:t>
            </a:r>
          </a:p>
          <a:p>
            <a:pPr lvl="1"/>
            <a:r>
              <a:rPr lang="en-US" dirty="0" smtClean="0"/>
              <a:t>Different options give different levels of tradeoffs, with different </a:t>
            </a:r>
            <a:r>
              <a:rPr lang="en-US" dirty="0" smtClean="0"/>
              <a:t>solution for </a:t>
            </a:r>
            <a:r>
              <a:rPr lang="en-US" dirty="0" smtClean="0"/>
              <a:t>either reducing area/complexity or reducing overhead.</a:t>
            </a:r>
          </a:p>
          <a:p>
            <a:pPr marL="400050">
              <a:defRPr/>
            </a:pPr>
            <a:endParaRPr lang="en-US" dirty="0" smtClean="0"/>
          </a:p>
          <a:p>
            <a:pPr marL="400050">
              <a:defRPr/>
            </a:pPr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Proposed HE Padding and Packet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4495800"/>
          </a:xfrm>
        </p:spPr>
        <p:txBody>
          <a:bodyPr/>
          <a:lstStyle/>
          <a:p>
            <a:r>
              <a:rPr lang="en-US" sz="1800" dirty="0" smtClean="0"/>
              <a:t>The last </a:t>
            </a:r>
            <a:r>
              <a:rPr lang="en-US" sz="1800" i="1" dirty="0" err="1" smtClean="0"/>
              <a:t>m</a:t>
            </a:r>
            <a:r>
              <a:rPr lang="en-US" sz="1050" i="1" dirty="0" err="1" smtClean="0"/>
              <a:t>STBC</a:t>
            </a:r>
            <a:r>
              <a:rPr lang="en-US" sz="1800" dirty="0" smtClean="0"/>
              <a:t> symbol(s) </a:t>
            </a:r>
            <a:r>
              <a:rPr lang="en-US" sz="1800" dirty="0" smtClean="0"/>
              <a:t>have 4x </a:t>
            </a:r>
            <a:r>
              <a:rPr lang="en-US" sz="1800" dirty="0" smtClean="0"/>
              <a:t>duration </a:t>
            </a:r>
            <a:r>
              <a:rPr lang="en-US" sz="1800" dirty="0" smtClean="0"/>
              <a:t>like other </a:t>
            </a:r>
            <a:r>
              <a:rPr lang="en-US" sz="1800" dirty="0" smtClean="0"/>
              <a:t>data symbols (12.8us+GI).</a:t>
            </a:r>
          </a:p>
          <a:p>
            <a:r>
              <a:rPr lang="en-US" sz="1800" dirty="0" smtClean="0"/>
              <a:t>Apply a </a:t>
            </a:r>
            <a:r>
              <a:rPr lang="en-US" sz="1800" dirty="0" smtClean="0">
                <a:solidFill>
                  <a:srgbClr val="FF0000"/>
                </a:solidFill>
              </a:rPr>
              <a:t>two-step padding method</a:t>
            </a:r>
            <a:r>
              <a:rPr lang="en-US" sz="1800" dirty="0" smtClean="0"/>
              <a:t> in the last </a:t>
            </a:r>
            <a:r>
              <a:rPr lang="en-US" sz="1800" i="1" dirty="0" err="1" smtClean="0"/>
              <a:t>m</a:t>
            </a:r>
            <a:r>
              <a:rPr lang="en-US" sz="1100" i="1" dirty="0" err="1" smtClean="0"/>
              <a:t>STBC</a:t>
            </a:r>
            <a:r>
              <a:rPr lang="en-US" sz="1800" dirty="0" smtClean="0"/>
              <a:t> OFDM symbol(s), i.e.: “Pre-FEC” padding, and “post-FEC” padding.</a:t>
            </a:r>
          </a:p>
          <a:p>
            <a:pPr lvl="1"/>
            <a:r>
              <a:rPr lang="en-US" sz="1600" dirty="0" smtClean="0"/>
              <a:t>Four possible pre-FEC padding segment boundaries (“</a:t>
            </a:r>
            <a:r>
              <a:rPr lang="en-US" sz="1600" i="1" dirty="0" smtClean="0"/>
              <a:t>a</a:t>
            </a:r>
            <a:r>
              <a:rPr lang="en-US" sz="1600" dirty="0" smtClean="0"/>
              <a:t> –factor”) are defined in the last OFDM symbol(s).</a:t>
            </a:r>
          </a:p>
          <a:p>
            <a:pPr lvl="2"/>
            <a:r>
              <a:rPr lang="en-US" sz="1200" dirty="0" smtClean="0"/>
              <a:t>Based on number of excess info bits in the last symbol(s), pre-FEC pad </a:t>
            </a:r>
            <a:r>
              <a:rPr lang="en-US" sz="1200" dirty="0" smtClean="0">
                <a:solidFill>
                  <a:srgbClr val="C00000"/>
                </a:solidFill>
              </a:rPr>
              <a:t>(the same MAC/PHY padding as in 11ac</a:t>
            </a:r>
            <a:r>
              <a:rPr lang="en-US" sz="1200" dirty="0" smtClean="0"/>
              <a:t>) toward the nearest boundaries in the last symbol(s).</a:t>
            </a:r>
          </a:p>
          <a:p>
            <a:pPr lvl="1"/>
            <a:r>
              <a:rPr lang="en-US" sz="1600" dirty="0" smtClean="0"/>
              <a:t>For LDPC, if “LDPC extra symbol” is needed after puncturing, increment one segment (a = a</a:t>
            </a:r>
            <a:r>
              <a:rPr lang="en-US" sz="1100" dirty="0" smtClean="0"/>
              <a:t>init</a:t>
            </a:r>
            <a:r>
              <a:rPr lang="en-US" sz="1600" dirty="0" smtClean="0"/>
              <a:t>+1), instead of one long symbol. </a:t>
            </a:r>
          </a:p>
          <a:p>
            <a:pPr lvl="1"/>
            <a:r>
              <a:rPr lang="en-US" sz="1600" dirty="0" smtClean="0"/>
              <a:t>After FEC, insert post-FEC padding bits (no need to decode) to fill up the symbol(s</a:t>
            </a:r>
            <a:r>
              <a:rPr lang="en-US" sz="1600" dirty="0" smtClean="0"/>
              <a:t>).</a:t>
            </a:r>
          </a:p>
          <a:p>
            <a:pPr lvl="2"/>
            <a:r>
              <a:rPr lang="en-US" sz="1400" dirty="0" smtClean="0"/>
              <a:t>Post FEC padding is adding by PHY and does not need to be decoded by the receiver</a:t>
            </a:r>
            <a:endParaRPr lang="en-US" sz="1400" dirty="0" smtClean="0"/>
          </a:p>
          <a:p>
            <a:pPr lvl="1"/>
            <a:endParaRPr lang="en-US" sz="1600" dirty="0" smtClean="0"/>
          </a:p>
          <a:p>
            <a:r>
              <a:rPr lang="en-US" sz="1800" dirty="0" smtClean="0"/>
              <a:t>A Packet Extension (PE) field is applied at the end of PPDU, and its duration is a function of the followings: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The pre-FEC padding boundaries in the last </a:t>
            </a:r>
            <a:r>
              <a:rPr lang="en-US" sz="1600" i="1" dirty="0" err="1" smtClean="0"/>
              <a:t>m</a:t>
            </a:r>
            <a:r>
              <a:rPr lang="en-US" sz="1050" i="1" dirty="0" err="1" smtClean="0"/>
              <a:t>STBC</a:t>
            </a:r>
            <a:r>
              <a:rPr lang="en-US" sz="1600" dirty="0" smtClean="0"/>
              <a:t> OFDM symbols (“</a:t>
            </a:r>
            <a:r>
              <a:rPr lang="en-US" sz="1600" i="1" dirty="0" smtClean="0"/>
              <a:t>a</a:t>
            </a:r>
            <a:r>
              <a:rPr lang="en-US" sz="1600" dirty="0" smtClean="0"/>
              <a:t> – factor”).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Receiving STA’s capability on its required PE duration, for the current {BW, N</a:t>
            </a:r>
            <a:r>
              <a:rPr lang="en-US" sz="1100" dirty="0" smtClean="0"/>
              <a:t>SS</a:t>
            </a:r>
            <a:r>
              <a:rPr lang="en-US" sz="1600" dirty="0" smtClean="0"/>
              <a:t>, MCS} combination.</a:t>
            </a: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111188</TotalTime>
  <Words>3624</Words>
  <Application>Microsoft Office PowerPoint</Application>
  <PresentationFormat>On-screen Show (4:3)</PresentationFormat>
  <Paragraphs>947</Paragraphs>
  <Slides>38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802-11-Submission</vt:lpstr>
      <vt:lpstr>Equation</vt:lpstr>
      <vt:lpstr>HE PHY Padding and Packet Extension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Proposed HE Padding and Packet Extension</vt:lpstr>
      <vt:lpstr>Bit Stream Illustration</vt:lpstr>
      <vt:lpstr>LDPC Encoding Illustration</vt:lpstr>
      <vt:lpstr>Processing Delay</vt:lpstr>
      <vt:lpstr>Packet Extension Field</vt:lpstr>
      <vt:lpstr>Packet Extension Field—cont’d</vt:lpstr>
      <vt:lpstr>PE Capability—Illustration</vt:lpstr>
      <vt:lpstr>Constellation Thresholds for PE Capability (i)</vt:lpstr>
      <vt:lpstr>Constellation Thresholds for PE Capability (ii)</vt:lpstr>
      <vt:lpstr>Padding Parameters to Avoid MCS Exclusion</vt:lpstr>
      <vt:lpstr>DL-MU Padding Method (1)</vt:lpstr>
      <vt:lpstr>DL-MU Padding Method (2)</vt:lpstr>
      <vt:lpstr>UL-MU Padding Method</vt:lpstr>
      <vt:lpstr>SIG Field Signaling (1)</vt:lpstr>
      <vt:lpstr>SIG Field Signaling (2)</vt:lpstr>
      <vt:lpstr>SIG Field Signaling (3)</vt:lpstr>
      <vt:lpstr>Simulations: LDPC Performance Sanity Check</vt:lpstr>
      <vt:lpstr>Results</vt:lpstr>
      <vt:lpstr>Conclusions</vt:lpstr>
      <vt:lpstr>Straw Poll #1</vt:lpstr>
      <vt:lpstr>Appendix: Example Math for SU Padding</vt:lpstr>
      <vt:lpstr>Initiating Parameters</vt:lpstr>
      <vt:lpstr>Step-1</vt:lpstr>
      <vt:lpstr>Step-2</vt:lpstr>
      <vt:lpstr>Step-3</vt:lpstr>
      <vt:lpstr>Step-4</vt:lpstr>
      <vt:lpstr>Step-4 (Cont’d)</vt:lpstr>
      <vt:lpstr>Step-5</vt:lpstr>
      <vt:lpstr>Step-6</vt:lpstr>
      <vt:lpstr>References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</cp:lastModifiedBy>
  <cp:revision>1833</cp:revision>
  <cp:lastPrinted>1998-02-10T13:28:06Z</cp:lastPrinted>
  <dcterms:created xsi:type="dcterms:W3CDTF">2007-05-21T21:00:37Z</dcterms:created>
  <dcterms:modified xsi:type="dcterms:W3CDTF">2015-07-13T09:19:51Z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