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69" r:id="rId2"/>
    <p:sldId id="317" r:id="rId3"/>
    <p:sldId id="320" r:id="rId4"/>
    <p:sldId id="330" r:id="rId5"/>
    <p:sldId id="331" r:id="rId6"/>
    <p:sldId id="318" r:id="rId7"/>
    <p:sldId id="319" r:id="rId8"/>
    <p:sldId id="332" r:id="rId9"/>
    <p:sldId id="322" r:id="rId10"/>
    <p:sldId id="321" r:id="rId11"/>
    <p:sldId id="323" r:id="rId12"/>
    <p:sldId id="324" r:id="rId13"/>
    <p:sldId id="325" r:id="rId14"/>
    <p:sldId id="327" r:id="rId15"/>
    <p:sldId id="328" r:id="rId16"/>
    <p:sldId id="329" r:id="rId17"/>
  </p:sldIdLst>
  <p:sldSz cx="9144000" cy="6858000" type="screen4x3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163">
          <p15:clr>
            <a:srgbClr val="A4A3A4"/>
          </p15:clr>
        </p15:guide>
        <p15:guide id="2" pos="284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FF99"/>
    <a:srgbClr val="FF9966"/>
    <a:srgbClr val="FF9933"/>
    <a:srgbClr val="FFFF00"/>
    <a:srgbClr val="66FFFF"/>
    <a:srgbClr val="FF33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800" autoAdjust="0"/>
    <p:restoredTop sz="86380" autoAdjust="0"/>
  </p:normalViewPr>
  <p:slideViewPr>
    <p:cSldViewPr>
      <p:cViewPr>
        <p:scale>
          <a:sx n="70" d="100"/>
          <a:sy n="70" d="100"/>
        </p:scale>
        <p:origin x="-1260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958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3492"/>
    </p:cViewPr>
  </p:sorterViewPr>
  <p:notesViewPr>
    <p:cSldViewPr>
      <p:cViewPr>
        <p:scale>
          <a:sx n="100" d="100"/>
          <a:sy n="100" d="100"/>
        </p:scale>
        <p:origin x="-1728" y="42"/>
      </p:cViewPr>
      <p:guideLst>
        <p:guide orient="horz" pos="2163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29263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 smtClean="0"/>
              <a:t>doc.: IEEE 802.11-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7800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 smtClean="0"/>
              <a:t>April 2013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 smtClean="0"/>
              <a:t>Graham Smith, DSP Group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5625" y="89979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F771502A-6538-410D-9F92-7BE935D2C4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198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8213"/>
            <a:r>
              <a:rPr lang="en-US" sz="1200" b="0"/>
              <a:t>Submission</a:t>
            </a:r>
          </a:p>
        </p:txBody>
      </p:sp>
      <p:sp>
        <p:nvSpPr>
          <p:cNvPr id="8200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0807714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 smtClean="0"/>
              <a:t>doc.: IEEE 802.11-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 smtClean="0"/>
              <a:t>April 2013</a:t>
            </a:r>
            <a:endParaRPr lang="en-US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2838" y="701675"/>
            <a:ext cx="4635500" cy="3476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12" tIns="46259" rIns="94112" bIns="462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7963" y="9001125"/>
            <a:ext cx="925512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8213">
              <a:defRPr sz="1200" b="0"/>
            </a:lvl5pPr>
          </a:lstStyle>
          <a:p>
            <a:pPr lvl="4">
              <a:defRPr/>
            </a:pPr>
            <a:r>
              <a:rPr lang="en-US" smtClean="0"/>
              <a:t>Graham Smith, DSP Group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19163"/>
            <a:r>
              <a:rPr lang="en-US" sz="1200" b="0"/>
              <a:t>Submission</a:t>
            </a:r>
          </a:p>
        </p:txBody>
      </p:sp>
      <p:sp>
        <p:nvSpPr>
          <p:cNvPr id="5129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130" name="Line 10"/>
          <p:cNvSpPr>
            <a:spLocks noChangeShapeType="1"/>
          </p:cNvSpPr>
          <p:nvPr/>
        </p:nvSpPr>
        <p:spPr bwMode="auto">
          <a:xfrm>
            <a:off x="639763" y="296863"/>
            <a:ext cx="55784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28568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April 2013</a:t>
            </a:r>
          </a:p>
        </p:txBody>
      </p:sp>
      <p:sp>
        <p:nvSpPr>
          <p:cNvPr id="614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 smtClean="0"/>
              <a:t>Graham Smith, DSP Group</a:t>
            </a:r>
          </a:p>
        </p:txBody>
      </p:sp>
      <p:sp>
        <p:nvSpPr>
          <p:cNvPr id="61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D0B8B295-F92D-467A-B866-1ED57ECAAB6C}" type="slidenum">
              <a:rPr lang="en-US" sz="1200" b="0" smtClean="0"/>
              <a:pPr/>
              <a:t>1</a:t>
            </a:fld>
            <a:endParaRPr lang="en-US" sz="1200" b="0" smtClean="0"/>
          </a:p>
        </p:txBody>
      </p:sp>
      <p:sp>
        <p:nvSpPr>
          <p:cNvPr id="61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4209269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E5CBE4F-402A-49FC-A06A-9C974296C4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Date Placeholder 7"/>
          <p:cNvSpPr>
            <a:spLocks noGrp="1"/>
          </p:cNvSpPr>
          <p:nvPr>
            <p:ph type="dt" sz="half" idx="12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July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82542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July 2015</a:t>
            </a:r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83650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77200" y="6475413"/>
            <a:ext cx="4667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Graham Smith, DSP Group</a:t>
            </a:r>
            <a:endParaRPr lang="en-US"/>
          </a:p>
        </p:txBody>
      </p:sp>
      <p:sp>
        <p:nvSpPr>
          <p:cNvPr id="4" name="Slide Number Placeholder 9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Date Placeholder 7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Nov 2013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00785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smtClean="0"/>
            </a:lvl1pPr>
          </a:lstStyle>
          <a:p>
            <a:pPr>
              <a:defRPr/>
            </a:pPr>
            <a:r>
              <a:rPr lang="en-US" smtClean="0"/>
              <a:t>July 2015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518434" y="6475413"/>
            <a:ext cx="202549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b="0"/>
            </a:lvl1pPr>
          </a:lstStyle>
          <a:p>
            <a:pPr>
              <a:defRPr/>
            </a:pPr>
            <a:r>
              <a:rPr lang="en-US" dirty="0" smtClean="0"/>
              <a:t>Graham Smith, SR Technologies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b="0"/>
            </a:lvl1pPr>
          </a:lstStyle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dirty="0"/>
              <a:t>doc.: IEEE </a:t>
            </a:r>
            <a:r>
              <a:rPr lang="en-US" sz="1800" dirty="0" smtClean="0"/>
              <a:t>802.11-15/0807r2</a:t>
            </a:r>
            <a:endParaRPr lang="en-US" sz="1800" dirty="0" smtClean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200" b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5" r:id="rId1"/>
    <p:sldLayoutId id="2147483974" r:id="rId2"/>
    <p:sldLayoutId id="2147483986" r:id="rId3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3.e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340110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July 2015</a:t>
            </a:r>
            <a:endParaRPr lang="en-US" sz="1800" dirty="0" smtClean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38200"/>
            <a:ext cx="7772400" cy="1066800"/>
          </a:xfrm>
          <a:noFill/>
        </p:spPr>
        <p:txBody>
          <a:bodyPr/>
          <a:lstStyle/>
          <a:p>
            <a:r>
              <a:rPr lang="en-US" dirty="0" smtClean="0"/>
              <a:t>TG ax</a:t>
            </a:r>
            <a:br>
              <a:rPr lang="en-US" dirty="0" smtClean="0"/>
            </a:br>
            <a:r>
              <a:rPr lang="en-US" dirty="0" smtClean="0"/>
              <a:t>DSC Summary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133600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2015-05</a:t>
            </a:r>
          </a:p>
        </p:txBody>
      </p:sp>
      <p:sp>
        <p:nvSpPr>
          <p:cNvPr id="3080" name="Rectangle 12"/>
          <p:cNvSpPr>
            <a:spLocks noChangeArrowheads="1"/>
          </p:cNvSpPr>
          <p:nvPr/>
        </p:nvSpPr>
        <p:spPr bwMode="auto">
          <a:xfrm>
            <a:off x="569976" y="25908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dirty="0"/>
              <a:t>Authors:</a:t>
            </a:r>
            <a:endParaRPr lang="en-US" sz="2000" b="0" dirty="0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92718796"/>
              </p:ext>
            </p:extLst>
          </p:nvPr>
        </p:nvGraphicFramePr>
        <p:xfrm>
          <a:off x="531813" y="3125787"/>
          <a:ext cx="8383588" cy="303611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42" name="Document" r:id="rId4" imgW="8290429" imgH="2787961" progId="Word.Document.8">
                  <p:embed/>
                </p:oleObj>
              </mc:Choice>
              <mc:Fallback>
                <p:oleObj name="Document" r:id="rId4" imgW="8290429" imgH="2787961" progId="Word.Document.8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1813" y="3125787"/>
                        <a:ext cx="8383588" cy="303611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457200"/>
          </a:xfrm>
        </p:spPr>
        <p:txBody>
          <a:bodyPr/>
          <a:lstStyle/>
          <a:p>
            <a:r>
              <a:rPr lang="en-US" dirty="0" smtClean="0"/>
              <a:t>Coverage and Capacity - Conventional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7289992" y="6475413"/>
            <a:ext cx="1253933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Graham Smith, SRT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 2013</a:t>
            </a:r>
            <a:endParaRPr lang="en-US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219199"/>
            <a:ext cx="4419600" cy="3427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4400" y="1371600"/>
            <a:ext cx="4199405" cy="3471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52400" y="4840896"/>
            <a:ext cx="3989041" cy="12618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indent="0">
              <a:buNone/>
            </a:pPr>
            <a:r>
              <a:rPr lang="en-US" sz="1200" dirty="0"/>
              <a:t>Fixed CCA</a:t>
            </a:r>
          </a:p>
          <a:p>
            <a:r>
              <a:rPr lang="en-US" sz="1200" dirty="0"/>
              <a:t>19/37 cells @ 117Mbps and 18/37 cells at 52Mbps</a:t>
            </a:r>
          </a:p>
          <a:p>
            <a:pPr lvl="1"/>
            <a:r>
              <a:rPr lang="en-US" sz="1200" dirty="0"/>
              <a:t>Throughput is 19/37*74.5 + 18.37*37.7 = 56.6Mbps</a:t>
            </a:r>
          </a:p>
          <a:p>
            <a:r>
              <a:rPr lang="en-US" sz="1200" dirty="0"/>
              <a:t>Assume 7 APs on different channels</a:t>
            </a:r>
          </a:p>
          <a:p>
            <a:r>
              <a:rPr lang="en-US" sz="1200" u="sng" dirty="0"/>
              <a:t>Throughput over total 37 cells is 396.5Mbps (56.6 x 7)</a:t>
            </a:r>
          </a:p>
          <a:p>
            <a:endParaRPr lang="en-US" sz="1600" dirty="0"/>
          </a:p>
        </p:txBody>
      </p:sp>
      <p:sp>
        <p:nvSpPr>
          <p:cNvPr id="8" name="TextBox 7"/>
          <p:cNvSpPr txBox="1"/>
          <p:nvPr/>
        </p:nvSpPr>
        <p:spPr>
          <a:xfrm>
            <a:off x="4141441" y="4956198"/>
            <a:ext cx="47244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en-US" sz="1600" dirty="0">
                <a:solidFill>
                  <a:srgbClr val="FF0000"/>
                </a:solidFill>
              </a:rPr>
              <a:t>DSC</a:t>
            </a:r>
          </a:p>
          <a:p>
            <a:r>
              <a:rPr lang="en-US" sz="1600" dirty="0">
                <a:solidFill>
                  <a:srgbClr val="FF0000"/>
                </a:solidFill>
              </a:rPr>
              <a:t>All traffic at 117Mbs, </a:t>
            </a:r>
          </a:p>
          <a:p>
            <a:r>
              <a:rPr lang="en-US" sz="1600" u="sng" dirty="0">
                <a:solidFill>
                  <a:srgbClr val="FF0000"/>
                </a:solidFill>
              </a:rPr>
              <a:t>Throughput over 37 cells is 3004.8Mbps (81.2 x 37) </a:t>
            </a:r>
          </a:p>
          <a:p>
            <a:pPr marL="0" indent="0" algn="ctr">
              <a:buNone/>
            </a:pPr>
            <a:r>
              <a:rPr lang="en-US" sz="1600" i="1" dirty="0">
                <a:solidFill>
                  <a:srgbClr val="FF0000"/>
                </a:solidFill>
              </a:rPr>
              <a:t>An improvement of 7.58 in capacity</a:t>
            </a:r>
          </a:p>
          <a:p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0374184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8393" y="2971800"/>
            <a:ext cx="7772400" cy="1066800"/>
          </a:xfrm>
        </p:spPr>
        <p:txBody>
          <a:bodyPr/>
          <a:lstStyle/>
          <a:p>
            <a:r>
              <a:rPr lang="en-US" dirty="0" smtClean="0"/>
              <a:t>E-education </a:t>
            </a:r>
            <a:br>
              <a:rPr lang="en-US" dirty="0" smtClean="0"/>
            </a:br>
            <a:r>
              <a:rPr lang="en-US" dirty="0" smtClean="0"/>
              <a:t>14/0045r2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7289992" y="6475413"/>
            <a:ext cx="1253933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Graham Smith, SRT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 2013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0199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33400"/>
          </a:xfrm>
        </p:spPr>
        <p:txBody>
          <a:bodyPr/>
          <a:lstStyle/>
          <a:p>
            <a:r>
              <a:rPr lang="en-US" dirty="0" smtClean="0"/>
              <a:t>E-Education 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7289992" y="6475413"/>
            <a:ext cx="1253933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Graham Smith, SRT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 2013</a:t>
            </a:r>
            <a:endParaRPr lang="en-US" dirty="0"/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9408" y="1280026"/>
            <a:ext cx="1776006" cy="761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377" y="2073543"/>
            <a:ext cx="3465223" cy="28107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3814" y="1376062"/>
            <a:ext cx="4601834" cy="23492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Rectangle 10"/>
          <p:cNvSpPr/>
          <p:nvPr/>
        </p:nvSpPr>
        <p:spPr>
          <a:xfrm>
            <a:off x="3657600" y="3882140"/>
            <a:ext cx="5334000" cy="22929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/>
              <a:t>Assuming 2SS for the STA, and using SU MIMO</a:t>
            </a:r>
          </a:p>
          <a:p>
            <a:r>
              <a:rPr lang="en-US" sz="1200" dirty="0"/>
              <a:t>With DSC 10 Channels (40MHz)</a:t>
            </a:r>
          </a:p>
          <a:p>
            <a:r>
              <a:rPr lang="en-US" sz="1200" dirty="0"/>
              <a:t>Without DSC 20 Channels (20MHz)</a:t>
            </a:r>
          </a:p>
          <a:p>
            <a:r>
              <a:rPr lang="en-US" sz="1200" dirty="0"/>
              <a:t>Signal strength within each class is &gt;-45dBm hence can use 256 QAM 5/6</a:t>
            </a:r>
          </a:p>
          <a:p>
            <a:pPr lvl="1"/>
            <a:r>
              <a:rPr lang="en-US" sz="1200" dirty="0"/>
              <a:t>11ac PHY Rate for 40MHz, 2SS is 400Mbps (10 Channels)</a:t>
            </a:r>
          </a:p>
          <a:p>
            <a:pPr lvl="2"/>
            <a:r>
              <a:rPr lang="en-US" sz="1200" dirty="0"/>
              <a:t>Max Throughput 344Mbps (131k </a:t>
            </a:r>
            <a:r>
              <a:rPr lang="en-US" sz="1200" dirty="0" err="1"/>
              <a:t>agg</a:t>
            </a:r>
            <a:r>
              <a:rPr lang="en-US" sz="1200" dirty="0"/>
              <a:t>)</a:t>
            </a:r>
          </a:p>
          <a:p>
            <a:pPr lvl="2"/>
            <a:r>
              <a:rPr lang="en-US" sz="1200" dirty="0">
                <a:solidFill>
                  <a:schemeClr val="accent1">
                    <a:lumMod val="50000"/>
                  </a:schemeClr>
                </a:solidFill>
              </a:rPr>
              <a:t>Say 240Mbps throughput</a:t>
            </a:r>
            <a:r>
              <a:rPr lang="en-US" sz="1200" dirty="0"/>
              <a:t>*</a:t>
            </a:r>
          </a:p>
          <a:p>
            <a:pPr lvl="1"/>
            <a:r>
              <a:rPr lang="en-US" sz="1200" dirty="0"/>
              <a:t>11ac PHY Rate for 20MHz, 2SS is 173Mbps </a:t>
            </a:r>
            <a:r>
              <a:rPr lang="en-US" sz="1000" dirty="0"/>
              <a:t>(3/4 rate, 5/6 is excluded)</a:t>
            </a:r>
          </a:p>
          <a:p>
            <a:pPr lvl="2"/>
            <a:r>
              <a:rPr lang="en-US" sz="1200" dirty="0"/>
              <a:t>Max Throughput 150Mbps (65k </a:t>
            </a:r>
            <a:r>
              <a:rPr lang="en-US" sz="1200" dirty="0" err="1"/>
              <a:t>agg</a:t>
            </a:r>
            <a:r>
              <a:rPr lang="en-US" sz="1200" dirty="0"/>
              <a:t> – 131k exceeds length)</a:t>
            </a:r>
          </a:p>
          <a:p>
            <a:pPr lvl="2"/>
            <a:r>
              <a:rPr lang="en-US" sz="1200" dirty="0">
                <a:solidFill>
                  <a:schemeClr val="accent1">
                    <a:lumMod val="50000"/>
                  </a:schemeClr>
                </a:solidFill>
              </a:rPr>
              <a:t>Say 105Mbps throughput*</a:t>
            </a:r>
          </a:p>
          <a:p>
            <a:r>
              <a:rPr lang="en-US" sz="1100" dirty="0">
                <a:solidFill>
                  <a:srgbClr val="FF0000"/>
                </a:solidFill>
              </a:rPr>
              <a:t>Improvement is 2.28                 </a:t>
            </a:r>
            <a:r>
              <a:rPr lang="en-US" sz="1100" dirty="0"/>
              <a:t>Downlink could use MU-MIMO?</a:t>
            </a:r>
          </a:p>
          <a:p>
            <a:pPr marL="0" indent="0">
              <a:buNone/>
            </a:pPr>
            <a:r>
              <a:rPr lang="en-US" sz="1200" dirty="0"/>
              <a:t> </a:t>
            </a:r>
            <a:r>
              <a:rPr lang="en-US" sz="1050" b="0" i="1" dirty="0"/>
              <a:t>*Assuming EDCA Overhead.</a:t>
            </a:r>
          </a:p>
        </p:txBody>
      </p:sp>
    </p:spTree>
    <p:extLst>
      <p:ext uri="{BB962C8B-B14F-4D97-AF65-F5344CB8AC3E}">
        <p14:creationId xmlns:p14="http://schemas.microsoft.com/office/powerpoint/2010/main" val="49104611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457200"/>
          </a:xfrm>
        </p:spPr>
        <p:txBody>
          <a:bodyPr/>
          <a:lstStyle/>
          <a:p>
            <a:r>
              <a:rPr lang="en-US" dirty="0" smtClean="0"/>
              <a:t>Enterprise – 15/0548r0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7289992" y="6475413"/>
            <a:ext cx="1253933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Graham Smith, SRT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 2013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219200"/>
            <a:ext cx="4927965" cy="243840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4572000" y="1669760"/>
            <a:ext cx="4572000" cy="461664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400" dirty="0"/>
              <a:t>4 Channel Re-Use</a:t>
            </a:r>
          </a:p>
          <a:p>
            <a:pPr lvl="1"/>
            <a:r>
              <a:rPr lang="en-US" sz="1400" dirty="0"/>
              <a:t>All APs and ALL STAs on same channel are overlapping.</a:t>
            </a:r>
          </a:p>
          <a:p>
            <a:pPr lvl="1"/>
            <a:r>
              <a:rPr lang="en-US" sz="1400" dirty="0"/>
              <a:t>With DSC about 30% of STAs overlap, and AP SNIR is low for signals from ~45% of STAs</a:t>
            </a:r>
          </a:p>
          <a:p>
            <a:pPr lvl="1"/>
            <a:r>
              <a:rPr lang="en-US" sz="1400" dirty="0"/>
              <a:t>What is the throughput difference? </a:t>
            </a:r>
            <a:r>
              <a:rPr lang="en-US" sz="1400" dirty="0" smtClean="0">
                <a:solidFill>
                  <a:srgbClr val="FF0000"/>
                </a:solidFill>
              </a:rPr>
              <a:t>x2?</a:t>
            </a:r>
            <a:endParaRPr lang="en-US" sz="1400" dirty="0">
              <a:solidFill>
                <a:srgbClr val="FF0000"/>
              </a:solidFill>
            </a:endParaRPr>
          </a:p>
          <a:p>
            <a:endParaRPr lang="en-US" sz="1400" dirty="0" smtClean="0"/>
          </a:p>
          <a:p>
            <a:endParaRPr lang="en-US" sz="1400" dirty="0" smtClean="0"/>
          </a:p>
          <a:p>
            <a:endParaRPr lang="en-US" sz="1400" dirty="0"/>
          </a:p>
          <a:p>
            <a:endParaRPr lang="en-US" sz="1400" dirty="0" smtClean="0"/>
          </a:p>
          <a:p>
            <a:endParaRPr lang="en-US" sz="1400" dirty="0"/>
          </a:p>
          <a:p>
            <a:endParaRPr lang="en-US" sz="1400" dirty="0" smtClean="0"/>
          </a:p>
          <a:p>
            <a:endParaRPr lang="en-US" sz="1400" dirty="0"/>
          </a:p>
          <a:p>
            <a:r>
              <a:rPr lang="en-US" sz="1400" dirty="0" smtClean="0"/>
              <a:t>9 </a:t>
            </a:r>
            <a:r>
              <a:rPr lang="en-US" sz="1400" dirty="0"/>
              <a:t>Channel Re-Use</a:t>
            </a:r>
          </a:p>
          <a:p>
            <a:pPr lvl="1"/>
            <a:r>
              <a:rPr lang="en-US" sz="1400" dirty="0"/>
              <a:t>All APs and ALL STAs on same channel are overlapping.</a:t>
            </a:r>
          </a:p>
          <a:p>
            <a:pPr lvl="1"/>
            <a:r>
              <a:rPr lang="en-US" sz="1400" dirty="0"/>
              <a:t>With DSC APs do not overlap STAs do not overlap</a:t>
            </a:r>
          </a:p>
          <a:p>
            <a:pPr lvl="1"/>
            <a:r>
              <a:rPr lang="en-US" sz="1400" dirty="0"/>
              <a:t>What is throughput difference compared to 4 channel and 9 channel?</a:t>
            </a:r>
          </a:p>
          <a:p>
            <a:pPr lvl="1"/>
            <a:r>
              <a:rPr lang="en-US" sz="1400" i="1" dirty="0">
                <a:solidFill>
                  <a:srgbClr val="FF0000"/>
                </a:solidFill>
              </a:rPr>
              <a:t>Throughput must be improved if DSC is </a:t>
            </a:r>
            <a:r>
              <a:rPr lang="en-US" sz="1400" i="1" dirty="0" smtClean="0">
                <a:solidFill>
                  <a:srgbClr val="FF0000"/>
                </a:solidFill>
              </a:rPr>
              <a:t>employed</a:t>
            </a:r>
          </a:p>
          <a:p>
            <a:pPr lvl="1"/>
            <a:r>
              <a:rPr lang="en-US" sz="1400" i="1" dirty="0" smtClean="0">
                <a:solidFill>
                  <a:srgbClr val="FF0000"/>
                </a:solidFill>
              </a:rPr>
              <a:t>At least  x4 </a:t>
            </a:r>
            <a:endParaRPr lang="en-US" sz="1400" i="1" dirty="0">
              <a:solidFill>
                <a:srgbClr val="FF0000"/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2490" y="3505200"/>
            <a:ext cx="4095713" cy="2824695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2057400" y="1444796"/>
            <a:ext cx="734496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" dirty="0" smtClean="0"/>
              <a:t>AP Layout 4 CH</a:t>
            </a:r>
            <a:endParaRPr lang="en-US" sz="600" dirty="0"/>
          </a:p>
        </p:txBody>
      </p:sp>
    </p:spTree>
    <p:extLst>
      <p:ext uri="{BB962C8B-B14F-4D97-AF65-F5344CB8AC3E}">
        <p14:creationId xmlns:p14="http://schemas.microsoft.com/office/powerpoint/2010/main" val="109837140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33400"/>
          </a:xfrm>
        </p:spPr>
        <p:txBody>
          <a:bodyPr/>
          <a:lstStyle/>
          <a:p>
            <a:r>
              <a:rPr lang="en-US" dirty="0" smtClean="0"/>
              <a:t>Outdoor Enterprise 15/0804r0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7289992" y="6475413"/>
            <a:ext cx="1253933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Graham Smith, SRT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 2013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6913" y="1295400"/>
            <a:ext cx="6400520" cy="4998676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6275843" y="4953000"/>
            <a:ext cx="286815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Reduce Cell size</a:t>
            </a:r>
          </a:p>
          <a:p>
            <a:r>
              <a:rPr lang="en-US" dirty="0" smtClean="0"/>
              <a:t>Increase throughput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457654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7289992" y="6475413"/>
            <a:ext cx="1253933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Graham Smith, SRT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 2013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066800" y="1546761"/>
            <a:ext cx="701040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It has been shown that in many scenarios DSC can enable frequency re-use and improve the throughput.  </a:t>
            </a:r>
          </a:p>
          <a:p>
            <a:endParaRPr lang="en-US" dirty="0"/>
          </a:p>
          <a:p>
            <a:r>
              <a:rPr lang="en-US" dirty="0" smtClean="0"/>
              <a:t>It is a simple concept and can be employed quickly with SW changes only and no HW changes required.   </a:t>
            </a:r>
          </a:p>
          <a:p>
            <a:endParaRPr lang="en-US" dirty="0" smtClean="0"/>
          </a:p>
          <a:p>
            <a:r>
              <a:rPr lang="en-US" dirty="0" smtClean="0"/>
              <a:t>DSC is NOT fixing the CCA Threshold, it is dynamic and takes care of itself enhancing not only frequency re-use and throughput but also roaming.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97166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 agree to add to the Spec Framework Document:</a:t>
            </a:r>
          </a:p>
          <a:p>
            <a:pPr marL="0" indent="0">
              <a:buNone/>
            </a:pPr>
            <a:r>
              <a:rPr lang="en-US" dirty="0" smtClean="0"/>
              <a:t>“Frequency Re-use:</a:t>
            </a:r>
          </a:p>
          <a:p>
            <a:pPr marL="0" indent="0">
              <a:buNone/>
            </a:pPr>
            <a:r>
              <a:rPr lang="en-US" dirty="0" smtClean="0"/>
              <a:t>The amendment shall include one or more mechanisms to improve frequency re-use by adjustment of the sensitivity and/or CCA threshold </a:t>
            </a:r>
            <a:r>
              <a:rPr lang="en-US" dirty="0" smtClean="0"/>
              <a:t>level(s).”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 2013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7289992" y="6475413"/>
            <a:ext cx="1253933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Graham Smith, SRT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57610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7"/>
          <p:cNvSpPr>
            <a:spLocks noGrp="1" noChangeArrowheads="1"/>
          </p:cNvSpPr>
          <p:nvPr>
            <p:ph type="title"/>
          </p:nvPr>
        </p:nvSpPr>
        <p:spPr>
          <a:xfrm>
            <a:off x="152400" y="762000"/>
            <a:ext cx="8686800" cy="609600"/>
          </a:xfrm>
        </p:spPr>
        <p:txBody>
          <a:bodyPr>
            <a:normAutofit/>
          </a:bodyPr>
          <a:lstStyle/>
          <a:p>
            <a:pPr eaLnBrk="1" hangingPunct="1"/>
            <a:r>
              <a:rPr lang="en-US" dirty="0" smtClean="0"/>
              <a:t>Background</a:t>
            </a:r>
          </a:p>
        </p:txBody>
      </p:sp>
      <p:sp>
        <p:nvSpPr>
          <p:cNvPr id="304134" name="Rectangle 6"/>
          <p:cNvSpPr>
            <a:spLocks noGrp="1" noChangeArrowheads="1"/>
          </p:cNvSpPr>
          <p:nvPr>
            <p:ph idx="1"/>
          </p:nvPr>
        </p:nvSpPr>
        <p:spPr>
          <a:xfrm>
            <a:off x="609600" y="1524000"/>
            <a:ext cx="7772400" cy="4114800"/>
          </a:xfrm>
        </p:spPr>
        <p:txBody>
          <a:bodyPr/>
          <a:lstStyle/>
          <a:p>
            <a:pPr marL="0" indent="0" eaLnBrk="1" hangingPunct="1">
              <a:buNone/>
              <a:defRPr/>
            </a:pPr>
            <a:r>
              <a:rPr lang="en-US" sz="1800" dirty="0" smtClean="0"/>
              <a:t>Previous presentations have analyzed DSC and the various scenarios:</a:t>
            </a:r>
          </a:p>
          <a:p>
            <a:pPr eaLnBrk="1" hangingPunct="1">
              <a:defRPr/>
            </a:pPr>
            <a:r>
              <a:rPr lang="en-US" sz="1800" dirty="0" smtClean="0"/>
              <a:t>Dense Apartments 13/1487r2, 14/0328r2</a:t>
            </a:r>
          </a:p>
          <a:p>
            <a:pPr eaLnBrk="1" hangingPunct="1">
              <a:defRPr/>
            </a:pPr>
            <a:r>
              <a:rPr lang="en-US" sz="1800" dirty="0" smtClean="0"/>
              <a:t>Airport capacity 13/1489r5</a:t>
            </a:r>
          </a:p>
          <a:p>
            <a:pPr eaLnBrk="1" hangingPunct="1">
              <a:defRPr/>
            </a:pPr>
            <a:r>
              <a:rPr lang="en-US" sz="1800" dirty="0" smtClean="0"/>
              <a:t>Pico Cell 14/0058r1</a:t>
            </a:r>
          </a:p>
          <a:p>
            <a:pPr eaLnBrk="1" hangingPunct="1">
              <a:defRPr/>
            </a:pPr>
            <a:r>
              <a:rPr lang="en-US" sz="1800" dirty="0" err="1" smtClean="0"/>
              <a:t>E_Education</a:t>
            </a:r>
            <a:r>
              <a:rPr lang="en-US" sz="1800" dirty="0" smtClean="0"/>
              <a:t> 14/0045r2</a:t>
            </a:r>
          </a:p>
          <a:p>
            <a:pPr eaLnBrk="1" hangingPunct="1">
              <a:defRPr/>
            </a:pPr>
            <a:r>
              <a:rPr lang="en-US" sz="1800" dirty="0" smtClean="0"/>
              <a:t>Enterprise Scenario 15/0548r0</a:t>
            </a:r>
          </a:p>
          <a:p>
            <a:pPr eaLnBrk="1" hangingPunct="1">
              <a:defRPr/>
            </a:pPr>
            <a:r>
              <a:rPr lang="en-US" sz="1800" dirty="0" smtClean="0"/>
              <a:t>DSC and Roaming 15/0025r0</a:t>
            </a:r>
          </a:p>
          <a:p>
            <a:pPr eaLnBrk="1" hangingPunct="1">
              <a:defRPr/>
            </a:pPr>
            <a:r>
              <a:rPr lang="en-US" sz="1800" dirty="0" smtClean="0"/>
              <a:t>DSC Practical Usage 14/0779r2</a:t>
            </a:r>
          </a:p>
          <a:p>
            <a:pPr eaLnBrk="1" hangingPunct="1">
              <a:defRPr/>
            </a:pPr>
            <a:r>
              <a:rPr lang="en-US" sz="1800" dirty="0" smtClean="0"/>
              <a:t>DSC Channel Select and Legacy sharing 14/0294r0</a:t>
            </a:r>
          </a:p>
          <a:p>
            <a:pPr eaLnBrk="1" hangingPunct="1">
              <a:defRPr/>
            </a:pPr>
            <a:r>
              <a:rPr lang="en-US" sz="1800" dirty="0" smtClean="0"/>
              <a:t>Dynamic Sensitivity Control 13/1012r4, 13/1290r1</a:t>
            </a:r>
          </a:p>
          <a:p>
            <a:pPr eaLnBrk="1" hangingPunct="1">
              <a:defRPr/>
            </a:pPr>
            <a:r>
              <a:rPr lang="en-US" sz="1800" dirty="0" smtClean="0"/>
              <a:t>Outdoor Enterprise Scenario and DSC 15/0804r0</a:t>
            </a:r>
          </a:p>
          <a:p>
            <a:pPr eaLnBrk="1" hangingPunct="1">
              <a:defRPr/>
            </a:pPr>
            <a:endParaRPr lang="en-US" sz="1800" dirty="0"/>
          </a:p>
          <a:p>
            <a:pPr marL="0" indent="0" eaLnBrk="1" hangingPunct="1">
              <a:buNone/>
              <a:defRPr/>
            </a:pPr>
            <a:r>
              <a:rPr lang="en-US" sz="1800" dirty="0" smtClean="0"/>
              <a:t>This presentation looks at all the DSC results</a:t>
            </a:r>
          </a:p>
          <a:p>
            <a:pPr eaLnBrk="1" hangingPunct="1">
              <a:defRPr/>
            </a:pPr>
            <a:endParaRPr lang="en-US" sz="1800" dirty="0" smtClean="0"/>
          </a:p>
          <a:p>
            <a:pPr eaLnBrk="1" hangingPunct="1">
              <a:defRPr/>
            </a:pPr>
            <a:endParaRPr lang="en-US" sz="1800" dirty="0" smtClean="0"/>
          </a:p>
          <a:p>
            <a:pPr lvl="1" eaLnBrk="1" hangingPunct="1">
              <a:defRPr/>
            </a:pPr>
            <a:endParaRPr lang="en-US" sz="1600" dirty="0" smtClean="0"/>
          </a:p>
          <a:p>
            <a:pPr marL="0" indent="0" eaLnBrk="1" hangingPunct="1">
              <a:buFontTx/>
              <a:buNone/>
              <a:defRPr/>
            </a:pPr>
            <a:endParaRPr lang="en-US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05433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09600" y="2743200"/>
            <a:ext cx="7772400" cy="1066800"/>
          </a:xfrm>
        </p:spPr>
        <p:txBody>
          <a:bodyPr/>
          <a:lstStyle/>
          <a:p>
            <a:r>
              <a:rPr lang="en-US" dirty="0" smtClean="0"/>
              <a:t>Apartment Complex</a:t>
            </a:r>
            <a:br>
              <a:rPr lang="en-US" dirty="0" smtClean="0"/>
            </a:br>
            <a:r>
              <a:rPr lang="en-US" dirty="0" smtClean="0"/>
              <a:t>13/1487r2 and 14/0328r2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65181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dirty="0" smtClean="0"/>
              <a:t>Dense apartment complex - Legacy</a:t>
            </a:r>
            <a:endParaRPr lang="en-US" dirty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5275" y="1249825"/>
            <a:ext cx="3733800" cy="3307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220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29236" y="1898650"/>
            <a:ext cx="1747837" cy="1149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7245043" y="6475413"/>
            <a:ext cx="1298882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Graham Smith, SR 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 2014</a:t>
            </a:r>
            <a:endParaRPr lang="en-US" dirty="0"/>
          </a:p>
        </p:txBody>
      </p:sp>
      <p:pic>
        <p:nvPicPr>
          <p:cNvPr id="8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4495800"/>
            <a:ext cx="5635199" cy="19328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Oval 5"/>
          <p:cNvSpPr/>
          <p:nvPr/>
        </p:nvSpPr>
        <p:spPr bwMode="auto">
          <a:xfrm>
            <a:off x="5329236" y="4291012"/>
            <a:ext cx="1906801" cy="533400"/>
          </a:xfrm>
          <a:prstGeom prst="ellipse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999692" y="3672244"/>
            <a:ext cx="330250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Note : Intelligent Channel Selection</a:t>
            </a:r>
            <a:endParaRPr lang="en-US" sz="1600" dirty="0"/>
          </a:p>
        </p:txBody>
      </p:sp>
      <p:cxnSp>
        <p:nvCxnSpPr>
          <p:cNvPr id="10" name="Straight Arrow Connector 9"/>
          <p:cNvCxnSpPr/>
          <p:nvPr/>
        </p:nvCxnSpPr>
        <p:spPr bwMode="auto">
          <a:xfrm flipH="1">
            <a:off x="6650945" y="4010798"/>
            <a:ext cx="283255" cy="28021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27776639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33400"/>
          </a:xfrm>
        </p:spPr>
        <p:txBody>
          <a:bodyPr/>
          <a:lstStyle/>
          <a:p>
            <a:r>
              <a:rPr lang="en-US" sz="2800" dirty="0" smtClean="0"/>
              <a:t>Dense Apartment Complex – DSC</a:t>
            </a:r>
            <a:endParaRPr lang="en-US" sz="2800" dirty="0"/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371600"/>
            <a:ext cx="6989763" cy="464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31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6400" y="3581400"/>
            <a:ext cx="2876550" cy="27272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7289992" y="6475413"/>
            <a:ext cx="1253933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Graham Smith, SRT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 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37052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dirty="0" smtClean="0"/>
              <a:t>Results CDF </a:t>
            </a:r>
            <a:r>
              <a:rPr lang="en-US" sz="2400" dirty="0" smtClean="0"/>
              <a:t>(using average TP per STA)</a:t>
            </a:r>
            <a:endParaRPr lang="en-US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289992" y="6475413"/>
            <a:ext cx="1253933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Graham Smith, SRT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7034" y="1447800"/>
            <a:ext cx="7015908" cy="40386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 2014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3124200" y="5867400"/>
            <a:ext cx="248420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~3x improvement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91144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838200"/>
          </a:xfrm>
        </p:spPr>
        <p:txBody>
          <a:bodyPr/>
          <a:lstStyle/>
          <a:p>
            <a:r>
              <a:rPr lang="en-US" dirty="0"/>
              <a:t>Results CDF </a:t>
            </a:r>
            <a:r>
              <a:rPr lang="en-US" sz="2400" dirty="0"/>
              <a:t>(using average TP per </a:t>
            </a:r>
            <a:r>
              <a:rPr lang="en-US" sz="2400" dirty="0" smtClean="0"/>
              <a:t>STA)</a:t>
            </a:r>
            <a:endParaRPr lang="en-US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289992" y="6475413"/>
            <a:ext cx="1253933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Graham Smith, SRT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1524001"/>
            <a:ext cx="6781800" cy="39038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 2014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2819400" y="5720794"/>
            <a:ext cx="318792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X2  to x3 improvement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61170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15/0882 “</a:t>
            </a:r>
            <a:r>
              <a:rPr lang="en-US" altLang="ca-ES" dirty="0" smtClean="0">
                <a:cs typeface="Times New Roman" pitchFamily="18" charset="0"/>
              </a:rPr>
              <a:t>DSC </a:t>
            </a:r>
            <a:r>
              <a:rPr lang="en-US" altLang="ca-ES" dirty="0">
                <a:cs typeface="Times New Roman" pitchFamily="18" charset="0"/>
              </a:rPr>
              <a:t>leveraging uplink RTS/CTS </a:t>
            </a:r>
            <a:r>
              <a:rPr lang="en-US" altLang="ca-ES" dirty="0" smtClean="0">
                <a:cs typeface="Times New Roman" pitchFamily="18" charset="0"/>
              </a:rPr>
              <a:t>control”,</a:t>
            </a:r>
          </a:p>
          <a:p>
            <a:pPr marL="0" indent="0">
              <a:buNone/>
            </a:pPr>
            <a:r>
              <a:rPr lang="en-US" dirty="0"/>
              <a:t>Technical University of Catalonia (</a:t>
            </a:r>
            <a:r>
              <a:rPr lang="en-US" dirty="0" smtClean="0"/>
              <a:t>UPC)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DSC throughput improvement over legacy:</a:t>
            </a:r>
          </a:p>
          <a:p>
            <a:pPr marL="0" indent="0">
              <a:buNone/>
            </a:pPr>
            <a:r>
              <a:rPr lang="en-US" dirty="0" smtClean="0"/>
              <a:t>18% for 1000B frames (16% with RTS/CTS)</a:t>
            </a:r>
          </a:p>
          <a:p>
            <a:pPr marL="0" indent="0">
              <a:buNone/>
            </a:pPr>
            <a:r>
              <a:rPr lang="en-US" dirty="0" smtClean="0"/>
              <a:t>20% for 1600B frames (26% with RTS/CTS)</a:t>
            </a:r>
          </a:p>
          <a:p>
            <a:pPr marL="0" indent="0">
              <a:buNone/>
            </a:pPr>
            <a:r>
              <a:rPr lang="en-US" dirty="0" smtClean="0"/>
              <a:t>38% for 2302B frames (55% with RTS/CTS)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2000" dirty="0" smtClean="0"/>
              <a:t>(using MCS 0)</a:t>
            </a:r>
            <a:endParaRPr lang="en-US" sz="20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 channel Reuse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30375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313113" y="2819400"/>
            <a:ext cx="2097087" cy="1219200"/>
          </a:xfrm>
        </p:spPr>
        <p:txBody>
          <a:bodyPr/>
          <a:lstStyle/>
          <a:p>
            <a:pPr marL="0" indent="0">
              <a:buNone/>
            </a:pPr>
            <a:r>
              <a:rPr lang="en-US" sz="2800" dirty="0" smtClean="0"/>
              <a:t>Pico Cells 13/1290r1</a:t>
            </a:r>
            <a:endParaRPr lang="en-US" sz="2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2903754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78808</TotalTime>
  <Words>708</Words>
  <Application>Microsoft Office PowerPoint</Application>
  <PresentationFormat>On-screen Show (4:3)</PresentationFormat>
  <Paragraphs>146</Paragraphs>
  <Slides>16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8" baseType="lpstr">
      <vt:lpstr>Default Design</vt:lpstr>
      <vt:lpstr>Document</vt:lpstr>
      <vt:lpstr>TG ax DSC Summary</vt:lpstr>
      <vt:lpstr>Background</vt:lpstr>
      <vt:lpstr>Apartment Complex 13/1487r2 and 14/0328r2</vt:lpstr>
      <vt:lpstr>Dense apartment complex - Legacy</vt:lpstr>
      <vt:lpstr>Dense Apartment Complex – DSC</vt:lpstr>
      <vt:lpstr>Results CDF (using average TP per STA)</vt:lpstr>
      <vt:lpstr>Results CDF (using average TP per STA)</vt:lpstr>
      <vt:lpstr>3 channel Reuse</vt:lpstr>
      <vt:lpstr>PowerPoint Presentation</vt:lpstr>
      <vt:lpstr>Coverage and Capacity - Conventional</vt:lpstr>
      <vt:lpstr>E-education  14/0045r2</vt:lpstr>
      <vt:lpstr>E-Education </vt:lpstr>
      <vt:lpstr>Enterprise – 15/0548r0</vt:lpstr>
      <vt:lpstr>Outdoor Enterprise 15/0804r0</vt:lpstr>
      <vt:lpstr>Summary</vt:lpstr>
      <vt:lpstr>Straw Poll</vt:lpstr>
    </vt:vector>
  </TitlesOfParts>
  <Company>Intel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Outdoor Enterprise DSC</dc:title>
  <dc:creator>gsmith@srtrl.com</dc:creator>
  <cp:lastModifiedBy>gsmith</cp:lastModifiedBy>
  <cp:revision>1523</cp:revision>
  <cp:lastPrinted>1998-02-10T13:28:06Z</cp:lastPrinted>
  <dcterms:created xsi:type="dcterms:W3CDTF">1998-02-10T13:07:52Z</dcterms:created>
  <dcterms:modified xsi:type="dcterms:W3CDTF">2015-07-14T21:49:44Z</dcterms:modified>
</cp:coreProperties>
</file>