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91" r:id="rId2"/>
    <p:sldId id="339" r:id="rId3"/>
    <p:sldId id="341" r:id="rId4"/>
    <p:sldId id="342" r:id="rId5"/>
    <p:sldId id="343" r:id="rId6"/>
    <p:sldId id="344" r:id="rId7"/>
    <p:sldId id="345" r:id="rId8"/>
    <p:sldId id="346" r:id="rId9"/>
    <p:sldId id="347" r:id="rId10"/>
    <p:sldId id="352" r:id="rId11"/>
    <p:sldId id="353" r:id="rId12"/>
    <p:sldId id="348" r:id="rId13"/>
    <p:sldId id="349" r:id="rId14"/>
    <p:sldId id="340" r:id="rId1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7" autoAdjust="0"/>
    <p:restoredTop sz="99548" autoAdjust="0"/>
  </p:normalViewPr>
  <p:slideViewPr>
    <p:cSldViewPr>
      <p:cViewPr varScale="1">
        <p:scale>
          <a:sx n="88" d="100"/>
          <a:sy n="88" d="100"/>
        </p:scale>
        <p:origin x="139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56787" y="6475413"/>
            <a:ext cx="218713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Young Hoon Kwon, NEWRACOM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3434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56787" y="6475413"/>
            <a:ext cx="218713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Young Hoon Kwon, NEWRACOM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802.11-15/0806r0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1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80743412-9668-4686-B109-E3B2457EFEE3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4032" y="6475413"/>
            <a:ext cx="1949893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381000" y="685800"/>
            <a:ext cx="8305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Protection for MU Transmission</a:t>
            </a:r>
          </a:p>
        </p:txBody>
      </p:sp>
      <p:sp>
        <p:nvSpPr>
          <p:cNvPr id="8" name="Rectangle 6"/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lnSpcReduction="10000"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kern="0" dirty="0" smtClean="0"/>
              <a:t>Date:</a:t>
            </a:r>
            <a:r>
              <a:rPr lang="en-US" sz="2000" b="0" kern="0" dirty="0" smtClean="0"/>
              <a:t> 2015-07-13</a:t>
            </a:r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6748912"/>
              </p:ext>
            </p:extLst>
          </p:nvPr>
        </p:nvGraphicFramePr>
        <p:xfrm>
          <a:off x="530225" y="2589213"/>
          <a:ext cx="7810500" cy="358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5" name="Document" r:id="rId3" imgW="9564533" imgH="4379839" progId="Word.Document.8">
                  <p:embed/>
                </p:oleObj>
              </mc:Choice>
              <mc:Fallback>
                <p:oleObj name="Document" r:id="rId3" imgW="9564533" imgH="437983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225" y="2589213"/>
                        <a:ext cx="7810500" cy="35814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936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Possible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981200"/>
            <a:ext cx="6063633" cy="43434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Is 0.8 </a:t>
            </a:r>
            <a:r>
              <a:rPr lang="en-US" dirty="0" err="1" smtClean="0"/>
              <a:t>usec</a:t>
            </a:r>
            <a:r>
              <a:rPr lang="en-US" dirty="0" smtClean="0"/>
              <a:t> GI enough for RF-combined CTS frame?</a:t>
            </a:r>
          </a:p>
          <a:p>
            <a:pPr lvl="1"/>
            <a:r>
              <a:rPr lang="en-US" dirty="0" smtClean="0"/>
              <a:t>Propagation delay difference</a:t>
            </a:r>
            <a:endParaRPr lang="en-US" dirty="0"/>
          </a:p>
          <a:p>
            <a:pPr lvl="2"/>
            <a:r>
              <a:rPr lang="en-US" dirty="0" smtClean="0"/>
              <a:t>In indoor environment, as delay difference is small and delay spread is small, it is OK.</a:t>
            </a:r>
          </a:p>
          <a:p>
            <a:pPr lvl="2"/>
            <a:r>
              <a:rPr lang="en-US" dirty="0" smtClean="0"/>
              <a:t>For outdoor environment, if all participating STAs are close together, it will not be an issue, or similar to the issue of L-SIG detection.</a:t>
            </a:r>
          </a:p>
          <a:p>
            <a:pPr lvl="2"/>
            <a:r>
              <a:rPr lang="en-US" dirty="0" smtClean="0"/>
              <a:t>If there’s big difference in the distance to AP:</a:t>
            </a:r>
          </a:p>
          <a:p>
            <a:pPr lvl="3"/>
            <a:r>
              <a:rPr lang="en-US" dirty="0" smtClean="0"/>
              <a:t>CTS frame from far away STA (STA2) will arrive at the AP at later time.</a:t>
            </a:r>
          </a:p>
          <a:p>
            <a:pPr lvl="3"/>
            <a:r>
              <a:rPr lang="en-US" dirty="0" smtClean="0"/>
              <a:t>However, as STA2 is far away from the AP, the received power from STA2 is far less than that from STA1.</a:t>
            </a:r>
          </a:p>
          <a:p>
            <a:pPr lvl="3"/>
            <a:r>
              <a:rPr lang="en-US" dirty="0" smtClean="0"/>
              <a:t>Therefore, actual impact from STA2 to effective delay spread is not severe.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8070160"/>
              </p:ext>
            </p:extLst>
          </p:nvPr>
        </p:nvGraphicFramePr>
        <p:xfrm>
          <a:off x="6749432" y="2819400"/>
          <a:ext cx="2362200" cy="23876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Visio" r:id="rId3" imgW="2648085" imgH="2676615" progId="Visio.Drawing.15">
                  <p:embed/>
                </p:oleObj>
              </mc:Choice>
              <mc:Fallback>
                <p:oleObj name="Visio" r:id="rId3" imgW="2648085" imgH="2676615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749432" y="2819400"/>
                        <a:ext cx="2362200" cy="23876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17168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Possible Issues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2590800"/>
            <a:ext cx="3657600" cy="27432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5399" y="2552700"/>
            <a:ext cx="3769315" cy="2826986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981199"/>
            <a:ext cx="8001001" cy="449421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Is 0.8 </a:t>
            </a:r>
            <a:r>
              <a:rPr lang="en-US" dirty="0" err="1" smtClean="0"/>
              <a:t>usec</a:t>
            </a:r>
            <a:r>
              <a:rPr lang="en-US" dirty="0" smtClean="0"/>
              <a:t> GI enough for RF-combined CTS frame?</a:t>
            </a:r>
          </a:p>
          <a:p>
            <a:pPr lvl="1"/>
            <a:r>
              <a:rPr lang="en-US" dirty="0" smtClean="0"/>
              <a:t>Simulation results for channel RMS delay 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In terms of the probability that RMS delay spread approaches to 0.8usec:</a:t>
            </a:r>
          </a:p>
          <a:p>
            <a:pPr lvl="2"/>
            <a:r>
              <a:rPr lang="en-US" dirty="0" smtClean="0"/>
              <a:t>No difference whether or not multiple STAs are transmitting in </a:t>
            </a:r>
            <a:r>
              <a:rPr lang="en-US" dirty="0" err="1" smtClean="0"/>
              <a:t>UMi</a:t>
            </a:r>
            <a:r>
              <a:rPr lang="en-US" dirty="0" smtClean="0"/>
              <a:t>-LOS channel.</a:t>
            </a:r>
          </a:p>
          <a:p>
            <a:pPr lvl="2"/>
            <a:r>
              <a:rPr lang="en-US" dirty="0" smtClean="0"/>
              <a:t>Less than 10% difference between single STA transmission and 2-8 STAs simultaneous transmission in </a:t>
            </a:r>
            <a:r>
              <a:rPr lang="en-US" dirty="0" err="1" smtClean="0"/>
              <a:t>UMi</a:t>
            </a:r>
            <a:r>
              <a:rPr lang="en-US" dirty="0" smtClean="0"/>
              <a:t>-NLOS channel.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804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305800" cy="4343400"/>
          </a:xfrm>
        </p:spPr>
        <p:txBody>
          <a:bodyPr/>
          <a:lstStyle/>
          <a:p>
            <a:r>
              <a:rPr lang="en-US" dirty="0" smtClean="0"/>
              <a:t>Use of RF-combined CTS frame for protection of MU transmission is proposed and possible issues are investigated.</a:t>
            </a:r>
          </a:p>
          <a:p>
            <a:pPr lvl="1"/>
            <a:r>
              <a:rPr lang="en-US" dirty="0"/>
              <a:t>Indicating more than one STA in RTS frame</a:t>
            </a:r>
          </a:p>
          <a:p>
            <a:pPr lvl="1"/>
            <a:r>
              <a:rPr lang="en-US" dirty="0"/>
              <a:t>Use of same MCS and scrambling seed</a:t>
            </a:r>
          </a:p>
          <a:p>
            <a:pPr lvl="1"/>
            <a:r>
              <a:rPr lang="en-US" dirty="0"/>
              <a:t>How can AP know which STA sent CTS frame?</a:t>
            </a:r>
          </a:p>
          <a:p>
            <a:pPr lvl="1"/>
            <a:r>
              <a:rPr lang="en-US" dirty="0"/>
              <a:t>Is 0.8 </a:t>
            </a:r>
            <a:r>
              <a:rPr lang="en-US" dirty="0" err="1"/>
              <a:t>usec</a:t>
            </a:r>
            <a:r>
              <a:rPr lang="en-US" dirty="0"/>
              <a:t> GI enough for RF-combined CTS frame?</a:t>
            </a:r>
          </a:p>
          <a:p>
            <a:endParaRPr lang="en-US" dirty="0" smtClean="0"/>
          </a:p>
          <a:p>
            <a:r>
              <a:rPr lang="en-US" dirty="0" smtClean="0"/>
              <a:t>Based on our analysis, RF-combined CTS frame can work properly in 11ax operation scenario, and thus, can protect MU transmission with reasonable protocol overhead.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32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to the TG </a:t>
            </a:r>
            <a:r>
              <a:rPr lang="en-US" dirty="0" smtClean="0"/>
              <a:t>Specification </a:t>
            </a:r>
            <a:r>
              <a:rPr lang="en-US" dirty="0"/>
              <a:t>Framework:</a:t>
            </a:r>
          </a:p>
          <a:p>
            <a:pPr lvl="1"/>
            <a:r>
              <a:rPr lang="en-US" smtClean="0"/>
              <a:t>4.y.z </a:t>
            </a:r>
            <a:r>
              <a:rPr lang="en-US" dirty="0" smtClean="0"/>
              <a:t>Two or more STAs are </a:t>
            </a:r>
            <a:r>
              <a:rPr lang="en-US" dirty="0"/>
              <a:t>allowed to send CTS frame simultaneously for protection of MU transmission.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548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[1] 11-14-1431r1, “Issues on UL OFDMA”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317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 case of MU transmission (either DL or UL), as there are more than two STAs involved, conventional RTS/CTS mechanism may not work properly.</a:t>
            </a:r>
          </a:p>
          <a:p>
            <a:endParaRPr lang="en-US" dirty="0" smtClean="0"/>
          </a:p>
          <a:p>
            <a:r>
              <a:rPr lang="en-US" dirty="0" smtClean="0"/>
              <a:t>In previous contributions [1], lots of different protection mechanisms were proposed, but none of the mechanisms was free of issues.</a:t>
            </a:r>
          </a:p>
          <a:p>
            <a:endParaRPr lang="en-US" dirty="0"/>
          </a:p>
          <a:p>
            <a:r>
              <a:rPr lang="en-US" dirty="0"/>
              <a:t>In this contribution, we propose protection </a:t>
            </a:r>
            <a:r>
              <a:rPr lang="en-US" dirty="0" smtClean="0"/>
              <a:t>mechanism </a:t>
            </a:r>
            <a:r>
              <a:rPr lang="en-US" dirty="0"/>
              <a:t>for MU </a:t>
            </a:r>
            <a:r>
              <a:rPr lang="en-US" dirty="0" smtClean="0"/>
              <a:t>transmission that can work in 11ax operation scenario.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155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Principle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UL MU transmission is accepted in 11ax SFD, it is reasonable to assume that multiple STAs sending its own frame </a:t>
            </a:r>
            <a:r>
              <a:rPr lang="en-US" dirty="0"/>
              <a:t>simultaneously </a:t>
            </a:r>
            <a:r>
              <a:rPr lang="en-US" dirty="0" smtClean="0"/>
              <a:t>to a single target STA is implementable.</a:t>
            </a:r>
          </a:p>
          <a:p>
            <a:r>
              <a:rPr lang="en-US" dirty="0" smtClean="0"/>
              <a:t>Under this assumption, we propose to reconsider the concept of RF-Combined CTS frame for MU transmission.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7755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1450977"/>
          </a:xfrm>
        </p:spPr>
        <p:txBody>
          <a:bodyPr>
            <a:normAutofit fontScale="92500" lnSpcReduction="10000"/>
          </a:bodyPr>
          <a:lstStyle/>
          <a:p>
            <a:r>
              <a:rPr lang="en-US" altLang="ko-KR" dirty="0">
                <a:ea typeface="굴림" panose="020B0600000101010101" pitchFamily="34" charset="-127"/>
              </a:rPr>
              <a:t>Simultaneous CTS transmission with identical waveform</a:t>
            </a:r>
          </a:p>
          <a:p>
            <a:pPr lvl="1"/>
            <a:r>
              <a:rPr lang="en-US" altLang="ko-KR" dirty="0">
                <a:ea typeface="굴림" panose="020B0600000101010101" pitchFamily="34" charset="-127"/>
              </a:rPr>
              <a:t>AP sends RTS frame to a group of STAs.</a:t>
            </a:r>
          </a:p>
          <a:p>
            <a:pPr lvl="1"/>
            <a:r>
              <a:rPr lang="en-US" altLang="ko-KR" dirty="0">
                <a:ea typeface="굴림" panose="020B0600000101010101" pitchFamily="34" charset="-127"/>
              </a:rPr>
              <a:t>All STAs within the group send back CTS frame with identical waveform.</a:t>
            </a:r>
          </a:p>
          <a:p>
            <a:pPr lvl="1"/>
            <a:r>
              <a:rPr lang="en-US" altLang="ko-KR" dirty="0">
                <a:ea typeface="굴림" panose="020B0600000101010101" pitchFamily="34" charset="-127"/>
              </a:rPr>
              <a:t>CTS frame will be RF-combined at the receiver side.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1163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cxnSp>
        <p:nvCxnSpPr>
          <p:cNvPr id="24" name="Straight Arrow Connector 42"/>
          <p:cNvCxnSpPr>
            <a:cxnSpLocks noChangeShapeType="1"/>
          </p:cNvCxnSpPr>
          <p:nvPr/>
        </p:nvCxnSpPr>
        <p:spPr bwMode="auto">
          <a:xfrm>
            <a:off x="1864168" y="4030362"/>
            <a:ext cx="4841432" cy="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Straight Arrow Connector 43"/>
          <p:cNvCxnSpPr>
            <a:cxnSpLocks noChangeShapeType="1"/>
          </p:cNvCxnSpPr>
          <p:nvPr/>
        </p:nvCxnSpPr>
        <p:spPr bwMode="auto">
          <a:xfrm>
            <a:off x="1864168" y="4384375"/>
            <a:ext cx="4841432" cy="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Straight Arrow Connector 44"/>
          <p:cNvCxnSpPr>
            <a:cxnSpLocks noChangeShapeType="1"/>
          </p:cNvCxnSpPr>
          <p:nvPr/>
        </p:nvCxnSpPr>
        <p:spPr bwMode="auto">
          <a:xfrm>
            <a:off x="1864168" y="4716162"/>
            <a:ext cx="4841432" cy="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TextBox 2"/>
          <p:cNvSpPr txBox="1">
            <a:spLocks noChangeArrowheads="1"/>
          </p:cNvSpPr>
          <p:nvPr/>
        </p:nvSpPr>
        <p:spPr bwMode="auto">
          <a:xfrm>
            <a:off x="1483168" y="3761723"/>
            <a:ext cx="4746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AP1</a:t>
            </a:r>
          </a:p>
        </p:txBody>
      </p:sp>
      <p:sp>
        <p:nvSpPr>
          <p:cNvPr id="10" name="TextBox 8"/>
          <p:cNvSpPr txBox="1">
            <a:spLocks noChangeArrowheads="1"/>
          </p:cNvSpPr>
          <p:nvPr/>
        </p:nvSpPr>
        <p:spPr bwMode="auto">
          <a:xfrm>
            <a:off x="1400618" y="4106562"/>
            <a:ext cx="557213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STA1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389506" y="4438350"/>
            <a:ext cx="557212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STA2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2168968" y="3814805"/>
            <a:ext cx="533400" cy="215052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tIns="0" bIns="0" anchor="ctr" anchorCtr="0"/>
          <a:lstStyle/>
          <a:p>
            <a:pPr algn="ctr"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RTS</a:t>
            </a:r>
          </a:p>
        </p:txBody>
      </p:sp>
      <p:sp>
        <p:nvSpPr>
          <p:cNvPr id="15" name="Rectangle 51"/>
          <p:cNvSpPr>
            <a:spLocks noChangeArrowheads="1"/>
          </p:cNvSpPr>
          <p:nvPr/>
        </p:nvSpPr>
        <p:spPr bwMode="auto">
          <a:xfrm>
            <a:off x="3616768" y="3816824"/>
            <a:ext cx="2057400" cy="20966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tIns="0" bIns="0" anchor="ctr" anchorCtr="1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DATA to STA2</a:t>
            </a:r>
            <a:endParaRPr lang="en-US" altLang="en-US" sz="1200" b="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6" name="Rectangle 52"/>
          <p:cNvSpPr>
            <a:spLocks noChangeArrowheads="1"/>
          </p:cNvSpPr>
          <p:nvPr/>
        </p:nvSpPr>
        <p:spPr bwMode="auto">
          <a:xfrm>
            <a:off x="3616768" y="3608432"/>
            <a:ext cx="2057400" cy="20966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tIns="0" bIns="0" anchor="ctr" anchorCtr="1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DATA to STA1</a:t>
            </a:r>
            <a:endParaRPr lang="en-US" altLang="en-US" sz="1200" b="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7" name="Rectangle 53"/>
          <p:cNvSpPr>
            <a:spLocks noChangeArrowheads="1"/>
          </p:cNvSpPr>
          <p:nvPr/>
        </p:nvSpPr>
        <p:spPr bwMode="auto">
          <a:xfrm>
            <a:off x="5902768" y="4508406"/>
            <a:ext cx="533400" cy="207756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anchor="ctr" anchorCtr="0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BA</a:t>
            </a:r>
            <a:endParaRPr lang="en-US" altLang="en-US" sz="1200" b="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8" name="Rectangle 54"/>
          <p:cNvSpPr>
            <a:spLocks noChangeArrowheads="1"/>
          </p:cNvSpPr>
          <p:nvPr/>
        </p:nvSpPr>
        <p:spPr bwMode="auto">
          <a:xfrm>
            <a:off x="5902768" y="4182762"/>
            <a:ext cx="533400" cy="20403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anchor="ctr" anchorCtr="0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BA</a:t>
            </a:r>
            <a:endParaRPr lang="en-US" altLang="en-US" sz="1200" b="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2830054" y="4507899"/>
            <a:ext cx="533400" cy="208263"/>
          </a:xfrm>
          <a:prstGeom prst="rect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tIns="0" bIns="0" anchor="ctr" anchorCtr="0"/>
          <a:lstStyle/>
          <a:p>
            <a:pPr algn="ctr"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CTS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2819400" y="4175094"/>
            <a:ext cx="533400" cy="208263"/>
          </a:xfrm>
          <a:prstGeom prst="rect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tIns="0" bIns="0" anchor="ctr" anchorCtr="0"/>
          <a:lstStyle/>
          <a:p>
            <a:pPr algn="ctr"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CTS</a:t>
            </a:r>
          </a:p>
        </p:txBody>
      </p:sp>
      <p:cxnSp>
        <p:nvCxnSpPr>
          <p:cNvPr id="45" name="Straight Arrow Connector 42"/>
          <p:cNvCxnSpPr>
            <a:cxnSpLocks noChangeShapeType="1"/>
          </p:cNvCxnSpPr>
          <p:nvPr/>
        </p:nvCxnSpPr>
        <p:spPr bwMode="auto">
          <a:xfrm>
            <a:off x="1828800" y="5715000"/>
            <a:ext cx="5257800" cy="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6" name="Straight Arrow Connector 43"/>
          <p:cNvCxnSpPr>
            <a:cxnSpLocks noChangeShapeType="1"/>
          </p:cNvCxnSpPr>
          <p:nvPr/>
        </p:nvCxnSpPr>
        <p:spPr bwMode="auto">
          <a:xfrm>
            <a:off x="1828800" y="6069013"/>
            <a:ext cx="5257800" cy="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" name="Straight Arrow Connector 44"/>
          <p:cNvCxnSpPr>
            <a:cxnSpLocks noChangeShapeType="1"/>
          </p:cNvCxnSpPr>
          <p:nvPr/>
        </p:nvCxnSpPr>
        <p:spPr bwMode="auto">
          <a:xfrm>
            <a:off x="1828800" y="6400800"/>
            <a:ext cx="5257800" cy="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" name="TextBox 2"/>
          <p:cNvSpPr txBox="1">
            <a:spLocks noChangeArrowheads="1"/>
          </p:cNvSpPr>
          <p:nvPr/>
        </p:nvSpPr>
        <p:spPr bwMode="auto">
          <a:xfrm>
            <a:off x="1447800" y="5438775"/>
            <a:ext cx="4746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AP1</a:t>
            </a:r>
          </a:p>
        </p:txBody>
      </p:sp>
      <p:sp>
        <p:nvSpPr>
          <p:cNvPr id="31" name="TextBox 8"/>
          <p:cNvSpPr txBox="1">
            <a:spLocks noChangeArrowheads="1"/>
          </p:cNvSpPr>
          <p:nvPr/>
        </p:nvSpPr>
        <p:spPr bwMode="auto">
          <a:xfrm>
            <a:off x="1365250" y="5791200"/>
            <a:ext cx="557213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STA1</a:t>
            </a:r>
          </a:p>
        </p:txBody>
      </p:sp>
      <p:sp>
        <p:nvSpPr>
          <p:cNvPr id="32" name="TextBox 10"/>
          <p:cNvSpPr txBox="1">
            <a:spLocks noChangeArrowheads="1"/>
          </p:cNvSpPr>
          <p:nvPr/>
        </p:nvSpPr>
        <p:spPr bwMode="auto">
          <a:xfrm>
            <a:off x="1354138" y="6122988"/>
            <a:ext cx="557212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STA2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2133600" y="5486400"/>
            <a:ext cx="533400" cy="2286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tIns="0" bIns="0" anchor="ctr" anchorCtr="1"/>
          <a:lstStyle/>
          <a:p>
            <a:pPr algn="ctr"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RTS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2819400" y="5867401"/>
            <a:ext cx="533400" cy="201612"/>
          </a:xfrm>
          <a:prstGeom prst="rect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tIns="0" bIns="0" anchor="ctr" anchorCtr="1"/>
          <a:lstStyle/>
          <a:p>
            <a:pPr algn="ctr"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CTS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3505200" y="5486400"/>
            <a:ext cx="685800" cy="2286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tIns="0" bIns="0" anchor="ctr" anchorCtr="1"/>
          <a:lstStyle/>
          <a:p>
            <a:pPr algn="ctr"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Trigger</a:t>
            </a:r>
          </a:p>
        </p:txBody>
      </p:sp>
      <p:sp>
        <p:nvSpPr>
          <p:cNvPr id="36" name="Rectangle 51"/>
          <p:cNvSpPr>
            <a:spLocks noChangeArrowheads="1"/>
          </p:cNvSpPr>
          <p:nvPr/>
        </p:nvSpPr>
        <p:spPr bwMode="auto">
          <a:xfrm>
            <a:off x="4343400" y="5867401"/>
            <a:ext cx="1676400" cy="201612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tIns="0" bIns="0" anchor="ctr" anchorCtr="1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DATA from STA1</a:t>
            </a:r>
            <a:endParaRPr lang="en-US" altLang="en-US" sz="1200" b="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37" name="Rectangle 52"/>
          <p:cNvSpPr>
            <a:spLocks noChangeArrowheads="1"/>
          </p:cNvSpPr>
          <p:nvPr/>
        </p:nvSpPr>
        <p:spPr bwMode="auto">
          <a:xfrm>
            <a:off x="4343400" y="6199188"/>
            <a:ext cx="1676400" cy="201612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tIns="0" bIns="0" anchor="ctr" anchorCtr="1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DATA from STA2</a:t>
            </a:r>
            <a:endParaRPr lang="en-US" altLang="en-US" sz="1200" b="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38" name="Rectangle 53"/>
          <p:cNvSpPr>
            <a:spLocks noChangeArrowheads="1"/>
          </p:cNvSpPr>
          <p:nvPr/>
        </p:nvSpPr>
        <p:spPr bwMode="auto">
          <a:xfrm>
            <a:off x="6172200" y="5486400"/>
            <a:ext cx="533400" cy="2286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tIns="0" bIns="0" anchor="ctr" anchorCtr="1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ACK</a:t>
            </a:r>
            <a:endParaRPr lang="en-US" altLang="en-US" sz="1200" b="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2819400" y="6199188"/>
            <a:ext cx="533400" cy="201612"/>
          </a:xfrm>
          <a:prstGeom prst="rect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tIns="0" bIns="0" anchor="ctr" anchorCtr="1"/>
          <a:lstStyle/>
          <a:p>
            <a:pPr algn="ctr"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CTS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7315200" y="3972580"/>
            <a:ext cx="15816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Example:</a:t>
            </a:r>
          </a:p>
          <a:p>
            <a:r>
              <a:rPr lang="en-US" sz="1400" b="1" dirty="0" smtClean="0"/>
              <a:t>  DL Transmission</a:t>
            </a:r>
            <a:endParaRPr lang="en-US" sz="1400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7333749" y="5801380"/>
            <a:ext cx="15816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Example:</a:t>
            </a:r>
          </a:p>
          <a:p>
            <a:r>
              <a:rPr lang="en-US" sz="1400" b="1" dirty="0" smtClean="0"/>
              <a:t>  UL Transmission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2516240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>
                <a:ea typeface="굴림" panose="020B0600000101010101" pitchFamily="34" charset="-127"/>
              </a:rPr>
              <a:t>RTS frame has to indicate more than one STA as target receivers.</a:t>
            </a:r>
          </a:p>
          <a:p>
            <a:r>
              <a:rPr lang="en-US" altLang="ko-KR" dirty="0" smtClean="0">
                <a:ea typeface="굴림" panose="020B0600000101010101" pitchFamily="34" charset="-127"/>
              </a:rPr>
              <a:t>All CTS frame transmitted simultaneously have to use the same MCS level and scrambling seed.</a:t>
            </a:r>
          </a:p>
          <a:p>
            <a:r>
              <a:rPr lang="en-US" altLang="ko-KR" dirty="0" smtClean="0">
                <a:ea typeface="굴림" panose="020B0600000101010101" pitchFamily="34" charset="-127"/>
              </a:rPr>
              <a:t>As CTS frames are RF-combined, AP does not know which STA sent CTS and which STA didn’t.</a:t>
            </a:r>
          </a:p>
          <a:p>
            <a:r>
              <a:rPr lang="en-US" altLang="ko-KR" dirty="0" smtClean="0">
                <a:ea typeface="굴림" panose="020B0600000101010101" pitchFamily="34" charset="-127"/>
              </a:rPr>
              <a:t>Unlike UL MU transmission, in most cases CTS frame uses non-HT (duplicate) frame format whose GI value is 0.8 </a:t>
            </a:r>
            <a:r>
              <a:rPr lang="en-US" altLang="ko-KR" dirty="0" err="1" smtClean="0">
                <a:ea typeface="굴림" panose="020B0600000101010101" pitchFamily="34" charset="-127"/>
              </a:rPr>
              <a:t>usec</a:t>
            </a:r>
            <a:r>
              <a:rPr lang="en-US" altLang="ko-KR" dirty="0" smtClean="0">
                <a:ea typeface="굴림" panose="020B0600000101010101" pitchFamily="34" charset="-127"/>
              </a:rPr>
              <a:t>. Therefore, GI of 0.8 </a:t>
            </a:r>
            <a:r>
              <a:rPr lang="en-US" altLang="ko-KR" dirty="0" err="1" smtClean="0">
                <a:ea typeface="굴림" panose="020B0600000101010101" pitchFamily="34" charset="-127"/>
              </a:rPr>
              <a:t>usec</a:t>
            </a:r>
            <a:r>
              <a:rPr lang="en-US" altLang="ko-KR" dirty="0" smtClean="0">
                <a:ea typeface="굴림" panose="020B0600000101010101" pitchFamily="34" charset="-127"/>
              </a:rPr>
              <a:t> may not be enough to compensate for propagation delay difference between different participating STAs.</a:t>
            </a:r>
            <a:endParaRPr lang="en-US" altLang="ko-KR" dirty="0">
              <a:ea typeface="굴림" panose="020B0600000101010101" pitchFamily="34" charset="-127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294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Indicating more than one STA in RTS frame</a:t>
            </a:r>
          </a:p>
          <a:p>
            <a:pPr lvl="1"/>
            <a:r>
              <a:rPr lang="en-US" dirty="0" smtClean="0"/>
              <a:t>RA field indicates MAC address that identifies the intended immediate recipient STA.</a:t>
            </a:r>
          </a:p>
          <a:p>
            <a:pPr lvl="1"/>
            <a:r>
              <a:rPr lang="en-US" dirty="0" smtClean="0"/>
              <a:t>For RF-Combined CTS transmission, several ways are possible to indicate more than one STAs:</a:t>
            </a:r>
          </a:p>
          <a:p>
            <a:pPr lvl="2"/>
            <a:r>
              <a:rPr lang="en-US" dirty="0"/>
              <a:t>Define a new MAC address </a:t>
            </a:r>
            <a:r>
              <a:rPr lang="en-US" dirty="0" smtClean="0"/>
              <a:t>allocation scheme such </a:t>
            </a:r>
            <a:r>
              <a:rPr lang="en-US" dirty="0"/>
              <a:t>that more than one STAs can be </a:t>
            </a:r>
            <a:r>
              <a:rPr lang="en-US" dirty="0" smtClean="0"/>
              <a:t>identified using conventional 6 Byte MAC address form.</a:t>
            </a:r>
            <a:endParaRPr lang="en-US" dirty="0"/>
          </a:p>
          <a:p>
            <a:pPr lvl="2"/>
            <a:r>
              <a:rPr lang="en-US" dirty="0"/>
              <a:t>Define a new protocol that </a:t>
            </a:r>
            <a:r>
              <a:rPr lang="en-US" dirty="0" smtClean="0"/>
              <a:t>RF-combined CTS </a:t>
            </a:r>
            <a:r>
              <a:rPr lang="en-US" dirty="0"/>
              <a:t>frame is sent in response to a </a:t>
            </a:r>
            <a:r>
              <a:rPr lang="en-US" dirty="0" smtClean="0"/>
              <a:t>frame </a:t>
            </a:r>
            <a:r>
              <a:rPr lang="en-US" dirty="0"/>
              <a:t>that is sent in non-HT (duplicate) format and the contents of the frame indicate multiple </a:t>
            </a:r>
            <a:r>
              <a:rPr lang="en-US" dirty="0" smtClean="0"/>
              <a:t>RAs such as</a:t>
            </a:r>
          </a:p>
          <a:p>
            <a:pPr lvl="3"/>
            <a:r>
              <a:rPr lang="en-US" dirty="0" smtClean="0"/>
              <a:t>New RTS frame</a:t>
            </a:r>
          </a:p>
          <a:p>
            <a:pPr lvl="3"/>
            <a:r>
              <a:rPr lang="en-US" dirty="0" smtClean="0"/>
              <a:t>Trigger frame indicating that CTS frame needs to be sent first before UL frame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587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Possible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Use of same MCS and scrambling seed</a:t>
            </a:r>
          </a:p>
          <a:p>
            <a:pPr lvl="1"/>
            <a:r>
              <a:rPr lang="en-US" dirty="0" smtClean="0"/>
              <a:t>When a STA receives a RTS frame that soliciting RF-combined CTS frame, the STA can identify that more than one STA may send back CTS frame.</a:t>
            </a:r>
          </a:p>
          <a:p>
            <a:pPr lvl="1"/>
            <a:r>
              <a:rPr lang="en-US" dirty="0" smtClean="0"/>
              <a:t>Therefore, MCS/scrambling seed can be either implicitly or explicitly indicated by the RTS frame</a:t>
            </a:r>
            <a:endParaRPr lang="en-US" dirty="0"/>
          </a:p>
          <a:p>
            <a:pPr lvl="1"/>
            <a:r>
              <a:rPr lang="en-US" dirty="0" smtClean="0"/>
              <a:t>We may define a new rule such as</a:t>
            </a:r>
          </a:p>
          <a:p>
            <a:pPr lvl="2"/>
            <a:r>
              <a:rPr lang="en-US" dirty="0" smtClean="0"/>
              <a:t>Implicit indication</a:t>
            </a:r>
          </a:p>
          <a:p>
            <a:pPr lvl="3"/>
            <a:r>
              <a:rPr lang="en-US" dirty="0" smtClean="0"/>
              <a:t>If RA of RTS indicates more than one target STAs, every participating STA shall use predetermined MCS and scrambling seed.</a:t>
            </a:r>
          </a:p>
          <a:p>
            <a:pPr lvl="3"/>
            <a:r>
              <a:rPr lang="en-US" dirty="0" smtClean="0"/>
              <a:t>Dynamic bandwidth shall be set to a predetermined value such as</a:t>
            </a:r>
            <a:r>
              <a:rPr lang="en-US" dirty="0"/>
              <a:t> </a:t>
            </a:r>
            <a:r>
              <a:rPr lang="en-US" dirty="0" smtClean="0"/>
              <a:t>Static or use of RTS frame’s bandwidth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Explicit indication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 smtClean="0"/>
              <a:t>If RF-combined CTS frame is triggered by a new frame, such as Trigger frame, contents of the new frame can explicitly indicate the MCS/scrambling seed value for CTS frame transmission.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976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Possible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3009224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How can AP know which STA sent CTS frame?</a:t>
            </a:r>
          </a:p>
          <a:p>
            <a:pPr lvl="1"/>
            <a:r>
              <a:rPr lang="en-US" dirty="0" smtClean="0"/>
              <a:t>With RF-combined CTS itself, there’s no way an AP can figure out which STA sent and which STA didn’t send.</a:t>
            </a:r>
          </a:p>
          <a:p>
            <a:pPr lvl="1"/>
            <a:r>
              <a:rPr lang="en-US" dirty="0" smtClean="0"/>
              <a:t>However, regardless of protection mechanism, AP may need to have another round of frame exchange before actual MU data transmission such as:</a:t>
            </a:r>
          </a:p>
          <a:p>
            <a:pPr lvl="2"/>
            <a:r>
              <a:rPr lang="en-US" dirty="0"/>
              <a:t>Frequency selective channel selection and/or sounding</a:t>
            </a:r>
          </a:p>
          <a:p>
            <a:pPr lvl="2"/>
            <a:r>
              <a:rPr lang="en-US" dirty="0"/>
              <a:t>UL request and buffer status check (UL transmission)</a:t>
            </a:r>
          </a:p>
          <a:p>
            <a:pPr lvl="2"/>
            <a:r>
              <a:rPr lang="en-US" dirty="0"/>
              <a:t>PS-Poll/</a:t>
            </a:r>
            <a:r>
              <a:rPr lang="en-US" dirty="0" err="1"/>
              <a:t>Ack</a:t>
            </a:r>
            <a:r>
              <a:rPr lang="en-US" dirty="0"/>
              <a:t> for checking if STAs are in Active state (for DL transmission)</a:t>
            </a:r>
          </a:p>
          <a:p>
            <a:pPr lvl="1"/>
            <a:r>
              <a:rPr lang="en-US" dirty="0" smtClean="0"/>
              <a:t>Therefore, with these frame exchanges happening after RF-combined CTS frame transmission, the AP can identify who sent CTS frame and finalize DL/UL scheduling.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10" name="TextBox 2"/>
          <p:cNvSpPr txBox="1">
            <a:spLocks noChangeArrowheads="1"/>
          </p:cNvSpPr>
          <p:nvPr/>
        </p:nvSpPr>
        <p:spPr bwMode="auto">
          <a:xfrm>
            <a:off x="931862" y="5105400"/>
            <a:ext cx="51755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AP1</a:t>
            </a:r>
          </a:p>
        </p:txBody>
      </p:sp>
      <p:sp>
        <p:nvSpPr>
          <p:cNvPr id="11" name="TextBox 8"/>
          <p:cNvSpPr txBox="1">
            <a:spLocks noChangeArrowheads="1"/>
          </p:cNvSpPr>
          <p:nvPr/>
        </p:nvSpPr>
        <p:spPr bwMode="auto">
          <a:xfrm>
            <a:off x="849312" y="5457825"/>
            <a:ext cx="607562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STA1</a:t>
            </a:r>
          </a:p>
        </p:txBody>
      </p:sp>
      <p:sp>
        <p:nvSpPr>
          <p:cNvPr id="12" name="TextBox 10"/>
          <p:cNvSpPr txBox="1">
            <a:spLocks noChangeArrowheads="1"/>
          </p:cNvSpPr>
          <p:nvPr/>
        </p:nvSpPr>
        <p:spPr bwMode="auto">
          <a:xfrm>
            <a:off x="838199" y="5789613"/>
            <a:ext cx="607561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STA2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1617661" y="5066624"/>
            <a:ext cx="515939" cy="315001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tIns="0" bIns="0" anchor="ctr" anchorCtr="1"/>
          <a:lstStyle/>
          <a:p>
            <a:pPr algn="ctr"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RTS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2303461" y="5457825"/>
            <a:ext cx="515939" cy="277813"/>
          </a:xfrm>
          <a:prstGeom prst="rect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tIns="0" bIns="0" anchor="ctr" anchorCtr="1"/>
          <a:lstStyle/>
          <a:p>
            <a:pPr algn="ctr"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CTS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2989262" y="5066624"/>
            <a:ext cx="668338" cy="315001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tIns="0" bIns="0" anchor="ctr" anchorCtr="1"/>
          <a:lstStyle/>
          <a:p>
            <a:pPr algn="ctr"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Trigger</a:t>
            </a:r>
          </a:p>
        </p:txBody>
      </p:sp>
      <p:sp>
        <p:nvSpPr>
          <p:cNvPr id="16" name="Rectangle 51"/>
          <p:cNvSpPr>
            <a:spLocks noChangeArrowheads="1"/>
          </p:cNvSpPr>
          <p:nvPr/>
        </p:nvSpPr>
        <p:spPr bwMode="auto">
          <a:xfrm>
            <a:off x="3827461" y="5457825"/>
            <a:ext cx="517527" cy="277813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tIns="0" bIns="0" anchor="ctr" anchorCtr="1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REQ</a:t>
            </a:r>
            <a:endParaRPr lang="en-US" altLang="en-US" sz="1200" b="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8" name="Rectangle 53"/>
          <p:cNvSpPr>
            <a:spLocks noChangeArrowheads="1"/>
          </p:cNvSpPr>
          <p:nvPr/>
        </p:nvSpPr>
        <p:spPr bwMode="auto">
          <a:xfrm>
            <a:off x="4495800" y="5066624"/>
            <a:ext cx="713803" cy="315001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tIns="0" bIns="0" anchor="ctr" anchorCtr="1">
            <a:normAutofit fontScale="92500" lnSpcReduction="10000"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ACK/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Trigger</a:t>
            </a:r>
            <a:endParaRPr lang="en-US" altLang="en-US" sz="1200" b="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1312862" y="5381625"/>
            <a:ext cx="7145338" cy="1019175"/>
            <a:chOff x="1828800" y="5229225"/>
            <a:chExt cx="5257800" cy="1019175"/>
          </a:xfrm>
        </p:grpSpPr>
        <p:cxnSp>
          <p:nvCxnSpPr>
            <p:cNvPr id="7" name="Straight Arrow Connector 42"/>
            <p:cNvCxnSpPr>
              <a:cxnSpLocks noChangeShapeType="1"/>
            </p:cNvCxnSpPr>
            <p:nvPr/>
          </p:nvCxnSpPr>
          <p:spPr bwMode="auto">
            <a:xfrm>
              <a:off x="1828800" y="5229225"/>
              <a:ext cx="525780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" name="Straight Arrow Connector 43"/>
            <p:cNvCxnSpPr>
              <a:cxnSpLocks noChangeShapeType="1"/>
            </p:cNvCxnSpPr>
            <p:nvPr/>
          </p:nvCxnSpPr>
          <p:spPr bwMode="auto">
            <a:xfrm>
              <a:off x="1828800" y="5583238"/>
              <a:ext cx="525780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" name="Straight Arrow Connector 44"/>
            <p:cNvCxnSpPr>
              <a:cxnSpLocks noChangeShapeType="1"/>
            </p:cNvCxnSpPr>
            <p:nvPr/>
          </p:nvCxnSpPr>
          <p:spPr bwMode="auto">
            <a:xfrm>
              <a:off x="1828800" y="5915025"/>
              <a:ext cx="525780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" name="Straight Arrow Connector 44"/>
            <p:cNvCxnSpPr>
              <a:cxnSpLocks noChangeShapeType="1"/>
            </p:cNvCxnSpPr>
            <p:nvPr/>
          </p:nvCxnSpPr>
          <p:spPr bwMode="auto">
            <a:xfrm>
              <a:off x="1828800" y="6248400"/>
              <a:ext cx="525780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1" name="TextBox 10"/>
          <p:cNvSpPr txBox="1">
            <a:spLocks noChangeArrowheads="1"/>
          </p:cNvSpPr>
          <p:nvPr/>
        </p:nvSpPr>
        <p:spPr bwMode="auto">
          <a:xfrm>
            <a:off x="838199" y="6122988"/>
            <a:ext cx="607561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STA2</a:t>
            </a:r>
          </a:p>
        </p:txBody>
      </p:sp>
      <p:sp>
        <p:nvSpPr>
          <p:cNvPr id="22" name="Rectangle 52"/>
          <p:cNvSpPr>
            <a:spLocks noChangeArrowheads="1"/>
          </p:cNvSpPr>
          <p:nvPr/>
        </p:nvSpPr>
        <p:spPr bwMode="auto">
          <a:xfrm>
            <a:off x="3827461" y="6122987"/>
            <a:ext cx="517527" cy="277813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tIns="0" bIns="0" anchor="ctr" anchorCtr="1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REQ</a:t>
            </a:r>
            <a:endParaRPr lang="en-US" altLang="en-US" sz="1200" b="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2303461" y="6122987"/>
            <a:ext cx="515939" cy="277813"/>
          </a:xfrm>
          <a:prstGeom prst="rect">
            <a:avLst/>
          </a:prstGeom>
          <a:solidFill>
            <a:srgbClr val="3399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tIns="0" bIns="0" anchor="ctr" anchorCtr="1"/>
          <a:lstStyle/>
          <a:p>
            <a:pPr algn="ctr"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CTS</a:t>
            </a:r>
          </a:p>
        </p:txBody>
      </p:sp>
      <p:sp>
        <p:nvSpPr>
          <p:cNvPr id="30" name="Rectangle 51"/>
          <p:cNvSpPr>
            <a:spLocks noChangeArrowheads="1"/>
          </p:cNvSpPr>
          <p:nvPr/>
        </p:nvSpPr>
        <p:spPr bwMode="auto">
          <a:xfrm>
            <a:off x="5349873" y="5457825"/>
            <a:ext cx="1965327" cy="277813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tIns="0" bIns="0" anchor="ctr" anchorCtr="1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DATA</a:t>
            </a:r>
            <a:endParaRPr lang="en-US" altLang="en-US" sz="1200" b="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31" name="Rectangle 53"/>
          <p:cNvSpPr>
            <a:spLocks noChangeArrowheads="1"/>
          </p:cNvSpPr>
          <p:nvPr/>
        </p:nvSpPr>
        <p:spPr bwMode="auto">
          <a:xfrm>
            <a:off x="7495603" y="5066624"/>
            <a:ext cx="581597" cy="315001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tIns="0" bIns="0" anchor="ctr" anchorCtr="1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ACK</a:t>
            </a:r>
            <a:endParaRPr lang="en-US" altLang="en-US" sz="1200" b="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32" name="Rectangle 52"/>
          <p:cNvSpPr>
            <a:spLocks noChangeArrowheads="1"/>
          </p:cNvSpPr>
          <p:nvPr/>
        </p:nvSpPr>
        <p:spPr bwMode="auto">
          <a:xfrm>
            <a:off x="5349873" y="6122987"/>
            <a:ext cx="1965327" cy="277813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tIns="0" bIns="0" anchor="ctr" anchorCtr="1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DATA</a:t>
            </a:r>
            <a:endParaRPr lang="en-US" altLang="en-US" sz="1200" b="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6719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Possible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981200"/>
            <a:ext cx="8153401" cy="4343400"/>
          </a:xfrm>
        </p:spPr>
        <p:txBody>
          <a:bodyPr>
            <a:normAutofit/>
          </a:bodyPr>
          <a:lstStyle/>
          <a:p>
            <a:r>
              <a:rPr lang="en-US" dirty="0" smtClean="0"/>
              <a:t>Is 0.8 </a:t>
            </a:r>
            <a:r>
              <a:rPr lang="en-US" dirty="0" err="1" smtClean="0"/>
              <a:t>usec</a:t>
            </a:r>
            <a:r>
              <a:rPr lang="en-US" dirty="0" smtClean="0"/>
              <a:t> GI enough for RF-combined CTS frame?</a:t>
            </a:r>
          </a:p>
          <a:p>
            <a:pPr lvl="1"/>
            <a:r>
              <a:rPr lang="en-US" dirty="0" smtClean="0"/>
              <a:t>Delay spread of received RF-combined CTS frame includes:</a:t>
            </a:r>
          </a:p>
          <a:p>
            <a:pPr lvl="2"/>
            <a:r>
              <a:rPr lang="en-US" dirty="0" smtClean="0"/>
              <a:t>Delay spread of wireless channel for each CTS frame</a:t>
            </a:r>
          </a:p>
          <a:p>
            <a:pPr lvl="2"/>
            <a:r>
              <a:rPr lang="en-US" dirty="0" smtClean="0"/>
              <a:t>Transmission time jitter among participating STAs</a:t>
            </a:r>
          </a:p>
          <a:p>
            <a:pPr lvl="2"/>
            <a:r>
              <a:rPr lang="en-US" dirty="0" smtClean="0"/>
              <a:t>Propagation delay difference among participating STAs</a:t>
            </a:r>
          </a:p>
          <a:p>
            <a:pPr lvl="1"/>
            <a:r>
              <a:rPr lang="en-US" dirty="0" smtClean="0"/>
              <a:t>Transmission time jitter</a:t>
            </a:r>
          </a:p>
          <a:p>
            <a:pPr lvl="2"/>
            <a:r>
              <a:rPr lang="en-US" dirty="0" smtClean="0"/>
              <a:t>Currently, SIFS transmission tolerance is ±10%. </a:t>
            </a:r>
          </a:p>
          <a:p>
            <a:pPr lvl="3"/>
            <a:r>
              <a:rPr lang="en-US" dirty="0" smtClean="0"/>
              <a:t>Each participating STA’s transmission time has difference of </a:t>
            </a:r>
            <a:r>
              <a:rPr lang="en-US" dirty="0" err="1" smtClean="0"/>
              <a:t>upto</a:t>
            </a:r>
            <a:r>
              <a:rPr lang="en-US" dirty="0" smtClean="0"/>
              <a:t> 20% of SIFS time, which is way bigger than 0.8 </a:t>
            </a:r>
            <a:r>
              <a:rPr lang="en-US" dirty="0" err="1" smtClean="0"/>
              <a:t>usec</a:t>
            </a:r>
            <a:r>
              <a:rPr lang="en-US" dirty="0" smtClean="0"/>
              <a:t> GI.</a:t>
            </a:r>
          </a:p>
          <a:p>
            <a:pPr lvl="2"/>
            <a:r>
              <a:rPr lang="en-US" dirty="0" smtClean="0"/>
              <a:t>However, RF-combined CTS frame will be sent only by those STAs that supports UL MU transmission.</a:t>
            </a:r>
          </a:p>
          <a:p>
            <a:pPr lvl="2"/>
            <a:r>
              <a:rPr lang="en-US" dirty="0" smtClean="0"/>
              <a:t>To work properly in UL MU transmission, the transmission time jitter for UL MU transmission shall be far less than </a:t>
            </a:r>
            <a:r>
              <a:rPr lang="en-US" dirty="0"/>
              <a:t>±10</a:t>
            </a:r>
            <a:r>
              <a:rPr lang="en-US" dirty="0" smtClean="0"/>
              <a:t>%.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760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94888</TotalTime>
  <Words>1250</Words>
  <Application>Microsoft Office PowerPoint</Application>
  <PresentationFormat>On-screen Show (4:3)</PresentationFormat>
  <Paragraphs>180</Paragraphs>
  <Slides>14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굴림</vt:lpstr>
      <vt:lpstr>宋体</vt:lpstr>
      <vt:lpstr>Arial</vt:lpstr>
      <vt:lpstr>Times New Roman</vt:lpstr>
      <vt:lpstr>802-11-Submission</vt:lpstr>
      <vt:lpstr>Document</vt:lpstr>
      <vt:lpstr>Visio</vt:lpstr>
      <vt:lpstr>PowerPoint Presentation</vt:lpstr>
      <vt:lpstr>Background</vt:lpstr>
      <vt:lpstr>Basic Principle</vt:lpstr>
      <vt:lpstr>Basic Operation</vt:lpstr>
      <vt:lpstr>Possible Issues</vt:lpstr>
      <vt:lpstr>Possible Issues</vt:lpstr>
      <vt:lpstr>Possible Issues</vt:lpstr>
      <vt:lpstr>Possible Issues</vt:lpstr>
      <vt:lpstr>Possible Issues</vt:lpstr>
      <vt:lpstr>Possible Issues</vt:lpstr>
      <vt:lpstr>Possible Issues</vt:lpstr>
      <vt:lpstr>Summary</vt:lpstr>
      <vt:lpstr>Straw Poll</vt:lpstr>
      <vt:lpstr>References</vt:lpstr>
    </vt:vector>
  </TitlesOfParts>
  <Company>Newracom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Young Hoon Kwon</dc:creator>
  <cp:lastModifiedBy>YKWON</cp:lastModifiedBy>
  <cp:revision>1121</cp:revision>
  <cp:lastPrinted>1998-02-10T13:28:06Z</cp:lastPrinted>
  <dcterms:created xsi:type="dcterms:W3CDTF">2007-05-21T21:00:37Z</dcterms:created>
  <dcterms:modified xsi:type="dcterms:W3CDTF">2015-07-11T00:58:11Z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