
<file path=[Content_Types].xml><?xml version="1.0" encoding="utf-8"?>
<Types xmlns="http://schemas.openxmlformats.org/package/2006/content-types">
  <Default Extension="vsd" ContentType="application/vnd.visio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17" r:id="rId3"/>
    <p:sldId id="318" r:id="rId4"/>
    <p:sldId id="319" r:id="rId5"/>
    <p:sldId id="320" r:id="rId6"/>
    <p:sldId id="321" r:id="rId7"/>
    <p:sldId id="322" r:id="rId8"/>
    <p:sldId id="323" r:id="rId9"/>
    <p:sldId id="324" r:id="rId10"/>
    <p:sldId id="325" r:id="rId11"/>
    <p:sldId id="326" r:id="rId12"/>
    <p:sldId id="327" r:id="rId13"/>
    <p:sldId id="328" r:id="rId14"/>
    <p:sldId id="329" r:id="rId1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00" autoAdjust="0"/>
    <p:restoredTop sz="86380" autoAdjust="0"/>
  </p:normalViewPr>
  <p:slideViewPr>
    <p:cSldViewPr>
      <p:cViewPr varScale="1">
        <p:scale>
          <a:sx n="74" d="100"/>
          <a:sy n="74" d="100"/>
        </p:scale>
        <p:origin x="93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802.11-15/0804r0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oleObject" Target="../embeddings/Microsoft_Visio_2003-2010_Drawing2.vsd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2015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TG ax</a:t>
            </a:r>
            <a:br>
              <a:rPr lang="en-US" dirty="0" smtClean="0"/>
            </a:br>
            <a:r>
              <a:rPr lang="en-US" dirty="0" smtClean="0"/>
              <a:t>Outdoor Enterprise </a:t>
            </a:r>
            <a:r>
              <a:rPr lang="en-US" dirty="0" smtClean="0"/>
              <a:t>Scenario and DSC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2015-05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69976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2718796"/>
              </p:ext>
            </p:extLst>
          </p:nvPr>
        </p:nvGraphicFramePr>
        <p:xfrm>
          <a:off x="531813" y="3125787"/>
          <a:ext cx="8383588" cy="3036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4" name="Document" r:id="rId4" imgW="8290429" imgH="2787961" progId="Word.Document.8">
                  <p:embed/>
                </p:oleObj>
              </mc:Choice>
              <mc:Fallback>
                <p:oleObj name="Document" r:id="rId4" imgW="8290429" imgH="2787961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3125787"/>
                        <a:ext cx="8383588" cy="30361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1892" y="1524000"/>
            <a:ext cx="77724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Using </a:t>
            </a:r>
            <a:r>
              <a:rPr lang="en-US" sz="1800" dirty="0" err="1" smtClean="0"/>
              <a:t>UMi</a:t>
            </a:r>
            <a:r>
              <a:rPr lang="en-US" sz="1800" dirty="0" smtClean="0"/>
              <a:t> LOS </a:t>
            </a:r>
            <a:r>
              <a:rPr lang="en-US" sz="1800" dirty="0" smtClean="0">
                <a:solidFill>
                  <a:srgbClr val="00B050"/>
                </a:solidFill>
              </a:rPr>
              <a:t>assuming no losses</a:t>
            </a:r>
          </a:p>
          <a:p>
            <a:r>
              <a:rPr lang="en-US" sz="1600" dirty="0" smtClean="0"/>
              <a:t>There is no STA to STA overlap at </a:t>
            </a:r>
            <a:r>
              <a:rPr lang="en-US" sz="1600" dirty="0"/>
              <a:t>65m radius</a:t>
            </a:r>
            <a:endParaRPr lang="en-US" sz="1600" dirty="0" smtClean="0"/>
          </a:p>
          <a:p>
            <a:pPr lvl="1"/>
            <a:r>
              <a:rPr lang="en-US" sz="1400" dirty="0"/>
              <a:t>f</a:t>
            </a:r>
            <a:r>
              <a:rPr lang="en-US" sz="1400" dirty="0" smtClean="0"/>
              <a:t>or cell radius &gt;12m no DSC, </a:t>
            </a:r>
          </a:p>
          <a:p>
            <a:pPr lvl="1"/>
            <a:r>
              <a:rPr lang="en-US" sz="1400" dirty="0" smtClean="0"/>
              <a:t>and cell radius &gt;28m with DSC</a:t>
            </a:r>
          </a:p>
          <a:p>
            <a:r>
              <a:rPr lang="en-US" sz="1600" dirty="0" smtClean="0"/>
              <a:t>100% of STAs overlap with other APs with no DSC</a:t>
            </a:r>
          </a:p>
          <a:p>
            <a:r>
              <a:rPr lang="en-US" sz="1600" dirty="0" smtClean="0"/>
              <a:t>70% of STAs overlap with </a:t>
            </a:r>
            <a:r>
              <a:rPr lang="en-US" sz="1600" dirty="0"/>
              <a:t>o</a:t>
            </a:r>
            <a:r>
              <a:rPr lang="en-US" sz="1600" dirty="0" smtClean="0"/>
              <a:t>ther APs</a:t>
            </a:r>
          </a:p>
          <a:p>
            <a:pPr marL="0" indent="0" algn="ctr">
              <a:buNone/>
            </a:pPr>
            <a:r>
              <a:rPr lang="en-US" sz="1800" dirty="0" smtClean="0">
                <a:solidFill>
                  <a:srgbClr val="00B050"/>
                </a:solidFill>
              </a:rPr>
              <a:t>Hence, small advantage with DSC</a:t>
            </a:r>
          </a:p>
          <a:p>
            <a:pPr marL="0" indent="0">
              <a:buNone/>
            </a:pPr>
            <a:r>
              <a:rPr lang="en-US" sz="1800" dirty="0"/>
              <a:t>Using </a:t>
            </a:r>
            <a:r>
              <a:rPr lang="en-US" sz="1800" dirty="0" err="1"/>
              <a:t>UMi</a:t>
            </a:r>
            <a:r>
              <a:rPr lang="en-US" sz="1800" dirty="0"/>
              <a:t> LOS </a:t>
            </a:r>
            <a:r>
              <a:rPr lang="en-US" sz="1800" dirty="0">
                <a:solidFill>
                  <a:srgbClr val="FF0000"/>
                </a:solidFill>
              </a:rPr>
              <a:t>assuming </a:t>
            </a:r>
            <a:r>
              <a:rPr lang="en-US" sz="1800" dirty="0" smtClean="0">
                <a:solidFill>
                  <a:srgbClr val="FF0000"/>
                </a:solidFill>
              </a:rPr>
              <a:t>3dB  obstruction loss per cell</a:t>
            </a:r>
            <a:endParaRPr lang="en-US" sz="1800" dirty="0">
              <a:solidFill>
                <a:srgbClr val="FF0000"/>
              </a:solidFill>
            </a:endParaRPr>
          </a:p>
          <a:p>
            <a:r>
              <a:rPr lang="en-US" sz="1600" dirty="0" smtClean="0"/>
              <a:t>No DSC</a:t>
            </a:r>
          </a:p>
          <a:p>
            <a:pPr lvl="1"/>
            <a:r>
              <a:rPr lang="en-US" sz="1400" dirty="0" smtClean="0"/>
              <a:t>There </a:t>
            </a:r>
            <a:r>
              <a:rPr lang="en-US" sz="1400" dirty="0"/>
              <a:t>is no STA to STA </a:t>
            </a:r>
            <a:r>
              <a:rPr lang="en-US" sz="1400" dirty="0" smtClean="0"/>
              <a:t>overlap, no DSC</a:t>
            </a:r>
          </a:p>
          <a:p>
            <a:pPr lvl="1"/>
            <a:r>
              <a:rPr lang="en-US" sz="1400" dirty="0" smtClean="0"/>
              <a:t>STAs overlap with APs if radius &lt;43m</a:t>
            </a:r>
          </a:p>
          <a:p>
            <a:pPr lvl="1"/>
            <a:r>
              <a:rPr lang="en-US" sz="1400" dirty="0" smtClean="0"/>
              <a:t>APs overlap if cell radius &lt;36m</a:t>
            </a:r>
          </a:p>
          <a:p>
            <a:r>
              <a:rPr lang="en-US" sz="1600" dirty="0" smtClean="0"/>
              <a:t>With DSC</a:t>
            </a:r>
          </a:p>
          <a:p>
            <a:pPr lvl="1"/>
            <a:r>
              <a:rPr lang="en-US" sz="1400" dirty="0" smtClean="0"/>
              <a:t>NO STA overlap with other STAs or APs</a:t>
            </a:r>
          </a:p>
          <a:p>
            <a:pPr lvl="1"/>
            <a:r>
              <a:rPr lang="en-US" sz="1400" dirty="0" smtClean="0"/>
              <a:t>No AP overlap</a:t>
            </a:r>
            <a:endParaRPr lang="en-US" sz="1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Summary on Frequency Re-Use 7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95800" y="4572000"/>
            <a:ext cx="36904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Perfect frequency reuse 7 for ICD &gt;43m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4495800" y="5410200"/>
            <a:ext cx="35940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Perfect frequency reuse 7 for ALL ICD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8282" y="5773872"/>
            <a:ext cx="742363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With DSC can use smaller cells hence higher throughput</a:t>
            </a:r>
          </a:p>
          <a:p>
            <a:pPr algn="ctr"/>
            <a:r>
              <a:rPr lang="en-US" sz="1800" i="1" dirty="0" smtClean="0">
                <a:solidFill>
                  <a:srgbClr val="FF0000"/>
                </a:solidFill>
              </a:rPr>
              <a:t>Fewer STAs competing per cell</a:t>
            </a:r>
            <a:endParaRPr lang="en-US" sz="1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175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143000"/>
            <a:ext cx="7772400" cy="523637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41215" y="762428"/>
            <a:ext cx="37836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Frequency Re-Use 3  </a:t>
            </a:r>
            <a:r>
              <a:rPr lang="en-US" sz="2000" dirty="0" err="1" smtClean="0"/>
              <a:t>UMi</a:t>
            </a:r>
            <a:r>
              <a:rPr lang="en-US" sz="2000" dirty="0" smtClean="0"/>
              <a:t> no loss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42978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215" y="1180872"/>
            <a:ext cx="8232382" cy="526718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41215" y="762428"/>
            <a:ext cx="48465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Frequency Re-Use 3  </a:t>
            </a:r>
            <a:r>
              <a:rPr lang="en-US" sz="2000" dirty="0" err="1" smtClean="0"/>
              <a:t>UMi</a:t>
            </a:r>
            <a:r>
              <a:rPr lang="en-US" sz="2000" dirty="0" smtClean="0"/>
              <a:t> 3dB loss per cell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898582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38310" y="1295400"/>
            <a:ext cx="77724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Using </a:t>
            </a:r>
            <a:r>
              <a:rPr lang="en-US" sz="1800" dirty="0" err="1"/>
              <a:t>UMi</a:t>
            </a:r>
            <a:r>
              <a:rPr lang="en-US" sz="1800" dirty="0"/>
              <a:t> LOS </a:t>
            </a:r>
            <a:r>
              <a:rPr lang="en-US" sz="1800" dirty="0">
                <a:solidFill>
                  <a:srgbClr val="00B050"/>
                </a:solidFill>
              </a:rPr>
              <a:t>assuming no losses</a:t>
            </a:r>
          </a:p>
          <a:p>
            <a:pPr marL="0" indent="0">
              <a:buNone/>
            </a:pPr>
            <a:r>
              <a:rPr lang="en-US" sz="1600" dirty="0" smtClean="0"/>
              <a:t>No DSC</a:t>
            </a:r>
          </a:p>
          <a:p>
            <a:pPr lvl="1"/>
            <a:r>
              <a:rPr lang="en-US" sz="1400" dirty="0" smtClean="0"/>
              <a:t>100% overlap of STA to STA with at least one other cell</a:t>
            </a:r>
          </a:p>
          <a:p>
            <a:pPr lvl="1"/>
            <a:r>
              <a:rPr lang="en-US" sz="1400" dirty="0" smtClean="0"/>
              <a:t>100% of STAs overlap with APs</a:t>
            </a:r>
          </a:p>
          <a:p>
            <a:pPr lvl="1"/>
            <a:r>
              <a:rPr lang="en-US" sz="1400" dirty="0" smtClean="0"/>
              <a:t>100% overlap of APs</a:t>
            </a:r>
          </a:p>
          <a:p>
            <a:pPr marL="0" indent="0">
              <a:buNone/>
            </a:pPr>
            <a:r>
              <a:rPr lang="en-US" sz="1600" dirty="0" smtClean="0"/>
              <a:t>With DSC</a:t>
            </a:r>
          </a:p>
          <a:p>
            <a:pPr lvl="1"/>
            <a:r>
              <a:rPr lang="en-US" sz="1200" dirty="0" smtClean="0"/>
              <a:t>20% of STA to STA </a:t>
            </a:r>
            <a:r>
              <a:rPr lang="en-US" sz="1200" dirty="0"/>
              <a:t>with at least one other cell</a:t>
            </a:r>
            <a:endParaRPr lang="en-US" sz="1200" dirty="0" smtClean="0"/>
          </a:p>
          <a:p>
            <a:pPr lvl="1"/>
            <a:r>
              <a:rPr lang="en-US" sz="1200" dirty="0"/>
              <a:t>100% of STAs overlap with APs</a:t>
            </a:r>
          </a:p>
          <a:p>
            <a:pPr lvl="1"/>
            <a:r>
              <a:rPr lang="en-US" sz="1200" dirty="0"/>
              <a:t>100% overlap of </a:t>
            </a:r>
            <a:r>
              <a:rPr lang="en-US" sz="1200" dirty="0" smtClean="0"/>
              <a:t>APs  </a:t>
            </a:r>
            <a:endParaRPr lang="en-US" sz="1200" dirty="0"/>
          </a:p>
          <a:p>
            <a:pPr marL="0" indent="0">
              <a:buNone/>
            </a:pPr>
            <a:r>
              <a:rPr lang="en-US" sz="1800" dirty="0" smtClean="0"/>
              <a:t>Using </a:t>
            </a:r>
            <a:r>
              <a:rPr lang="en-US" sz="1800" dirty="0" err="1"/>
              <a:t>UMi</a:t>
            </a:r>
            <a:r>
              <a:rPr lang="en-US" sz="1800" dirty="0"/>
              <a:t> LOS </a:t>
            </a:r>
            <a:r>
              <a:rPr lang="en-US" sz="1800" dirty="0">
                <a:solidFill>
                  <a:srgbClr val="FF0000"/>
                </a:solidFill>
              </a:rPr>
              <a:t>assuming 3dB  obstruction loss per cell</a:t>
            </a:r>
          </a:p>
          <a:p>
            <a:r>
              <a:rPr lang="en-US" sz="1600" dirty="0"/>
              <a:t>No DSC</a:t>
            </a:r>
          </a:p>
          <a:p>
            <a:pPr lvl="1"/>
            <a:r>
              <a:rPr lang="en-US" sz="1400" dirty="0"/>
              <a:t>100% overlap of STA to STA </a:t>
            </a:r>
            <a:r>
              <a:rPr lang="en-US" sz="1400" dirty="0" smtClean="0"/>
              <a:t>for cell radius &lt;30m</a:t>
            </a:r>
          </a:p>
          <a:p>
            <a:pPr lvl="1"/>
            <a:r>
              <a:rPr lang="en-US" sz="1400" dirty="0"/>
              <a:t>100% of STAs overlap with APs</a:t>
            </a:r>
          </a:p>
          <a:p>
            <a:pPr lvl="1"/>
            <a:r>
              <a:rPr lang="en-US" sz="1400" dirty="0"/>
              <a:t>100% overlap of APs</a:t>
            </a:r>
          </a:p>
          <a:p>
            <a:r>
              <a:rPr lang="en-US" sz="1600" dirty="0" smtClean="0"/>
              <a:t>With DSC</a:t>
            </a:r>
          </a:p>
          <a:p>
            <a:pPr lvl="1"/>
            <a:r>
              <a:rPr lang="en-US" sz="1400" dirty="0" smtClean="0"/>
              <a:t>NO </a:t>
            </a:r>
            <a:r>
              <a:rPr lang="en-US" sz="1400" dirty="0"/>
              <a:t>STA </a:t>
            </a:r>
            <a:r>
              <a:rPr lang="en-US" sz="1400" dirty="0" smtClean="0"/>
              <a:t>to STAs overlap</a:t>
            </a:r>
            <a:endParaRPr lang="en-US" sz="1400" dirty="0"/>
          </a:p>
          <a:p>
            <a:pPr lvl="1"/>
            <a:r>
              <a:rPr lang="en-US" sz="1400" dirty="0" smtClean="0"/>
              <a:t>50</a:t>
            </a:r>
            <a:r>
              <a:rPr lang="en-US" sz="1400" dirty="0"/>
              <a:t>% of STAs overlap with </a:t>
            </a:r>
            <a:r>
              <a:rPr lang="en-US" sz="1400" dirty="0" smtClean="0"/>
              <a:t>APs</a:t>
            </a:r>
          </a:p>
          <a:p>
            <a:pPr lvl="1"/>
            <a:r>
              <a:rPr lang="en-US" sz="1400" dirty="0" smtClean="0"/>
              <a:t>No AP overlap</a:t>
            </a:r>
            <a:endParaRPr lang="en-US" sz="14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Summary on Frequency Re-Use </a:t>
            </a:r>
            <a:r>
              <a:rPr lang="en-US" dirty="0" smtClean="0"/>
              <a:t>3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273396" y="3168134"/>
            <a:ext cx="4237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B050"/>
                </a:solidFill>
              </a:rPr>
              <a:t>Small </a:t>
            </a:r>
            <a:r>
              <a:rPr lang="en-US" sz="1800" dirty="0">
                <a:solidFill>
                  <a:srgbClr val="00B050"/>
                </a:solidFill>
              </a:rPr>
              <a:t>advantage with </a:t>
            </a:r>
            <a:r>
              <a:rPr lang="en-US" sz="1800" dirty="0" smtClean="0">
                <a:solidFill>
                  <a:srgbClr val="00B050"/>
                </a:solidFill>
              </a:rPr>
              <a:t>DSC for UL Traffic</a:t>
            </a:r>
            <a:endParaRPr lang="en-US" sz="1800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44988" y="5274032"/>
            <a:ext cx="3912353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Some Improvement to UL traffic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Significant improvement to DL traffic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ALL Cell sizes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9874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3900" y="1600200"/>
            <a:ext cx="7772400" cy="4419600"/>
          </a:xfrm>
        </p:spPr>
        <p:txBody>
          <a:bodyPr/>
          <a:lstStyle/>
          <a:p>
            <a:r>
              <a:rPr lang="en-US" dirty="0" smtClean="0"/>
              <a:t>DSC can enable smaller cell radii to be used.</a:t>
            </a:r>
          </a:p>
          <a:p>
            <a:pPr lvl="1"/>
            <a:r>
              <a:rPr lang="en-US" dirty="0" smtClean="0"/>
              <a:t>Example:  Cutting ICD from 130m to 60m will improve throughput by at least 4.7 times</a:t>
            </a:r>
          </a:p>
          <a:p>
            <a:r>
              <a:rPr lang="en-US" dirty="0" smtClean="0"/>
              <a:t>Assuming 3dB obstruction loss per cell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DSC provides perfect frequency re-use 7 for ALL ICD</a:t>
            </a:r>
          </a:p>
          <a:p>
            <a:pPr lvl="1"/>
            <a:r>
              <a:rPr lang="en-US" dirty="0" smtClean="0"/>
              <a:t>Without DSC perfect frequency re-use 7 for ICD&gt; 86m</a:t>
            </a:r>
          </a:p>
          <a:p>
            <a:pPr lvl="1"/>
            <a:r>
              <a:rPr lang="en-US" dirty="0" smtClean="0"/>
              <a:t>DSC provides improvement for re-use 3 for ALL radii</a:t>
            </a:r>
          </a:p>
          <a:p>
            <a:pPr lvl="1"/>
            <a:r>
              <a:rPr lang="en-US" dirty="0" smtClean="0"/>
              <a:t>Without DSC total STA/AP overlap unless ICD &gt; 130m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Conclusion:  DSC will show an improvement and if a small obstruction loss is present, dramatic improvement by allowing smaller cells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315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" y="762000"/>
            <a:ext cx="86868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Background</a:t>
            </a:r>
          </a:p>
        </p:txBody>
      </p:sp>
      <p:sp>
        <p:nvSpPr>
          <p:cNvPr id="304134" name="Rectangle 6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772400" cy="41148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1800" dirty="0" smtClean="0"/>
              <a:t>Previous presentations have analyzed DSC and the various scenarios:</a:t>
            </a:r>
          </a:p>
          <a:p>
            <a:pPr eaLnBrk="1" hangingPunct="1">
              <a:defRPr/>
            </a:pPr>
            <a:r>
              <a:rPr lang="en-US" sz="1800" dirty="0" smtClean="0"/>
              <a:t>Dense Apartments 13/1487r2, 14/0328r2</a:t>
            </a:r>
          </a:p>
          <a:p>
            <a:pPr eaLnBrk="1" hangingPunct="1">
              <a:defRPr/>
            </a:pPr>
            <a:r>
              <a:rPr lang="en-US" sz="1800" dirty="0" smtClean="0"/>
              <a:t>Airport capacity 13/1489r5</a:t>
            </a:r>
          </a:p>
          <a:p>
            <a:pPr eaLnBrk="1" hangingPunct="1">
              <a:defRPr/>
            </a:pPr>
            <a:r>
              <a:rPr lang="en-US" sz="1800" dirty="0" err="1" smtClean="0"/>
              <a:t>E_Education</a:t>
            </a:r>
            <a:r>
              <a:rPr lang="en-US" sz="1800" dirty="0" smtClean="0"/>
              <a:t> 14/0045r2</a:t>
            </a:r>
          </a:p>
          <a:p>
            <a:pPr eaLnBrk="1" hangingPunct="1">
              <a:defRPr/>
            </a:pPr>
            <a:r>
              <a:rPr lang="en-US" sz="1800" dirty="0" smtClean="0"/>
              <a:t>Enterprise Scenario 15/0548r0</a:t>
            </a:r>
          </a:p>
          <a:p>
            <a:pPr eaLnBrk="1" hangingPunct="1">
              <a:defRPr/>
            </a:pPr>
            <a:r>
              <a:rPr lang="en-US" sz="1800" dirty="0" smtClean="0"/>
              <a:t>DSC and Roaming 15/0025r0</a:t>
            </a:r>
          </a:p>
          <a:p>
            <a:pPr eaLnBrk="1" hangingPunct="1">
              <a:defRPr/>
            </a:pPr>
            <a:r>
              <a:rPr lang="en-US" sz="1800" dirty="0" smtClean="0"/>
              <a:t>DSC Practical Usage 14/0779r2</a:t>
            </a:r>
          </a:p>
          <a:p>
            <a:pPr eaLnBrk="1" hangingPunct="1">
              <a:defRPr/>
            </a:pPr>
            <a:r>
              <a:rPr lang="en-US" sz="1800" dirty="0" smtClean="0"/>
              <a:t>DSC Channel Select and Legacy sharing 14/0294r0</a:t>
            </a:r>
          </a:p>
          <a:p>
            <a:pPr eaLnBrk="1" hangingPunct="1">
              <a:defRPr/>
            </a:pPr>
            <a:r>
              <a:rPr lang="en-US" sz="1800" dirty="0" smtClean="0"/>
              <a:t>Dynamic Sensitivity Control 13/1012r4, 13/1280r1</a:t>
            </a:r>
          </a:p>
          <a:p>
            <a:pPr eaLnBrk="1" hangingPunct="1">
              <a:defRPr/>
            </a:pPr>
            <a:endParaRPr lang="en-US" sz="1800" dirty="0"/>
          </a:p>
          <a:p>
            <a:pPr marL="0" indent="0" eaLnBrk="1" hangingPunct="1">
              <a:buNone/>
              <a:defRPr/>
            </a:pPr>
            <a:r>
              <a:rPr lang="en-US" sz="1800" dirty="0" smtClean="0"/>
              <a:t>This presentation looks at the Outdoor Enterprise scenario.  </a:t>
            </a:r>
          </a:p>
          <a:p>
            <a:pPr marL="0" indent="0" eaLnBrk="1" hangingPunct="1">
              <a:buNone/>
              <a:defRPr/>
            </a:pPr>
            <a:r>
              <a:rPr lang="en-US" sz="1800" dirty="0" smtClean="0"/>
              <a:t>The objective is to predict what the simulations should indicate.</a:t>
            </a:r>
            <a:endParaRPr lang="en-US" sz="1800" dirty="0" smtClean="0"/>
          </a:p>
          <a:p>
            <a:pPr eaLnBrk="1" hangingPunct="1">
              <a:defRPr/>
            </a:pPr>
            <a:endParaRPr lang="en-US" sz="1800" dirty="0" smtClean="0"/>
          </a:p>
          <a:p>
            <a:pPr eaLnBrk="1" hangingPunct="1">
              <a:defRPr/>
            </a:pPr>
            <a:endParaRPr lang="en-US" sz="1800" dirty="0" smtClean="0"/>
          </a:p>
          <a:p>
            <a:pPr lvl="1" eaLnBrk="1" hangingPunct="1">
              <a:defRPr/>
            </a:pPr>
            <a:endParaRPr lang="en-US" sz="1600" dirty="0" smtClean="0"/>
          </a:p>
          <a:p>
            <a:pPr marL="0" indent="0" eaLnBrk="1" hangingPunct="1">
              <a:buFontTx/>
              <a:buNone/>
              <a:defRPr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54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Outdoor Enterprise 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990600" y="1524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875369"/>
              </p:ext>
            </p:extLst>
          </p:nvPr>
        </p:nvGraphicFramePr>
        <p:xfrm>
          <a:off x="417635" y="1524000"/>
          <a:ext cx="3105150" cy="320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Visio" r:id="rId3" imgW="1830151" imgH="1928779" progId="Visio.Drawing.11">
                  <p:embed/>
                </p:oleObj>
              </mc:Choice>
              <mc:Fallback>
                <p:oleObj name="Visio" r:id="rId3" imgW="1830151" imgH="1928779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635" y="1524000"/>
                        <a:ext cx="3105150" cy="3209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3733800" y="1705689"/>
                <a:ext cx="380161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i="1">
                          <a:latin typeface="Cambria Math" panose="02040503050406030204" pitchFamily="18" charset="0"/>
                        </a:rPr>
                        <m:t>𝑃</m:t>
                      </m:r>
                      <m:sSub>
                        <m:sSubPr>
                          <m:ctrlPr>
                            <a:rPr lang="en-US" sz="1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1000" i="1">
                              <a:latin typeface="Cambria Math" panose="02040503050406030204" pitchFamily="18" charset="0"/>
                            </a:rPr>
                            <m:t>𝐼𝑇𝑈</m:t>
                          </m:r>
                          <m:r>
                            <a:rPr lang="en-US" sz="10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000" i="1">
                              <a:latin typeface="Cambria Math" panose="02040503050406030204" pitchFamily="18" charset="0"/>
                            </a:rPr>
                            <m:t>𝐿𝑂𝑆</m:t>
                          </m:r>
                        </m:sub>
                      </m:sSub>
                      <m:r>
                        <a:rPr lang="en-US" sz="10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000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10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000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000" i="1">
                          <a:latin typeface="Cambria Math" panose="02040503050406030204" pitchFamily="18" charset="0"/>
                        </a:rPr>
                        <m:t>) &lt; </m:t>
                      </m:r>
                      <m:sSub>
                        <m:sSubPr>
                          <m:ctrlPr>
                            <a:rPr lang="en-US" sz="1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1000" i="1">
                              <a:latin typeface="Cambria Math" panose="02040503050406030204" pitchFamily="18" charset="0"/>
                            </a:rPr>
                            <m:t>𝐵𝑃</m:t>
                          </m:r>
                        </m:sub>
                      </m:sSub>
                      <m:r>
                        <a:rPr lang="en-US" sz="1000" i="1">
                          <a:latin typeface="Cambria Math" panose="02040503050406030204" pitchFamily="18" charset="0"/>
                        </a:rPr>
                        <m:t>)=22.0</m:t>
                      </m:r>
                      <m:func>
                        <m:funcPr>
                          <m:ctrlPr>
                            <a:rPr lang="en-US" sz="1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0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000" i="1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r>
                            <a:rPr lang="en-US" sz="10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1000" i="1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func>
                      <m:r>
                        <a:rPr lang="en-US" sz="1000" i="1">
                          <a:latin typeface="Cambria Math" panose="02040503050406030204" pitchFamily="18" charset="0"/>
                        </a:rPr>
                        <m:t>+28+20</m:t>
                      </m:r>
                      <m:func>
                        <m:funcPr>
                          <m:ctrlPr>
                            <a:rPr lang="en-US" sz="1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0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000" i="1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sSub>
                            <m:sSubPr>
                              <m:ctrlPr>
                                <a:rPr lang="en-US" sz="1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0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0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r>
                            <a:rPr lang="en-US" sz="1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000" i="1">
                              <a:latin typeface="Cambria Math" panose="02040503050406030204" pitchFamily="18" charset="0"/>
                            </a:rPr>
                            <m:t>𝐺𝐻𝑧</m:t>
                          </m:r>
                          <m:r>
                            <a:rPr lang="en-US" sz="10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sz="1000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1705689"/>
                <a:ext cx="3801618" cy="246221"/>
              </a:xfrm>
              <a:prstGeom prst="rect">
                <a:avLst/>
              </a:prstGeom>
              <a:blipFill rotWithShape="0">
                <a:blip r:embed="rId5"/>
                <a:stretch>
                  <a:fillRect b="-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2905571" y="2073141"/>
                <a:ext cx="182041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i="1">
                          <a:latin typeface="Cambria Math" panose="02040503050406030204" pitchFamily="18" charset="0"/>
                        </a:rPr>
                        <m:t>𝑃</m:t>
                      </m:r>
                      <m:sSub>
                        <m:sSubPr>
                          <m:ctrlPr>
                            <a:rPr lang="en-US" sz="1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1000" i="1">
                              <a:latin typeface="Cambria Math" panose="02040503050406030204" pitchFamily="18" charset="0"/>
                            </a:rPr>
                            <m:t>𝐼𝑇𝑈</m:t>
                          </m:r>
                          <m:r>
                            <a:rPr lang="en-US" sz="10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000" i="1">
                              <a:latin typeface="Cambria Math" panose="02040503050406030204" pitchFamily="18" charset="0"/>
                            </a:rPr>
                            <m:t>𝐿𝑂𝑆</m:t>
                          </m:r>
                        </m:sub>
                      </m:sSub>
                      <m:d>
                        <m:dPr>
                          <m:ctrlPr>
                            <a:rPr lang="en-US" sz="1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00" i="1">
                              <a:latin typeface="Cambria Math" panose="02040503050406030204" pitchFamily="18" charset="0"/>
                            </a:rPr>
                            <m:t>𝑑</m:t>
                          </m:r>
                          <m:d>
                            <m:dPr>
                              <m:ctrlPr>
                                <a:rPr lang="en-US" sz="1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0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d>
                          <m:r>
                            <a:rPr lang="en-US" sz="1000" i="1">
                              <a:latin typeface="Cambria Math" panose="02040503050406030204" pitchFamily="18" charset="0"/>
                            </a:rPr>
                            <m:t>&gt;</m:t>
                          </m:r>
                          <m:sSub>
                            <m:sSubPr>
                              <m:ctrlPr>
                                <a:rPr lang="en-US" sz="1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0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sz="1000" i="1">
                                  <a:latin typeface="Cambria Math" panose="02040503050406030204" pitchFamily="18" charset="0"/>
                                </a:rPr>
                                <m:t>𝐵𝑃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000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5571" y="2073141"/>
                <a:ext cx="1820417" cy="24622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4421548" y="2084051"/>
                <a:ext cx="45073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i="1">
                          <a:latin typeface="Cambria Math" panose="02040503050406030204" pitchFamily="18" charset="0"/>
                        </a:rPr>
                        <m:t>=40</m:t>
                      </m:r>
                      <m:func>
                        <m:funcPr>
                          <m:ctrlPr>
                            <a:rPr lang="en-US" sz="1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0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000" i="1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r>
                            <a:rPr lang="en-US" sz="1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0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1000" i="1">
                              <a:latin typeface="Cambria Math" panose="02040503050406030204" pitchFamily="18" charset="0"/>
                            </a:rPr>
                            <m:t>&gt;</m:t>
                          </m:r>
                          <m:sSub>
                            <m:sSubPr>
                              <m:ctrlPr>
                                <a:rPr lang="en-US" sz="1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0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sz="1000" i="1">
                                  <a:latin typeface="Cambria Math" panose="02040503050406030204" pitchFamily="18" charset="0"/>
                                </a:rPr>
                                <m:t>𝐵𝑃</m:t>
                              </m:r>
                            </m:sub>
                          </m:sSub>
                          <m:r>
                            <a:rPr lang="en-US" sz="10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US" sz="1000" i="1">
                          <a:latin typeface="Cambria Math" panose="02040503050406030204" pitchFamily="18" charset="0"/>
                        </a:rPr>
                        <m:t>+7.8 −18</m:t>
                      </m:r>
                      <m:func>
                        <m:funcPr>
                          <m:ctrlPr>
                            <a:rPr lang="en-US" sz="1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0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000" i="1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sz="1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  <m:t>𝐵𝑆</m:t>
                                  </m:r>
                                </m:sub>
                                <m:sup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</m:d>
                        </m:e>
                      </m:func>
                      <m:r>
                        <a:rPr lang="en-US" sz="1000" i="1">
                          <a:latin typeface="Cambria Math" panose="02040503050406030204" pitchFamily="18" charset="0"/>
                        </a:rPr>
                        <m:t>−18</m:t>
                      </m:r>
                      <m:func>
                        <m:funcPr>
                          <m:ctrlPr>
                            <a:rPr lang="en-US" sz="1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0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000" i="1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sz="1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  <m:t>𝑀𝑆</m:t>
                                  </m:r>
                                </m:sub>
                                <m:sup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</m:d>
                          <m:r>
                            <a:rPr lang="en-US" sz="1000" i="1">
                              <a:latin typeface="Cambria Math" panose="02040503050406030204" pitchFamily="18" charset="0"/>
                            </a:rPr>
                            <m:t>+2</m:t>
                          </m:r>
                          <m:func>
                            <m:funcPr>
                              <m:ctrlPr>
                                <a:rPr lang="en-US" sz="1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00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sub>
                              </m:sSub>
                            </m:fName>
                            <m:e>
                              <m:sSub>
                                <m:sSubPr>
                                  <m:ctrlP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  <m:r>
                                <a:rPr lang="en-US" sz="10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000" i="1">
                                  <a:latin typeface="Cambria Math" panose="02040503050406030204" pitchFamily="18" charset="0"/>
                                </a:rPr>
                                <m:t>𝐺𝐻𝑧</m:t>
                              </m:r>
                              <m:r>
                                <a:rPr lang="en-US" sz="10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sz="1000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1548" y="2084051"/>
                <a:ext cx="4507388" cy="246221"/>
              </a:xfrm>
              <a:prstGeom prst="rect">
                <a:avLst/>
              </a:prstGeom>
              <a:blipFill rotWithShape="0">
                <a:blip r:embed="rId7"/>
                <a:stretch>
                  <a:fillRect b="-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3012217" y="2341182"/>
            <a:ext cx="34275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where the effective antenna height parameters are given </a:t>
            </a:r>
            <a:r>
              <a:rPr lang="en-US" sz="1000" dirty="0" smtClean="0"/>
              <a:t>by</a:t>
            </a:r>
            <a:endParaRPr lang="en-US" sz="1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4290678" y="2563629"/>
                <a:ext cx="2384564" cy="5126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1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𝐵𝑆</m:t>
                        </m:r>
                      </m:sub>
                      <m:sup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sz="10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𝐵𝑆</m:t>
                        </m:r>
                      </m:sub>
                    </m:sSub>
                    <m:r>
                      <a:rPr lang="en-US" sz="1000" i="1">
                        <a:latin typeface="Cambria Math" panose="02040503050406030204" pitchFamily="18" charset="0"/>
                      </a:rPr>
                      <m:t>−1.0</m:t>
                    </m:r>
                  </m:oMath>
                </a14:m>
                <a:r>
                  <a:rPr lang="en-US" sz="1000" dirty="0"/>
                  <a:t>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𝑀𝑆</m:t>
                        </m:r>
                      </m:sub>
                      <m:sup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sz="10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𝑀𝑆</m:t>
                        </m:r>
                      </m:sub>
                    </m:sSub>
                    <m:r>
                      <a:rPr lang="en-US" sz="1000" i="1">
                        <a:latin typeface="Cambria Math" panose="02040503050406030204" pitchFamily="18" charset="0"/>
                      </a:rPr>
                      <m:t>−1.0</m:t>
                    </m:r>
                  </m:oMath>
                </a14:m>
                <a:endParaRPr lang="en-US" sz="1000" dirty="0"/>
              </a:p>
              <a:p>
                <a:r>
                  <a:rPr lang="en-US" sz="1000" dirty="0"/>
                  <a:t>	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𝐵𝑃</m:t>
                        </m:r>
                      </m:sub>
                    </m:sSub>
                    <m:r>
                      <a:rPr lang="en-US" sz="1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4</m:t>
                        </m:r>
                        <m:sSubSup>
                          <m:sSubSupPr>
                            <m:ctrlPr>
                              <a:rPr lang="en-US" sz="10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000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1000" i="1">
                                <a:latin typeface="Cambria Math" panose="02040503050406030204" pitchFamily="18" charset="0"/>
                              </a:rPr>
                              <m:t>𝐵𝑆</m:t>
                            </m:r>
                          </m:sub>
                          <m:sup>
                            <m:r>
                              <a:rPr lang="en-US" sz="1000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sSubSup>
                          <m:sSubSupPr>
                            <m:ctrlPr>
                              <a:rPr lang="en-US" sz="10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000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1000" i="1">
                                <a:latin typeface="Cambria Math" panose="02040503050406030204" pitchFamily="18" charset="0"/>
                              </a:rPr>
                              <m:t>𝑀𝑆</m:t>
                            </m:r>
                          </m:sub>
                          <m:sup>
                            <m:r>
                              <a:rPr lang="en-US" sz="1000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1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000" i="1">
                                <a:latin typeface="Cambria Math" panose="02040503050406030204" pitchFamily="18" charset="0"/>
                              </a:rPr>
                              <m:t>𝐻𝑧</m:t>
                            </m:r>
                          </m:e>
                        </m:d>
                      </m:num>
                      <m:den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(=3×</m:t>
                        </m:r>
                        <m:sSup>
                          <m:sSupPr>
                            <m:ctrlPr>
                              <a:rPr lang="en-US" sz="1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000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1000" i="1">
                                <a:latin typeface="Cambria Math" panose="02040503050406030204" pitchFamily="18" charset="0"/>
                              </a:rPr>
                              <m:t>8</m:t>
                            </m:r>
                          </m:sup>
                        </m:sSup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sz="1000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0678" y="2563629"/>
                <a:ext cx="2384564" cy="51264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3327541" y="3104524"/>
            <a:ext cx="36066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ICD = 130m	</a:t>
            </a:r>
          </a:p>
          <a:p>
            <a:r>
              <a:rPr lang="en-US" sz="1200" dirty="0" smtClean="0"/>
              <a:t>AP antenna height 10m</a:t>
            </a:r>
          </a:p>
          <a:p>
            <a:r>
              <a:rPr lang="en-US" sz="1200" dirty="0" smtClean="0"/>
              <a:t>STA antenna height 1.5m</a:t>
            </a:r>
          </a:p>
          <a:p>
            <a:r>
              <a:rPr lang="en-US" sz="1200" dirty="0" smtClean="0"/>
              <a:t>AP TX power 20dBm</a:t>
            </a:r>
          </a:p>
          <a:p>
            <a:r>
              <a:rPr lang="en-US" sz="1200" dirty="0" smtClean="0"/>
              <a:t>STA TX power 15dBm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90581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492576" y="788427"/>
            <a:ext cx="1475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UMi</a:t>
            </a:r>
            <a:r>
              <a:rPr lang="en-US" dirty="0" smtClean="0"/>
              <a:t> LOS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884094"/>
            <a:ext cx="8273045" cy="5509916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 bwMode="auto">
          <a:xfrm>
            <a:off x="5257800" y="3352800"/>
            <a:ext cx="3709860" cy="533400"/>
          </a:xfrm>
          <a:prstGeom prst="ellips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747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 Geometry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488002"/>
            <a:ext cx="6553200" cy="477050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610100" y="4800600"/>
            <a:ext cx="43491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Note: Simulation document uses Frequency re-use of 1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4397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Cell Radius </a:t>
            </a:r>
            <a:r>
              <a:rPr lang="en-US" b="0" dirty="0" smtClean="0"/>
              <a:t>30m      </a:t>
            </a:r>
            <a:r>
              <a:rPr lang="en-US" b="0" dirty="0" err="1" smtClean="0"/>
              <a:t>UMi</a:t>
            </a:r>
            <a:r>
              <a:rPr lang="en-US" b="0" dirty="0" smtClean="0"/>
              <a:t> </a:t>
            </a:r>
            <a:r>
              <a:rPr lang="en-US" b="0" dirty="0"/>
              <a:t>LOS</a:t>
            </a:r>
            <a:br>
              <a:rPr lang="en-US" b="0" dirty="0"/>
            </a:br>
            <a:r>
              <a:rPr lang="en-US" b="0" dirty="0"/>
              <a:t>No obstruction losses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714863"/>
            <a:ext cx="6019800" cy="4659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641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609600"/>
            <a:ext cx="7162800" cy="5794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088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488" y="685800"/>
            <a:ext cx="7239000" cy="5702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776044"/>
            <a:ext cx="7317732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31724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78498</TotalTime>
  <Words>630</Words>
  <Application>Microsoft Office PowerPoint</Application>
  <PresentationFormat>On-screen Show (4:3)</PresentationFormat>
  <Paragraphs>139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Cambria Math</vt:lpstr>
      <vt:lpstr>Times New Roman</vt:lpstr>
      <vt:lpstr>Default Design</vt:lpstr>
      <vt:lpstr>Document</vt:lpstr>
      <vt:lpstr>Microsoft Visio 2003-2010 Drawing</vt:lpstr>
      <vt:lpstr>TG ax Outdoor Enterprise Scenario and DSC</vt:lpstr>
      <vt:lpstr>Background</vt:lpstr>
      <vt:lpstr>Outdoor Enterprise Scenario</vt:lpstr>
      <vt:lpstr>PowerPoint Presentation</vt:lpstr>
      <vt:lpstr>Cell Geometry</vt:lpstr>
      <vt:lpstr>Cell Radius 30m      UMi LOS No obstruction losses</vt:lpstr>
      <vt:lpstr>PowerPoint Presentation</vt:lpstr>
      <vt:lpstr>PowerPoint Presentation</vt:lpstr>
      <vt:lpstr>PowerPoint Presentation</vt:lpstr>
      <vt:lpstr>Summary on Frequency Re-Use 7 </vt:lpstr>
      <vt:lpstr>PowerPoint Presentation</vt:lpstr>
      <vt:lpstr>PowerPoint Presentation</vt:lpstr>
      <vt:lpstr>Summary on Frequency Re-Use 3 </vt:lpstr>
      <vt:lpstr>Conclusions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Graham Smith</cp:lastModifiedBy>
  <cp:revision>1511</cp:revision>
  <cp:lastPrinted>1998-02-10T13:28:06Z</cp:lastPrinted>
  <dcterms:created xsi:type="dcterms:W3CDTF">1998-02-10T13:07:52Z</dcterms:created>
  <dcterms:modified xsi:type="dcterms:W3CDTF">2015-07-10T19:11:35Z</dcterms:modified>
</cp:coreProperties>
</file>