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6" r:id="rId2"/>
    <p:sldId id="466" r:id="rId3"/>
    <p:sldId id="430" r:id="rId4"/>
    <p:sldId id="461" r:id="rId5"/>
    <p:sldId id="460" r:id="rId6"/>
    <p:sldId id="462" r:id="rId7"/>
    <p:sldId id="463" r:id="rId8"/>
    <p:sldId id="464" r:id="rId9"/>
    <p:sldId id="465" r:id="rId10"/>
    <p:sldId id="441" r:id="rId11"/>
    <p:sldId id="442" r:id="rId12"/>
    <p:sldId id="447" r:id="rId13"/>
    <p:sldId id="436" r:id="rId14"/>
    <p:sldId id="437" r:id="rId15"/>
    <p:sldId id="438" r:id="rId16"/>
    <p:sldId id="439" r:id="rId17"/>
    <p:sldId id="467" r:id="rId18"/>
    <p:sldId id="454" r:id="rId19"/>
    <p:sldId id="455" r:id="rId20"/>
    <p:sldId id="456" r:id="rId21"/>
    <p:sldId id="457" r:id="rId22"/>
    <p:sldId id="458" r:id="rId23"/>
    <p:sldId id="459" r:id="rId2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8CC"/>
    <a:srgbClr val="FCECE7"/>
    <a:srgbClr val="CCECFF"/>
    <a:srgbClr val="CCD0E1"/>
    <a:srgbClr val="E7E9F1"/>
    <a:srgbClr val="0000FF"/>
    <a:srgbClr val="FF0066"/>
    <a:srgbClr val="FFFFCC"/>
    <a:srgbClr val="00B0F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5" autoAdjust="0"/>
    <p:restoredTop sz="96308" autoAdjust="0"/>
  </p:normalViewPr>
  <p:slideViewPr>
    <p:cSldViewPr>
      <p:cViewPr>
        <p:scale>
          <a:sx n="110" d="100"/>
          <a:sy n="110" d="100"/>
        </p:scale>
        <p:origin x="-9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106" y="-84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4478" y="1997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5427" y="199731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6347" y="954902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4207" y="954902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885" y="411800"/>
            <a:ext cx="538799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885" y="954902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885" y="9537211"/>
            <a:ext cx="55375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6114" y="11534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333" y="11534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485" y="4686752"/>
            <a:ext cx="4940793" cy="44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9215" y="955240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0722" y="95524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184" y="95524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3"/>
            <a:ext cx="53293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1"/>
            <a:ext cx="547743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7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0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69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80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5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/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7197" y="6475413"/>
            <a:ext cx="2096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802.11-15/0801r0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DCCA/DSC Reference Simulation Results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kern="0" dirty="0" smtClean="0"/>
              <a:t>Date: 2015/07/12</a:t>
            </a:r>
            <a:endParaRPr lang="en-US" sz="2000" b="0" kern="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360952"/>
              </p:ext>
            </p:extLst>
          </p:nvPr>
        </p:nvGraphicFramePr>
        <p:xfrm>
          <a:off x="1147763" y="2700338"/>
          <a:ext cx="6737350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Document" r:id="rId3" imgW="8565367" imgH="5852375" progId="Word.Document.8">
                  <p:embed/>
                </p:oleObj>
              </mc:Choice>
              <mc:Fallback>
                <p:oleObj name="Document" r:id="rId3" imgW="8565367" imgH="5852375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700338"/>
                        <a:ext cx="6737350" cy="459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0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Checkpoint 1 PPDU Duration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08140"/>
          </a:xfrm>
        </p:spPr>
        <p:txBody>
          <a:bodyPr/>
          <a:lstStyle/>
          <a:p>
            <a:r>
              <a:rPr kumimoji="1" lang="en-US" altLang="ja-JP" sz="1800" dirty="0" smtClean="0"/>
              <a:t>PPDU Duration = 1,732 [us]</a:t>
            </a:r>
          </a:p>
          <a:p>
            <a:r>
              <a:rPr kumimoji="1" lang="en-US" altLang="ja-JP" sz="1800" dirty="0" smtClean="0"/>
              <a:t>Detail</a:t>
            </a:r>
          </a:p>
          <a:p>
            <a:pPr lvl="1"/>
            <a:r>
              <a:rPr kumimoji="1" lang="en-US" altLang="ja-JP" sz="1600" dirty="0" smtClean="0"/>
              <a:t>MPDU Length = 1,472 (App) + 28 (UDP/IP) + 8 (LLC) + 30 (MAC+FCS) + 4 (Delimiter) + 2 (Pad) = 1,544 [bytes]</a:t>
            </a:r>
          </a:p>
          <a:p>
            <a:pPr lvl="1"/>
            <a:r>
              <a:rPr kumimoji="1" lang="en-US" altLang="ja-JP" sz="1600" dirty="0" smtClean="0"/>
              <a:t>PSDU Length = MPDU Length * 32 = 49,408 [bytes] = 395,264 [bits]</a:t>
            </a:r>
          </a:p>
          <a:p>
            <a:pPr lvl="1"/>
            <a:r>
              <a:rPr kumimoji="1" lang="en-US" altLang="ja-JP" sz="1600" dirty="0" smtClean="0"/>
              <a:t>Data Length = Service + PSDU Length + Tail = 16 + 395,264 + 6 = 395,286 [bits]</a:t>
            </a:r>
          </a:p>
          <a:p>
            <a:pPr lvl="1"/>
            <a:r>
              <a:rPr kumimoji="1" lang="en-US" altLang="ja-JP" sz="1600" dirty="0" smtClean="0"/>
              <a:t>Data Symbols (MCS5) = CEILING (395,286 / 936) = 423 [symbols]</a:t>
            </a:r>
          </a:p>
          <a:p>
            <a:pPr lvl="1"/>
            <a:r>
              <a:rPr kumimoji="1" lang="en-US" altLang="ja-JP" sz="1600" dirty="0" smtClean="0"/>
              <a:t>Data Duration = 423 * 4 = 1,692 [us]</a:t>
            </a:r>
          </a:p>
          <a:p>
            <a:pPr lvl="1"/>
            <a:r>
              <a:rPr kumimoji="1" lang="en-US" altLang="ja-JP" sz="1600" dirty="0" smtClean="0"/>
              <a:t>VHT Preamble Duration (L-STF+L-LTF+L-SIG+VHT-SIG-A+VHT-STF+VHT-LTF+VHT-SIG-B) = 40 [us]</a:t>
            </a:r>
          </a:p>
          <a:p>
            <a:pPr lvl="1"/>
            <a:r>
              <a:rPr kumimoji="1" lang="en-US" altLang="ja-JP" sz="1600" dirty="0" smtClean="0"/>
              <a:t>PPDU Duration = 1,692 + 40 = 1,732 [us]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Checkpoint 2 RSSI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285156"/>
              </p:ext>
            </p:extLst>
          </p:nvPr>
        </p:nvGraphicFramePr>
        <p:xfrm>
          <a:off x="685800" y="1981200"/>
          <a:ext cx="7772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  <a:gridCol w="971550"/>
              </a:tblGrid>
              <a:tr h="370840">
                <a:tc rowSpan="2" gridSpan="2">
                  <a:txBody>
                    <a:bodyPr/>
                    <a:lstStyle/>
                    <a:p>
                      <a:endParaRPr kumimoji="1" lang="ja-JP" alt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Rx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AP1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STA1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STA3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STA4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Tx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AP1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-63.42</a:t>
                      </a:r>
                    </a:p>
                  </a:txBody>
                  <a:tcPr marL="90000" marR="90000" marT="46800" marB="46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-39.23</a:t>
                      </a:r>
                    </a:p>
                  </a:txBody>
                  <a:tcPr marL="90000" marR="90000" marT="46800" marB="46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-39.23</a:t>
                      </a:r>
                    </a:p>
                  </a:txBody>
                  <a:tcPr marL="90000" marR="90000" marT="46800" marB="46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-65.49</a:t>
                      </a:r>
                    </a:p>
                  </a:txBody>
                  <a:tcPr marL="90000" marR="90000" marT="46800" marB="46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-65.49</a:t>
                      </a:r>
                    </a:p>
                  </a:txBody>
                  <a:tcPr marL="90000" marR="90000" marT="46800" marB="46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-63.42</a:t>
                      </a:r>
                    </a:p>
                  </a:txBody>
                  <a:tcPr marL="90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-65.49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-65.49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-39.23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-39.23</a:t>
                      </a:r>
                    </a:p>
                  </a:txBody>
                  <a:tcPr marL="90000" marR="90000" marT="46800" marB="468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STA1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-44.23</a:t>
                      </a:r>
                    </a:p>
                  </a:txBody>
                  <a:tcPr marL="90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-70.49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-51.29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-72.42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-72.72</a:t>
                      </a:r>
                    </a:p>
                  </a:txBody>
                  <a:tcPr marL="90000" marR="90000" marT="46800" marB="468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-44.23</a:t>
                      </a:r>
                    </a:p>
                  </a:txBody>
                  <a:tcPr marL="90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-70.49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-51.29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-72.72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-72.42</a:t>
                      </a:r>
                    </a:p>
                  </a:txBody>
                  <a:tcPr marL="90000" marR="90000" marT="46800" marB="468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STA3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-70.49</a:t>
                      </a:r>
                    </a:p>
                  </a:txBody>
                  <a:tcPr marL="90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-44.23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-72.42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-72.72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-51.29</a:t>
                      </a:r>
                    </a:p>
                  </a:txBody>
                  <a:tcPr marL="90000" marR="90000" marT="46800" marB="468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STA4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-70.49</a:t>
                      </a:r>
                    </a:p>
                  </a:txBody>
                  <a:tcPr marL="90000" marR="90000" marT="46800" marB="468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-44.23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-72.72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-72.42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-51.29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000" marR="90000" marT="46800" marB="46800"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Checkpoint 3 Theoretical System Throughput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r>
              <a:rPr lang="en-US" altLang="ja-JP" sz="1600" dirty="0"/>
              <a:t>T</a:t>
            </a:r>
            <a:r>
              <a:rPr lang="en-US" altLang="ja-JP" sz="1600" dirty="0" smtClean="0"/>
              <a:t>heoretical </a:t>
            </a:r>
            <a:r>
              <a:rPr lang="en-US" altLang="ja-JP" sz="1600" dirty="0"/>
              <a:t>MSDU throughput calculation for MCS 5 (234Mbps), Aggregation size = 32:</a:t>
            </a:r>
            <a:endParaRPr lang="ja-JP" altLang="ja-JP" sz="1600" dirty="0"/>
          </a:p>
          <a:p>
            <a:r>
              <a:rPr lang="en-US" altLang="ja-JP" sz="1600" dirty="0"/>
              <a:t> </a:t>
            </a:r>
            <a:endParaRPr lang="ja-JP" altLang="ja-JP" sz="1600" dirty="0"/>
          </a:p>
          <a:p>
            <a:r>
              <a:rPr lang="en-US" altLang="ja-JP" sz="1600" dirty="0"/>
              <a:t>Packet time = VHT preamble time + CEILING ((PPDU size x Aggregation size X 8 + service/tail bits)) / date rate, 4)</a:t>
            </a:r>
            <a:endParaRPr lang="ja-JP" altLang="ja-JP" sz="1600" dirty="0"/>
          </a:p>
          <a:p>
            <a:r>
              <a:rPr lang="en-US" altLang="ja-JP" sz="1600" dirty="0" smtClean="0"/>
              <a:t>= </a:t>
            </a:r>
            <a:r>
              <a:rPr lang="en-US" altLang="ja-JP" sz="1600" dirty="0" smtClean="0"/>
              <a:t>1732 </a:t>
            </a:r>
            <a:r>
              <a:rPr lang="en-US" altLang="ja-JP" sz="1600" dirty="0"/>
              <a:t>us</a:t>
            </a:r>
            <a:endParaRPr lang="ja-JP" altLang="ja-JP" sz="1600" dirty="0"/>
          </a:p>
          <a:p>
            <a:r>
              <a:rPr lang="en-US" altLang="ja-JP" sz="1600" dirty="0"/>
              <a:t> </a:t>
            </a:r>
            <a:endParaRPr lang="ja-JP" altLang="ja-JP" sz="1600" dirty="0"/>
          </a:p>
          <a:p>
            <a:r>
              <a:rPr lang="en-US" altLang="ja-JP" sz="1600" dirty="0"/>
              <a:t>Average packet time = Average medium waiting time + Packet time + SIFS + ACK time</a:t>
            </a:r>
            <a:endParaRPr lang="ja-JP" altLang="ja-JP" sz="1600" dirty="0"/>
          </a:p>
          <a:p>
            <a:r>
              <a:rPr lang="en-US" altLang="ja-JP" sz="1600" dirty="0" smtClean="0"/>
              <a:t>= </a:t>
            </a:r>
            <a:r>
              <a:rPr lang="en-US" altLang="ja-JP" sz="1600" dirty="0"/>
              <a:t>SIFS + AIFSN x slot time + CW/2 x slot time + Packet time + SIFS + ACK time</a:t>
            </a:r>
            <a:endParaRPr lang="ja-JP" altLang="ja-JP" sz="1600" dirty="0"/>
          </a:p>
          <a:p>
            <a:r>
              <a:rPr lang="en-US" altLang="ja-JP" sz="1600" dirty="0" smtClean="0"/>
              <a:t>= </a:t>
            </a:r>
            <a:r>
              <a:rPr lang="en-US" altLang="ja-JP" sz="1600" dirty="0" smtClean="0"/>
              <a:t>1926.5 </a:t>
            </a:r>
            <a:r>
              <a:rPr lang="en-US" altLang="ja-JP" sz="1600" dirty="0"/>
              <a:t>us</a:t>
            </a:r>
            <a:endParaRPr lang="ja-JP" altLang="ja-JP" sz="1600" dirty="0"/>
          </a:p>
          <a:p>
            <a:r>
              <a:rPr lang="en-US" altLang="ja-JP" sz="1600" dirty="0"/>
              <a:t> </a:t>
            </a:r>
            <a:endParaRPr lang="ja-JP" altLang="ja-JP" sz="1600" dirty="0"/>
          </a:p>
          <a:p>
            <a:r>
              <a:rPr lang="en-US" altLang="ja-JP" sz="1600" dirty="0"/>
              <a:t>Theoretical MSDU throughput = (MSDU size – MAC header) x 8 x Aggregation size / Average packet time</a:t>
            </a:r>
            <a:endParaRPr lang="ja-JP" altLang="ja-JP" sz="1600" dirty="0"/>
          </a:p>
          <a:p>
            <a:r>
              <a:rPr lang="en-US" altLang="ja-JP" sz="1600" dirty="0" smtClean="0"/>
              <a:t>~= </a:t>
            </a:r>
            <a:r>
              <a:rPr lang="en-US" altLang="ja-JP" sz="1600" dirty="0"/>
              <a:t>202 Mbps</a:t>
            </a:r>
            <a:endParaRPr lang="ja-JP" altLang="ja-JP" sz="1600" dirty="0"/>
          </a:p>
          <a:p>
            <a:r>
              <a:rPr lang="en-US" altLang="ja-JP" sz="1600" dirty="0"/>
              <a:t> </a:t>
            </a:r>
            <a:endParaRPr lang="ja-JP" altLang="ja-JP" sz="1600" dirty="0"/>
          </a:p>
          <a:p>
            <a:endParaRPr kumimoji="1" lang="ja-JP" altLang="en-US" sz="1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Traffic </a:t>
            </a:r>
            <a:r>
              <a:rPr kumimoji="1" lang="en-US" altLang="ja-JP" dirty="0"/>
              <a:t>Model / MCS </a:t>
            </a:r>
            <a:r>
              <a:rPr kumimoji="1" lang="en-US" altLang="ja-JP" dirty="0" smtClean="0"/>
              <a:t>Selection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780863"/>
              </p:ext>
            </p:extLst>
          </p:nvPr>
        </p:nvGraphicFramePr>
        <p:xfrm>
          <a:off x="685800" y="1981200"/>
          <a:ext cx="8280920" cy="3362280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158008"/>
                <a:gridCol w="6122912"/>
              </a:tblGrid>
              <a:tr h="522900">
                <a:tc>
                  <a:txBody>
                    <a:bodyPr/>
                    <a:lstStyle/>
                    <a:p>
                      <a:pPr marL="0" marR="0" lv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</a:rPr>
                        <a:t>200Mbps / STA; UDP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MPDU 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1538 Bytes (from SSD) (1544 Bytes in total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incl. all overhead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68580" marR="68580" marT="0" marB="0" anchor="ctr"/>
                </a:tc>
              </a:tr>
              <a:tr h="891822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Aggregation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Aggregation: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32 MPDUs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with 4-byte MPDU delimiter per A-MPDU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No  A-MSDU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Implicit immediate BA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</a:t>
                      </a:r>
                      <a:r>
                        <a:rPr lang="en-US" sz="1400" baseline="0" dirty="0" smtClean="0">
                          <a:effectLst/>
                        </a:rPr>
                        <a:t> direction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UL only</a:t>
                      </a:r>
                      <a:endParaRPr lang="en-US" altLang="zh-CN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of Data frame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VHT PPDU (MCS 5, fixed),</a:t>
                      </a: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of ACK frame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non-HT duplicate PPDU (6Mbps, BPSK(R=1/2), fixed)</a:t>
                      </a:r>
                      <a:endParaRPr lang="ja-JP" altLang="ja-J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July 2015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Masahito Mori, Sony Corporation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Slide </a:t>
            </a:r>
            <a:fld id="{2D2062C0-C847-4A13-8FA5-E3D8EB01C832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5589240"/>
            <a:ext cx="604672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Changes from 15/0652r1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 description of “start time” added in Traffic type (copied from Box5 scenario, 1 July 2015)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The description of MPDU size changed (copied from </a:t>
            </a:r>
            <a:r>
              <a:rPr kumimoji="1" lang="en-US" altLang="ja-JP" dirty="0"/>
              <a:t>Box5 scenario, </a:t>
            </a:r>
            <a:r>
              <a:rPr kumimoji="1" lang="en-US" altLang="ja-JP" dirty="0" smtClean="0"/>
              <a:t>9 </a:t>
            </a:r>
            <a:r>
              <a:rPr kumimoji="1" lang="en-US" altLang="ja-JP" dirty="0"/>
              <a:t>July 2015</a:t>
            </a:r>
            <a:r>
              <a:rPr kumimoji="1" lang="en-US" altLang="ja-JP" dirty="0" smtClean="0"/>
              <a:t>)</a:t>
            </a: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915816" y="3032956"/>
            <a:ext cx="4500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458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Reference Operational </a:t>
            </a:r>
            <a:r>
              <a:rPr kumimoji="1" lang="en-US" altLang="ja-JP" dirty="0"/>
              <a:t>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July 2015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Masahito Mori, Sony Corporation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Slide </a:t>
            </a:r>
            <a:fld id="{2D2062C0-C847-4A13-8FA5-E3D8EB01C832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75289"/>
              </p:ext>
            </p:extLst>
          </p:nvPr>
        </p:nvGraphicFramePr>
        <p:xfrm>
          <a:off x="143508" y="1556792"/>
          <a:ext cx="8892988" cy="5394960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3669788"/>
                <a:gridCol w="5223200"/>
              </a:tblGrid>
              <a:tr h="24633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7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BW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All BSSs </a:t>
                      </a:r>
                      <a:r>
                        <a:rPr lang="en-US" sz="1400" dirty="0" smtClean="0">
                          <a:effectLst/>
                        </a:rPr>
                        <a:t>at 5GHz  (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Ch36, 5180MHz</a:t>
                      </a:r>
                      <a:r>
                        <a:rPr lang="en-US" sz="1400" dirty="0" smtClean="0">
                          <a:effectLst/>
                        </a:rPr>
                        <a:t>) </a:t>
                      </a:r>
                      <a:r>
                        <a:rPr lang="en-GB" sz="1400" dirty="0" smtClean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80 MHz,</a:t>
                      </a:r>
                      <a:r>
                        <a:rPr lang="en-US" sz="1400" baseline="0" dirty="0" smtClean="0">
                          <a:effectLst/>
                        </a:rPr>
                        <a:t> no dynamic bandwidth</a:t>
                      </a:r>
                      <a:r>
                        <a:rPr lang="en-GB" sz="1400" dirty="0" smtClean="0">
                          <a:effectLst/>
                        </a:rPr>
                        <a:t>]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Shadow fading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</a:rPr>
                        <a:t>No shadowing</a:t>
                      </a:r>
                      <a:endParaRPr lang="en-US" altLang="zh-CN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Data Preamble Type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[5GHz</a:t>
                      </a:r>
                      <a:r>
                        <a:rPr lang="en-GB" sz="1100" dirty="0">
                          <a:effectLst/>
                        </a:rPr>
                        <a:t>, 11ac</a:t>
                      </a:r>
                      <a:r>
                        <a:rPr lang="en-GB" sz="1100" dirty="0" smtClean="0">
                          <a:effectLst/>
                        </a:rPr>
                        <a:t>],</a:t>
                      </a:r>
                      <a:r>
                        <a:rPr lang="en-US" altLang="zh-CN" sz="1100" baseline="0" dirty="0" smtClean="0">
                          <a:effectLst/>
                        </a:rPr>
                        <a:t> duration is considered.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per antenna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20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400" dirty="0">
                          <a:effectLst/>
                        </a:rPr>
                        <a:t>per antenna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/ STA number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TX/RX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antennas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1/1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/ STA antenna height above floor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/ 1.5m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0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-2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Guard Interval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Symbol length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4us / symbol,</a:t>
                      </a: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800ns   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4us with 800ns GI per OFDM symbol</a:t>
                      </a: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Noise Figure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>
                          <a:effectLst/>
                        </a:rPr>
                        <a:t>7dB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CCA-SD threshold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-76/-66/-56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dBm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/ 80MHz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CCA-ED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(for any signal) threshold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-56dBm/80MHz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abstraction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altLang="zh-CN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Use PER table from BCC,1458byte in EMD Appendix 3</a:t>
                      </a: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Pathloss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Model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kumimoji="1" lang="en-US" altLang="ja-JP" sz="1400" dirty="0" smtClean="0"/>
                        <a:t>Exponent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of 2 up to 10m, exponent of 3.5 beyond (same  as SS3)</a:t>
                      </a:r>
                      <a:endParaRPr lang="en-US" alt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 bwMode="auto">
          <a:xfrm>
            <a:off x="575556" y="5229200"/>
            <a:ext cx="126014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>
            <a:off x="4319972" y="5229200"/>
            <a:ext cx="14761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3400989" y="5409220"/>
            <a:ext cx="555312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Changes from 15/0652r1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The description of Guard Interval changed (copied from </a:t>
            </a:r>
            <a:r>
              <a:rPr kumimoji="1" lang="en-US" altLang="ja-JP" dirty="0"/>
              <a:t>Box5 scenario, </a:t>
            </a:r>
            <a:r>
              <a:rPr kumimoji="1" lang="en-US" altLang="ja-JP" dirty="0" smtClean="0"/>
              <a:t>9 </a:t>
            </a:r>
            <a:r>
              <a:rPr kumimoji="1" lang="en-US" altLang="ja-JP" dirty="0"/>
              <a:t>July 2015</a:t>
            </a:r>
            <a:r>
              <a:rPr kumimoji="1" lang="en-US" altLang="ja-JP" dirty="0" smtClean="0"/>
              <a:t>)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039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Operational </a:t>
            </a:r>
            <a:r>
              <a:rPr kumimoji="1" lang="en-US" altLang="ja-JP" dirty="0"/>
              <a:t>Parameters (cont’d)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July 2015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Masahito Mori, Sony Corporation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Slide </a:t>
            </a:r>
            <a:fld id="{2D2062C0-C847-4A13-8FA5-E3D8EB01C832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66600"/>
              </p:ext>
            </p:extLst>
          </p:nvPr>
        </p:nvGraphicFramePr>
        <p:xfrm>
          <a:off x="539552" y="1916832"/>
          <a:ext cx="8280920" cy="3681756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432248"/>
                <a:gridCol w="5848672"/>
              </a:tblGrid>
              <a:tr h="391500"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2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</a:t>
                      </a:r>
                      <a:r>
                        <a:rPr lang="en-US" sz="1400" dirty="0" smtClean="0">
                          <a:effectLst/>
                        </a:rPr>
                        <a:t>protocol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EDCA, </a:t>
                      </a:r>
                      <a:r>
                        <a:rPr lang="en-US" altLang="zh-CN" sz="1400" dirty="0" smtClean="0">
                          <a:effectLst/>
                        </a:rPr>
                        <a:t>AC_BE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with default parameters</a:t>
                      </a:r>
                      <a:r>
                        <a:rPr lang="en-US" sz="1400" dirty="0" smtClean="0">
                          <a:effectLst/>
                        </a:rPr>
                        <a:t>]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[</a:t>
                      </a:r>
                      <a:r>
                        <a:rPr lang="en-US" sz="1400" dirty="0" err="1" smtClean="0">
                          <a:effectLst/>
                        </a:rPr>
                        <a:t>CWmin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 = 15, </a:t>
                      </a:r>
                      <a:r>
                        <a:rPr lang="en-US" sz="1400" baseline="0" dirty="0" err="1" smtClean="0">
                          <a:effectLst/>
                        </a:rPr>
                        <a:t>CWmax</a:t>
                      </a:r>
                      <a:r>
                        <a:rPr lang="en-US" sz="1400" baseline="0" dirty="0" smtClean="0">
                          <a:effectLst/>
                        </a:rPr>
                        <a:t> = 1023, </a:t>
                      </a:r>
                      <a:r>
                        <a:rPr lang="en-US" sz="1400" baseline="0" dirty="0" err="1" smtClean="0">
                          <a:effectLst/>
                        </a:rPr>
                        <a:t>AIFSn</a:t>
                      </a:r>
                      <a:r>
                        <a:rPr lang="en-US" sz="1400" baseline="0" dirty="0" smtClean="0">
                          <a:effectLst/>
                        </a:rPr>
                        <a:t>=3 ]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Queue length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 single queue for each traffic link is set inside AP/STA sized of 2000 packets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278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number of retries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Beacon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Disabled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RTS/CTS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OFF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&gt;= 10s per drop</a:t>
                      </a: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# of  Test Run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 times</a:t>
                      </a: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Throughput</a:t>
                      </a:r>
                      <a:r>
                        <a:rPr lang="en-US" sz="1400" baseline="0" dirty="0" smtClean="0">
                          <a:effectLst/>
                        </a:rPr>
                        <a:t> metric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Per</a:t>
                      </a:r>
                      <a:r>
                        <a:rPr lang="en-US" sz="1400" baseline="0" dirty="0" smtClean="0">
                          <a:effectLst/>
                        </a:rPr>
                        <a:t> non-AP STA throughput (received bits/overall simulation time),  measured at MAC SAP (MSDU)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PER of all STA (1 - # of success </a:t>
                      </a:r>
                      <a:r>
                        <a:rPr kumimoji="0" lang="en-US" altLang="ko-KR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 of transmitted A-MPDU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subframes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per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second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 bwMode="auto">
          <a:xfrm>
            <a:off x="575556" y="5193196"/>
            <a:ext cx="97210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863588" y="4833736"/>
            <a:ext cx="556243" cy="21544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</a:rPr>
              <a:t>Output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1520" y="5589240"/>
            <a:ext cx="496963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Changes from 15/0652r1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“Running time” added (copied from Box5 scenario, 1 July 2015)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“# Test Run” added (1 July 2015)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“PER” and “#transmitted frames” added as an output metric (1 July 2015)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2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CCA level and Receiver </a:t>
            </a:r>
            <a:r>
              <a:rPr kumimoji="1" lang="en-US" altLang="ja-JP" dirty="0"/>
              <a:t>State </a:t>
            </a:r>
            <a:r>
              <a:rPr kumimoji="1" lang="en-US" altLang="ja-JP" dirty="0" smtClean="0"/>
              <a:t>Machine for calibration</a:t>
            </a:r>
            <a:endParaRPr kumimoji="1" lang="ja-JP" altLang="en-US" dirty="0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Apply CCA-SD threshold of -76, -66, and -56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 to draw throughput graphs</a:t>
            </a:r>
          </a:p>
          <a:p>
            <a:r>
              <a:rPr kumimoji="1" lang="en-US" altLang="ja-JP" dirty="0" smtClean="0"/>
              <a:t>“Packet reception and preamble detection procedure” shall</a:t>
            </a:r>
          </a:p>
          <a:p>
            <a:pPr lvl="1"/>
            <a:r>
              <a:rPr lang="en-US" altLang="ja-JP" dirty="0" smtClean="0"/>
              <a:t>Follow Appendix 4 of Evaluation Methodology document [3]</a:t>
            </a:r>
          </a:p>
          <a:p>
            <a:pPr lvl="1"/>
            <a:r>
              <a:rPr lang="en-US" altLang="ja-JP" dirty="0" smtClean="0"/>
              <a:t>Set “PPDU capture window” to 0 ns</a:t>
            </a:r>
          </a:p>
          <a:p>
            <a:pPr lvl="1"/>
            <a:r>
              <a:rPr lang="en-US" altLang="ja-JP" dirty="0" smtClean="0"/>
              <a:t>Set “preemption window” to 0 ns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July 2015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Masahito Mori, Sony Corporation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Slide </a:t>
            </a:r>
            <a:fld id="{2D2062C0-C847-4A13-8FA5-E3D8EB01C832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CCA level and Receiver State Machine for </a:t>
            </a:r>
            <a:r>
              <a:rPr kumimoji="1" lang="en-US" altLang="ja-JP" dirty="0" smtClean="0"/>
              <a:t>calibration (Cont.)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352119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Confirmation about Rx Sensitivity</a:t>
            </a:r>
          </a:p>
          <a:p>
            <a:pPr lvl="1"/>
            <a:r>
              <a:rPr kumimoji="1" lang="en-US" altLang="ja-JP" dirty="0" smtClean="0"/>
              <a:t>Sony assumes “</a:t>
            </a:r>
            <a:r>
              <a:rPr kumimoji="1" lang="en-US" altLang="ja-JP" b="1" dirty="0" smtClean="0">
                <a:solidFill>
                  <a:srgbClr val="FF0066"/>
                </a:solidFill>
              </a:rPr>
              <a:t>Rx Sensitivity = CCA-SD</a:t>
            </a:r>
            <a:r>
              <a:rPr kumimoji="1" lang="en-US" altLang="ja-JP" dirty="0" smtClean="0"/>
              <a:t>” in this calibration</a:t>
            </a:r>
          </a:p>
          <a:p>
            <a:pPr lvl="2"/>
            <a:r>
              <a:rPr kumimoji="1" lang="en-US" altLang="ja-JP" dirty="0" smtClean="0"/>
              <a:t>In this calibration scenario, it means that Rx Sensitivity also varies to -76dBm/-66dBm/-56dBm</a:t>
            </a:r>
          </a:p>
          <a:p>
            <a:pPr lvl="2"/>
            <a:r>
              <a:rPr kumimoji="1" lang="en-US" altLang="ja-JP" dirty="0" smtClean="0"/>
              <a:t>The signal that has </a:t>
            </a:r>
            <a:r>
              <a:rPr kumimoji="1" lang="en-US" altLang="ja-JP" dirty="0" err="1" smtClean="0"/>
              <a:t>rx</a:t>
            </a:r>
            <a:r>
              <a:rPr kumimoji="1" lang="en-US" altLang="ja-JP" dirty="0" smtClean="0"/>
              <a:t> power below CCA-SD simply drops and doesn’t affect receiver state.</a:t>
            </a:r>
            <a:endParaRPr kumimoji="1" lang="en-US" altLang="ja-JP" dirty="0"/>
          </a:p>
          <a:p>
            <a:r>
              <a:rPr kumimoji="1" lang="en-US" altLang="ja-JP" dirty="0" smtClean="0"/>
              <a:t>Confirmation about the condition of Rx termination</a:t>
            </a:r>
          </a:p>
          <a:p>
            <a:pPr lvl="1"/>
            <a:r>
              <a:rPr kumimoji="1" lang="en-US" altLang="ja-JP" dirty="0" smtClean="0"/>
              <a:t>Sony assumes that the condition for early Rx termination is </a:t>
            </a:r>
            <a:br>
              <a:rPr kumimoji="1" lang="en-US" altLang="ja-JP" dirty="0" smtClean="0"/>
            </a:br>
            <a:r>
              <a:rPr kumimoji="1" lang="en-US" altLang="ja-JP" b="1" dirty="0" smtClean="0">
                <a:solidFill>
                  <a:srgbClr val="FF0066"/>
                </a:solidFill>
              </a:rPr>
              <a:t>only for occurring preamble error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Except above condition, </a:t>
            </a:r>
            <a:r>
              <a:rPr kumimoji="1" lang="en-US" altLang="ja-JP" b="1" dirty="0" smtClean="0"/>
              <a:t>once signal detected, reception continues to the end of PPDU</a:t>
            </a:r>
            <a:r>
              <a:rPr kumimoji="1" lang="en-US" altLang="ja-JP" dirty="0" smtClean="0"/>
              <a:t>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64506" y="4941168"/>
            <a:ext cx="233108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Let us confirm the implementation</a:t>
            </a:r>
          </a:p>
          <a:p>
            <a:r>
              <a:rPr kumimoji="1" lang="en-US" altLang="ja-JP" dirty="0" smtClean="0"/>
              <a:t>of each simulator.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590378" y="5766237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208022" y="5503159"/>
            <a:ext cx="936104" cy="2630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PLCP</a:t>
            </a:r>
            <a:endParaRPr kumimoji="1" lang="ja-JP" altLang="en-US" sz="105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144127" y="5503159"/>
            <a:ext cx="5259004" cy="263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PSDU</a:t>
            </a:r>
            <a:endParaRPr kumimoji="1" lang="ja-JP" altLang="en-US" sz="14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1419" y="5634698"/>
            <a:ext cx="116878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Arrived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PPDU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" name="直線矢印コネクタ 14"/>
          <p:cNvCxnSpPr>
            <a:stCxn id="17" idx="0"/>
          </p:cNvCxnSpPr>
          <p:nvPr/>
        </p:nvCxnSpPr>
        <p:spPr bwMode="auto">
          <a:xfrm flipH="1" flipV="1">
            <a:off x="2208022" y="5743761"/>
            <a:ext cx="8796" cy="2017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1436155" y="5945505"/>
            <a:ext cx="1561325" cy="507831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Detect/Not detect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depend on 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sensitivity=CCA-SD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 flipH="1" flipV="1">
            <a:off x="3152413" y="5749270"/>
            <a:ext cx="123443" cy="2017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3121493" y="5942952"/>
            <a:ext cx="1545295" cy="507831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is terminated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only if preamble error 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occurs.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284260" y="6030143"/>
            <a:ext cx="1715213" cy="33855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Otherwise, Rx continues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 end of PPDU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>
            <a:stCxn id="23" idx="0"/>
          </p:cNvCxnSpPr>
          <p:nvPr/>
        </p:nvCxnSpPr>
        <p:spPr bwMode="auto">
          <a:xfrm flipV="1">
            <a:off x="8141867" y="5766237"/>
            <a:ext cx="261264" cy="2639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480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SS1 Related Contributions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722520"/>
              </p:ext>
            </p:extLst>
          </p:nvPr>
        </p:nvGraphicFramePr>
        <p:xfrm>
          <a:off x="253751" y="1988841"/>
          <a:ext cx="8636497" cy="426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5861"/>
                <a:gridCol w="5292588"/>
                <a:gridCol w="2518048"/>
              </a:tblGrid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DCN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Title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Author (Affiliation)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14/0578r0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Residential Scenario CCA/TPC Simulation Discussion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Joseph Levy (</a:t>
                      </a:r>
                      <a:r>
                        <a:rPr lang="en-US" altLang="ja-JP" sz="1400" dirty="0" err="1" smtClean="0">
                          <a:effectLst/>
                          <a:latin typeface="+mn-lt"/>
                        </a:rPr>
                        <a:t>InterDigital</a:t>
                      </a:r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14/0832r0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Performance Evaluation of OBSS Densification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Po-Kai Huang (Intel)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2541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14/0833r0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Residential Scenario Sensitivity and Transmit Power Control Simulation Results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Ron </a:t>
                      </a:r>
                      <a:r>
                        <a:rPr lang="en-US" altLang="ja-JP" sz="1400" dirty="0" err="1" smtClean="0">
                          <a:effectLst/>
                          <a:latin typeface="+mn-lt"/>
                        </a:rPr>
                        <a:t>Murias</a:t>
                      </a:r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US" altLang="ja-JP" sz="1400" dirty="0" err="1" smtClean="0">
                          <a:effectLst/>
                          <a:latin typeface="+mn-lt"/>
                        </a:rPr>
                        <a:t>InterDigital</a:t>
                      </a:r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14/0846r1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CCA Study in Residential Scenario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Gwen Barriac (Qualcomm)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14/0861r0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Impact of CCA adaptation on spatial reuse in dense residential scenario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Sayantan Choudhury (Nokia)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14/0889r3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Performance Gains from CCA </a:t>
                      </a:r>
                      <a:r>
                        <a:rPr lang="en-US" altLang="ja-JP" sz="1400" dirty="0" err="1" smtClean="0">
                          <a:effectLst/>
                          <a:latin typeface="+mn-lt"/>
                        </a:rPr>
                        <a:t>Optimiation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effectLst/>
                          <a:latin typeface="+mn-lt"/>
                        </a:rPr>
                        <a:t>Nihar</a:t>
                      </a:r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 Jindal (Broadcom)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14/1199r1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CCA Study in Residential Scenario - Part 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Gwen Barriac (Qualcomm)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14/1225r1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Considerations on CCA for OBSS </a:t>
                      </a:r>
                      <a:r>
                        <a:rPr lang="en-US" altLang="ja-JP" sz="1400" dirty="0" err="1" smtClean="0">
                          <a:effectLst/>
                        </a:rPr>
                        <a:t>Opearation</a:t>
                      </a:r>
                      <a:r>
                        <a:rPr lang="en-US" altLang="ja-JP" sz="1400" dirty="0" smtClean="0">
                          <a:effectLst/>
                        </a:rPr>
                        <a:t> in 802.11ax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Jun Luo (Huawei)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14/1427r2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Performance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Gustav </a:t>
                      </a:r>
                      <a:r>
                        <a:rPr lang="en-US" altLang="ja-JP" sz="1400" dirty="0" err="1" smtClean="0">
                          <a:effectLst/>
                        </a:rPr>
                        <a:t>Wikstrom</a:t>
                      </a:r>
                      <a:r>
                        <a:rPr lang="en-US" altLang="ja-JP" sz="1400" dirty="0" smtClean="0">
                          <a:effectLst/>
                        </a:rPr>
                        <a:t> et al. (Ericsson)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14/1443r0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Adapting CCA and Receiver Sensitivity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Esa Tuomaala (Nokia)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15/0027r1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Simulation Based Evaluation DSC in residential scenario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M. </a:t>
                      </a:r>
                      <a:r>
                        <a:rPr lang="en-US" altLang="ja-JP" sz="1400" dirty="0" err="1" smtClean="0">
                          <a:effectLst/>
                        </a:rPr>
                        <a:t>Shahwaiz</a:t>
                      </a:r>
                      <a:r>
                        <a:rPr lang="en-US" altLang="ja-JP" sz="1400" dirty="0" smtClean="0">
                          <a:effectLst/>
                        </a:rPr>
                        <a:t> </a:t>
                      </a:r>
                      <a:r>
                        <a:rPr lang="en-US" altLang="ja-JP" sz="1400" dirty="0" err="1" smtClean="0">
                          <a:effectLst/>
                        </a:rPr>
                        <a:t>Afaqui</a:t>
                      </a:r>
                      <a:r>
                        <a:rPr lang="en-US" altLang="ja-JP" sz="1400" dirty="0" smtClean="0">
                          <a:effectLst/>
                        </a:rPr>
                        <a:t> (UPC)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15/0085r1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Legacy Fairness Issues of Enhanced CCA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John Son (WILUS Institute)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2541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15/0357r4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Scenario 1 CCA Simulation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Knut Odman (Broadcom Corporation)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15/0371r2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Proposal and </a:t>
                      </a:r>
                      <a:r>
                        <a:rPr lang="en-US" altLang="ja-JP" sz="1400" dirty="0" err="1" smtClean="0">
                          <a:effectLst/>
                        </a:rPr>
                        <a:t>simulatin</a:t>
                      </a:r>
                      <a:r>
                        <a:rPr lang="en-US" altLang="ja-JP" sz="1400" dirty="0" smtClean="0">
                          <a:effectLst/>
                        </a:rPr>
                        <a:t> based evaluation of DSC-AP Algorithm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Eduard Garcia-Villegas (UPC)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15/0374r1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Further Considerations on Legacy Fairness with Enhanced CCA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John Son (WILUS Institute)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15/0543r3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Simulation </a:t>
                      </a:r>
                      <a:r>
                        <a:rPr lang="en-US" altLang="ja-JP" sz="1400" dirty="0" err="1" smtClean="0">
                          <a:effectLst/>
                        </a:rPr>
                        <a:t>Scanario</a:t>
                      </a:r>
                      <a:r>
                        <a:rPr lang="en-US" altLang="ja-JP" sz="1400" dirty="0" smtClean="0">
                          <a:effectLst/>
                        </a:rPr>
                        <a:t> changes for Frequency Re-use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15/0544r0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Proposed text </a:t>
                      </a:r>
                      <a:r>
                        <a:rPr lang="en-US" altLang="ja-JP" sz="1400" dirty="0" err="1" smtClean="0">
                          <a:effectLst/>
                        </a:rPr>
                        <a:t>addityions</a:t>
                      </a:r>
                      <a:r>
                        <a:rPr lang="en-US" altLang="ja-JP" sz="1400" dirty="0" smtClean="0">
                          <a:effectLst/>
                        </a:rPr>
                        <a:t> to 14/980 for frequency re-use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0" marB="0"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SS2 Related Contributions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813922"/>
              </p:ext>
            </p:extLst>
          </p:nvPr>
        </p:nvGraphicFramePr>
        <p:xfrm>
          <a:off x="253751" y="1988841"/>
          <a:ext cx="8636497" cy="3637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5861"/>
                <a:gridCol w="5292588"/>
                <a:gridCol w="2518048"/>
              </a:tblGrid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DCN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Title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Author (Affiliation)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14/0832r0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Performance Evaluation of OBSS Densification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Po-Kai Huang (Intel)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14/0868r1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UL &amp; DL DSC and TPC MAC simulations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Johan </a:t>
                      </a:r>
                      <a:r>
                        <a:rPr lang="en-US" altLang="ja-JP" sz="1400" dirty="0" err="1" smtClean="0">
                          <a:effectLst/>
                        </a:rPr>
                        <a:t>Soder</a:t>
                      </a:r>
                      <a:r>
                        <a:rPr lang="en-US" altLang="ja-JP" sz="1400" dirty="0" smtClean="0">
                          <a:effectLst/>
                        </a:rPr>
                        <a:t> (Ericsson)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14/0889r3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Performance Gains from CCA </a:t>
                      </a:r>
                      <a:r>
                        <a:rPr lang="en-US" altLang="ja-JP" sz="1400" dirty="0" err="1" smtClean="0">
                          <a:effectLst/>
                          <a:latin typeface="+mn-lt"/>
                        </a:rPr>
                        <a:t>Optimiation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effectLst/>
                          <a:latin typeface="+mn-lt"/>
                        </a:rPr>
                        <a:t>Nihar</a:t>
                      </a:r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 Jindal (Broadcom)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14/1426r2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and legacy coexistence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Gustav </a:t>
                      </a:r>
                      <a:r>
                        <a:rPr lang="en-US" altLang="ja-JP" sz="1400" dirty="0" err="1" smtClean="0">
                          <a:effectLst/>
                        </a:rPr>
                        <a:t>Wikstrom</a:t>
                      </a:r>
                      <a:r>
                        <a:rPr lang="en-US" altLang="ja-JP" sz="1400" dirty="0" smtClean="0">
                          <a:effectLst/>
                        </a:rPr>
                        <a:t> et al. (Ericsson)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14/1427r2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Performance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Gustav </a:t>
                      </a:r>
                      <a:r>
                        <a:rPr lang="en-US" altLang="ja-JP" sz="1400" dirty="0" err="1" smtClean="0">
                          <a:effectLst/>
                        </a:rPr>
                        <a:t>Wikstrom</a:t>
                      </a:r>
                      <a:r>
                        <a:rPr lang="en-US" altLang="ja-JP" sz="1400" dirty="0" smtClean="0">
                          <a:effectLst/>
                        </a:rPr>
                        <a:t> et al. (Ericsson)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15/0050r0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Modeling components impacting throughput gain from CCAT adjustment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Yu Wang (Ericsson AB)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15/0300r0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Potential of Modified Signal Detection Thresholds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Gustav </a:t>
                      </a:r>
                      <a:r>
                        <a:rPr lang="en-US" altLang="ja-JP" sz="1400" dirty="0" err="1" smtClean="0">
                          <a:effectLst/>
                        </a:rPr>
                        <a:t>Wikstrom</a:t>
                      </a:r>
                      <a:r>
                        <a:rPr lang="en-US" altLang="ja-JP" sz="1400" dirty="0" smtClean="0">
                          <a:effectLst/>
                        </a:rPr>
                        <a:t> (Ericsson AB)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15/0543r3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Simulation </a:t>
                      </a:r>
                      <a:r>
                        <a:rPr lang="en-US" altLang="ja-JP" sz="1400" dirty="0" err="1" smtClean="0">
                          <a:effectLst/>
                        </a:rPr>
                        <a:t>Scanario</a:t>
                      </a:r>
                      <a:r>
                        <a:rPr lang="en-US" altLang="ja-JP" sz="1400" dirty="0" smtClean="0">
                          <a:effectLst/>
                        </a:rPr>
                        <a:t> changes for Frequency Re-use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2541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15/0544r0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Proposed text </a:t>
                      </a:r>
                      <a:r>
                        <a:rPr lang="en-US" altLang="ja-JP" sz="1400" dirty="0" err="1" smtClean="0">
                          <a:effectLst/>
                        </a:rPr>
                        <a:t>addityions</a:t>
                      </a:r>
                      <a:r>
                        <a:rPr lang="en-US" altLang="ja-JP" sz="1400" dirty="0" smtClean="0">
                          <a:effectLst/>
                        </a:rPr>
                        <a:t> to 14/980 for frequency re-use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15/0548r0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Enterprise Scenario and DSC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1268760"/>
            <a:ext cx="310249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 (cont’d):</a:t>
            </a:r>
            <a:endParaRPr lang="en-US" sz="2000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415775"/>
              </p:ext>
            </p:extLst>
          </p:nvPr>
        </p:nvGraphicFramePr>
        <p:xfrm>
          <a:off x="1147763" y="1759298"/>
          <a:ext cx="6737350" cy="458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8565367" imgH="5836516" progId="Word.Document.8">
                  <p:embed/>
                </p:oleObj>
              </mc:Choice>
              <mc:Fallback>
                <p:oleObj name="Document" r:id="rId3" imgW="8565367" imgH="58365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1759298"/>
                        <a:ext cx="6737350" cy="458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7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SS3 Related Contributions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658410"/>
              </p:ext>
            </p:extLst>
          </p:nvPr>
        </p:nvGraphicFramePr>
        <p:xfrm>
          <a:off x="253751" y="1988841"/>
          <a:ext cx="8636497" cy="4280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5861"/>
                <a:gridCol w="5292588"/>
                <a:gridCol w="2518048"/>
              </a:tblGrid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DCN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Title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Author (Affiliation)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14/0523r0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MAC simulation results for DSC and TPC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Laurent </a:t>
                      </a:r>
                      <a:r>
                        <a:rPr lang="en-US" altLang="ja-JP" sz="1400" dirty="0" err="1" smtClean="0">
                          <a:effectLst/>
                        </a:rPr>
                        <a:t>Cariou</a:t>
                      </a:r>
                      <a:r>
                        <a:rPr lang="en-US" altLang="ja-JP" sz="1400" dirty="0" smtClean="0">
                          <a:effectLst/>
                        </a:rPr>
                        <a:t> (Orange)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14/0779r2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Practical Usage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(DSP Group)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14/0832r0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Performance Evaluation of OBSS Densification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Po-Kai Huang (Intel)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14/0889r3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Performance Gains from CCA </a:t>
                      </a:r>
                      <a:r>
                        <a:rPr lang="en-US" altLang="ja-JP" sz="1400" dirty="0" err="1" smtClean="0">
                          <a:effectLst/>
                          <a:latin typeface="+mn-lt"/>
                        </a:rPr>
                        <a:t>Optimiation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effectLst/>
                          <a:latin typeface="+mn-lt"/>
                        </a:rPr>
                        <a:t>Nihar</a:t>
                      </a:r>
                      <a:r>
                        <a:rPr lang="en-US" altLang="ja-JP" sz="1400" dirty="0" smtClean="0">
                          <a:effectLst/>
                          <a:latin typeface="+mn-lt"/>
                        </a:rPr>
                        <a:t> Jindal (Broadcom)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14/1171r1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Simulation Results for Scenario 3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Masahito Mori (Sony)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14/1207r1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OBSS Reuse mechanism which preserves fairness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effectLst/>
                        </a:rPr>
                        <a:t>laurent</a:t>
                      </a:r>
                      <a:r>
                        <a:rPr lang="en-US" altLang="ja-JP" sz="1400" dirty="0" smtClean="0">
                          <a:effectLst/>
                        </a:rPr>
                        <a:t> </a:t>
                      </a:r>
                      <a:r>
                        <a:rPr lang="en-US" altLang="ja-JP" sz="1400" dirty="0" err="1" smtClean="0">
                          <a:effectLst/>
                        </a:rPr>
                        <a:t>cariou</a:t>
                      </a:r>
                      <a:r>
                        <a:rPr lang="en-US" altLang="ja-JP" sz="1400" dirty="0" smtClean="0">
                          <a:effectLst/>
                        </a:rPr>
                        <a:t> (Orange)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14/1403r0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Performance Analysis of BSS Color and DSC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Masahito Mori (Sony)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14/1427r2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Performance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Gustav </a:t>
                      </a:r>
                      <a:r>
                        <a:rPr lang="en-US" altLang="ja-JP" sz="1400" dirty="0" err="1" smtClean="0">
                          <a:effectLst/>
                        </a:rPr>
                        <a:t>Wikstrom</a:t>
                      </a:r>
                      <a:r>
                        <a:rPr lang="en-US" altLang="ja-JP" sz="1400" dirty="0" smtClean="0">
                          <a:effectLst/>
                        </a:rPr>
                        <a:t> et al. (Ericsson)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14/1448r2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Considerations for Adaptive CCA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Reza Hedayat (</a:t>
                      </a:r>
                      <a:r>
                        <a:rPr lang="en-US" altLang="ja-JP" sz="1400" dirty="0" err="1" smtClean="0">
                          <a:effectLst/>
                        </a:rPr>
                        <a:t>Newracom</a:t>
                      </a:r>
                      <a:r>
                        <a:rPr lang="en-US" altLang="ja-JP" sz="1400" dirty="0" smtClean="0">
                          <a:effectLst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15/0045r0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Performance Analysis of BSS Color and DSC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Masahito Mori (Sony)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15/0319r1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Impact of TPC coupled to DSC for legacy unfairness issue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Masahito Mori (Sony)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15/0543r3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Simulation </a:t>
                      </a:r>
                      <a:r>
                        <a:rPr lang="en-US" altLang="ja-JP" sz="1400" dirty="0" err="1" smtClean="0">
                          <a:effectLst/>
                        </a:rPr>
                        <a:t>Scanario</a:t>
                      </a:r>
                      <a:r>
                        <a:rPr lang="en-US" altLang="ja-JP" sz="1400" dirty="0" smtClean="0">
                          <a:effectLst/>
                        </a:rPr>
                        <a:t> changes for Frequency Re-use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2541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15/0544r0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Proposed text </a:t>
                      </a:r>
                      <a:r>
                        <a:rPr lang="en-US" altLang="ja-JP" sz="1400" dirty="0" err="1" smtClean="0">
                          <a:effectLst/>
                        </a:rPr>
                        <a:t>addityions</a:t>
                      </a:r>
                      <a:r>
                        <a:rPr lang="en-US" altLang="ja-JP" sz="1400" dirty="0" smtClean="0">
                          <a:effectLst/>
                        </a:rPr>
                        <a:t> to 14/980 for frequency re-use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SS4 Related Contributions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77389"/>
              </p:ext>
            </p:extLst>
          </p:nvPr>
        </p:nvGraphicFramePr>
        <p:xfrm>
          <a:off x="253751" y="1988841"/>
          <a:ext cx="8636497" cy="171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5861"/>
                <a:gridCol w="5292588"/>
                <a:gridCol w="2518048"/>
              </a:tblGrid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DCN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Title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Author (Affiliation)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14/1427r2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Performance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Gustav </a:t>
                      </a:r>
                      <a:r>
                        <a:rPr lang="en-US" altLang="ja-JP" sz="1400" dirty="0" err="1" smtClean="0">
                          <a:effectLst/>
                        </a:rPr>
                        <a:t>Wikstrom</a:t>
                      </a:r>
                      <a:r>
                        <a:rPr lang="en-US" altLang="ja-JP" sz="1400" dirty="0" smtClean="0">
                          <a:effectLst/>
                        </a:rPr>
                        <a:t> et al. (Ericsson)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14/1448r2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Considerations for Adaptive CCA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Reza Hedayat (</a:t>
                      </a:r>
                      <a:r>
                        <a:rPr lang="en-US" altLang="ja-JP" sz="1400" dirty="0" err="1" smtClean="0">
                          <a:effectLst/>
                        </a:rPr>
                        <a:t>Newracom</a:t>
                      </a:r>
                      <a:r>
                        <a:rPr lang="en-US" altLang="ja-JP" sz="1400" dirty="0" smtClean="0">
                          <a:effectLst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15/0543r3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Simulation </a:t>
                      </a:r>
                      <a:r>
                        <a:rPr lang="en-US" altLang="ja-JP" sz="1400" dirty="0" err="1" smtClean="0">
                          <a:effectLst/>
                        </a:rPr>
                        <a:t>Scanario</a:t>
                      </a:r>
                      <a:r>
                        <a:rPr lang="en-US" altLang="ja-JP" sz="1400" dirty="0" smtClean="0">
                          <a:effectLst/>
                        </a:rPr>
                        <a:t> changes for Frequency Re-use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2541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15/0544r0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Proposed text </a:t>
                      </a:r>
                      <a:r>
                        <a:rPr lang="en-US" altLang="ja-JP" sz="1400" dirty="0" err="1" smtClean="0">
                          <a:effectLst/>
                        </a:rPr>
                        <a:t>addityions</a:t>
                      </a:r>
                      <a:r>
                        <a:rPr lang="en-US" altLang="ja-JP" sz="1400" dirty="0" smtClean="0">
                          <a:effectLst/>
                        </a:rPr>
                        <a:t> to 14/980 for frequency re-use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DCCA/DSC Contributions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637324"/>
              </p:ext>
            </p:extLst>
          </p:nvPr>
        </p:nvGraphicFramePr>
        <p:xfrm>
          <a:off x="253751" y="1988841"/>
          <a:ext cx="8636497" cy="406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5861"/>
                <a:gridCol w="5292588"/>
                <a:gridCol w="2518048"/>
              </a:tblGrid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DCN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Title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Author (Affiliation)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14/0628r0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Measurements on CCA Thresholds in OBSS Environments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John Son (WILUS Institute), Young Doo Kim (SK Telecom)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14/0635r1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Implementation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(DSP Group)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2541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14/0637r0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Spatial Reuse and Coexistence with Legacy Devices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James Wang (</a:t>
                      </a:r>
                      <a:r>
                        <a:rPr lang="en-US" altLang="ja-JP" sz="1400" dirty="0" err="1" smtClean="0">
                          <a:effectLst/>
                        </a:rPr>
                        <a:t>mediaTek</a:t>
                      </a:r>
                      <a:r>
                        <a:rPr lang="en-US" altLang="ja-JP" sz="1400" dirty="0" smtClean="0">
                          <a:effectLst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14/0847r1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Further Considerations on Enhanced CCA for 11ax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John Son (WILUS Institute)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14/0854r0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and Legacy Coexistence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William Carney (SONY)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14/0856r1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Evaluating Dynamic CCA/Receiver Sensitivity Algorithms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Brian Hart (Cisco Systems)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14/872r0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A Protocol Framework for Dynamic CCA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Sean Coffey (</a:t>
                      </a:r>
                      <a:r>
                        <a:rPr lang="en-US" altLang="ja-JP" sz="1400" dirty="0" err="1" smtClean="0">
                          <a:effectLst/>
                        </a:rPr>
                        <a:t>Realtek</a:t>
                      </a:r>
                      <a:r>
                        <a:rPr lang="en-US" altLang="ja-JP" sz="1400" dirty="0" smtClean="0">
                          <a:effectLst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14/0880r1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Increased Network Throughput with TX Channel Width Related CCA and Rules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James Wang (</a:t>
                      </a:r>
                      <a:r>
                        <a:rPr lang="en-US" altLang="ja-JP" sz="1400" dirty="0" err="1" smtClean="0">
                          <a:effectLst/>
                        </a:rPr>
                        <a:t>Mediatek</a:t>
                      </a:r>
                      <a:r>
                        <a:rPr lang="en-US" altLang="ja-JP" sz="1400" dirty="0" smtClean="0">
                          <a:effectLst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14/1106r1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WLAN Frame Collision Information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Peng Shao (NEC Communication Systems)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14/1224r0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Link Aware CCA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Brian Hart (Cisco Systems)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14/1233r2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Adaptive CCA for 11ax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Reza Hedayat (</a:t>
                      </a:r>
                      <a:r>
                        <a:rPr lang="en-US" altLang="ja-JP" sz="1400" dirty="0" err="1" smtClean="0">
                          <a:effectLst/>
                        </a:rPr>
                        <a:t>Newracom</a:t>
                      </a:r>
                      <a:r>
                        <a:rPr lang="en-US" altLang="ja-JP" sz="1400" dirty="0" smtClean="0">
                          <a:effectLst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DCCA/DSC Contributions (Cont’d)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497080"/>
              </p:ext>
            </p:extLst>
          </p:nvPr>
        </p:nvGraphicFramePr>
        <p:xfrm>
          <a:off x="253751" y="1988841"/>
          <a:ext cx="8636497" cy="3637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5861"/>
                <a:gridCol w="5292588"/>
                <a:gridCol w="2518048"/>
              </a:tblGrid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DCN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Title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Author (Affiliation)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14/1416r1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Observed Protocol Violations Caused by DSC for Roaming STAs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Chuck </a:t>
                      </a:r>
                      <a:r>
                        <a:rPr lang="en-US" altLang="ja-JP" sz="1400" dirty="0" err="1" smtClean="0">
                          <a:effectLst/>
                        </a:rPr>
                        <a:t>Lukaszewski</a:t>
                      </a:r>
                      <a:r>
                        <a:rPr lang="en-US" altLang="ja-JP" sz="1400" dirty="0" smtClean="0">
                          <a:effectLst/>
                        </a:rPr>
                        <a:t> (Aruba Networks)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14/1435r0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Considerations on OBSS Spatial Reuse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effectLst/>
                        </a:rPr>
                        <a:t>Jianhan</a:t>
                      </a:r>
                      <a:r>
                        <a:rPr lang="en-US" altLang="ja-JP" sz="1400" dirty="0" smtClean="0">
                          <a:effectLst/>
                        </a:rPr>
                        <a:t> Liu (</a:t>
                      </a:r>
                      <a:r>
                        <a:rPr lang="en-US" altLang="ja-JP" sz="1400" dirty="0" err="1" smtClean="0">
                          <a:effectLst/>
                        </a:rPr>
                        <a:t>Mediatek</a:t>
                      </a:r>
                      <a:r>
                        <a:rPr lang="en-US" altLang="ja-JP" sz="1400" dirty="0" smtClean="0">
                          <a:effectLst/>
                        </a:rPr>
                        <a:t> Inc.)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14/1580r0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Perspectives on Spatial Reuse in 11ax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Reza Hedayat (</a:t>
                      </a:r>
                      <a:r>
                        <a:rPr lang="en-US" altLang="ja-JP" sz="1400" dirty="0" err="1" smtClean="0">
                          <a:effectLst/>
                        </a:rPr>
                        <a:t>Newracom</a:t>
                      </a:r>
                      <a:r>
                        <a:rPr lang="en-US" altLang="ja-JP" sz="1400" dirty="0" smtClean="0">
                          <a:effectLst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15/0025r0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DSC and Roaming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Graham Smith (SR Technologies)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15/0105r0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Dynamic CCA Management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Sean Coffey (</a:t>
                      </a:r>
                      <a:r>
                        <a:rPr lang="en-US" altLang="ja-JP" sz="1400" dirty="0" err="1" smtClean="0">
                          <a:effectLst/>
                        </a:rPr>
                        <a:t>Realtek</a:t>
                      </a:r>
                      <a:r>
                        <a:rPr lang="en-US" altLang="ja-JP" sz="1400" dirty="0" smtClean="0">
                          <a:effectLst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15/0318r1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CCA Regime Evaluation Revisited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Amin </a:t>
                      </a:r>
                      <a:r>
                        <a:rPr lang="en-US" altLang="ja-JP" sz="1400" dirty="0" err="1" smtClean="0">
                          <a:effectLst/>
                        </a:rPr>
                        <a:t>Jafarian</a:t>
                      </a:r>
                      <a:r>
                        <a:rPr lang="en-US" altLang="ja-JP" sz="1400" dirty="0" smtClean="0">
                          <a:effectLst/>
                        </a:rPr>
                        <a:t> (</a:t>
                      </a:r>
                      <a:r>
                        <a:rPr lang="en-US" altLang="ja-JP" sz="1400" dirty="0" err="1" smtClean="0">
                          <a:effectLst/>
                        </a:rPr>
                        <a:t>Newracom</a:t>
                      </a:r>
                      <a:r>
                        <a:rPr lang="en-US" altLang="ja-JP" sz="1400" dirty="0" smtClean="0">
                          <a:effectLst/>
                        </a:rPr>
                        <a:t> Inc.)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15/0338r1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err="1" smtClean="0">
                          <a:effectLst/>
                        </a:rPr>
                        <a:t>ssions</a:t>
                      </a:r>
                      <a:r>
                        <a:rPr lang="en-US" altLang="ja-JP" sz="1400" dirty="0" smtClean="0">
                          <a:effectLst/>
                        </a:rPr>
                        <a:t> on the Definition of CCA Threshold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Akira Kishida (NTT)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15/0588r0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CCA revisit II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Amin </a:t>
                      </a:r>
                      <a:r>
                        <a:rPr lang="en-US" altLang="ja-JP" sz="1400" dirty="0" err="1" smtClean="0">
                          <a:effectLst/>
                        </a:rPr>
                        <a:t>Jafarian</a:t>
                      </a:r>
                      <a:r>
                        <a:rPr lang="en-US" altLang="ja-JP" sz="1400" dirty="0" smtClean="0">
                          <a:effectLst/>
                        </a:rPr>
                        <a:t> (</a:t>
                      </a:r>
                      <a:r>
                        <a:rPr lang="en-US" altLang="ja-JP" sz="1400" dirty="0" err="1" smtClean="0">
                          <a:effectLst/>
                        </a:rPr>
                        <a:t>Newracom</a:t>
                      </a:r>
                      <a:r>
                        <a:rPr lang="en-US" altLang="ja-JP" sz="1400" dirty="0" smtClean="0">
                          <a:effectLst/>
                        </a:rPr>
                        <a:t>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15/0595r2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Discussion on the Receiver Behavior for CCAC DSC with BSS Color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Yasuhiko Inoue (NTT)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+mn-lt"/>
                        </a:rPr>
                        <a:t>15/0652r1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Reference Simulation Model for Dynamic CCA / DSC Calibration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ffectLst/>
                        </a:rPr>
                        <a:t>Masahito Mori (Sony)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12707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36132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DCCA/DSC reference simulation results </a:t>
            </a:r>
            <a:r>
              <a:rPr kumimoji="1" lang="en-US" altLang="ja-JP" dirty="0"/>
              <a:t>(based on 15/0652r1) collected </a:t>
            </a:r>
            <a:r>
              <a:rPr kumimoji="1" lang="en-US" altLang="ja-JP" dirty="0" smtClean="0"/>
              <a:t>from multiple contributors all show that the system throughput is significantly improved by changing the CCA-SD threshold.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As next steps, we will continue the efforts to further align the reference simulation results, and also run the simulation in more practical scenarios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defined in </a:t>
            </a:r>
            <a:r>
              <a:rPr lang="en-GB" altLang="ja-JP" dirty="0" err="1"/>
              <a:t>TGax</a:t>
            </a:r>
            <a:r>
              <a:rPr lang="en-GB" altLang="ja-JP" dirty="0"/>
              <a:t> Simulation </a:t>
            </a:r>
            <a:r>
              <a:rPr lang="en-GB" altLang="ja-JP" dirty="0" smtClean="0"/>
              <a:t>Scenarios document, </a:t>
            </a:r>
            <a:r>
              <a:rPr kumimoji="1" lang="en-GB" altLang="ja-JP" dirty="0" smtClean="0"/>
              <a:t>14/0980r12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r>
              <a:rPr kumimoji="1" lang="en-US" altLang="ja-JP" dirty="0"/>
              <a:t>DCCA/DSC Reference </a:t>
            </a:r>
            <a:r>
              <a:rPr kumimoji="1" lang="en-US" altLang="ja-JP" dirty="0" smtClean="0"/>
              <a:t>Scenario</a:t>
            </a:r>
            <a:br>
              <a:rPr kumimoji="1" lang="en-US" altLang="ja-JP" dirty="0" smtClean="0"/>
            </a:br>
            <a:r>
              <a:rPr kumimoji="1" lang="en-US" altLang="ja-JP" sz="2400" dirty="0" smtClean="0"/>
              <a:t>from 15/0652r1</a:t>
            </a:r>
            <a:endParaRPr kumimoji="1" lang="ja-JP" altLang="en-US" sz="2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ja-JP" smtClean="0">
                <a:solidFill>
                  <a:prstClr val="black"/>
                </a:solidFill>
              </a:rPr>
              <a:t>July 2015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Masahito Mori, Sony Corporation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Slide </a:t>
            </a:r>
            <a:fld id="{2D2062C0-C847-4A13-8FA5-E3D8EB01C83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9" name="直線矢印コネクタ 38"/>
          <p:cNvCxnSpPr>
            <a:stCxn id="45" idx="6"/>
            <a:endCxn id="40" idx="2"/>
          </p:cNvCxnSpPr>
          <p:nvPr/>
        </p:nvCxnSpPr>
        <p:spPr>
          <a:xfrm>
            <a:off x="1970136" y="3416506"/>
            <a:ext cx="511033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7080468" y="3355533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6551194" y="2833487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cxnSp>
        <p:nvCxnSpPr>
          <p:cNvPr id="42" name="直線矢印コネクタ 41"/>
          <p:cNvCxnSpPr>
            <a:stCxn id="40" idx="0"/>
            <a:endCxn id="43" idx="4"/>
          </p:cNvCxnSpPr>
          <p:nvPr/>
        </p:nvCxnSpPr>
        <p:spPr>
          <a:xfrm flipH="1" flipV="1">
            <a:off x="7128280" y="2895891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7067307" y="2773945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7090913" y="3942526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1848190" y="3355533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1318916" y="2833487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1835029" y="2773945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1858635" y="3942526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01518" y="3204799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b="1" dirty="0" smtClean="0">
                <a:solidFill>
                  <a:prstClr val="black"/>
                </a:solidFill>
              </a:rPr>
              <a:t>30m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007834" y="3122330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51" name="直線矢印コネクタ 50"/>
          <p:cNvCxnSpPr>
            <a:stCxn id="45" idx="0"/>
            <a:endCxn id="47" idx="4"/>
          </p:cNvCxnSpPr>
          <p:nvPr/>
        </p:nvCxnSpPr>
        <p:spPr>
          <a:xfrm flipH="1" flipV="1">
            <a:off x="1896002" y="2895891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1529636" y="3105298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53" name="直線矢印コネクタ 52"/>
          <p:cNvCxnSpPr>
            <a:stCxn id="48" idx="0"/>
            <a:endCxn id="45" idx="4"/>
          </p:cNvCxnSpPr>
          <p:nvPr/>
        </p:nvCxnSpPr>
        <p:spPr>
          <a:xfrm flipH="1" flipV="1">
            <a:off x="1909163" y="3477479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4" idx="0"/>
            <a:endCxn id="40" idx="4"/>
          </p:cNvCxnSpPr>
          <p:nvPr/>
        </p:nvCxnSpPr>
        <p:spPr>
          <a:xfrm flipH="1" flipV="1">
            <a:off x="7141441" y="3477479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434297" y="335553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</a:rPr>
              <a:t>AP1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178709" y="335553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</a:rPr>
              <a:t>AP2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203047" y="399493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STA2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386101" y="394252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</a:rPr>
              <a:t>STA4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029588" y="252507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</a:rPr>
              <a:t>STA1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380312" y="25289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STA3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53298" y="5121187"/>
            <a:ext cx="79231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400" b="1" dirty="0" smtClean="0"/>
              <a:t>CCA-SD </a:t>
            </a:r>
            <a:r>
              <a:rPr kumimoji="1" lang="en-US" altLang="ja-JP" sz="2400" b="1" dirty="0"/>
              <a:t>threshold </a:t>
            </a:r>
            <a:r>
              <a:rPr kumimoji="1" lang="en-US" altLang="ja-JP" sz="2400" b="1" dirty="0" smtClean="0"/>
              <a:t>is altered between -76</a:t>
            </a:r>
            <a:r>
              <a:rPr kumimoji="1" lang="en-US" altLang="ja-JP" sz="2400" b="1" dirty="0"/>
              <a:t>, -66, and -56 </a:t>
            </a:r>
            <a:r>
              <a:rPr kumimoji="1" lang="en-US" altLang="ja-JP" sz="2400" b="1" dirty="0" err="1"/>
              <a:t>dBm</a:t>
            </a:r>
            <a:r>
              <a:rPr kumimoji="1" lang="en-US" altLang="ja-JP" sz="2400" b="1" dirty="0"/>
              <a:t> </a:t>
            </a:r>
            <a:r>
              <a:rPr kumimoji="1" lang="en-US" altLang="ja-JP" sz="2400" b="1" dirty="0" smtClean="0"/>
              <a:t>and throughput is measured at each APs/STAs</a:t>
            </a:r>
            <a:endParaRPr kumimoji="1"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9544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DCCA/DSC </a:t>
            </a:r>
            <a:r>
              <a:rPr kumimoji="1" lang="en-US" altLang="ja-JP" dirty="0" smtClean="0"/>
              <a:t>Reference Simulation </a:t>
            </a:r>
            <a:r>
              <a:rPr kumimoji="1" lang="en-US" altLang="ja-JP" dirty="0"/>
              <a:t>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614263"/>
              </p:ext>
            </p:extLst>
          </p:nvPr>
        </p:nvGraphicFramePr>
        <p:xfrm>
          <a:off x="503548" y="1628800"/>
          <a:ext cx="720079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618"/>
                <a:gridCol w="654618"/>
                <a:gridCol w="654618"/>
                <a:gridCol w="654618"/>
                <a:gridCol w="654619"/>
                <a:gridCol w="654618"/>
                <a:gridCol w="654618"/>
                <a:gridCol w="654618"/>
                <a:gridCol w="654618"/>
                <a:gridCol w="654618"/>
                <a:gridCol w="654618"/>
              </a:tblGrid>
              <a:tr h="1398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CCA-SD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Sony*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WILUS*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NTT*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SRTech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BCM*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LGE*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MTK*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Nokia*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9834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-76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BSS1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STA1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51.06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54.09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48.70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43.30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67.59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67.81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49.18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53.76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STA2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51.74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53.00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48.80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47.00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66.42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68.99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49.53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53.29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102.80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107.09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97.50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90.30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134.01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136.80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98.71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107.05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BSS2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STA3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50.53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54.51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47.80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43.30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66.53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68.46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52.01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54.63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STA4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51.40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54.36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48.20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43.10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68.19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68.22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53.82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54.12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101.93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108.87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96.00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86.40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134.72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136.68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105.83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108.75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BSS1 + BSS2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204.73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215.96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193.50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176.70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268.73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273.48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204.54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215.79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</a:tr>
              <a:tr h="139834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-66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BSS1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STA1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93.24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95.22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93.00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93.00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85.22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93.99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100.13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94.67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CECE7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STA2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94.28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96.31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93.50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94.00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84.33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92.27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100.51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95.22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187.52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191.53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186.50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187.00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169.55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186.26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200.64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189.89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BSS2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STA3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93.03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95.12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93.60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94.40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84.77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92.83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100.75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95.19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STA4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93.93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95.93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93.10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92.70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85.00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91.98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100.20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95.00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186.96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191.05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186.70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187.10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169.77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184.81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200.95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190.19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BSS1 + BSS2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374.48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382.58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373.20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374.10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339.32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371.07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401.59 </a:t>
                      </a: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380.08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ECE7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Gain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1.83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1.77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1.93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2.12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1.26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1.36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1.96 </a:t>
                      </a: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1.76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</a:tr>
              <a:tr h="139834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-56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BSS1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STA1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95.26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95.70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93.00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93.00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87.80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94.58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100.79 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94.82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STA2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96.13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95.43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93.40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94.00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86.33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92.20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100.76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95.39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193.22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191.13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186.40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187.00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174.13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186.78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201.55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190.21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BSS2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STA3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95.62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95.51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93.60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94.40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87.01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93.10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101.12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95.17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STA4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95.54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96.71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93.10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92.70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87.37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92.33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100.68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94.97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191.16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192.22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186.70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187.10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174.38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185.43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201.80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190.14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BSS1 + BSS2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384.38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383.35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373.10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374.10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348.51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372.21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403.35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380.35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  <a:tr h="1398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Gain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D8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1.88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1.78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1.93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2.12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1.30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1.36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1.97 </a:t>
                      </a: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1.76</a:t>
                      </a:r>
                      <a:endParaRPr lang="en-US" altLang="ja-JP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9D8CC"/>
                    </a:solidFill>
                  </a:tcPr>
                </a:tc>
              </a:tr>
            </a:tbl>
          </a:graphicData>
        </a:graphic>
      </p:graphicFrame>
      <p:sp>
        <p:nvSpPr>
          <p:cNvPr id="3" name="下矢印 2"/>
          <p:cNvSpPr/>
          <p:nvPr/>
        </p:nvSpPr>
        <p:spPr bwMode="auto">
          <a:xfrm>
            <a:off x="7992380" y="2132856"/>
            <a:ext cx="432048" cy="374441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5400000">
            <a:off x="6204800" y="3912633"/>
            <a:ext cx="4679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26-112% gain by changing the CCA-SD!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03095" y="6249235"/>
            <a:ext cx="6109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* The simulation results are from individual contributors, company names are used only for convenience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9390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Calibration Next Steps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r>
              <a:rPr kumimoji="1" lang="en-US" altLang="ja-JP" dirty="0" smtClean="0"/>
              <a:t>Efforts for alignment of baseline simulation</a:t>
            </a:r>
          </a:p>
          <a:p>
            <a:pPr lvl="1"/>
            <a:r>
              <a:rPr kumimoji="1" lang="en-US" altLang="ja-JP" dirty="0" smtClean="0"/>
              <a:t>To add metrics (PER, …)</a:t>
            </a:r>
          </a:p>
          <a:p>
            <a:pPr lvl="1"/>
            <a:r>
              <a:rPr kumimoji="1" lang="en-US" altLang="ja-JP" dirty="0" smtClean="0"/>
              <a:t>To check the </a:t>
            </a:r>
            <a:r>
              <a:rPr kumimoji="1" lang="en-US" altLang="ja-JP" dirty="0" err="1" smtClean="0"/>
              <a:t>backoff</a:t>
            </a:r>
            <a:r>
              <a:rPr kumimoji="1" lang="en-US" altLang="ja-JP" dirty="0" smtClean="0"/>
              <a:t> timer countdown procedure, the behavior when a collision happens,  the behavior for CCA-SD, …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Simulation with practical scenario</a:t>
            </a:r>
          </a:p>
          <a:p>
            <a:pPr lvl="1"/>
            <a:r>
              <a:rPr kumimoji="1" lang="en-US" altLang="ja-JP" dirty="0" smtClean="0"/>
              <a:t>To run the simulation with</a:t>
            </a:r>
          </a:p>
          <a:p>
            <a:pPr lvl="2"/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Simulation Scenario 1 (</a:t>
            </a:r>
            <a:r>
              <a:rPr kumimoji="1" lang="en-US" altLang="ja-JP" dirty="0"/>
              <a:t>r</a:t>
            </a:r>
            <a:r>
              <a:rPr kumimoji="1" lang="en-US" altLang="ja-JP" dirty="0" smtClean="0"/>
              <a:t>esidential scenario) and 2 (enterprise scenario) at least</a:t>
            </a:r>
          </a:p>
          <a:p>
            <a:pPr lvl="3"/>
            <a:r>
              <a:rPr kumimoji="1" lang="en-US" altLang="ja-JP" dirty="0" smtClean="0"/>
              <a:t>Many companies ran the simulation with the both scenarios but different assumptions. Better to run with common assumptions</a:t>
            </a:r>
          </a:p>
          <a:p>
            <a:pPr lvl="2"/>
            <a:r>
              <a:rPr kumimoji="1" lang="en-US" altLang="ja-JP" dirty="0"/>
              <a:t>C</a:t>
            </a:r>
            <a:r>
              <a:rPr kumimoji="1" lang="en-US" altLang="ja-JP" dirty="0" smtClean="0"/>
              <a:t>ombinations of HEW and Non HEW devices</a:t>
            </a:r>
          </a:p>
          <a:p>
            <a:pPr lvl="2"/>
            <a:r>
              <a:rPr kumimoji="1" lang="en-US" altLang="ja-JP" dirty="0" smtClean="0"/>
              <a:t>Various traffic models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(UL only, DL only, UL+DL)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6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This joint submission provided simulation results for </a:t>
            </a:r>
            <a:r>
              <a:rPr lang="en-US" altLang="ko-KR" dirty="0" smtClean="0">
                <a:ea typeface="굴림" pitchFamily="50" charset="-127"/>
              </a:rPr>
              <a:t>DCCA/DSC </a:t>
            </a:r>
            <a:r>
              <a:rPr lang="en-US" altLang="ko-KR" dirty="0">
                <a:ea typeface="굴림" pitchFamily="50" charset="-127"/>
              </a:rPr>
              <a:t>calibration </a:t>
            </a:r>
            <a:r>
              <a:rPr lang="en-US" altLang="ko-KR" dirty="0" smtClean="0">
                <a:ea typeface="굴림" pitchFamily="50" charset="-127"/>
              </a:rPr>
              <a:t>(15/0652r1) of </a:t>
            </a:r>
            <a:r>
              <a:rPr lang="en-US" altLang="ko-KR" dirty="0">
                <a:ea typeface="굴림" pitchFamily="50" charset="-127"/>
              </a:rPr>
              <a:t>each </a:t>
            </a:r>
            <a:r>
              <a:rPr lang="en-US" altLang="ko-KR" dirty="0" smtClean="0">
                <a:ea typeface="굴림" pitchFamily="50" charset="-127"/>
              </a:rPr>
              <a:t>members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The results show that the system throughput is significantly improved by changing the CCA-SD threshold</a:t>
            </a:r>
          </a:p>
          <a:p>
            <a:endParaRPr lang="en-US" altLang="ko-KR" dirty="0" smtClean="0">
              <a:ea typeface="굴림" pitchFamily="50" charset="-127"/>
            </a:endParaRPr>
          </a:p>
          <a:p>
            <a:r>
              <a:rPr lang="en-US" altLang="ko-KR" dirty="0" smtClean="0">
                <a:ea typeface="굴림" pitchFamily="50" charset="-127"/>
              </a:rPr>
              <a:t>Next steps of the DCCA/DSC calibration were presented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Efforts for alignment of baseline simulation</a:t>
            </a:r>
            <a:endParaRPr lang="en-US" altLang="ko-KR" dirty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Simulation with practical scenarios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14/0571r9 “</a:t>
            </a:r>
            <a:r>
              <a:rPr lang="en-GB" altLang="ja-JP" dirty="0" smtClean="0"/>
              <a:t>11ax </a:t>
            </a:r>
            <a:r>
              <a:rPr lang="en-GB" altLang="ja-JP" dirty="0"/>
              <a:t>Evaluation </a:t>
            </a:r>
            <a:r>
              <a:rPr lang="en-GB" altLang="ja-JP" dirty="0" smtClean="0"/>
              <a:t>Methodology”</a:t>
            </a:r>
          </a:p>
          <a:p>
            <a:r>
              <a:rPr kumimoji="1" lang="en-GB" altLang="ja-JP" dirty="0" smtClean="0"/>
              <a:t>14/0980r12 “</a:t>
            </a:r>
            <a:r>
              <a:rPr lang="en-GB" altLang="ja-JP" dirty="0" err="1"/>
              <a:t>TGax</a:t>
            </a:r>
            <a:r>
              <a:rPr lang="en-GB" altLang="ja-JP" dirty="0"/>
              <a:t> Simulation </a:t>
            </a:r>
            <a:r>
              <a:rPr lang="en-GB" altLang="ja-JP" dirty="0" smtClean="0"/>
              <a:t>Scenarios”</a:t>
            </a:r>
          </a:p>
          <a:p>
            <a:r>
              <a:rPr kumimoji="1" lang="en-GB" altLang="ja-JP" dirty="0" smtClean="0"/>
              <a:t>15/0652r1 “</a:t>
            </a:r>
            <a:r>
              <a:rPr lang="en-US" altLang="ja-JP" dirty="0"/>
              <a:t>Reference Simulation Model for Dynamic CCA / DSC </a:t>
            </a:r>
            <a:r>
              <a:rPr lang="en-US" altLang="ja-JP" dirty="0" smtClean="0"/>
              <a:t>Calibration”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42611</TotalTime>
  <Words>2615</Words>
  <Application>Microsoft Office PowerPoint</Application>
  <PresentationFormat>画面に合わせる (4:3)</PresentationFormat>
  <Paragraphs>769</Paragraphs>
  <Slides>23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DCCA/DSC Reference Simulation Results</vt:lpstr>
      <vt:lpstr>PowerPoint プレゼンテーション</vt:lpstr>
      <vt:lpstr>Abstract</vt:lpstr>
      <vt:lpstr> DCCA/DSC Reference Scenario from 15/0652r1</vt:lpstr>
      <vt:lpstr>DCCA/DSC Reference Simulation Results</vt:lpstr>
      <vt:lpstr>DSC Calibration Next Steps</vt:lpstr>
      <vt:lpstr>Conclusion</vt:lpstr>
      <vt:lpstr>References</vt:lpstr>
      <vt:lpstr>Appendix</vt:lpstr>
      <vt:lpstr>Checkpoint 1 PPDU Duration</vt:lpstr>
      <vt:lpstr>Checkpoint 2 RSSI</vt:lpstr>
      <vt:lpstr>Checkpoint 3 Theoretical System Throughput</vt:lpstr>
      <vt:lpstr>Reference Traffic Model / MCS Selection</vt:lpstr>
      <vt:lpstr> Reference Operational Parameters</vt:lpstr>
      <vt:lpstr>Reference Operational Parameters (cont’d)</vt:lpstr>
      <vt:lpstr>CCA level and Receiver State Machine for calibration</vt:lpstr>
      <vt:lpstr>CCA level and Receiver State Machine for calibration (Cont.)</vt:lpstr>
      <vt:lpstr>TGax SS1 Related Contributions</vt:lpstr>
      <vt:lpstr>TGax SS2 Related Contributions</vt:lpstr>
      <vt:lpstr>TGax SS3 Related Contributions</vt:lpstr>
      <vt:lpstr>TGax SS4 Related Contributions</vt:lpstr>
      <vt:lpstr>Other DCCA/DSC Contributions</vt:lpstr>
      <vt:lpstr>Other DCCA/DSC Contributions (Cont’d)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650</cp:revision>
  <cp:lastPrinted>2015-04-30T06:20:06Z</cp:lastPrinted>
  <dcterms:created xsi:type="dcterms:W3CDTF">2014-01-02T14:03:14Z</dcterms:created>
  <dcterms:modified xsi:type="dcterms:W3CDTF">2015-07-13T09:22:53Z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