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441" r:id="rId3"/>
    <p:sldId id="443" r:id="rId4"/>
    <p:sldId id="446" r:id="rId5"/>
    <p:sldId id="414" r:id="rId6"/>
    <p:sldId id="415" r:id="rId7"/>
    <p:sldId id="437" r:id="rId8"/>
    <p:sldId id="451" r:id="rId9"/>
    <p:sldId id="416" r:id="rId10"/>
    <p:sldId id="447" r:id="rId11"/>
    <p:sldId id="417" r:id="rId12"/>
    <p:sldId id="422" r:id="rId13"/>
    <p:sldId id="442" r:id="rId14"/>
    <p:sldId id="426" r:id="rId15"/>
    <p:sldId id="432" r:id="rId16"/>
    <p:sldId id="448" r:id="rId17"/>
    <p:sldId id="449" r:id="rId18"/>
    <p:sldId id="450" r:id="rId19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  <p:cmAuthor id="1" name="Sakai, Eisuke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66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2986" autoAdjust="0"/>
  </p:normalViewPr>
  <p:slideViewPr>
    <p:cSldViewPr>
      <p:cViewPr>
        <p:scale>
          <a:sx n="100" d="100"/>
          <a:sy n="100" d="100"/>
        </p:scale>
        <p:origin x="-173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315" y="9552401"/>
            <a:ext cx="415177" cy="184666"/>
          </a:xfrm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6125"/>
            <a:ext cx="4916487" cy="368776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6487" cy="3687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213315" y="955240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0800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Multiplexing of Acknowledgements </a:t>
            </a:r>
            <a:r>
              <a:rPr lang="en-US" altLang="ja-JP" dirty="0">
                <a:solidFill>
                  <a:schemeClr val="tx1"/>
                </a:solidFill>
              </a:rPr>
              <a:t>for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Multicast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2015/07/13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097592"/>
              </p:ext>
            </p:extLst>
          </p:nvPr>
        </p:nvGraphicFramePr>
        <p:xfrm>
          <a:off x="1133475" y="2705100"/>
          <a:ext cx="683895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0" name="Document" r:id="rId4" imgW="8236552" imgH="2778229" progId="Word.Document.8">
                  <p:embed/>
                </p:oleObj>
              </mc:Choice>
              <mc:Fallback>
                <p:oleObj name="Document" r:id="rId4" imgW="8236552" imgH="27782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705100"/>
                        <a:ext cx="683895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Char char="•"/>
            </a:pPr>
            <a:r>
              <a:rPr kumimoji="1" lang="en-US" altLang="en-US" b="1" dirty="0"/>
              <a:t>Do you agree that multiplexing of acknowledgements can work effectively for Multicast PPDU in a similar manner as DL-MU(OFDMA/MU-MIMO) PPDU?</a:t>
            </a:r>
          </a:p>
          <a:p>
            <a:pPr lvl="1" algn="just"/>
            <a:endParaRPr kumimoji="1" lang="en-US" altLang="ja-JP" sz="1800" dirty="0"/>
          </a:p>
          <a:p>
            <a:pPr lvl="1" algn="just"/>
            <a:r>
              <a:rPr kumimoji="1" lang="en-US" altLang="ja-JP" sz="1800" dirty="0"/>
              <a:t>Yes: /No: /Abstain:</a:t>
            </a:r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1800" dirty="0"/>
              <a:t>[1] </a:t>
            </a:r>
            <a:r>
              <a:rPr lang="en-US" altLang="ja-JP" sz="1800" dirty="0" smtClean="0"/>
              <a:t>15/0132r05 “Specification Framework for TGax”</a:t>
            </a:r>
            <a:endParaRPr lang="pt-BR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[2] 13/0657r6 “Usage models for IEEE 802.11 High Efficiency WLAN study group (HEW SG) –Liaison with WFA.”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[3] IEEE Std. 802.11aa</a:t>
            </a:r>
            <a:endParaRPr lang="en-US" altLang="ja-JP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4400" dirty="0" smtClean="0"/>
              <a:t>Appendix</a:t>
            </a:r>
            <a:endParaRPr kumimoji="1" lang="ja-JP" altLang="en-US" sz="44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Recap of Multicast</a:t>
            </a:r>
            <a:r>
              <a:rPr lang="en-US" altLang="ja-JP" dirty="0" smtClean="0"/>
              <a:t> (Use-case)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2000" dirty="0" smtClean="0"/>
              <a:t>Stadium and e-Education use cases[1][2] include simultaneous same-data transmission to multiple devices in dense environment. </a:t>
            </a:r>
          </a:p>
          <a:p>
            <a:pPr lvl="1"/>
            <a:r>
              <a:rPr kumimoji="1" lang="en-US" altLang="ja-JP" sz="1800" dirty="0" smtClean="0"/>
              <a:t>Dense environments are characterized by existence of many APs and non-APs[3].</a:t>
            </a:r>
          </a:p>
          <a:p>
            <a:pPr lvl="1"/>
            <a:r>
              <a:rPr kumimoji="1" lang="en-US" altLang="ja-JP" sz="1800" dirty="0" smtClean="0"/>
              <a:t>Multicast is one of promising technology for such applications.</a:t>
            </a:r>
            <a:endParaRPr kumimoji="1" lang="en-US" altLang="ja-JP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53622" y="5435551"/>
            <a:ext cx="4418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u"/>
              <a:defRPr sz="1400"/>
            </a:lvl1pPr>
          </a:lstStyle>
          <a:p>
            <a:r>
              <a:rPr lang="en-US" altLang="ja-JP" dirty="0"/>
              <a:t>Video streaming among teacher and students</a:t>
            </a:r>
          </a:p>
          <a:p>
            <a:r>
              <a:rPr lang="en-US" altLang="ja-JP" dirty="0"/>
              <a:t>Teachers/Students demonstrate theirs desktop to others</a:t>
            </a:r>
          </a:p>
        </p:txBody>
      </p:sp>
      <p:pic>
        <p:nvPicPr>
          <p:cNvPr id="12" name="Picture 1175" descr="classmate p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961" y="3276601"/>
            <a:ext cx="2577776" cy="193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5612146" y="3291771"/>
            <a:ext cx="1245854" cy="33855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2000" b="1">
                <a:solidFill>
                  <a:schemeClr val="tx1"/>
                </a:solidFill>
              </a:defRPr>
            </a:lvl1pPr>
          </a:lstStyle>
          <a:p>
            <a:r>
              <a:rPr lang="en-US" altLang="ja-JP" sz="1600" dirty="0" smtClean="0"/>
              <a:t>e-Education</a:t>
            </a:r>
            <a:endParaRPr lang="ja-JP" altLang="en-US" sz="1600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78" y="3276600"/>
            <a:ext cx="3395222" cy="193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833963" y="3291771"/>
            <a:ext cx="926857" cy="33855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Stadium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924" y="5435551"/>
            <a:ext cx="484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ja-JP" sz="1400" dirty="0"/>
              <a:t>Users are receiving VHD video feed highly </a:t>
            </a:r>
            <a:r>
              <a:rPr lang="en-US" altLang="ja-JP" sz="1400" dirty="0" smtClean="0"/>
              <a:t>compressed </a:t>
            </a:r>
            <a:endParaRPr lang="en-US" altLang="ja-JP" sz="14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ja-JP" sz="1400" dirty="0"/>
              <a:t>Omni-view (point-of-sight selective mobile broadcasting</a:t>
            </a:r>
            <a:r>
              <a:rPr lang="en-US" altLang="ja-JP" sz="1400" dirty="0" smtClean="0"/>
              <a:t>) 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6371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114800"/>
          </a:xfrm>
        </p:spPr>
        <p:txBody>
          <a:bodyPr/>
          <a:lstStyle/>
          <a:p>
            <a:r>
              <a:rPr kumimoji="1" lang="en-US" altLang="ja-JP" sz="1600" dirty="0"/>
              <a:t>Multicast PPDU Duration = 1388 [us</a:t>
            </a:r>
            <a:r>
              <a:rPr kumimoji="1" lang="en-US" altLang="ja-JP" sz="1600" dirty="0" smtClean="0"/>
              <a:t>] (e.g. MSDU = 1500[bytes])</a:t>
            </a:r>
            <a:endParaRPr kumimoji="1" lang="en-US" altLang="ja-JP" sz="1600" dirty="0"/>
          </a:p>
          <a:p>
            <a:pPr lvl="1"/>
            <a:r>
              <a:rPr kumimoji="1" lang="en-US" altLang="ja-JP" sz="1200" dirty="0" smtClean="0"/>
              <a:t>MPDU </a:t>
            </a:r>
            <a:r>
              <a:rPr kumimoji="1" lang="en-US" altLang="ja-JP" sz="1200" dirty="0"/>
              <a:t>Length = </a:t>
            </a:r>
            <a:r>
              <a:rPr kumimoji="1" lang="en-US" altLang="ja-JP" sz="1200" dirty="0" smtClean="0"/>
              <a:t>1464 </a:t>
            </a:r>
            <a:r>
              <a:rPr kumimoji="1" lang="en-US" altLang="ja-JP" sz="1200" dirty="0"/>
              <a:t>(App) + 28 (UDP/IP) + 8 (LLC) + 30 (MAC+FCS) + 4 (Delimiter) + 2 (Pad) = </a:t>
            </a:r>
            <a:r>
              <a:rPr kumimoji="1" lang="en-US" altLang="ja-JP" sz="1200" dirty="0" smtClean="0"/>
              <a:t>1536 </a:t>
            </a:r>
            <a:r>
              <a:rPr kumimoji="1" lang="en-US" altLang="ja-JP" sz="1200" dirty="0"/>
              <a:t>[bytes]</a:t>
            </a:r>
          </a:p>
          <a:p>
            <a:pPr lvl="1"/>
            <a:r>
              <a:rPr kumimoji="1" lang="en-US" altLang="ja-JP" sz="1200" dirty="0"/>
              <a:t>PSDU Length = MPDU Length * </a:t>
            </a:r>
            <a:r>
              <a:rPr kumimoji="1" lang="en-US" altLang="ja-JP" sz="1200" dirty="0" smtClean="0"/>
              <a:t>64 </a:t>
            </a:r>
            <a:r>
              <a:rPr kumimoji="1" lang="en-US" altLang="ja-JP" sz="1200" dirty="0"/>
              <a:t>= </a:t>
            </a:r>
            <a:r>
              <a:rPr kumimoji="1" lang="en-US" altLang="ja-JP" sz="1200" dirty="0" smtClean="0"/>
              <a:t>98304 </a:t>
            </a:r>
            <a:r>
              <a:rPr kumimoji="1" lang="en-US" altLang="ja-JP" sz="1200" dirty="0"/>
              <a:t>[bytes] = </a:t>
            </a:r>
            <a:r>
              <a:rPr kumimoji="1" lang="en-US" altLang="ja-JP" sz="1200" dirty="0" smtClean="0"/>
              <a:t>786432 </a:t>
            </a:r>
            <a:r>
              <a:rPr kumimoji="1" lang="en-US" altLang="ja-JP" sz="1200" dirty="0"/>
              <a:t>[bits]</a:t>
            </a:r>
          </a:p>
          <a:p>
            <a:pPr lvl="1"/>
            <a:r>
              <a:rPr kumimoji="1" lang="en-US" altLang="ja-JP" sz="1200" dirty="0"/>
              <a:t>Data Length = Service + PSDU Length + Tail = 16 + 786432</a:t>
            </a:r>
            <a:r>
              <a:rPr kumimoji="1" lang="en-US" altLang="ja-JP" sz="1200" dirty="0" smtClean="0"/>
              <a:t> </a:t>
            </a:r>
            <a:r>
              <a:rPr kumimoji="1" lang="en-US" altLang="ja-JP" sz="1200" dirty="0"/>
              <a:t>+ 6 = </a:t>
            </a:r>
            <a:r>
              <a:rPr kumimoji="1" lang="en-US" altLang="ja-JP" sz="1200" dirty="0" smtClean="0"/>
              <a:t>786454 </a:t>
            </a:r>
            <a:r>
              <a:rPr kumimoji="1" lang="en-US" altLang="ja-JP" sz="1200" dirty="0"/>
              <a:t>[bits]</a:t>
            </a:r>
          </a:p>
          <a:p>
            <a:pPr lvl="1"/>
            <a:r>
              <a:rPr kumimoji="1" lang="en-US" altLang="ja-JP" sz="1200" dirty="0"/>
              <a:t>Data Duration </a:t>
            </a:r>
            <a:r>
              <a:rPr kumimoji="1" lang="en-US" altLang="ja-JP" sz="1200" dirty="0" smtClean="0"/>
              <a:t>= Ceiling(786454 / 585[Mbps](MCS7, 80MHz, Nss2, L-GI), 4) = 1348 [</a:t>
            </a:r>
            <a:r>
              <a:rPr kumimoji="1" lang="en-US" altLang="ja-JP" sz="1200" dirty="0"/>
              <a:t>us]</a:t>
            </a:r>
          </a:p>
          <a:p>
            <a:pPr lvl="1"/>
            <a:r>
              <a:rPr kumimoji="1" lang="en-US" altLang="ja-JP" sz="1200" dirty="0"/>
              <a:t>VHT Preamble Duration (L-STF/L-LTF/L-SIG/VHT-SIG-A/VHT-STF/VHT-LTF/VHT-SIG-B) = 40 [us]</a:t>
            </a:r>
          </a:p>
          <a:p>
            <a:pPr lvl="1"/>
            <a:r>
              <a:rPr kumimoji="1" lang="en-US" altLang="ja-JP" sz="1200" dirty="0"/>
              <a:t>PPDU Duration = </a:t>
            </a:r>
            <a:r>
              <a:rPr kumimoji="1" lang="en-US" altLang="ja-JP" sz="1200" dirty="0" smtClean="0"/>
              <a:t>1348 </a:t>
            </a:r>
            <a:r>
              <a:rPr kumimoji="1" lang="en-US" altLang="ja-JP" sz="1200" dirty="0"/>
              <a:t>+ 40 = </a:t>
            </a:r>
            <a:r>
              <a:rPr kumimoji="1" lang="en-US" altLang="ja-JP" sz="1200" dirty="0" smtClean="0"/>
              <a:t>1388 </a:t>
            </a:r>
            <a:r>
              <a:rPr kumimoji="1" lang="en-US" altLang="ja-JP" sz="1200" dirty="0"/>
              <a:t>[us]</a:t>
            </a:r>
          </a:p>
          <a:p>
            <a:r>
              <a:rPr kumimoji="1" lang="en-US" altLang="ja-JP" sz="1600" dirty="0" smtClean="0"/>
              <a:t>BAR Duration </a:t>
            </a:r>
            <a:r>
              <a:rPr kumimoji="1" lang="en-US" altLang="ja-JP" sz="1600" dirty="0"/>
              <a:t>= </a:t>
            </a:r>
            <a:r>
              <a:rPr kumimoji="1" lang="en-US" altLang="ja-JP" sz="1600" dirty="0" smtClean="0"/>
              <a:t>76 </a:t>
            </a:r>
            <a:r>
              <a:rPr kumimoji="1" lang="en-US" altLang="ja-JP" sz="1600" dirty="0"/>
              <a:t>[us]</a:t>
            </a:r>
          </a:p>
          <a:p>
            <a:pPr lvl="1"/>
            <a:r>
              <a:rPr kumimoji="1" lang="en-US" altLang="ja-JP" sz="1200" dirty="0"/>
              <a:t>MPDU Length = 2</a:t>
            </a:r>
            <a:r>
              <a:rPr kumimoji="1" lang="en-US" altLang="ja-JP" sz="1200" dirty="0" smtClean="0"/>
              <a:t> (Frame Control)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2 (Duration)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6 (RA)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6 (TA)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2 (BAR Control)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16 (BAR Info) + 4 (FCS) = 38 </a:t>
            </a:r>
            <a:r>
              <a:rPr kumimoji="1" lang="en-US" altLang="ja-JP" sz="1200" dirty="0"/>
              <a:t>[bytes</a:t>
            </a:r>
            <a:r>
              <a:rPr kumimoji="1" lang="en-US" altLang="ja-JP" sz="1200" dirty="0" smtClean="0"/>
              <a:t>] = 304[bit]</a:t>
            </a:r>
            <a:endParaRPr kumimoji="1" lang="en-US" altLang="ja-JP" sz="1200" dirty="0"/>
          </a:p>
          <a:p>
            <a:pPr lvl="1"/>
            <a:r>
              <a:rPr kumimoji="1" lang="en-US" altLang="ja-JP" sz="1200" dirty="0" smtClean="0"/>
              <a:t>Data </a:t>
            </a:r>
            <a:r>
              <a:rPr kumimoji="1" lang="en-US" altLang="ja-JP" sz="1200" dirty="0"/>
              <a:t>Length = Service + PSDU Length + Tail = 16 + </a:t>
            </a:r>
            <a:r>
              <a:rPr kumimoji="1" lang="en-US" altLang="ja-JP" sz="1200" dirty="0" smtClean="0"/>
              <a:t>304 </a:t>
            </a:r>
            <a:r>
              <a:rPr kumimoji="1" lang="en-US" altLang="ja-JP" sz="1200" dirty="0"/>
              <a:t>+ 6 = </a:t>
            </a:r>
            <a:r>
              <a:rPr kumimoji="1" lang="en-US" altLang="ja-JP" sz="1200" dirty="0" smtClean="0"/>
              <a:t>326 </a:t>
            </a:r>
            <a:r>
              <a:rPr kumimoji="1" lang="en-US" altLang="ja-JP" sz="1200" dirty="0"/>
              <a:t>[bits]</a:t>
            </a:r>
          </a:p>
          <a:p>
            <a:pPr lvl="1"/>
            <a:r>
              <a:rPr kumimoji="1" lang="en-US" altLang="ja-JP" sz="1200" dirty="0"/>
              <a:t>Data Duration = </a:t>
            </a:r>
            <a:r>
              <a:rPr kumimoji="1" lang="en-US" altLang="ja-JP" sz="1200" dirty="0" smtClean="0"/>
              <a:t>Ceiling(326 </a:t>
            </a:r>
            <a:r>
              <a:rPr kumimoji="1" lang="en-US" altLang="ja-JP" sz="1200" dirty="0"/>
              <a:t>/ </a:t>
            </a:r>
            <a:r>
              <a:rPr kumimoji="1" lang="en-US" altLang="ja-JP" sz="1200" dirty="0" smtClean="0"/>
              <a:t>6[Mbps](Legacy), </a:t>
            </a:r>
            <a:r>
              <a:rPr kumimoji="1" lang="en-US" altLang="ja-JP" sz="1200" dirty="0"/>
              <a:t>4) = </a:t>
            </a:r>
            <a:r>
              <a:rPr kumimoji="1" lang="en-US" altLang="ja-JP" sz="1200" dirty="0" smtClean="0"/>
              <a:t>56 </a:t>
            </a:r>
            <a:r>
              <a:rPr kumimoji="1" lang="en-US" altLang="ja-JP" sz="1200" dirty="0"/>
              <a:t>[us]</a:t>
            </a:r>
          </a:p>
          <a:p>
            <a:pPr lvl="1"/>
            <a:r>
              <a:rPr kumimoji="1" lang="en-US" altLang="ja-JP" sz="1200" dirty="0" smtClean="0"/>
              <a:t>PPDU </a:t>
            </a:r>
            <a:r>
              <a:rPr kumimoji="1" lang="en-US" altLang="ja-JP" sz="1200" dirty="0"/>
              <a:t>Duration = </a:t>
            </a:r>
            <a:r>
              <a:rPr kumimoji="1" lang="en-US" altLang="ja-JP" sz="1200" dirty="0" smtClean="0"/>
              <a:t>56 </a:t>
            </a:r>
            <a:r>
              <a:rPr kumimoji="1" lang="en-US" altLang="ja-JP" sz="1200" dirty="0"/>
              <a:t>+ </a:t>
            </a:r>
            <a:r>
              <a:rPr kumimoji="1" lang="en-US" altLang="ja-JP" sz="1200" dirty="0" smtClean="0"/>
              <a:t>20(Legacy Preamble Duration) </a:t>
            </a:r>
            <a:r>
              <a:rPr kumimoji="1" lang="en-US" altLang="ja-JP" sz="1200" dirty="0"/>
              <a:t>= </a:t>
            </a:r>
            <a:r>
              <a:rPr kumimoji="1" lang="en-US" altLang="ja-JP" sz="1200" dirty="0" smtClean="0"/>
              <a:t>76 </a:t>
            </a:r>
            <a:r>
              <a:rPr kumimoji="1" lang="en-US" altLang="ja-JP" sz="1200" dirty="0"/>
              <a:t>[us]</a:t>
            </a:r>
          </a:p>
          <a:p>
            <a:r>
              <a:rPr kumimoji="1" lang="en-US" altLang="ja-JP" sz="1600" dirty="0" smtClean="0"/>
              <a:t>BA </a:t>
            </a:r>
            <a:r>
              <a:rPr kumimoji="1" lang="en-US" altLang="ja-JP" sz="1600" dirty="0"/>
              <a:t>Duration = </a:t>
            </a:r>
            <a:r>
              <a:rPr kumimoji="1" lang="en-US" altLang="ja-JP" sz="1600" dirty="0" smtClean="0"/>
              <a:t>68 </a:t>
            </a:r>
            <a:r>
              <a:rPr kumimoji="1" lang="en-US" altLang="ja-JP" sz="1600" dirty="0"/>
              <a:t>[us]</a:t>
            </a:r>
          </a:p>
          <a:p>
            <a:pPr lvl="1"/>
            <a:r>
              <a:rPr kumimoji="1" lang="en-US" altLang="ja-JP" sz="1200" dirty="0"/>
              <a:t>MPDU Length = 2 (Frame Control) + 2 (Duration) + 6 (RA) + 6 (TA) + 2 (</a:t>
            </a:r>
            <a:r>
              <a:rPr kumimoji="1" lang="en-US" altLang="ja-JP" sz="1200" dirty="0" smtClean="0"/>
              <a:t>BA </a:t>
            </a:r>
            <a:r>
              <a:rPr kumimoji="1" lang="en-US" altLang="ja-JP" sz="1200" dirty="0"/>
              <a:t>Control) + </a:t>
            </a:r>
            <a:r>
              <a:rPr kumimoji="1" lang="en-US" altLang="ja-JP" sz="1200" dirty="0" smtClean="0"/>
              <a:t>10 </a:t>
            </a:r>
            <a:r>
              <a:rPr kumimoji="1" lang="en-US" altLang="ja-JP" sz="1200" dirty="0"/>
              <a:t>(</a:t>
            </a:r>
            <a:r>
              <a:rPr kumimoji="1" lang="en-US" altLang="ja-JP" sz="1200" dirty="0" smtClean="0"/>
              <a:t>BA </a:t>
            </a:r>
            <a:r>
              <a:rPr kumimoji="1" lang="en-US" altLang="ja-JP" sz="1200" dirty="0"/>
              <a:t>Info) + 4 (FCS) = </a:t>
            </a:r>
            <a:r>
              <a:rPr kumimoji="1" lang="en-US" altLang="ja-JP" sz="1200" dirty="0" smtClean="0"/>
              <a:t>32 </a:t>
            </a:r>
            <a:r>
              <a:rPr kumimoji="1" lang="en-US" altLang="ja-JP" sz="1200" dirty="0"/>
              <a:t>[bytes] = </a:t>
            </a:r>
            <a:r>
              <a:rPr kumimoji="1" lang="en-US" altLang="ja-JP" sz="1200" dirty="0" smtClean="0"/>
              <a:t>256[bit</a:t>
            </a:r>
            <a:r>
              <a:rPr kumimoji="1" lang="en-US" altLang="ja-JP" sz="1200" dirty="0"/>
              <a:t>]</a:t>
            </a:r>
          </a:p>
          <a:p>
            <a:pPr lvl="1"/>
            <a:r>
              <a:rPr kumimoji="1" lang="en-US" altLang="ja-JP" sz="1200" dirty="0"/>
              <a:t>Data Length = Service + PSDU Length + Tail = 16 + </a:t>
            </a:r>
            <a:r>
              <a:rPr kumimoji="1" lang="en-US" altLang="ja-JP" sz="1200" dirty="0" smtClean="0"/>
              <a:t>256 </a:t>
            </a:r>
            <a:r>
              <a:rPr kumimoji="1" lang="en-US" altLang="ja-JP" sz="1200" dirty="0"/>
              <a:t>+ 6 = </a:t>
            </a:r>
            <a:r>
              <a:rPr kumimoji="1" lang="en-US" altLang="ja-JP" sz="1200" dirty="0" smtClean="0"/>
              <a:t>278 </a:t>
            </a:r>
            <a:r>
              <a:rPr kumimoji="1" lang="en-US" altLang="ja-JP" sz="1200" dirty="0"/>
              <a:t>[bits]</a:t>
            </a:r>
          </a:p>
          <a:p>
            <a:pPr lvl="1"/>
            <a:r>
              <a:rPr kumimoji="1" lang="en-US" altLang="ja-JP" sz="1200" dirty="0"/>
              <a:t>Data Duration = </a:t>
            </a:r>
            <a:r>
              <a:rPr kumimoji="1" lang="en-US" altLang="ja-JP" sz="1200" dirty="0" smtClean="0"/>
              <a:t>Ceiling(278 </a:t>
            </a:r>
            <a:r>
              <a:rPr kumimoji="1" lang="en-US" altLang="ja-JP" sz="1200" dirty="0"/>
              <a:t>/ 6[Mbps](Legacy), 4) = </a:t>
            </a:r>
            <a:r>
              <a:rPr kumimoji="1" lang="en-US" altLang="ja-JP" sz="1200" dirty="0" smtClean="0"/>
              <a:t>48 </a:t>
            </a:r>
            <a:r>
              <a:rPr kumimoji="1" lang="en-US" altLang="ja-JP" sz="1200" dirty="0"/>
              <a:t>[us]</a:t>
            </a:r>
          </a:p>
          <a:p>
            <a:pPr lvl="1"/>
            <a:r>
              <a:rPr kumimoji="1" lang="en-US" altLang="ja-JP" sz="1200" dirty="0"/>
              <a:t>PPDU Duration = </a:t>
            </a:r>
            <a:r>
              <a:rPr kumimoji="1" lang="en-US" altLang="ja-JP" sz="1200" dirty="0" smtClean="0"/>
              <a:t>48 </a:t>
            </a:r>
            <a:r>
              <a:rPr kumimoji="1" lang="en-US" altLang="ja-JP" sz="1200" dirty="0"/>
              <a:t>+ 20(Legacy Preamble Duration) = </a:t>
            </a:r>
            <a:r>
              <a:rPr kumimoji="1" lang="en-US" altLang="ja-JP" sz="1200" dirty="0" smtClean="0"/>
              <a:t>68 </a:t>
            </a:r>
            <a:r>
              <a:rPr kumimoji="1" lang="en-US" altLang="ja-JP" sz="1200" dirty="0"/>
              <a:t>[us</a:t>
            </a:r>
            <a:r>
              <a:rPr kumimoji="1" lang="en-US" altLang="ja-JP" sz="1200" dirty="0" smtClean="0"/>
              <a:t>]</a:t>
            </a:r>
          </a:p>
          <a:p>
            <a:r>
              <a:rPr kumimoji="1" lang="en-US" altLang="ja-JP" sz="1600" dirty="0" smtClean="0"/>
              <a:t>Other</a:t>
            </a:r>
          </a:p>
          <a:p>
            <a:pPr lvl="1"/>
            <a:r>
              <a:rPr kumimoji="1" lang="en-US" altLang="ja-JP" sz="1200" dirty="0" smtClean="0"/>
              <a:t>SIFS = 16[us], AIFS = 34[us], BO average = 67.5[us]</a:t>
            </a:r>
            <a:endParaRPr kumimoji="1" lang="en-US" altLang="ja-JP" sz="1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Calculation details (Durations)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81600" y="5491371"/>
            <a:ext cx="397897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*This calculation is in case of MU-MIMO, In case of 8-user OFDMA,</a:t>
            </a:r>
          </a:p>
          <a:p>
            <a:r>
              <a:rPr kumimoji="1" lang="en-US" altLang="ja-JP" sz="1050" dirty="0" smtClean="0"/>
              <a:t>Data </a:t>
            </a:r>
            <a:r>
              <a:rPr kumimoji="1" lang="en-US" altLang="ja-JP" sz="1050" dirty="0" err="1" smtClean="0"/>
              <a:t>Dutation</a:t>
            </a:r>
            <a:r>
              <a:rPr kumimoji="1" lang="en-US" altLang="ja-JP" sz="1050" dirty="0" smtClean="0"/>
              <a:t> = Ceiling(278 / (6[Mbps] / 8)) = 372us</a:t>
            </a:r>
          </a:p>
          <a:p>
            <a:r>
              <a:rPr kumimoji="1" lang="en-US" altLang="ja-JP" sz="1050" dirty="0" smtClean="0"/>
              <a:t>BA PPDU Duration = 372 + 20 = 392us</a:t>
            </a:r>
          </a:p>
          <a:p>
            <a:r>
              <a:rPr kumimoji="1" lang="en-US" altLang="ja-JP" sz="1050" dirty="0" smtClean="0"/>
              <a:t>(One extra user out of 8-user OFDMA resource will occupy</a:t>
            </a:r>
          </a:p>
          <a:p>
            <a:r>
              <a:rPr kumimoji="1" lang="en-US" altLang="ja-JP" sz="1050" dirty="0"/>
              <a:t> </a:t>
            </a:r>
            <a:r>
              <a:rPr kumimoji="1" lang="en-US" altLang="ja-JP" sz="1050" dirty="0" smtClean="0"/>
              <a:t> only 1 user resource of 8-user OFDMA resource in next allocation,</a:t>
            </a:r>
          </a:p>
          <a:p>
            <a:r>
              <a:rPr kumimoji="1" lang="en-US" altLang="ja-JP" sz="1050" dirty="0"/>
              <a:t> </a:t>
            </a:r>
            <a:r>
              <a:rPr kumimoji="1" lang="en-US" altLang="ja-JP" sz="1050" dirty="0" smtClean="0"/>
              <a:t> not occupy full band resource)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4702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直線矢印コネクタ 144"/>
          <p:cNvCxnSpPr/>
          <p:nvPr/>
        </p:nvCxnSpPr>
        <p:spPr bwMode="auto">
          <a:xfrm>
            <a:off x="5624687" y="4773476"/>
            <a:ext cx="0" cy="16460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3674013" y="4773476"/>
            <a:ext cx="0" cy="10873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3" name="直線矢印コネクタ 142"/>
          <p:cNvCxnSpPr/>
          <p:nvPr/>
        </p:nvCxnSpPr>
        <p:spPr bwMode="auto">
          <a:xfrm>
            <a:off x="2577624" y="4773476"/>
            <a:ext cx="0" cy="16460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199" name="直線矢印コネクタ 198"/>
          <p:cNvCxnSpPr/>
          <p:nvPr/>
        </p:nvCxnSpPr>
        <p:spPr bwMode="auto">
          <a:xfrm>
            <a:off x="2577624" y="2331690"/>
            <a:ext cx="0" cy="16460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Calculation details (Sequences)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609900" y="4465546"/>
            <a:ext cx="629737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AIFS+BO</a:t>
            </a:r>
            <a:endParaRPr kumimoji="1" lang="ja-JP" altLang="en-US" sz="9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736637" y="4944033"/>
            <a:ext cx="395991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SIFS</a:t>
            </a:r>
            <a:endParaRPr kumimoji="1" lang="ja-JP" altLang="en-US" sz="9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683912" y="5901405"/>
            <a:ext cx="395991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SIFS</a:t>
            </a:r>
            <a:endParaRPr kumimoji="1" lang="ja-JP" altLang="en-US" sz="900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2577624" y="4773476"/>
            <a:ext cx="0" cy="1327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676864" y="4653708"/>
            <a:ext cx="348632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AP</a:t>
            </a:r>
            <a:endParaRPr kumimoji="1" lang="ja-JP" altLang="en-US" sz="105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827" y="5009944"/>
            <a:ext cx="531961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1</a:t>
            </a:r>
            <a:endParaRPr kumimoji="1" lang="ja-JP" altLang="en-US" sz="10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95997" y="4909717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2577624" y="4773476"/>
            <a:ext cx="0" cy="10858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1252170" y="4524148"/>
            <a:ext cx="1325455" cy="24932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/>
              <a:t>DL MC PPDU</a:t>
            </a:r>
            <a:endParaRPr kumimoji="1" lang="ja-JP" altLang="en-US" sz="105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8827" y="5733862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4</a:t>
            </a:r>
            <a:endParaRPr kumimoji="1" lang="ja-JP" altLang="en-US" sz="105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6139" y="5975168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/>
              <a:t>STA 5</a:t>
            </a:r>
            <a:endParaRPr kumimoji="1" lang="ja-JP" altLang="en-US" sz="105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8827" y="549255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3</a:t>
            </a:r>
            <a:endParaRPr kumimoji="1" lang="ja-JP" altLang="en-US" sz="105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95997" y="5399519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71911" y="4553481"/>
            <a:ext cx="402102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BAR</a:t>
            </a:r>
            <a:endParaRPr kumimoji="1" lang="ja-JP" altLang="en-US" sz="900" dirty="0"/>
          </a:p>
        </p:txBody>
      </p:sp>
      <p:cxnSp>
        <p:nvCxnSpPr>
          <p:cNvPr id="24" name="直線矢印コネクタ 23"/>
          <p:cNvCxnSpPr/>
          <p:nvPr/>
        </p:nvCxnSpPr>
        <p:spPr bwMode="auto">
          <a:xfrm>
            <a:off x="2577624" y="4773476"/>
            <a:ext cx="0" cy="8460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>
            <a:off x="2577624" y="4773476"/>
            <a:ext cx="0" cy="5975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3678557" y="5509516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82" name="直線矢印コネクタ 81"/>
          <p:cNvCxnSpPr/>
          <p:nvPr/>
        </p:nvCxnSpPr>
        <p:spPr bwMode="auto">
          <a:xfrm>
            <a:off x="5624687" y="4773476"/>
            <a:ext cx="0" cy="1327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V="1">
            <a:off x="4524767" y="4773477"/>
            <a:ext cx="0" cy="11958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5" name="テキスト ボックス 84"/>
          <p:cNvSpPr txBox="1"/>
          <p:nvPr/>
        </p:nvSpPr>
        <p:spPr>
          <a:xfrm>
            <a:off x="6149971" y="5882131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222585" y="4553481"/>
            <a:ext cx="402102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BAR</a:t>
            </a:r>
            <a:endParaRPr lang="ja-JP" altLang="en-US" dirty="0"/>
          </a:p>
        </p:txBody>
      </p:sp>
      <p:cxnSp>
        <p:nvCxnSpPr>
          <p:cNvPr id="119" name="直線矢印コネクタ 118"/>
          <p:cNvCxnSpPr/>
          <p:nvPr/>
        </p:nvCxnSpPr>
        <p:spPr bwMode="auto">
          <a:xfrm>
            <a:off x="3678557" y="4984887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>
            <a:off x="5637290" y="5949933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74" name="テキスト ボックス 173"/>
          <p:cNvSpPr txBox="1"/>
          <p:nvPr/>
        </p:nvSpPr>
        <p:spPr>
          <a:xfrm>
            <a:off x="1359924" y="4154579"/>
            <a:ext cx="968896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Total Duration</a:t>
            </a:r>
            <a:endParaRPr kumimoji="1" lang="ja-JP" altLang="en-US" sz="1100" dirty="0"/>
          </a:p>
        </p:txBody>
      </p:sp>
      <p:cxnSp>
        <p:nvCxnSpPr>
          <p:cNvPr id="175" name="直線矢印コネクタ 174"/>
          <p:cNvCxnSpPr/>
          <p:nvPr/>
        </p:nvCxnSpPr>
        <p:spPr bwMode="auto">
          <a:xfrm>
            <a:off x="1244339" y="4403907"/>
            <a:ext cx="52344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177" name="直線矢印コネクタ 176"/>
          <p:cNvCxnSpPr/>
          <p:nvPr/>
        </p:nvCxnSpPr>
        <p:spPr bwMode="auto">
          <a:xfrm>
            <a:off x="2577624" y="4301242"/>
            <a:ext cx="390111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80" name="テキスト ボックス 179"/>
          <p:cNvSpPr txBox="1"/>
          <p:nvPr/>
        </p:nvSpPr>
        <p:spPr>
          <a:xfrm>
            <a:off x="2692961" y="4051914"/>
            <a:ext cx="1208752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Overhead Duration</a:t>
            </a:r>
            <a:endParaRPr kumimoji="1" lang="ja-JP" altLang="en-US" sz="1100" dirty="0"/>
          </a:p>
        </p:txBody>
      </p:sp>
      <p:cxnSp>
        <p:nvCxnSpPr>
          <p:cNvPr id="280" name="直線矢印コネクタ 279"/>
          <p:cNvCxnSpPr/>
          <p:nvPr/>
        </p:nvCxnSpPr>
        <p:spPr bwMode="auto">
          <a:xfrm>
            <a:off x="2577624" y="4685541"/>
            <a:ext cx="6942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282" name="テキスト ボックス 281"/>
          <p:cNvSpPr txBox="1"/>
          <p:nvPr/>
        </p:nvSpPr>
        <p:spPr>
          <a:xfrm>
            <a:off x="4571543" y="4465546"/>
            <a:ext cx="629737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AIFS+BO</a:t>
            </a:r>
            <a:endParaRPr kumimoji="1" lang="ja-JP" altLang="en-US" sz="900" dirty="0"/>
          </a:p>
        </p:txBody>
      </p:sp>
      <p:cxnSp>
        <p:nvCxnSpPr>
          <p:cNvPr id="283" name="直線矢印コネクタ 282"/>
          <p:cNvCxnSpPr/>
          <p:nvPr/>
        </p:nvCxnSpPr>
        <p:spPr bwMode="auto">
          <a:xfrm>
            <a:off x="4539268" y="4685541"/>
            <a:ext cx="6942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13" name="テキスト ボックス 112"/>
          <p:cNvSpPr txBox="1"/>
          <p:nvPr/>
        </p:nvSpPr>
        <p:spPr>
          <a:xfrm>
            <a:off x="468827" y="5251250"/>
            <a:ext cx="515156" cy="241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2</a:t>
            </a:r>
            <a:endParaRPr kumimoji="1" lang="ja-JP" altLang="en-US" sz="105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195997" y="5151023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116" name="直線矢印コネクタ 115"/>
          <p:cNvCxnSpPr/>
          <p:nvPr/>
        </p:nvCxnSpPr>
        <p:spPr bwMode="auto">
          <a:xfrm>
            <a:off x="3678557" y="5226193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>
            <a:off x="2577624" y="4773476"/>
            <a:ext cx="0" cy="356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直線矢印コネクタ 125"/>
          <p:cNvCxnSpPr/>
          <p:nvPr/>
        </p:nvCxnSpPr>
        <p:spPr bwMode="auto">
          <a:xfrm>
            <a:off x="3674013" y="4773476"/>
            <a:ext cx="0" cy="8460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7" name="直線矢印コネクタ 126"/>
          <p:cNvCxnSpPr/>
          <p:nvPr/>
        </p:nvCxnSpPr>
        <p:spPr bwMode="auto">
          <a:xfrm>
            <a:off x="3674013" y="4773476"/>
            <a:ext cx="0" cy="5975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8" name="直線矢印コネクタ 127"/>
          <p:cNvCxnSpPr/>
          <p:nvPr/>
        </p:nvCxnSpPr>
        <p:spPr bwMode="auto">
          <a:xfrm>
            <a:off x="3674013" y="4773476"/>
            <a:ext cx="0" cy="356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0" name="テキスト ボックス 129"/>
          <p:cNvSpPr txBox="1"/>
          <p:nvPr/>
        </p:nvSpPr>
        <p:spPr>
          <a:xfrm>
            <a:off x="4195997" y="5640825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131" name="直線矢印コネクタ 130"/>
          <p:cNvCxnSpPr/>
          <p:nvPr/>
        </p:nvCxnSpPr>
        <p:spPr bwMode="auto">
          <a:xfrm>
            <a:off x="3678557" y="5750822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grpSp>
        <p:nvGrpSpPr>
          <p:cNvPr id="139" name="グループ化 138"/>
          <p:cNvGrpSpPr/>
          <p:nvPr/>
        </p:nvGrpSpPr>
        <p:grpSpPr>
          <a:xfrm>
            <a:off x="711057" y="6303213"/>
            <a:ext cx="30355" cy="149022"/>
            <a:chOff x="1528969" y="5535847"/>
            <a:chExt cx="31850" cy="156363"/>
          </a:xfrm>
        </p:grpSpPr>
        <p:sp>
          <p:nvSpPr>
            <p:cNvPr id="140" name="円/楕円 139"/>
            <p:cNvSpPr/>
            <p:nvPr/>
          </p:nvSpPr>
          <p:spPr bwMode="auto">
            <a:xfrm>
              <a:off x="1529327" y="5600578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1" name="円/楕円 140"/>
            <p:cNvSpPr/>
            <p:nvPr/>
          </p:nvSpPr>
          <p:spPr bwMode="auto">
            <a:xfrm>
              <a:off x="1529327" y="5535847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2" name="円/楕円 141"/>
            <p:cNvSpPr/>
            <p:nvPr/>
          </p:nvSpPr>
          <p:spPr bwMode="auto">
            <a:xfrm>
              <a:off x="1528969" y="5665310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50" name="テキスト ボックス 149"/>
          <p:cNvSpPr txBox="1"/>
          <p:nvPr/>
        </p:nvSpPr>
        <p:spPr>
          <a:xfrm>
            <a:off x="2609900" y="2023759"/>
            <a:ext cx="629737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AIFS+BO</a:t>
            </a:r>
            <a:endParaRPr kumimoji="1" lang="ja-JP" altLang="en-US" sz="900" dirty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736637" y="2502246"/>
            <a:ext cx="395991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SIFS</a:t>
            </a:r>
            <a:endParaRPr kumimoji="1" lang="ja-JP" altLang="en-US" sz="900" dirty="0"/>
          </a:p>
        </p:txBody>
      </p:sp>
      <p:cxnSp>
        <p:nvCxnSpPr>
          <p:cNvPr id="153" name="直線矢印コネクタ 152"/>
          <p:cNvCxnSpPr/>
          <p:nvPr/>
        </p:nvCxnSpPr>
        <p:spPr bwMode="auto">
          <a:xfrm>
            <a:off x="2577624" y="2331689"/>
            <a:ext cx="0" cy="1328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4" name="テキスト ボックス 153"/>
          <p:cNvSpPr txBox="1"/>
          <p:nvPr/>
        </p:nvSpPr>
        <p:spPr>
          <a:xfrm>
            <a:off x="676864" y="2211922"/>
            <a:ext cx="348632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AP</a:t>
            </a:r>
            <a:endParaRPr kumimoji="1" lang="ja-JP" altLang="en-US" sz="1050" dirty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468827" y="2568157"/>
            <a:ext cx="531961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1</a:t>
            </a:r>
            <a:endParaRPr kumimoji="1" lang="ja-JP" altLang="en-US" sz="1050" dirty="0"/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4195997" y="2467930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163" name="直線矢印コネクタ 162"/>
          <p:cNvCxnSpPr/>
          <p:nvPr/>
        </p:nvCxnSpPr>
        <p:spPr bwMode="auto">
          <a:xfrm>
            <a:off x="2577624" y="2331689"/>
            <a:ext cx="0" cy="10873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4" name="テキスト ボックス 163"/>
          <p:cNvSpPr txBox="1"/>
          <p:nvPr/>
        </p:nvSpPr>
        <p:spPr>
          <a:xfrm>
            <a:off x="1252170" y="2082361"/>
            <a:ext cx="1325455" cy="24932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/>
              <a:t>DL MC PPDU</a:t>
            </a:r>
            <a:endParaRPr kumimoji="1" lang="ja-JP" altLang="en-US" sz="1050" dirty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468827" y="329207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4</a:t>
            </a:r>
            <a:endParaRPr kumimoji="1" lang="ja-JP" altLang="en-US" sz="1050" dirty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456139" y="353338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" dirty="0" smtClean="0"/>
              <a:t>STA 5</a:t>
            </a:r>
            <a:endParaRPr kumimoji="1" lang="ja-JP" altLang="en-US" sz="1050" dirty="0"/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468827" y="305076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3</a:t>
            </a:r>
            <a:endParaRPr kumimoji="1" lang="ja-JP" altLang="en-US" sz="1050" dirty="0"/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3271911" y="2111694"/>
            <a:ext cx="402102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BAR</a:t>
            </a:r>
            <a:endParaRPr kumimoji="1" lang="ja-JP" altLang="en-US" sz="900" dirty="0"/>
          </a:p>
        </p:txBody>
      </p:sp>
      <p:cxnSp>
        <p:nvCxnSpPr>
          <p:cNvPr id="169" name="直線矢印コネクタ 168"/>
          <p:cNvCxnSpPr/>
          <p:nvPr/>
        </p:nvCxnSpPr>
        <p:spPr bwMode="auto">
          <a:xfrm>
            <a:off x="2577624" y="2331689"/>
            <a:ext cx="0" cy="8460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0" name="直線矢印コネクタ 169"/>
          <p:cNvCxnSpPr/>
          <p:nvPr/>
        </p:nvCxnSpPr>
        <p:spPr bwMode="auto">
          <a:xfrm>
            <a:off x="2577624" y="2331689"/>
            <a:ext cx="0" cy="5975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3" name="直線矢印コネクタ 172"/>
          <p:cNvCxnSpPr/>
          <p:nvPr/>
        </p:nvCxnSpPr>
        <p:spPr bwMode="auto">
          <a:xfrm flipV="1">
            <a:off x="4524767" y="2331690"/>
            <a:ext cx="0" cy="356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8" name="テキスト ボックス 177"/>
          <p:cNvSpPr txBox="1"/>
          <p:nvPr/>
        </p:nvSpPr>
        <p:spPr>
          <a:xfrm>
            <a:off x="5222585" y="2111694"/>
            <a:ext cx="402102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BAR</a:t>
            </a:r>
            <a:endParaRPr lang="ja-JP" altLang="en-US" dirty="0"/>
          </a:p>
        </p:txBody>
      </p:sp>
      <p:cxnSp>
        <p:nvCxnSpPr>
          <p:cNvPr id="179" name="直線矢印コネクタ 178"/>
          <p:cNvCxnSpPr/>
          <p:nvPr/>
        </p:nvCxnSpPr>
        <p:spPr bwMode="auto">
          <a:xfrm>
            <a:off x="3678557" y="2543101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82" name="テキスト ボックス 181"/>
          <p:cNvSpPr txBox="1"/>
          <p:nvPr/>
        </p:nvSpPr>
        <p:spPr>
          <a:xfrm>
            <a:off x="1359924" y="1712792"/>
            <a:ext cx="968896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Total Duration</a:t>
            </a:r>
            <a:endParaRPr kumimoji="1" lang="ja-JP" altLang="en-US" sz="1100" dirty="0"/>
          </a:p>
        </p:txBody>
      </p:sp>
      <p:cxnSp>
        <p:nvCxnSpPr>
          <p:cNvPr id="183" name="直線矢印コネクタ 182"/>
          <p:cNvCxnSpPr/>
          <p:nvPr/>
        </p:nvCxnSpPr>
        <p:spPr bwMode="auto">
          <a:xfrm>
            <a:off x="1244339" y="1962120"/>
            <a:ext cx="743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none"/>
          </a:ln>
          <a:effectLst/>
        </p:spPr>
      </p:cxnSp>
      <p:cxnSp>
        <p:nvCxnSpPr>
          <p:cNvPr id="184" name="直線矢印コネクタ 183"/>
          <p:cNvCxnSpPr/>
          <p:nvPr/>
        </p:nvCxnSpPr>
        <p:spPr bwMode="auto">
          <a:xfrm>
            <a:off x="2577624" y="1859455"/>
            <a:ext cx="60975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none"/>
          </a:ln>
          <a:effectLst/>
        </p:spPr>
      </p:cxnSp>
      <p:sp>
        <p:nvSpPr>
          <p:cNvPr id="185" name="テキスト ボックス 184"/>
          <p:cNvSpPr txBox="1"/>
          <p:nvPr/>
        </p:nvSpPr>
        <p:spPr>
          <a:xfrm>
            <a:off x="2692961" y="1610127"/>
            <a:ext cx="1208752" cy="249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Overhead Duration</a:t>
            </a:r>
            <a:endParaRPr kumimoji="1" lang="ja-JP" altLang="en-US" sz="1100" dirty="0"/>
          </a:p>
        </p:txBody>
      </p:sp>
      <p:cxnSp>
        <p:nvCxnSpPr>
          <p:cNvPr id="186" name="直線矢印コネクタ 185"/>
          <p:cNvCxnSpPr/>
          <p:nvPr/>
        </p:nvCxnSpPr>
        <p:spPr bwMode="auto">
          <a:xfrm>
            <a:off x="2577624" y="2243754"/>
            <a:ext cx="6942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87" name="テキスト ボックス 186"/>
          <p:cNvSpPr txBox="1"/>
          <p:nvPr/>
        </p:nvSpPr>
        <p:spPr>
          <a:xfrm>
            <a:off x="4571543" y="2023759"/>
            <a:ext cx="629737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AIFS+BO</a:t>
            </a:r>
            <a:endParaRPr kumimoji="1" lang="ja-JP" altLang="en-US" sz="900" dirty="0"/>
          </a:p>
        </p:txBody>
      </p:sp>
      <p:cxnSp>
        <p:nvCxnSpPr>
          <p:cNvPr id="188" name="直線矢印コネクタ 187"/>
          <p:cNvCxnSpPr/>
          <p:nvPr/>
        </p:nvCxnSpPr>
        <p:spPr bwMode="auto">
          <a:xfrm>
            <a:off x="4539268" y="2243754"/>
            <a:ext cx="6942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189" name="テキスト ボックス 188"/>
          <p:cNvSpPr txBox="1"/>
          <p:nvPr/>
        </p:nvSpPr>
        <p:spPr>
          <a:xfrm>
            <a:off x="468827" y="2809463"/>
            <a:ext cx="515156" cy="241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STA 2</a:t>
            </a:r>
            <a:endParaRPr kumimoji="1" lang="ja-JP" altLang="en-US" sz="1050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1088936" y="4773477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1088936" y="5129713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1088936" y="5860820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1088936" y="6102126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1088936" y="5619514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>
            <a:off x="1088936" y="5372248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8" name="直線コネクタ 157"/>
          <p:cNvCxnSpPr/>
          <p:nvPr/>
        </p:nvCxnSpPr>
        <p:spPr bwMode="auto">
          <a:xfrm>
            <a:off x="1088936" y="2331690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9" name="直線コネクタ 158"/>
          <p:cNvCxnSpPr/>
          <p:nvPr/>
        </p:nvCxnSpPr>
        <p:spPr bwMode="auto">
          <a:xfrm>
            <a:off x="1088936" y="2687926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0" name="直線コネクタ 159"/>
          <p:cNvCxnSpPr/>
          <p:nvPr/>
        </p:nvCxnSpPr>
        <p:spPr bwMode="auto">
          <a:xfrm>
            <a:off x="1088936" y="3419034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1" name="直線コネクタ 160"/>
          <p:cNvCxnSpPr/>
          <p:nvPr/>
        </p:nvCxnSpPr>
        <p:spPr bwMode="auto">
          <a:xfrm>
            <a:off x="1088936" y="3660339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6" name="直線コネクタ 165"/>
          <p:cNvCxnSpPr/>
          <p:nvPr/>
        </p:nvCxnSpPr>
        <p:spPr bwMode="auto">
          <a:xfrm>
            <a:off x="1088936" y="3177727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0" name="直線コネクタ 189"/>
          <p:cNvCxnSpPr/>
          <p:nvPr/>
        </p:nvCxnSpPr>
        <p:spPr bwMode="auto">
          <a:xfrm>
            <a:off x="1088936" y="2930461"/>
            <a:ext cx="7586238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3" name="直線矢印コネクタ 192"/>
          <p:cNvCxnSpPr/>
          <p:nvPr/>
        </p:nvCxnSpPr>
        <p:spPr bwMode="auto">
          <a:xfrm>
            <a:off x="2577624" y="2331690"/>
            <a:ext cx="0" cy="356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0" name="直線矢印コネクタ 209"/>
          <p:cNvCxnSpPr/>
          <p:nvPr/>
        </p:nvCxnSpPr>
        <p:spPr bwMode="auto">
          <a:xfrm>
            <a:off x="3674013" y="2331690"/>
            <a:ext cx="0" cy="3562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98" name="グループ化 197"/>
          <p:cNvGrpSpPr/>
          <p:nvPr/>
        </p:nvGrpSpPr>
        <p:grpSpPr>
          <a:xfrm>
            <a:off x="711057" y="3861427"/>
            <a:ext cx="30355" cy="149022"/>
            <a:chOff x="1528969" y="5535847"/>
            <a:chExt cx="31850" cy="156363"/>
          </a:xfrm>
        </p:grpSpPr>
        <p:sp>
          <p:nvSpPr>
            <p:cNvPr id="201" name="円/楕円 200"/>
            <p:cNvSpPr/>
            <p:nvPr/>
          </p:nvSpPr>
          <p:spPr bwMode="auto">
            <a:xfrm>
              <a:off x="1529327" y="5600578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2" name="円/楕円 201"/>
            <p:cNvSpPr/>
            <p:nvPr/>
          </p:nvSpPr>
          <p:spPr bwMode="auto">
            <a:xfrm>
              <a:off x="1529327" y="5535847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3" name="円/楕円 202"/>
            <p:cNvSpPr/>
            <p:nvPr/>
          </p:nvSpPr>
          <p:spPr bwMode="auto">
            <a:xfrm>
              <a:off x="1528969" y="5665310"/>
              <a:ext cx="31492" cy="269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11" name="直線コネクタ 210"/>
          <p:cNvCxnSpPr/>
          <p:nvPr/>
        </p:nvCxnSpPr>
        <p:spPr bwMode="auto">
          <a:xfrm>
            <a:off x="577761" y="4067579"/>
            <a:ext cx="791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2" name="テキスト ボックス 211"/>
          <p:cNvSpPr txBox="1"/>
          <p:nvPr/>
        </p:nvSpPr>
        <p:spPr>
          <a:xfrm>
            <a:off x="5687811" y="2745754"/>
            <a:ext cx="395991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SIFS</a:t>
            </a:r>
            <a:endParaRPr kumimoji="1" lang="ja-JP" altLang="en-US" sz="900" dirty="0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6147170" y="2710466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214" name="直線矢印コネクタ 213"/>
          <p:cNvCxnSpPr/>
          <p:nvPr/>
        </p:nvCxnSpPr>
        <p:spPr bwMode="auto">
          <a:xfrm flipV="1">
            <a:off x="6475940" y="2336586"/>
            <a:ext cx="0" cy="5948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5" name="直線矢印コネクタ 214"/>
          <p:cNvCxnSpPr/>
          <p:nvPr/>
        </p:nvCxnSpPr>
        <p:spPr bwMode="auto">
          <a:xfrm>
            <a:off x="5629731" y="2786606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216" name="直線矢印コネクタ 215"/>
          <p:cNvCxnSpPr/>
          <p:nvPr/>
        </p:nvCxnSpPr>
        <p:spPr bwMode="auto">
          <a:xfrm>
            <a:off x="5625186" y="2336586"/>
            <a:ext cx="0" cy="5948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1" name="テキスト ボックス 220"/>
          <p:cNvSpPr txBox="1"/>
          <p:nvPr/>
        </p:nvSpPr>
        <p:spPr>
          <a:xfrm>
            <a:off x="7173758" y="2111695"/>
            <a:ext cx="402102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BAR</a:t>
            </a:r>
            <a:endParaRPr lang="ja-JP" altLang="en-US" dirty="0"/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6522716" y="2023759"/>
            <a:ext cx="629737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AIFS+BO</a:t>
            </a:r>
            <a:endParaRPr kumimoji="1" lang="ja-JP" altLang="en-US" sz="900" dirty="0"/>
          </a:p>
        </p:txBody>
      </p:sp>
      <p:cxnSp>
        <p:nvCxnSpPr>
          <p:cNvPr id="223" name="直線矢印コネクタ 222"/>
          <p:cNvCxnSpPr/>
          <p:nvPr/>
        </p:nvCxnSpPr>
        <p:spPr bwMode="auto">
          <a:xfrm>
            <a:off x="6490441" y="2243754"/>
            <a:ext cx="6942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sp>
        <p:nvSpPr>
          <p:cNvPr id="224" name="テキスト ボックス 223"/>
          <p:cNvSpPr txBox="1"/>
          <p:nvPr/>
        </p:nvSpPr>
        <p:spPr>
          <a:xfrm>
            <a:off x="7638984" y="2986755"/>
            <a:ext cx="395991" cy="219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SIFS</a:t>
            </a:r>
            <a:endParaRPr kumimoji="1" lang="ja-JP" altLang="en-US" sz="900" dirty="0"/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8098343" y="2957732"/>
            <a:ext cx="328770" cy="21999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900"/>
            </a:lvl1pPr>
          </a:lstStyle>
          <a:p>
            <a:r>
              <a:rPr lang="en-US" altLang="ja-JP" dirty="0"/>
              <a:t>BA</a:t>
            </a:r>
            <a:endParaRPr lang="ja-JP" altLang="en-US" dirty="0"/>
          </a:p>
        </p:txBody>
      </p:sp>
      <p:cxnSp>
        <p:nvCxnSpPr>
          <p:cNvPr id="226" name="直線矢印コネクタ 225"/>
          <p:cNvCxnSpPr>
            <a:stCxn id="225" idx="3"/>
          </p:cNvCxnSpPr>
          <p:nvPr/>
        </p:nvCxnSpPr>
        <p:spPr bwMode="auto">
          <a:xfrm flipV="1">
            <a:off x="8427113" y="2336587"/>
            <a:ext cx="1" cy="731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7" name="直線矢印コネクタ 226"/>
          <p:cNvCxnSpPr/>
          <p:nvPr/>
        </p:nvCxnSpPr>
        <p:spPr bwMode="auto">
          <a:xfrm>
            <a:off x="7580904" y="3027609"/>
            <a:ext cx="5121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/>
          </a:ln>
          <a:effectLst/>
        </p:spPr>
      </p:cxnSp>
      <p:cxnSp>
        <p:nvCxnSpPr>
          <p:cNvPr id="228" name="直線矢印コネクタ 227"/>
          <p:cNvCxnSpPr/>
          <p:nvPr/>
        </p:nvCxnSpPr>
        <p:spPr bwMode="auto">
          <a:xfrm>
            <a:off x="7575860" y="2336586"/>
            <a:ext cx="0" cy="8411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3" name="テキスト ボックス 272"/>
          <p:cNvSpPr txBox="1"/>
          <p:nvPr/>
        </p:nvSpPr>
        <p:spPr>
          <a:xfrm>
            <a:off x="55006" y="4233446"/>
            <a:ext cx="686406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Case2</a:t>
            </a:r>
            <a:endParaRPr kumimoji="1" lang="ja-JP" altLang="en-US" sz="1600" dirty="0"/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55006" y="1791659"/>
            <a:ext cx="686406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Case1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089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549" y="4384138"/>
            <a:ext cx="3085050" cy="201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84138"/>
            <a:ext cx="3087681" cy="2016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551" y="1940118"/>
            <a:ext cx="3085048" cy="201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40118"/>
            <a:ext cx="3087681" cy="2016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analysis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95399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MIMO</a:t>
            </a:r>
            <a:endParaRPr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60918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MIMO</a:t>
            </a:r>
            <a:endParaRPr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95398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OFDMA</a:t>
            </a:r>
            <a:endParaRPr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60917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OFDMA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758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237" y="4384138"/>
            <a:ext cx="3082027" cy="2016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84138"/>
            <a:ext cx="3082339" cy="20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238" y="1940116"/>
            <a:ext cx="3082342" cy="201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8" y="1940116"/>
            <a:ext cx="3082341" cy="201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analysis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295399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MIMO</a:t>
            </a:r>
            <a:endParaRPr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60918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MIMO</a:t>
            </a:r>
            <a:endParaRPr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95398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OFDMA</a:t>
            </a:r>
            <a:endParaRPr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60917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OFDMA</a:t>
            </a:r>
            <a:endParaRPr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740841" y="2835509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b="1" dirty="0" smtClean="0"/>
              <a:t>MSDU size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162800" y="2880187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b="1" dirty="0" smtClean="0"/>
              <a:t>MSDU size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740841" y="5300140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b="1" dirty="0" smtClean="0"/>
              <a:t>MSDU size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162800" y="5284665"/>
            <a:ext cx="6703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b="1" dirty="0" smtClean="0"/>
              <a:t>MSDU size</a:t>
            </a:r>
          </a:p>
        </p:txBody>
      </p:sp>
    </p:spTree>
    <p:extLst>
      <p:ext uri="{BB962C8B-B14F-4D97-AF65-F5344CB8AC3E}">
        <p14:creationId xmlns:p14="http://schemas.microsoft.com/office/powerpoint/2010/main" val="27462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8" y="4384138"/>
            <a:ext cx="3087368" cy="201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524" y="4384138"/>
            <a:ext cx="3087368" cy="201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524" y="1940117"/>
            <a:ext cx="3087368" cy="201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7" y="1940117"/>
            <a:ext cx="3087369" cy="201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analysis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36800" y="2590800"/>
            <a:ext cx="709255" cy="190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 smtClean="0"/>
              <a:t>Num. of STAs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295399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MIMO</a:t>
            </a:r>
            <a:endParaRPr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60918" y="1600200"/>
            <a:ext cx="1102033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MIMO</a:t>
            </a:r>
            <a:endParaRPr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95398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4-user OFDMA</a:t>
            </a:r>
            <a:endParaRPr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60917" y="4038600"/>
            <a:ext cx="1212640" cy="27699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sz="1200" dirty="0" smtClean="0"/>
              <a:t>8-user OFDMA</a:t>
            </a:r>
            <a:endParaRPr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592862" y="2590800"/>
            <a:ext cx="709255" cy="190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 smtClean="0"/>
              <a:t>Num. of STAs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592861" y="5015441"/>
            <a:ext cx="709255" cy="190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 smtClean="0"/>
              <a:t>Num. of STAs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019980" y="5015441"/>
            <a:ext cx="709255" cy="190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dirty="0" smtClean="0"/>
              <a:t>Num. of STAs</a:t>
            </a:r>
          </a:p>
        </p:txBody>
      </p:sp>
    </p:spTree>
    <p:extLst>
      <p:ext uri="{BB962C8B-B14F-4D97-AF65-F5344CB8AC3E}">
        <p14:creationId xmlns:p14="http://schemas.microsoft.com/office/powerpoint/2010/main" val="7699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The TGax Spec Framework Document (SFD)[1] includes </a:t>
            </a:r>
            <a:r>
              <a:rPr kumimoji="1" lang="en-US" altLang="ja-JP" sz="2000" dirty="0"/>
              <a:t>mention of BA/ACK multiplexing, as follows;</a:t>
            </a:r>
            <a:endParaRPr kumimoji="1" lang="en-US" altLang="ja-JP" sz="2000" dirty="0" smtClean="0"/>
          </a:p>
          <a:p>
            <a:pPr lvl="1"/>
            <a:r>
              <a:rPr lang="en-GB" altLang="ja-JP" sz="1800" i="1" dirty="0" smtClean="0"/>
              <a:t>The </a:t>
            </a:r>
            <a:r>
              <a:rPr lang="en-GB" altLang="ja-JP" sz="1800" i="1" dirty="0"/>
              <a:t>amendment shall include a mechanism to multiplex BA/ACK responses to DL MU transmission. [MU Motion #4, March </a:t>
            </a:r>
            <a:r>
              <a:rPr lang="en-GB" altLang="ja-JP" sz="1800" i="1" dirty="0" smtClean="0"/>
              <a:t>2015]</a:t>
            </a:r>
          </a:p>
          <a:p>
            <a:r>
              <a:rPr kumimoji="1" lang="en-US" altLang="ja-JP" sz="2000" dirty="0"/>
              <a:t>The TGax SFD also includes a definition, as follows;</a:t>
            </a:r>
          </a:p>
          <a:p>
            <a:pPr lvl="1"/>
            <a:r>
              <a:rPr lang="en-GB" altLang="ja-JP" sz="1800" i="1" dirty="0" smtClean="0"/>
              <a:t>MU </a:t>
            </a:r>
            <a:r>
              <a:rPr lang="en-GB" altLang="ja-JP" sz="1800" i="1" dirty="0"/>
              <a:t>features include UL and DL OFDMA and UL and DL MU-MIMO</a:t>
            </a:r>
            <a:r>
              <a:rPr lang="en-GB" altLang="ja-JP" sz="1800" i="1" dirty="0" smtClean="0"/>
              <a:t>.</a:t>
            </a:r>
            <a:endParaRPr lang="ja-JP" altLang="ja-JP" sz="1800" i="1" dirty="0"/>
          </a:p>
          <a:p>
            <a:pPr lvl="1"/>
            <a:endParaRPr lang="ja-JP" altLang="ja-JP" sz="1800" i="1" dirty="0" smtClean="0"/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89690" y="4172634"/>
            <a:ext cx="1398140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Response Phase</a:t>
            </a:r>
            <a:endParaRPr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852907" y="4752202"/>
            <a:ext cx="2871707" cy="1617820"/>
            <a:chOff x="4852907" y="4752202"/>
            <a:chExt cx="2871707" cy="1617820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5651822" y="6093023"/>
              <a:ext cx="184332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/>
              </a:lvl1pPr>
            </a:lstStyle>
            <a:p>
              <a:r>
                <a:rPr lang="en-US" altLang="ja-JP" dirty="0"/>
                <a:t>UL multiplexed </a:t>
              </a:r>
              <a:r>
                <a:rPr lang="en-US" altLang="ja-JP" dirty="0" smtClean="0"/>
                <a:t>BA/ACK</a:t>
              </a:r>
              <a:endParaRPr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37932" y="5090065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137931" y="5774648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137932" y="5429799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30" name="直線矢印コネクタ 29"/>
            <p:cNvCxnSpPr/>
            <p:nvPr/>
          </p:nvCxnSpPr>
          <p:spPr bwMode="auto">
            <a:xfrm flipV="1">
              <a:off x="6858000" y="4891446"/>
              <a:ext cx="1" cy="1142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テキスト ボックス 50"/>
            <p:cNvSpPr txBox="1"/>
            <p:nvPr/>
          </p:nvSpPr>
          <p:spPr>
            <a:xfrm>
              <a:off x="5042126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852907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852907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852907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55" name="グループ化 54"/>
            <p:cNvGrpSpPr/>
            <p:nvPr/>
          </p:nvGrpSpPr>
          <p:grpSpPr>
            <a:xfrm>
              <a:off x="5422358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56" name="直線コネクタ 55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直線コネクタ 58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38" name="テキスト ボックス 37"/>
          <p:cNvSpPr txBox="1"/>
          <p:nvPr/>
        </p:nvSpPr>
        <p:spPr>
          <a:xfrm>
            <a:off x="1750401" y="4172634"/>
            <a:ext cx="2114105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Data Transmission Phase</a:t>
            </a:r>
            <a:endParaRPr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371600" y="4614447"/>
            <a:ext cx="2871707" cy="1755576"/>
            <a:chOff x="1371600" y="4614447"/>
            <a:chExt cx="2871707" cy="1755576"/>
          </a:xfrm>
        </p:grpSpPr>
        <p:cxnSp>
          <p:nvCxnSpPr>
            <p:cNvPr id="34" name="直線矢印コネクタ 33"/>
            <p:cNvCxnSpPr/>
            <p:nvPr/>
          </p:nvCxnSpPr>
          <p:spPr bwMode="auto">
            <a:xfrm>
              <a:off x="3589790" y="4891446"/>
              <a:ext cx="0" cy="8025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3589790" y="4891446"/>
              <a:ext cx="0" cy="11448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560819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71600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71600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371600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1941051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21" name="直線コネクタ 20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直線コネクタ 22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直線コネクタ 23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1" name="直線矢印コネクタ 30"/>
            <p:cNvCxnSpPr/>
            <p:nvPr/>
          </p:nvCxnSpPr>
          <p:spPr bwMode="auto">
            <a:xfrm>
              <a:off x="3589790" y="4891446"/>
              <a:ext cx="0" cy="462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2490707" y="4614447"/>
              <a:ext cx="109908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DL MU PPDU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1593769" y="6093024"/>
              <a:ext cx="264001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b="1" dirty="0" smtClean="0"/>
                <a:t>DL</a:t>
              </a:r>
              <a:r>
                <a:rPr kumimoji="1" lang="ja-JP" altLang="en-US" b="1" dirty="0"/>
                <a:t> </a:t>
              </a:r>
              <a:r>
                <a:rPr kumimoji="1" lang="en-US" altLang="ja-JP" b="1" dirty="0" smtClean="0"/>
                <a:t>MU(OFDMA/MU-MIMO) </a:t>
              </a:r>
              <a:r>
                <a:rPr kumimoji="1" lang="en-US" altLang="ja-JP" b="1" dirty="0"/>
                <a:t>PPDU</a:t>
              </a:r>
              <a:endParaRPr kumimoji="1" lang="ja-JP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349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トライプ矢印 7"/>
          <p:cNvSpPr/>
          <p:nvPr/>
        </p:nvSpPr>
        <p:spPr bwMode="auto">
          <a:xfrm flipH="1">
            <a:off x="3620919" y="4800600"/>
            <a:ext cx="4722239" cy="1529415"/>
          </a:xfrm>
          <a:prstGeom prst="stripedRightArrow">
            <a:avLst>
              <a:gd name="adj1" fmla="val 62456"/>
              <a:gd name="adj2" fmla="val 50000"/>
            </a:avLst>
          </a:prstGeom>
          <a:solidFill>
            <a:srgbClr val="0070C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kumimoji="1" lang="en-US" altLang="ja-JP" sz="2000" dirty="0"/>
              <a:t>Multicast is simultaneous same-data transmission to multiple devices.</a:t>
            </a:r>
          </a:p>
          <a:p>
            <a:r>
              <a:rPr kumimoji="1" lang="en-US" altLang="ja-JP" sz="2000" dirty="0" smtClean="0"/>
              <a:t>Compare to unicast transmission, Multicast is more efficient in many use cases.</a:t>
            </a:r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Merits </a:t>
            </a:r>
            <a:r>
              <a:rPr kumimoji="1" lang="en-US" altLang="ja-JP" dirty="0"/>
              <a:t>of </a:t>
            </a:r>
            <a:r>
              <a:rPr kumimoji="1" lang="en-US" altLang="ja-JP" dirty="0" smtClean="0"/>
              <a:t>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155722" y="4755149"/>
            <a:ext cx="912429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Multicast</a:t>
            </a:r>
            <a:endParaRPr lang="ja-JP" altLang="en-US" dirty="0"/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078119" y="5195975"/>
            <a:ext cx="40799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When Multicast </a:t>
            </a:r>
            <a:r>
              <a:rPr kumimoji="1" lang="en-US" altLang="ja-JP" sz="1400" dirty="0"/>
              <a:t>carries same data to multiple </a:t>
            </a:r>
            <a:r>
              <a:rPr kumimoji="1" lang="en-US" altLang="ja-JP" sz="1400" dirty="0" smtClean="0"/>
              <a:t>devices,</a:t>
            </a:r>
            <a:endParaRPr kumimoji="1" lang="ja-JP" altLang="en-US" sz="1400" dirty="0"/>
          </a:p>
          <a:p>
            <a:r>
              <a:rPr kumimoji="1" lang="en-US" altLang="ja-JP" sz="1400" b="1" dirty="0" smtClean="0">
                <a:solidFill>
                  <a:srgbClr val="0070C0"/>
                </a:solidFill>
              </a:rPr>
              <a:t>Multicast can achieve high TP and low latency</a:t>
            </a:r>
          </a:p>
          <a:p>
            <a:r>
              <a:rPr kumimoji="1" lang="en-US" altLang="en-US" sz="1400" dirty="0"/>
              <a:t>in a similar manner </a:t>
            </a:r>
            <a:r>
              <a:rPr kumimoji="1" lang="en-US" altLang="ja-JP" sz="1400" dirty="0"/>
              <a:t>as </a:t>
            </a:r>
            <a:r>
              <a:rPr kumimoji="1" lang="en-US" altLang="ja-JP" sz="1400" dirty="0" smtClean="0"/>
              <a:t>OFDMA </a:t>
            </a:r>
            <a:r>
              <a:rPr kumimoji="1" lang="en-US" altLang="ja-JP" sz="1400" dirty="0"/>
              <a:t>and MU-MIMO.</a:t>
            </a:r>
            <a:endParaRPr kumimoji="1" lang="ja-JP" altLang="en-US" sz="1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4800" y="3102596"/>
            <a:ext cx="763351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Unicast</a:t>
            </a:r>
            <a:endParaRPr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066800" y="3087208"/>
            <a:ext cx="7654068" cy="1637192"/>
            <a:chOff x="1066800" y="3087208"/>
            <a:chExt cx="7654068" cy="1637192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228703" y="3866110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2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066800" y="4247110"/>
              <a:ext cx="7313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N-1</a:t>
              </a:r>
              <a:endParaRPr kumimoji="1" lang="ja-JP" altLang="en-US" dirty="0"/>
            </a:p>
          </p:txBody>
        </p:sp>
        <p:grpSp>
          <p:nvGrpSpPr>
            <p:cNvPr id="62" name="グループ化 61"/>
            <p:cNvGrpSpPr/>
            <p:nvPr/>
          </p:nvGrpSpPr>
          <p:grpSpPr>
            <a:xfrm>
              <a:off x="1481419" y="4120598"/>
              <a:ext cx="30355" cy="149022"/>
              <a:chOff x="1528969" y="5535847"/>
              <a:chExt cx="31850" cy="156363"/>
            </a:xfrm>
          </p:grpSpPr>
          <p:sp>
            <p:nvSpPr>
              <p:cNvPr id="63" name="円/楕円 62"/>
              <p:cNvSpPr/>
              <p:nvPr/>
            </p:nvSpPr>
            <p:spPr bwMode="auto">
              <a:xfrm>
                <a:off x="1529327" y="5600578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円/楕円 63"/>
              <p:cNvSpPr/>
              <p:nvPr/>
            </p:nvSpPr>
            <p:spPr bwMode="auto">
              <a:xfrm>
                <a:off x="1529327" y="5535847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円/楕円 64"/>
              <p:cNvSpPr/>
              <p:nvPr/>
            </p:nvSpPr>
            <p:spPr bwMode="auto">
              <a:xfrm>
                <a:off x="1528969" y="5665310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" name="テキスト ボックス 8"/>
            <p:cNvSpPr txBox="1"/>
            <p:nvPr/>
          </p:nvSpPr>
          <p:spPr>
            <a:xfrm>
              <a:off x="1228703" y="3665819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1</a:t>
              </a:r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195040" y="4447401"/>
              <a:ext cx="603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N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417922" y="3223221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cxnSp>
          <p:nvCxnSpPr>
            <p:cNvPr id="26" name="直線矢印コネクタ 25"/>
            <p:cNvCxnSpPr/>
            <p:nvPr/>
          </p:nvCxnSpPr>
          <p:spPr bwMode="auto">
            <a:xfrm>
              <a:off x="3012399" y="3362746"/>
              <a:ext cx="0" cy="4415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4386161" y="3362746"/>
              <a:ext cx="0" cy="641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直線矢印コネクタ 29"/>
            <p:cNvCxnSpPr/>
            <p:nvPr/>
          </p:nvCxnSpPr>
          <p:spPr bwMode="auto">
            <a:xfrm>
              <a:off x="6901844" y="3362746"/>
              <a:ext cx="0" cy="10228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直線矢印コネクタ 30"/>
            <p:cNvCxnSpPr/>
            <p:nvPr/>
          </p:nvCxnSpPr>
          <p:spPr bwMode="auto">
            <a:xfrm>
              <a:off x="8273443" y="3360946"/>
              <a:ext cx="0" cy="12249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4" name="左右矢印 43"/>
            <p:cNvSpPr/>
            <p:nvPr/>
          </p:nvSpPr>
          <p:spPr bwMode="auto">
            <a:xfrm>
              <a:off x="2477916" y="3470002"/>
              <a:ext cx="5795527" cy="91309"/>
            </a:xfrm>
            <a:prstGeom prst="leftRightArrow">
              <a:avLst>
                <a:gd name="adj1" fmla="val 50000"/>
                <a:gd name="adj2" fmla="val 128237"/>
              </a:avLst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459213" y="3470002"/>
              <a:ext cx="22265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rgbClr val="FF0000"/>
                  </a:solidFill>
                </a:rPr>
                <a:t>Low TP and large latency</a:t>
              </a:r>
              <a:endParaRPr kumimoji="1" lang="ja-JP" altLang="en-US" sz="1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 rot="16200000">
              <a:off x="5330294" y="3126648"/>
              <a:ext cx="45719" cy="198119"/>
              <a:chOff x="4495800" y="4073604"/>
              <a:chExt cx="45719" cy="198119"/>
            </a:xfrm>
          </p:grpSpPr>
          <p:sp>
            <p:nvSpPr>
              <p:cNvPr id="47" name="円/楕円 46"/>
              <p:cNvSpPr/>
              <p:nvPr/>
            </p:nvSpPr>
            <p:spPr bwMode="auto">
              <a:xfrm>
                <a:off x="4495800" y="407360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円/楕円 47"/>
              <p:cNvSpPr/>
              <p:nvPr/>
            </p:nvSpPr>
            <p:spPr bwMode="auto">
              <a:xfrm>
                <a:off x="4495800" y="422600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9" name="円/楕円 48"/>
              <p:cNvSpPr/>
              <p:nvPr/>
            </p:nvSpPr>
            <p:spPr bwMode="auto">
              <a:xfrm>
                <a:off x="4495800" y="414980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53" name="直線コネクタ 52"/>
            <p:cNvCxnSpPr>
              <a:stCxn id="9" idx="3"/>
            </p:cNvCxnSpPr>
            <p:nvPr/>
          </p:nvCxnSpPr>
          <p:spPr bwMode="auto">
            <a:xfrm>
              <a:off x="1798154" y="3805780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直線コネクタ 53"/>
            <p:cNvCxnSpPr>
              <a:stCxn id="10" idx="3"/>
            </p:cNvCxnSpPr>
            <p:nvPr/>
          </p:nvCxnSpPr>
          <p:spPr bwMode="auto">
            <a:xfrm>
              <a:off x="1798154" y="4006071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線コネクタ 56"/>
            <p:cNvCxnSpPr/>
            <p:nvPr/>
          </p:nvCxnSpPr>
          <p:spPr bwMode="auto">
            <a:xfrm>
              <a:off x="1798154" y="4387071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線コネクタ 58"/>
            <p:cNvCxnSpPr/>
            <p:nvPr/>
          </p:nvCxnSpPr>
          <p:spPr bwMode="auto">
            <a:xfrm>
              <a:off x="1798154" y="3364207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線コネクタ 73"/>
            <p:cNvCxnSpPr/>
            <p:nvPr/>
          </p:nvCxnSpPr>
          <p:spPr bwMode="auto">
            <a:xfrm>
              <a:off x="1798154" y="4587361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線コネクタ 82"/>
            <p:cNvCxnSpPr/>
            <p:nvPr/>
          </p:nvCxnSpPr>
          <p:spPr bwMode="auto">
            <a:xfrm>
              <a:off x="3212592" y="3805780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直線コネクタ 83"/>
            <p:cNvCxnSpPr/>
            <p:nvPr/>
          </p:nvCxnSpPr>
          <p:spPr bwMode="auto">
            <a:xfrm>
              <a:off x="3212592" y="4006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直線コネクタ 84"/>
            <p:cNvCxnSpPr/>
            <p:nvPr/>
          </p:nvCxnSpPr>
          <p:spPr bwMode="auto">
            <a:xfrm>
              <a:off x="3212592" y="4387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直線コネクタ 85"/>
            <p:cNvCxnSpPr/>
            <p:nvPr/>
          </p:nvCxnSpPr>
          <p:spPr bwMode="auto">
            <a:xfrm>
              <a:off x="3212592" y="3364207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直線コネクタ 86"/>
            <p:cNvCxnSpPr/>
            <p:nvPr/>
          </p:nvCxnSpPr>
          <p:spPr bwMode="auto">
            <a:xfrm>
              <a:off x="3212592" y="458736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直線コネクタ 88"/>
            <p:cNvCxnSpPr/>
            <p:nvPr/>
          </p:nvCxnSpPr>
          <p:spPr bwMode="auto">
            <a:xfrm>
              <a:off x="3625244" y="3805780"/>
              <a:ext cx="15451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直線コネクタ 89"/>
            <p:cNvCxnSpPr/>
            <p:nvPr/>
          </p:nvCxnSpPr>
          <p:spPr bwMode="auto">
            <a:xfrm>
              <a:off x="3625244" y="4006071"/>
              <a:ext cx="15451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3625244" y="4387071"/>
              <a:ext cx="15451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3625244" y="3364207"/>
              <a:ext cx="15451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直線コネクタ 92"/>
            <p:cNvCxnSpPr/>
            <p:nvPr/>
          </p:nvCxnSpPr>
          <p:spPr bwMode="auto">
            <a:xfrm>
              <a:off x="3625244" y="4587361"/>
              <a:ext cx="154519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2" name="直線コネクタ 101"/>
            <p:cNvCxnSpPr/>
            <p:nvPr/>
          </p:nvCxnSpPr>
          <p:spPr bwMode="auto">
            <a:xfrm>
              <a:off x="5583088" y="3805780"/>
              <a:ext cx="153098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3" name="直線コネクタ 102"/>
            <p:cNvCxnSpPr/>
            <p:nvPr/>
          </p:nvCxnSpPr>
          <p:spPr bwMode="auto">
            <a:xfrm>
              <a:off x="5583088" y="4006071"/>
              <a:ext cx="153098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4" name="直線コネクタ 103"/>
            <p:cNvCxnSpPr/>
            <p:nvPr/>
          </p:nvCxnSpPr>
          <p:spPr bwMode="auto">
            <a:xfrm>
              <a:off x="5583088" y="4387071"/>
              <a:ext cx="153098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線コネクタ 104"/>
            <p:cNvCxnSpPr/>
            <p:nvPr/>
          </p:nvCxnSpPr>
          <p:spPr bwMode="auto">
            <a:xfrm>
              <a:off x="5583088" y="3364207"/>
              <a:ext cx="153098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線コネクタ 105"/>
            <p:cNvCxnSpPr/>
            <p:nvPr/>
          </p:nvCxnSpPr>
          <p:spPr bwMode="auto">
            <a:xfrm>
              <a:off x="5583088" y="4587361"/>
              <a:ext cx="153098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5" name="直線コネクタ 114"/>
            <p:cNvCxnSpPr/>
            <p:nvPr/>
          </p:nvCxnSpPr>
          <p:spPr bwMode="auto">
            <a:xfrm>
              <a:off x="7526728" y="3805780"/>
              <a:ext cx="11941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6" name="直線コネクタ 115"/>
            <p:cNvCxnSpPr/>
            <p:nvPr/>
          </p:nvCxnSpPr>
          <p:spPr bwMode="auto">
            <a:xfrm>
              <a:off x="7526728" y="4006071"/>
              <a:ext cx="11941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7" name="直線コネクタ 116"/>
            <p:cNvCxnSpPr/>
            <p:nvPr/>
          </p:nvCxnSpPr>
          <p:spPr bwMode="auto">
            <a:xfrm>
              <a:off x="7526728" y="4387071"/>
              <a:ext cx="11941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8" name="直線コネクタ 117"/>
            <p:cNvCxnSpPr/>
            <p:nvPr/>
          </p:nvCxnSpPr>
          <p:spPr bwMode="auto">
            <a:xfrm>
              <a:off x="7526728" y="3364207"/>
              <a:ext cx="11941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9" name="直線コネクタ 118"/>
            <p:cNvCxnSpPr/>
            <p:nvPr/>
          </p:nvCxnSpPr>
          <p:spPr bwMode="auto">
            <a:xfrm>
              <a:off x="7526728" y="4587361"/>
              <a:ext cx="11941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1" name="直線コネクタ 120"/>
            <p:cNvCxnSpPr/>
            <p:nvPr/>
          </p:nvCxnSpPr>
          <p:spPr bwMode="auto">
            <a:xfrm>
              <a:off x="5170436" y="3805780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2" name="直線コネクタ 121"/>
            <p:cNvCxnSpPr/>
            <p:nvPr/>
          </p:nvCxnSpPr>
          <p:spPr bwMode="auto">
            <a:xfrm>
              <a:off x="5170436" y="4006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直線コネクタ 122"/>
            <p:cNvCxnSpPr/>
            <p:nvPr/>
          </p:nvCxnSpPr>
          <p:spPr bwMode="auto">
            <a:xfrm>
              <a:off x="5170436" y="4387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直線コネクタ 123"/>
            <p:cNvCxnSpPr/>
            <p:nvPr/>
          </p:nvCxnSpPr>
          <p:spPr bwMode="auto">
            <a:xfrm>
              <a:off x="5170436" y="3364207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5" name="直線コネクタ 124"/>
            <p:cNvCxnSpPr/>
            <p:nvPr/>
          </p:nvCxnSpPr>
          <p:spPr bwMode="auto">
            <a:xfrm>
              <a:off x="5170436" y="458736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7" name="直線コネクタ 126"/>
            <p:cNvCxnSpPr/>
            <p:nvPr/>
          </p:nvCxnSpPr>
          <p:spPr bwMode="auto">
            <a:xfrm>
              <a:off x="7114077" y="3805780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8" name="直線コネクタ 127"/>
            <p:cNvCxnSpPr/>
            <p:nvPr/>
          </p:nvCxnSpPr>
          <p:spPr bwMode="auto">
            <a:xfrm>
              <a:off x="7114077" y="4006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直線コネクタ 128"/>
            <p:cNvCxnSpPr/>
            <p:nvPr/>
          </p:nvCxnSpPr>
          <p:spPr bwMode="auto">
            <a:xfrm>
              <a:off x="7114077" y="438707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0" name="直線コネクタ 129"/>
            <p:cNvCxnSpPr/>
            <p:nvPr/>
          </p:nvCxnSpPr>
          <p:spPr bwMode="auto">
            <a:xfrm>
              <a:off x="7114077" y="3364207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1" name="直線コネクタ 130"/>
            <p:cNvCxnSpPr/>
            <p:nvPr/>
          </p:nvCxnSpPr>
          <p:spPr bwMode="auto">
            <a:xfrm>
              <a:off x="7114077" y="4587361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7" name="テキスト ボックス 106"/>
            <p:cNvSpPr txBox="1"/>
            <p:nvPr/>
          </p:nvSpPr>
          <p:spPr>
            <a:xfrm>
              <a:off x="2430700" y="3087208"/>
              <a:ext cx="58169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DATA</a:t>
              </a:r>
              <a:endParaRPr kumimoji="1" lang="ja-JP" altLang="en-US" dirty="0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804463" y="3087208"/>
              <a:ext cx="58169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DATA</a:t>
              </a:r>
              <a:endParaRPr kumimoji="1" lang="ja-JP" altLang="en-US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320146" y="3087208"/>
              <a:ext cx="58169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DATA</a:t>
              </a:r>
              <a:endParaRPr kumimoji="1" lang="ja-JP" altLang="en-US" dirty="0"/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7691745" y="3087208"/>
              <a:ext cx="58169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DATA</a:t>
              </a:r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066800" y="4739761"/>
            <a:ext cx="2558443" cy="1637192"/>
            <a:chOff x="951081" y="4739761"/>
            <a:chExt cx="2558443" cy="1637192"/>
          </a:xfrm>
        </p:grpSpPr>
        <p:cxnSp>
          <p:nvCxnSpPr>
            <p:cNvPr id="141" name="直線矢印コネクタ 140"/>
            <p:cNvCxnSpPr/>
            <p:nvPr/>
          </p:nvCxnSpPr>
          <p:spPr bwMode="auto">
            <a:xfrm>
              <a:off x="2896680" y="5015299"/>
              <a:ext cx="0" cy="4415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2" name="直線矢印コネクタ 141"/>
            <p:cNvCxnSpPr/>
            <p:nvPr/>
          </p:nvCxnSpPr>
          <p:spPr bwMode="auto">
            <a:xfrm>
              <a:off x="2896680" y="5015299"/>
              <a:ext cx="0" cy="641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3" name="直線矢印コネクタ 142"/>
            <p:cNvCxnSpPr/>
            <p:nvPr/>
          </p:nvCxnSpPr>
          <p:spPr bwMode="auto">
            <a:xfrm>
              <a:off x="2896680" y="5015299"/>
              <a:ext cx="0" cy="10228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4" name="直線矢印コネクタ 143"/>
            <p:cNvCxnSpPr/>
            <p:nvPr/>
          </p:nvCxnSpPr>
          <p:spPr bwMode="auto">
            <a:xfrm>
              <a:off x="2896680" y="5013499"/>
              <a:ext cx="0" cy="12249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4" name="テキスト ボックス 133"/>
            <p:cNvSpPr txBox="1"/>
            <p:nvPr/>
          </p:nvSpPr>
          <p:spPr>
            <a:xfrm>
              <a:off x="1112984" y="5518663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2</a:t>
              </a:r>
              <a:endParaRPr kumimoji="1" lang="ja-JP" altLang="en-US" dirty="0"/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951081" y="5899663"/>
              <a:ext cx="7313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N-1</a:t>
              </a:r>
              <a:endParaRPr kumimoji="1" lang="ja-JP" altLang="en-US" dirty="0"/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1365700" y="5773151"/>
              <a:ext cx="30355" cy="149022"/>
              <a:chOff x="1528969" y="5535847"/>
              <a:chExt cx="31850" cy="156363"/>
            </a:xfrm>
          </p:grpSpPr>
          <p:sp>
            <p:nvSpPr>
              <p:cNvPr id="193" name="円/楕円 192"/>
              <p:cNvSpPr/>
              <p:nvPr/>
            </p:nvSpPr>
            <p:spPr bwMode="auto">
              <a:xfrm>
                <a:off x="1529327" y="5600578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4" name="円/楕円 193"/>
              <p:cNvSpPr/>
              <p:nvPr/>
            </p:nvSpPr>
            <p:spPr bwMode="auto">
              <a:xfrm>
                <a:off x="1529327" y="5535847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5" name="円/楕円 194"/>
              <p:cNvSpPr/>
              <p:nvPr/>
            </p:nvSpPr>
            <p:spPr bwMode="auto">
              <a:xfrm>
                <a:off x="1528969" y="5665310"/>
                <a:ext cx="31492" cy="269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38" name="テキスト ボックス 137"/>
            <p:cNvSpPr txBox="1"/>
            <p:nvPr/>
          </p:nvSpPr>
          <p:spPr>
            <a:xfrm>
              <a:off x="1112984" y="531837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1</a:t>
              </a:r>
              <a:endParaRPr kumimoji="1" lang="ja-JP" altLang="en-US" dirty="0"/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1079321" y="6099954"/>
              <a:ext cx="603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STA N</a:t>
              </a:r>
              <a:endParaRPr kumimoji="1" lang="ja-JP" altLang="en-US" dirty="0"/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1302203" y="487577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cxnSp>
          <p:nvCxnSpPr>
            <p:cNvPr id="155" name="直線コネクタ 154"/>
            <p:cNvCxnSpPr>
              <a:stCxn id="138" idx="3"/>
            </p:cNvCxnSpPr>
            <p:nvPr/>
          </p:nvCxnSpPr>
          <p:spPr bwMode="auto">
            <a:xfrm>
              <a:off x="1682435" y="5458333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直線コネクタ 155"/>
            <p:cNvCxnSpPr>
              <a:stCxn id="134" idx="3"/>
            </p:cNvCxnSpPr>
            <p:nvPr/>
          </p:nvCxnSpPr>
          <p:spPr bwMode="auto">
            <a:xfrm>
              <a:off x="1682435" y="5658624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7" name="直線コネクタ 156"/>
            <p:cNvCxnSpPr/>
            <p:nvPr/>
          </p:nvCxnSpPr>
          <p:spPr bwMode="auto">
            <a:xfrm>
              <a:off x="1682435" y="6039624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8" name="直線コネクタ 157"/>
            <p:cNvCxnSpPr/>
            <p:nvPr/>
          </p:nvCxnSpPr>
          <p:spPr bwMode="auto">
            <a:xfrm>
              <a:off x="1682435" y="5016760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9" name="直線コネクタ 158"/>
            <p:cNvCxnSpPr/>
            <p:nvPr/>
          </p:nvCxnSpPr>
          <p:spPr bwMode="auto">
            <a:xfrm>
              <a:off x="1682435" y="6239914"/>
              <a:ext cx="14144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0" name="直線コネクタ 159"/>
            <p:cNvCxnSpPr/>
            <p:nvPr/>
          </p:nvCxnSpPr>
          <p:spPr bwMode="auto">
            <a:xfrm>
              <a:off x="3096873" y="5458333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1" name="直線コネクタ 160"/>
            <p:cNvCxnSpPr/>
            <p:nvPr/>
          </p:nvCxnSpPr>
          <p:spPr bwMode="auto">
            <a:xfrm>
              <a:off x="3096873" y="5658624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2" name="直線コネクタ 161"/>
            <p:cNvCxnSpPr/>
            <p:nvPr/>
          </p:nvCxnSpPr>
          <p:spPr bwMode="auto">
            <a:xfrm>
              <a:off x="3096873" y="6039624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3" name="直線コネクタ 162"/>
            <p:cNvCxnSpPr/>
            <p:nvPr/>
          </p:nvCxnSpPr>
          <p:spPr bwMode="auto">
            <a:xfrm>
              <a:off x="3096873" y="5016760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4" name="直線コネクタ 163"/>
            <p:cNvCxnSpPr/>
            <p:nvPr/>
          </p:nvCxnSpPr>
          <p:spPr bwMode="auto">
            <a:xfrm>
              <a:off x="3096873" y="6239914"/>
              <a:ext cx="4126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1" name="テキスト ボックス 110"/>
            <p:cNvSpPr txBox="1"/>
            <p:nvPr/>
          </p:nvSpPr>
          <p:spPr>
            <a:xfrm>
              <a:off x="2314981" y="4739761"/>
              <a:ext cx="58169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DATA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84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981200"/>
            <a:ext cx="8111639" cy="4114800"/>
          </a:xfrm>
        </p:spPr>
        <p:txBody>
          <a:bodyPr/>
          <a:lstStyle/>
          <a:p>
            <a:r>
              <a:rPr kumimoji="1" lang="en-US" altLang="ja-JP" sz="2000" dirty="0"/>
              <a:t>Some TGax use </a:t>
            </a:r>
            <a:r>
              <a:rPr kumimoji="1" lang="en-US" altLang="ja-JP" sz="2000" dirty="0" smtClean="0"/>
              <a:t>cases[2</a:t>
            </a:r>
            <a:r>
              <a:rPr kumimoji="1" lang="en-US" altLang="ja-JP" sz="2000" dirty="0"/>
              <a:t>] require Multicast(MC) transmission.</a:t>
            </a:r>
          </a:p>
          <a:p>
            <a:pPr lvl="1"/>
            <a:r>
              <a:rPr kumimoji="1" lang="en-US" altLang="ja-JP" sz="1800" dirty="0" smtClean="0"/>
              <a:t>BA/ACK </a:t>
            </a:r>
            <a:r>
              <a:rPr kumimoji="1" lang="en-US" altLang="ja-JP" sz="1800" dirty="0"/>
              <a:t>from some of </a:t>
            </a:r>
            <a:r>
              <a:rPr kumimoji="1" lang="en-US" altLang="ja-JP" sz="1800" i="1" dirty="0"/>
              <a:t>N</a:t>
            </a:r>
            <a:r>
              <a:rPr kumimoji="1" lang="en-US" altLang="ja-JP" sz="1800" dirty="0"/>
              <a:t>-STAs are required to ensure </a:t>
            </a:r>
            <a:r>
              <a:rPr kumimoji="1" lang="en-US" altLang="ja-JP" sz="1800" dirty="0" smtClean="0"/>
              <a:t>QoS (packet loss rate).</a:t>
            </a:r>
            <a:endParaRPr kumimoji="1" lang="en-US" altLang="ja-JP" sz="1800" dirty="0"/>
          </a:p>
          <a:p>
            <a:r>
              <a:rPr kumimoji="1" lang="en-US" altLang="ja-JP" sz="2000" dirty="0"/>
              <a:t>802.11aa[3] has introduced GCR procedure.</a:t>
            </a:r>
          </a:p>
          <a:p>
            <a:pPr lvl="1"/>
            <a:r>
              <a:rPr kumimoji="1" lang="en-US" altLang="ja-JP" sz="1800" dirty="0"/>
              <a:t>This procedure enables exchange of BAR and BA between AP and at least one multicast receiver</a:t>
            </a:r>
            <a:r>
              <a:rPr kumimoji="1" lang="en-US" altLang="ja-JP" sz="1800" dirty="0" smtClean="0"/>
              <a:t>.</a:t>
            </a:r>
            <a:endParaRPr kumimoji="1" lang="en-US" altLang="ja-JP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Existing ACK procedure for </a:t>
            </a:r>
            <a:r>
              <a:rPr kumimoji="1" lang="en-US" altLang="ja-JP" dirty="0" smtClean="0"/>
              <a:t>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230" name="グループ化 229"/>
          <p:cNvGrpSpPr/>
          <p:nvPr/>
        </p:nvGrpSpPr>
        <p:grpSpPr>
          <a:xfrm>
            <a:off x="1219200" y="3679666"/>
            <a:ext cx="2524903" cy="2721134"/>
            <a:chOff x="1437496" y="3789126"/>
            <a:chExt cx="2524903" cy="2721134"/>
          </a:xfrm>
        </p:grpSpPr>
        <p:sp>
          <p:nvSpPr>
            <p:cNvPr id="7" name="角丸四角形 6"/>
            <p:cNvSpPr/>
            <p:nvPr/>
          </p:nvSpPr>
          <p:spPr bwMode="auto">
            <a:xfrm>
              <a:off x="1437496" y="3789126"/>
              <a:ext cx="2524903" cy="2721134"/>
            </a:xfrm>
            <a:prstGeom prst="roundRect">
              <a:avLst>
                <a:gd name="adj" fmla="val 6717"/>
              </a:avLst>
            </a:prstGeom>
            <a:solidFill>
              <a:schemeClr val="bg1">
                <a:lumMod val="75000"/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1504660" y="3789126"/>
              <a:ext cx="217835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 eaLnBrk="1" hangingPunct="1">
                <a:spcBef>
                  <a:spcPct val="20000"/>
                </a:spcBef>
                <a:defRPr kumimoji="1" sz="1800" b="1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altLang="ja-JP" sz="1400" dirty="0"/>
                <a:t>MC with No ACK</a:t>
              </a:r>
            </a:p>
            <a:p>
              <a:pPr marL="285750" indent="-285750" algn="l" eaLnBrk="0" hangingPunct="0">
                <a:spcBef>
                  <a:spcPct val="0"/>
                </a:spcBef>
                <a:buFont typeface="Wingdings" panose="05000000000000000000" pitchFamily="2" charset="2"/>
                <a:buChar char="Ø"/>
              </a:pPr>
              <a:r>
                <a:rPr lang="en-US" altLang="ja-JP" sz="1200" b="0" dirty="0"/>
                <a:t>Loss packets never recover.</a:t>
              </a:r>
              <a:endParaRPr lang="ja-JP" altLang="en-US" sz="1200" b="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60901" y="4421189"/>
              <a:ext cx="579005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/>
                <a:t>DATA</a:t>
              </a:r>
              <a:endParaRPr kumimoji="1" lang="ja-JP" altLang="en-US" sz="11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590467" y="5264094"/>
              <a:ext cx="54053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50" dirty="0" smtClean="0"/>
                <a:t>STA 2</a:t>
              </a:r>
              <a:endParaRPr kumimoji="1" lang="ja-JP" altLang="en-US" sz="105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447800" y="5759896"/>
              <a:ext cx="68320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50" dirty="0" smtClean="0"/>
                <a:t>STA N-1</a:t>
              </a:r>
              <a:endParaRPr kumimoji="1" lang="ja-JP" altLang="en-US" sz="105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590467" y="4966724"/>
              <a:ext cx="54053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50" dirty="0" smtClean="0"/>
                <a:t>STA 1</a:t>
              </a:r>
              <a:endParaRPr kumimoji="1" lang="ja-JP" altLang="en-US" sz="105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560010" y="6058624"/>
              <a:ext cx="57099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50" dirty="0" smtClean="0"/>
                <a:t>STA N</a:t>
              </a:r>
              <a:endParaRPr kumimoji="1" lang="ja-JP" altLang="en-US" sz="105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773210" y="4555323"/>
              <a:ext cx="35779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050" dirty="0" smtClean="0"/>
                <a:t>AP</a:t>
              </a:r>
              <a:endParaRPr kumimoji="1" lang="ja-JP" altLang="en-US" sz="1050" dirty="0"/>
            </a:p>
          </p:txBody>
        </p:sp>
        <p:cxnSp>
          <p:nvCxnSpPr>
            <p:cNvPr id="9" name="直線矢印コネクタ 8"/>
            <p:cNvCxnSpPr/>
            <p:nvPr/>
          </p:nvCxnSpPr>
          <p:spPr bwMode="auto">
            <a:xfrm>
              <a:off x="2739906" y="4685013"/>
              <a:ext cx="0" cy="707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" name="直線矢印コネクタ 9"/>
            <p:cNvCxnSpPr/>
            <p:nvPr/>
          </p:nvCxnSpPr>
          <p:spPr bwMode="auto">
            <a:xfrm>
              <a:off x="2739906" y="4685013"/>
              <a:ext cx="0" cy="12049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>
              <a:off x="2739906" y="4683340"/>
              <a:ext cx="0" cy="1504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90" name="グループ化 89"/>
            <p:cNvGrpSpPr/>
            <p:nvPr/>
          </p:nvGrpSpPr>
          <p:grpSpPr>
            <a:xfrm>
              <a:off x="1836590" y="5571473"/>
              <a:ext cx="28215" cy="138518"/>
              <a:chOff x="387093" y="5047930"/>
              <a:chExt cx="28215" cy="138518"/>
            </a:xfrm>
          </p:grpSpPr>
          <p:sp>
            <p:nvSpPr>
              <p:cNvPr id="29" name="円/楕円 28"/>
              <p:cNvSpPr/>
              <p:nvPr/>
            </p:nvSpPr>
            <p:spPr bwMode="auto">
              <a:xfrm>
                <a:off x="387408" y="5105274"/>
                <a:ext cx="27898" cy="2383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円/楕円 29"/>
              <p:cNvSpPr/>
              <p:nvPr/>
            </p:nvSpPr>
            <p:spPr bwMode="auto">
              <a:xfrm>
                <a:off x="387410" y="5047930"/>
                <a:ext cx="27898" cy="2383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円/楕円 30"/>
              <p:cNvSpPr/>
              <p:nvPr/>
            </p:nvSpPr>
            <p:spPr bwMode="auto">
              <a:xfrm>
                <a:off x="387093" y="5162618"/>
                <a:ext cx="27898" cy="2383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20" name="直線コネクタ 19"/>
            <p:cNvCxnSpPr/>
            <p:nvPr/>
          </p:nvCxnSpPr>
          <p:spPr bwMode="auto">
            <a:xfrm>
              <a:off x="2060513" y="5886854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線コネクタ 21"/>
            <p:cNvCxnSpPr/>
            <p:nvPr/>
          </p:nvCxnSpPr>
          <p:spPr bwMode="auto">
            <a:xfrm>
              <a:off x="2060513" y="61855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線コネクタ 22"/>
            <p:cNvCxnSpPr/>
            <p:nvPr/>
          </p:nvCxnSpPr>
          <p:spPr bwMode="auto">
            <a:xfrm>
              <a:off x="2881565" y="5093682"/>
              <a:ext cx="25498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線コネクタ 23"/>
            <p:cNvCxnSpPr/>
            <p:nvPr/>
          </p:nvCxnSpPr>
          <p:spPr bwMode="auto">
            <a:xfrm>
              <a:off x="2881565" y="5391052"/>
              <a:ext cx="25498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線コネクタ 24"/>
            <p:cNvCxnSpPr/>
            <p:nvPr/>
          </p:nvCxnSpPr>
          <p:spPr bwMode="auto">
            <a:xfrm>
              <a:off x="2881565" y="5886854"/>
              <a:ext cx="25498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線コネクタ 25"/>
            <p:cNvCxnSpPr/>
            <p:nvPr/>
          </p:nvCxnSpPr>
          <p:spPr bwMode="auto">
            <a:xfrm>
              <a:off x="2881565" y="4682799"/>
              <a:ext cx="25498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線コネクタ 26"/>
            <p:cNvCxnSpPr/>
            <p:nvPr/>
          </p:nvCxnSpPr>
          <p:spPr bwMode="auto">
            <a:xfrm>
              <a:off x="2881565" y="6185582"/>
              <a:ext cx="25498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直線矢印コネクタ 7"/>
            <p:cNvCxnSpPr/>
            <p:nvPr/>
          </p:nvCxnSpPr>
          <p:spPr bwMode="auto">
            <a:xfrm>
              <a:off x="2739906" y="4685013"/>
              <a:ext cx="0" cy="410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3136550" y="5093682"/>
              <a:ext cx="5811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3136550" y="5391052"/>
              <a:ext cx="5811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3136550" y="5886854"/>
              <a:ext cx="5811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線コネクタ 38"/>
            <p:cNvCxnSpPr/>
            <p:nvPr/>
          </p:nvCxnSpPr>
          <p:spPr bwMode="auto">
            <a:xfrm>
              <a:off x="3136550" y="4682799"/>
              <a:ext cx="5811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線コネクタ 39"/>
            <p:cNvCxnSpPr/>
            <p:nvPr/>
          </p:nvCxnSpPr>
          <p:spPr bwMode="auto">
            <a:xfrm>
              <a:off x="3136550" y="6185582"/>
              <a:ext cx="5811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2257706" y="48320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257706" y="562524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257706" y="512944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</a:rPr>
                <a:t>NG</a:t>
              </a:r>
              <a:endParaRPr kumimoji="1"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257706" y="59239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FF0000"/>
                  </a:solidFill>
                </a:rPr>
                <a:t>NG</a:t>
              </a:r>
              <a:endParaRPr kumimoji="1" lang="ja-JP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直線コネクタ 48"/>
            <p:cNvCxnSpPr/>
            <p:nvPr/>
          </p:nvCxnSpPr>
          <p:spPr bwMode="auto">
            <a:xfrm>
              <a:off x="2060513" y="50936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直線コネクタ 49"/>
            <p:cNvCxnSpPr/>
            <p:nvPr/>
          </p:nvCxnSpPr>
          <p:spPr bwMode="auto">
            <a:xfrm>
              <a:off x="2060513" y="539105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十字形 51"/>
            <p:cNvSpPr/>
            <p:nvPr/>
          </p:nvSpPr>
          <p:spPr bwMode="auto">
            <a:xfrm rot="18900000">
              <a:off x="2668443" y="5319589"/>
              <a:ext cx="142926" cy="142926"/>
            </a:xfrm>
            <a:prstGeom prst="plus">
              <a:avLst>
                <a:gd name="adj" fmla="val 41916"/>
              </a:avLst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十字形 52"/>
            <p:cNvSpPr/>
            <p:nvPr/>
          </p:nvSpPr>
          <p:spPr bwMode="auto">
            <a:xfrm rot="18900000">
              <a:off x="2668442" y="6114119"/>
              <a:ext cx="142926" cy="142926"/>
            </a:xfrm>
            <a:prstGeom prst="plus">
              <a:avLst>
                <a:gd name="adj" fmla="val 41916"/>
              </a:avLst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 bwMode="auto">
            <a:xfrm>
              <a:off x="2060513" y="4682799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9" name="グループ化 228"/>
          <p:cNvGrpSpPr/>
          <p:nvPr/>
        </p:nvGrpSpPr>
        <p:grpSpPr>
          <a:xfrm>
            <a:off x="4267200" y="3679666"/>
            <a:ext cx="4038600" cy="2687874"/>
            <a:chOff x="4495800" y="3789126"/>
            <a:chExt cx="4038600" cy="2687874"/>
          </a:xfrm>
        </p:grpSpPr>
        <p:sp>
          <p:nvSpPr>
            <p:cNvPr id="155" name="角丸四角形 154"/>
            <p:cNvSpPr/>
            <p:nvPr/>
          </p:nvSpPr>
          <p:spPr bwMode="auto">
            <a:xfrm>
              <a:off x="4495800" y="3789126"/>
              <a:ext cx="4038600" cy="2687874"/>
            </a:xfrm>
            <a:prstGeom prst="roundRect">
              <a:avLst>
                <a:gd name="adj" fmla="val 6717"/>
              </a:avLst>
            </a:prstGeom>
            <a:solidFill>
              <a:schemeClr val="bg1">
                <a:lumMod val="75000"/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4796872" y="4421189"/>
              <a:ext cx="579005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/>
              </a:lvl1pPr>
            </a:lstStyle>
            <a:p>
              <a:r>
                <a:rPr lang="en-US" altLang="ja-JP" sz="1100" dirty="0"/>
                <a:t>DATA</a:t>
              </a:r>
              <a:endParaRPr lang="ja-JP" altLang="en-US" sz="1100" dirty="0"/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5866583" y="5130060"/>
              <a:ext cx="381836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/>
              </a:lvl1pPr>
            </a:lstStyle>
            <a:p>
              <a:r>
                <a:rPr lang="en-US" altLang="ja-JP" sz="1100" dirty="0"/>
                <a:t>BA</a:t>
              </a:r>
              <a:endParaRPr lang="ja-JP" altLang="en-US" sz="1100" dirty="0"/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6561423" y="5923230"/>
              <a:ext cx="381836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/>
              </a:lvl1pPr>
            </a:lstStyle>
            <a:p>
              <a:r>
                <a:rPr lang="en-US" altLang="ja-JP" sz="1100" dirty="0"/>
                <a:t>BA</a:t>
              </a:r>
              <a:endParaRPr lang="ja-JP" altLang="en-US" sz="1100" dirty="0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4764354" y="3789126"/>
              <a:ext cx="331828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 eaLnBrk="1" hangingPunct="1">
                <a:spcBef>
                  <a:spcPct val="20000"/>
                </a:spcBef>
                <a:defRPr kumimoji="1" sz="1800" b="1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altLang="ja-JP" sz="1400" dirty="0" smtClean="0"/>
                <a:t>MC </a:t>
              </a:r>
              <a:r>
                <a:rPr lang="en-US" altLang="ja-JP" sz="1400" dirty="0"/>
                <a:t>with sufficient </a:t>
              </a:r>
              <a:r>
                <a:rPr lang="en-US" altLang="ja-JP" sz="1400" dirty="0" smtClean="0"/>
                <a:t>GCR BAs (802.11aa)</a:t>
              </a:r>
            </a:p>
            <a:p>
              <a:pPr marL="285750" indent="-285750" algn="l" eaLnBrk="0" hangingPunct="0">
                <a:spcBef>
                  <a:spcPct val="0"/>
                </a:spcBef>
                <a:buFont typeface="Wingdings" panose="05000000000000000000" pitchFamily="2" charset="2"/>
                <a:buChar char="Ø"/>
              </a:pPr>
              <a:r>
                <a:rPr lang="en-US" altLang="ja-JP" sz="1200" b="0" dirty="0"/>
                <a:t>Sufficient packets can </a:t>
              </a:r>
              <a:r>
                <a:rPr lang="en-US" altLang="ja-JP" sz="1200" b="0" dirty="0" smtClean="0"/>
                <a:t>recover.</a:t>
              </a:r>
              <a:endParaRPr lang="ja-JP" altLang="en-US" sz="1400" dirty="0"/>
            </a:p>
          </p:txBody>
        </p:sp>
        <p:cxnSp>
          <p:nvCxnSpPr>
            <p:cNvPr id="93" name="直線矢印コネクタ 92"/>
            <p:cNvCxnSpPr/>
            <p:nvPr/>
          </p:nvCxnSpPr>
          <p:spPr bwMode="auto">
            <a:xfrm>
              <a:off x="5375879" y="4685014"/>
              <a:ext cx="0" cy="707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4" name="直線矢印コネクタ 93"/>
            <p:cNvCxnSpPr/>
            <p:nvPr/>
          </p:nvCxnSpPr>
          <p:spPr bwMode="auto">
            <a:xfrm>
              <a:off x="5375879" y="4685014"/>
              <a:ext cx="0" cy="12049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95" name="直線矢印コネクタ 94"/>
            <p:cNvCxnSpPr/>
            <p:nvPr/>
          </p:nvCxnSpPr>
          <p:spPr bwMode="auto">
            <a:xfrm>
              <a:off x="5375879" y="4683341"/>
              <a:ext cx="0" cy="1504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2" name="直線コネクタ 101"/>
            <p:cNvCxnSpPr/>
            <p:nvPr/>
          </p:nvCxnSpPr>
          <p:spPr bwMode="auto">
            <a:xfrm>
              <a:off x="4764354" y="5886854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3" name="直線コネクタ 102"/>
            <p:cNvCxnSpPr/>
            <p:nvPr/>
          </p:nvCxnSpPr>
          <p:spPr bwMode="auto">
            <a:xfrm>
              <a:off x="4764354" y="4682799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4" name="直線コネクタ 103"/>
            <p:cNvCxnSpPr/>
            <p:nvPr/>
          </p:nvCxnSpPr>
          <p:spPr bwMode="auto">
            <a:xfrm>
              <a:off x="4764354" y="61855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0" name="直線矢印コネクタ 109"/>
            <p:cNvCxnSpPr/>
            <p:nvPr/>
          </p:nvCxnSpPr>
          <p:spPr bwMode="auto">
            <a:xfrm>
              <a:off x="5375879" y="4685014"/>
              <a:ext cx="0" cy="410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2" name="直線コネクタ 111"/>
            <p:cNvCxnSpPr/>
            <p:nvPr/>
          </p:nvCxnSpPr>
          <p:spPr bwMode="auto">
            <a:xfrm>
              <a:off x="5833932" y="5093682"/>
              <a:ext cx="43985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3" name="直線コネクタ 112"/>
            <p:cNvCxnSpPr/>
            <p:nvPr/>
          </p:nvCxnSpPr>
          <p:spPr bwMode="auto">
            <a:xfrm>
              <a:off x="5833932" y="5391052"/>
              <a:ext cx="43985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4" name="直線コネクタ 113"/>
            <p:cNvCxnSpPr/>
            <p:nvPr/>
          </p:nvCxnSpPr>
          <p:spPr bwMode="auto">
            <a:xfrm>
              <a:off x="5833932" y="5886854"/>
              <a:ext cx="43985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5" name="直線コネクタ 114"/>
            <p:cNvCxnSpPr/>
            <p:nvPr/>
          </p:nvCxnSpPr>
          <p:spPr bwMode="auto">
            <a:xfrm>
              <a:off x="5833932" y="4682799"/>
              <a:ext cx="43985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6" name="直線コネクタ 115"/>
            <p:cNvCxnSpPr/>
            <p:nvPr/>
          </p:nvCxnSpPr>
          <p:spPr bwMode="auto">
            <a:xfrm>
              <a:off x="5833932" y="6185582"/>
              <a:ext cx="43985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8" name="テキスト ボックス 117"/>
            <p:cNvSpPr txBox="1"/>
            <p:nvPr/>
          </p:nvSpPr>
          <p:spPr>
            <a:xfrm>
              <a:off x="4893679" y="48320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4893679" y="562524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4893679" y="512944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</a:rPr>
                <a:t>NG</a:t>
              </a:r>
              <a:endParaRPr kumimoji="1"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4893679" y="59239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FF0000"/>
                  </a:solidFill>
                </a:rPr>
                <a:t>NG</a:t>
              </a:r>
              <a:endParaRPr kumimoji="1" lang="ja-JP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22" name="直線コネクタ 121"/>
            <p:cNvCxnSpPr/>
            <p:nvPr/>
          </p:nvCxnSpPr>
          <p:spPr bwMode="auto">
            <a:xfrm>
              <a:off x="4764354" y="50936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直線コネクタ 122"/>
            <p:cNvCxnSpPr/>
            <p:nvPr/>
          </p:nvCxnSpPr>
          <p:spPr bwMode="auto">
            <a:xfrm>
              <a:off x="4764354" y="539105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4" name="十字形 123"/>
            <p:cNvSpPr/>
            <p:nvPr/>
          </p:nvSpPr>
          <p:spPr bwMode="auto">
            <a:xfrm rot="18900000">
              <a:off x="5304416" y="5319589"/>
              <a:ext cx="142926" cy="142926"/>
            </a:xfrm>
            <a:prstGeom prst="plus">
              <a:avLst>
                <a:gd name="adj" fmla="val 41916"/>
              </a:avLst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十字形 124"/>
            <p:cNvSpPr/>
            <p:nvPr/>
          </p:nvSpPr>
          <p:spPr bwMode="auto">
            <a:xfrm rot="18900000">
              <a:off x="5304415" y="6114119"/>
              <a:ext cx="142926" cy="142926"/>
            </a:xfrm>
            <a:prstGeom prst="plus">
              <a:avLst>
                <a:gd name="adj" fmla="val 41916"/>
              </a:avLst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6" name="直線矢印コネクタ 135"/>
            <p:cNvCxnSpPr/>
            <p:nvPr/>
          </p:nvCxnSpPr>
          <p:spPr bwMode="auto">
            <a:xfrm flipV="1">
              <a:off x="6248419" y="4691347"/>
              <a:ext cx="0" cy="707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>
              <a:off x="6528772" y="5093682"/>
              <a:ext cx="5241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>
              <a:off x="6528772" y="5391052"/>
              <a:ext cx="5241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0" name="直線コネクタ 149"/>
            <p:cNvCxnSpPr/>
            <p:nvPr/>
          </p:nvCxnSpPr>
          <p:spPr bwMode="auto">
            <a:xfrm>
              <a:off x="6528772" y="5886854"/>
              <a:ext cx="5241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1" name="直線コネクタ 150"/>
            <p:cNvCxnSpPr/>
            <p:nvPr/>
          </p:nvCxnSpPr>
          <p:spPr bwMode="auto">
            <a:xfrm>
              <a:off x="6528772" y="4682799"/>
              <a:ext cx="5241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直線コネクタ 151"/>
            <p:cNvCxnSpPr/>
            <p:nvPr/>
          </p:nvCxnSpPr>
          <p:spPr bwMode="auto">
            <a:xfrm>
              <a:off x="6528772" y="6185582"/>
              <a:ext cx="5241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直線矢印コネクタ 153"/>
            <p:cNvCxnSpPr/>
            <p:nvPr/>
          </p:nvCxnSpPr>
          <p:spPr bwMode="auto">
            <a:xfrm flipV="1">
              <a:off x="6943259" y="4689538"/>
              <a:ext cx="0" cy="14953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6" name="テキスト ボックス 185"/>
            <p:cNvSpPr txBox="1"/>
            <p:nvPr/>
          </p:nvSpPr>
          <p:spPr>
            <a:xfrm>
              <a:off x="7401821" y="4421189"/>
              <a:ext cx="579005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/>
              </a:lvl1pPr>
            </a:lstStyle>
            <a:p>
              <a:r>
                <a:rPr lang="en-US" altLang="ja-JP" sz="1100" dirty="0"/>
                <a:t>DATA</a:t>
              </a:r>
              <a:endParaRPr lang="ja-JP" altLang="en-US" sz="1100" dirty="0"/>
            </a:p>
          </p:txBody>
        </p:sp>
        <p:cxnSp>
          <p:nvCxnSpPr>
            <p:cNvPr id="188" name="直線矢印コネクタ 187"/>
            <p:cNvCxnSpPr/>
            <p:nvPr/>
          </p:nvCxnSpPr>
          <p:spPr bwMode="auto">
            <a:xfrm>
              <a:off x="7980826" y="4683607"/>
              <a:ext cx="0" cy="410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9" name="直線矢印コネクタ 188"/>
            <p:cNvCxnSpPr/>
            <p:nvPr/>
          </p:nvCxnSpPr>
          <p:spPr bwMode="auto">
            <a:xfrm>
              <a:off x="7980826" y="4683607"/>
              <a:ext cx="0" cy="707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0" name="直線矢印コネクタ 189"/>
            <p:cNvCxnSpPr/>
            <p:nvPr/>
          </p:nvCxnSpPr>
          <p:spPr bwMode="auto">
            <a:xfrm>
              <a:off x="7980826" y="4683607"/>
              <a:ext cx="0" cy="12049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1" name="直線矢印コネクタ 190"/>
            <p:cNvCxnSpPr/>
            <p:nvPr/>
          </p:nvCxnSpPr>
          <p:spPr bwMode="auto">
            <a:xfrm>
              <a:off x="7980826" y="4681934"/>
              <a:ext cx="0" cy="1504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2" name="直線コネクタ 191"/>
            <p:cNvCxnSpPr/>
            <p:nvPr/>
          </p:nvCxnSpPr>
          <p:spPr bwMode="auto">
            <a:xfrm>
              <a:off x="7301433" y="5886854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3" name="直線コネクタ 192"/>
            <p:cNvCxnSpPr/>
            <p:nvPr/>
          </p:nvCxnSpPr>
          <p:spPr bwMode="auto">
            <a:xfrm>
              <a:off x="7301433" y="4682799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4" name="直線コネクタ 193"/>
            <p:cNvCxnSpPr/>
            <p:nvPr/>
          </p:nvCxnSpPr>
          <p:spPr bwMode="auto">
            <a:xfrm>
              <a:off x="7301433" y="61855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5" name="テキスト ボックス 194"/>
            <p:cNvSpPr txBox="1"/>
            <p:nvPr/>
          </p:nvSpPr>
          <p:spPr>
            <a:xfrm>
              <a:off x="7498626" y="48320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196" name="テキスト ボックス 195"/>
            <p:cNvSpPr txBox="1"/>
            <p:nvPr/>
          </p:nvSpPr>
          <p:spPr>
            <a:xfrm>
              <a:off x="7498626" y="562524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197" name="テキスト ボックス 196"/>
            <p:cNvSpPr txBox="1"/>
            <p:nvPr/>
          </p:nvSpPr>
          <p:spPr>
            <a:xfrm>
              <a:off x="7498626" y="512944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198" name="テキスト ボックス 197"/>
            <p:cNvSpPr txBox="1"/>
            <p:nvPr/>
          </p:nvSpPr>
          <p:spPr>
            <a:xfrm>
              <a:off x="7498626" y="5923972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0070C0"/>
                  </a:solidFill>
                </a:rPr>
                <a:t>OK</a:t>
              </a:r>
              <a:endParaRPr kumimoji="1" lang="ja-JP" altLang="en-US" sz="1100" dirty="0">
                <a:solidFill>
                  <a:srgbClr val="0070C0"/>
                </a:solidFill>
              </a:endParaRPr>
            </a:p>
          </p:txBody>
        </p:sp>
        <p:cxnSp>
          <p:nvCxnSpPr>
            <p:cNvPr id="199" name="直線コネクタ 198"/>
            <p:cNvCxnSpPr/>
            <p:nvPr/>
          </p:nvCxnSpPr>
          <p:spPr bwMode="auto">
            <a:xfrm>
              <a:off x="7301433" y="509368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0" name="直線コネクタ 199"/>
            <p:cNvCxnSpPr/>
            <p:nvPr/>
          </p:nvCxnSpPr>
          <p:spPr bwMode="auto">
            <a:xfrm>
              <a:off x="7301433" y="5391052"/>
              <a:ext cx="82105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2" name="直線コネクタ 211"/>
            <p:cNvCxnSpPr/>
            <p:nvPr/>
          </p:nvCxnSpPr>
          <p:spPr bwMode="auto">
            <a:xfrm>
              <a:off x="5585405" y="50936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3" name="直線コネクタ 212"/>
            <p:cNvCxnSpPr/>
            <p:nvPr/>
          </p:nvCxnSpPr>
          <p:spPr bwMode="auto">
            <a:xfrm>
              <a:off x="5585405" y="539105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4" name="直線コネクタ 213"/>
            <p:cNvCxnSpPr/>
            <p:nvPr/>
          </p:nvCxnSpPr>
          <p:spPr bwMode="auto">
            <a:xfrm>
              <a:off x="5585405" y="5886854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5" name="直線コネクタ 214"/>
            <p:cNvCxnSpPr/>
            <p:nvPr/>
          </p:nvCxnSpPr>
          <p:spPr bwMode="auto">
            <a:xfrm>
              <a:off x="5585405" y="4682799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6" name="直線コネクタ 215"/>
            <p:cNvCxnSpPr/>
            <p:nvPr/>
          </p:nvCxnSpPr>
          <p:spPr bwMode="auto">
            <a:xfrm>
              <a:off x="5585405" y="61855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8" name="直線コネクタ 217"/>
            <p:cNvCxnSpPr/>
            <p:nvPr/>
          </p:nvCxnSpPr>
          <p:spPr bwMode="auto">
            <a:xfrm>
              <a:off x="6273788" y="50936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9" name="直線コネクタ 218"/>
            <p:cNvCxnSpPr/>
            <p:nvPr/>
          </p:nvCxnSpPr>
          <p:spPr bwMode="auto">
            <a:xfrm>
              <a:off x="6273788" y="539105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0" name="直線コネクタ 219"/>
            <p:cNvCxnSpPr/>
            <p:nvPr/>
          </p:nvCxnSpPr>
          <p:spPr bwMode="auto">
            <a:xfrm>
              <a:off x="6273788" y="5886854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1" name="直線コネクタ 220"/>
            <p:cNvCxnSpPr/>
            <p:nvPr/>
          </p:nvCxnSpPr>
          <p:spPr bwMode="auto">
            <a:xfrm>
              <a:off x="6273788" y="4682799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2" name="直線コネクタ 221"/>
            <p:cNvCxnSpPr/>
            <p:nvPr/>
          </p:nvCxnSpPr>
          <p:spPr bwMode="auto">
            <a:xfrm>
              <a:off x="6273788" y="61855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4" name="直線コネクタ 223"/>
            <p:cNvCxnSpPr/>
            <p:nvPr/>
          </p:nvCxnSpPr>
          <p:spPr bwMode="auto">
            <a:xfrm>
              <a:off x="7052906" y="50936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5" name="直線コネクタ 224"/>
            <p:cNvCxnSpPr/>
            <p:nvPr/>
          </p:nvCxnSpPr>
          <p:spPr bwMode="auto">
            <a:xfrm>
              <a:off x="7052906" y="539105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6" name="直線コネクタ 225"/>
            <p:cNvCxnSpPr/>
            <p:nvPr/>
          </p:nvCxnSpPr>
          <p:spPr bwMode="auto">
            <a:xfrm>
              <a:off x="7052906" y="5886854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7" name="直線コネクタ 226"/>
            <p:cNvCxnSpPr/>
            <p:nvPr/>
          </p:nvCxnSpPr>
          <p:spPr bwMode="auto">
            <a:xfrm>
              <a:off x="7052906" y="4682799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8" name="直線コネクタ 227"/>
            <p:cNvCxnSpPr/>
            <p:nvPr/>
          </p:nvCxnSpPr>
          <p:spPr bwMode="auto">
            <a:xfrm>
              <a:off x="7052906" y="6185582"/>
              <a:ext cx="2485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7" name="テキスト ボックス 166"/>
          <p:cNvSpPr txBox="1"/>
          <p:nvPr/>
        </p:nvSpPr>
        <p:spPr>
          <a:xfrm>
            <a:off x="2297873" y="6139190"/>
            <a:ext cx="14462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FF0000"/>
                </a:solidFill>
              </a:rPr>
              <a:t>High packet loss rate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6833967" y="6139190"/>
            <a:ext cx="1417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70C0"/>
                </a:solidFill>
              </a:rPr>
              <a:t>Low packet loss rate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9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114800"/>
          </a:xfrm>
        </p:spPr>
        <p:txBody>
          <a:bodyPr/>
          <a:lstStyle/>
          <a:p>
            <a:r>
              <a:rPr kumimoji="1" lang="en-US" altLang="ja-JP" sz="2000" dirty="0"/>
              <a:t>Multiplexing of </a:t>
            </a:r>
            <a:r>
              <a:rPr kumimoji="1" lang="en-US" altLang="ja-JP" sz="2000" dirty="0" smtClean="0"/>
              <a:t>acknowledgements </a:t>
            </a:r>
            <a:r>
              <a:rPr kumimoji="1" lang="en-US" altLang="ja-JP" sz="2000" dirty="0"/>
              <a:t>can be applied for Multicast PPDU.</a:t>
            </a:r>
          </a:p>
          <a:p>
            <a:pPr lvl="1"/>
            <a:r>
              <a:rPr kumimoji="1" lang="en-US" altLang="ja-JP" sz="1800" dirty="0" smtClean="0"/>
              <a:t>BA/ACKs </a:t>
            </a:r>
            <a:r>
              <a:rPr kumimoji="1" lang="en-US" altLang="ja-JP" sz="1800" dirty="0"/>
              <a:t>from STAs are </a:t>
            </a:r>
            <a:r>
              <a:rPr kumimoji="1" lang="en-US" altLang="ja-JP" sz="1800" dirty="0" smtClean="0"/>
              <a:t>required to ensure </a:t>
            </a:r>
            <a:r>
              <a:rPr kumimoji="1" lang="en-US" altLang="ja-JP" sz="1800" dirty="0"/>
              <a:t>QoS</a:t>
            </a:r>
            <a:r>
              <a:rPr kumimoji="1" lang="en-US" altLang="ja-JP" sz="1800" dirty="0" smtClean="0"/>
              <a:t>, but </a:t>
            </a:r>
            <a:r>
              <a:rPr kumimoji="1" lang="en-US" altLang="ja-JP" sz="1800" dirty="0"/>
              <a:t>huge number </a:t>
            </a:r>
            <a:r>
              <a:rPr kumimoji="1" lang="en-US" altLang="ja-JP" sz="1800" dirty="0" smtClean="0"/>
              <a:t>of BA/ACKs </a:t>
            </a:r>
            <a:r>
              <a:rPr kumimoji="1" lang="en-US" altLang="ja-JP" sz="1800" dirty="0"/>
              <a:t>can be significant </a:t>
            </a:r>
            <a:r>
              <a:rPr kumimoji="1" lang="en-US" altLang="ja-JP" sz="1800" dirty="0" smtClean="0"/>
              <a:t>overhead and </a:t>
            </a:r>
            <a:r>
              <a:rPr kumimoji="1" lang="en-US" altLang="ja-JP" sz="1800" dirty="0"/>
              <a:t>degrade performance</a:t>
            </a:r>
            <a:r>
              <a:rPr kumimoji="1" lang="en-US" altLang="ja-JP" sz="1800" dirty="0" smtClean="0"/>
              <a:t>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Possible measures to minimize overhead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557293" y="2633246"/>
            <a:ext cx="2871707" cy="2458223"/>
            <a:chOff x="1371600" y="3790177"/>
            <a:chExt cx="2871707" cy="2458223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1612126" y="3790177"/>
              <a:ext cx="2390654" cy="338554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>
                <a:defRPr kumimoji="1" sz="1600" b="1">
                  <a:solidFill>
                    <a:schemeClr val="dk1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r>
                <a:rPr lang="en-US" altLang="ja-JP" dirty="0"/>
                <a:t>Data Transmission Phase</a:t>
              </a:r>
              <a:endParaRPr lang="ja-JP" altLang="en-US" dirty="0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1371600" y="4292026"/>
              <a:ext cx="2871707" cy="1956374"/>
              <a:chOff x="1371600" y="4292026"/>
              <a:chExt cx="2871707" cy="1956374"/>
            </a:xfrm>
          </p:grpSpPr>
          <p:cxnSp>
            <p:nvCxnSpPr>
              <p:cNvPr id="52" name="直線矢印コネクタ 51"/>
              <p:cNvCxnSpPr/>
              <p:nvPr/>
            </p:nvCxnSpPr>
            <p:spPr bwMode="auto">
              <a:xfrm>
                <a:off x="3589790" y="4569025"/>
                <a:ext cx="0" cy="80252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3" name="直線矢印コネクタ 52"/>
              <p:cNvCxnSpPr/>
              <p:nvPr/>
            </p:nvCxnSpPr>
            <p:spPr bwMode="auto">
              <a:xfrm>
                <a:off x="3589790" y="4569025"/>
                <a:ext cx="0" cy="134561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54" name="テキスト ボックス 53"/>
              <p:cNvSpPr txBox="1"/>
              <p:nvPr/>
            </p:nvSpPr>
            <p:spPr>
              <a:xfrm>
                <a:off x="1560819" y="4429781"/>
                <a:ext cx="380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AP</a:t>
                </a:r>
                <a:endParaRPr kumimoji="1" lang="ja-JP" altLang="en-US" dirty="0"/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1371600" y="4893311"/>
                <a:ext cx="569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STA x</a:t>
                </a:r>
                <a:endParaRPr kumimoji="1" lang="ja-JP" altLang="en-US" dirty="0"/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1371600" y="5233046"/>
                <a:ext cx="569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STA y</a:t>
                </a:r>
                <a:endParaRPr kumimoji="1" lang="ja-JP" altLang="en-US" dirty="0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1371600" y="5773579"/>
                <a:ext cx="5614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STA z</a:t>
                </a:r>
                <a:endParaRPr kumimoji="1" lang="ja-JP" altLang="en-US" dirty="0"/>
              </a:p>
            </p:txBody>
          </p:sp>
          <p:grpSp>
            <p:nvGrpSpPr>
              <p:cNvPr id="58" name="グループ化 57"/>
              <p:cNvGrpSpPr/>
              <p:nvPr/>
            </p:nvGrpSpPr>
            <p:grpSpPr>
              <a:xfrm>
                <a:off x="1941051" y="4569025"/>
                <a:ext cx="2302256" cy="1345610"/>
                <a:chOff x="2269744" y="5120045"/>
                <a:chExt cx="5229172" cy="1345610"/>
              </a:xfrm>
            </p:grpSpPr>
            <p:cxnSp>
              <p:nvCxnSpPr>
                <p:cNvPr id="62" name="直線コネクタ 61"/>
                <p:cNvCxnSpPr/>
                <p:nvPr/>
              </p:nvCxnSpPr>
              <p:spPr bwMode="auto">
                <a:xfrm>
                  <a:off x="2269744" y="5120045"/>
                  <a:ext cx="522917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3" name="直線コネクタ 62"/>
                <p:cNvCxnSpPr/>
                <p:nvPr/>
              </p:nvCxnSpPr>
              <p:spPr bwMode="auto">
                <a:xfrm>
                  <a:off x="2269744" y="5582831"/>
                  <a:ext cx="522917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4" name="直線コネクタ 63"/>
                <p:cNvCxnSpPr/>
                <p:nvPr/>
              </p:nvCxnSpPr>
              <p:spPr bwMode="auto">
                <a:xfrm>
                  <a:off x="2269744" y="5922566"/>
                  <a:ext cx="522917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5" name="直線コネクタ 64"/>
                <p:cNvCxnSpPr/>
                <p:nvPr/>
              </p:nvCxnSpPr>
              <p:spPr bwMode="auto">
                <a:xfrm>
                  <a:off x="2269744" y="6465655"/>
                  <a:ext cx="5229172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3589790" y="4569025"/>
                <a:ext cx="0" cy="46278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60" name="テキスト ボックス 59"/>
              <p:cNvSpPr txBox="1"/>
              <p:nvPr/>
            </p:nvSpPr>
            <p:spPr>
              <a:xfrm>
                <a:off x="2490707" y="4292026"/>
                <a:ext cx="1099083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/>
                  <a:t>DL MC PPDU</a:t>
                </a:r>
                <a:endParaRPr kumimoji="1" lang="ja-JP" altLang="en-US" dirty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1983299" y="5971401"/>
                <a:ext cx="1860959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b="1" dirty="0"/>
                  <a:t>DL</a:t>
                </a:r>
                <a:r>
                  <a:rPr kumimoji="1" lang="ja-JP" altLang="en-US" b="1" dirty="0"/>
                  <a:t> </a:t>
                </a:r>
                <a:r>
                  <a:rPr kumimoji="1" lang="en-US" altLang="ja-JP" b="1" dirty="0"/>
                  <a:t>MC(Multicast) PPDU</a:t>
                </a:r>
                <a:endParaRPr kumimoji="1" lang="ja-JP" altLang="en-US" b="1" dirty="0"/>
              </a:p>
            </p:txBody>
          </p:sp>
          <p:grpSp>
            <p:nvGrpSpPr>
              <p:cNvPr id="67" name="グループ化 66"/>
              <p:cNvGrpSpPr/>
              <p:nvPr/>
            </p:nvGrpSpPr>
            <p:grpSpPr>
              <a:xfrm>
                <a:off x="1638207" y="5510045"/>
                <a:ext cx="36235" cy="277806"/>
                <a:chOff x="533400" y="4069081"/>
                <a:chExt cx="45719" cy="350519"/>
              </a:xfrm>
            </p:grpSpPr>
            <p:sp>
              <p:nvSpPr>
                <p:cNvPr id="68" name="円/楕円 67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9" name="円/楕円 68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0" name="円/楕円 69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0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33" name="テキスト ボックス 32"/>
          <p:cNvSpPr txBox="1"/>
          <p:nvPr/>
        </p:nvSpPr>
        <p:spPr>
          <a:xfrm>
            <a:off x="4267200" y="2633246"/>
            <a:ext cx="1569661" cy="33855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en-US" altLang="ja-JP" dirty="0"/>
              <a:t>Response Phase</a:t>
            </a:r>
            <a:endParaRPr lang="ja-JP" altLang="en-US" dirty="0"/>
          </a:p>
        </p:txBody>
      </p:sp>
      <p:grpSp>
        <p:nvGrpSpPr>
          <p:cNvPr id="132" name="グループ化 131"/>
          <p:cNvGrpSpPr/>
          <p:nvPr/>
        </p:nvGrpSpPr>
        <p:grpSpPr>
          <a:xfrm>
            <a:off x="4267200" y="2971800"/>
            <a:ext cx="4038600" cy="1620797"/>
            <a:chOff x="4267200" y="2971800"/>
            <a:chExt cx="4038600" cy="1620797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5105400" y="3312220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433331" y="4195044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40" name="直線矢印コネクタ 39"/>
            <p:cNvCxnSpPr/>
            <p:nvPr/>
          </p:nvCxnSpPr>
          <p:spPr bwMode="auto">
            <a:xfrm flipV="1">
              <a:off x="5825469" y="3111046"/>
              <a:ext cx="0" cy="4627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1" name="テキスト ボックス 40"/>
            <p:cNvSpPr txBox="1"/>
            <p:nvPr/>
          </p:nvSpPr>
          <p:spPr>
            <a:xfrm>
              <a:off x="4456419" y="2971800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267200" y="3435330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267200" y="3775065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267200" y="4315598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cxnSp>
          <p:nvCxnSpPr>
            <p:cNvPr id="46" name="直線コネクタ 45"/>
            <p:cNvCxnSpPr/>
            <p:nvPr/>
          </p:nvCxnSpPr>
          <p:spPr bwMode="auto">
            <a:xfrm>
              <a:off x="4836651" y="3111044"/>
              <a:ext cx="346914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直線コネクタ 46"/>
            <p:cNvCxnSpPr/>
            <p:nvPr/>
          </p:nvCxnSpPr>
          <p:spPr bwMode="auto">
            <a:xfrm>
              <a:off x="4836651" y="3573830"/>
              <a:ext cx="108011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直線コネクタ 48"/>
            <p:cNvCxnSpPr/>
            <p:nvPr/>
          </p:nvCxnSpPr>
          <p:spPr bwMode="auto">
            <a:xfrm>
              <a:off x="4836651" y="4456654"/>
              <a:ext cx="346914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66" name="グループ化 65"/>
            <p:cNvGrpSpPr/>
            <p:nvPr/>
          </p:nvGrpSpPr>
          <p:grpSpPr>
            <a:xfrm>
              <a:off x="4533808" y="4052064"/>
              <a:ext cx="36235" cy="277806"/>
              <a:chOff x="533400" y="4069081"/>
              <a:chExt cx="45719" cy="350519"/>
            </a:xfrm>
          </p:grpSpPr>
          <p:sp>
            <p:nvSpPr>
              <p:cNvPr id="71" name="円/楕円 70"/>
              <p:cNvSpPr/>
              <p:nvPr/>
            </p:nvSpPr>
            <p:spPr bwMode="auto">
              <a:xfrm>
                <a:off x="533400" y="4069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円/楕円 71"/>
              <p:cNvSpPr/>
              <p:nvPr/>
            </p:nvSpPr>
            <p:spPr bwMode="auto">
              <a:xfrm>
                <a:off x="533400" y="42214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 bwMode="auto">
              <a:xfrm>
                <a:off x="533400" y="43738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94" name="直線コネクタ 93"/>
            <p:cNvCxnSpPr/>
            <p:nvPr/>
          </p:nvCxnSpPr>
          <p:spPr bwMode="auto">
            <a:xfrm>
              <a:off x="5916766" y="3573830"/>
              <a:ext cx="1792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線コネクタ 94"/>
            <p:cNvCxnSpPr/>
            <p:nvPr/>
          </p:nvCxnSpPr>
          <p:spPr bwMode="auto">
            <a:xfrm>
              <a:off x="6096000" y="3573830"/>
              <a:ext cx="2209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6" name="テキスト ボックス 95"/>
            <p:cNvSpPr txBox="1"/>
            <p:nvPr/>
          </p:nvSpPr>
          <p:spPr>
            <a:xfrm>
              <a:off x="6248400" y="3651954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97" name="直線コネクタ 96"/>
            <p:cNvCxnSpPr/>
            <p:nvPr/>
          </p:nvCxnSpPr>
          <p:spPr bwMode="auto">
            <a:xfrm>
              <a:off x="4836652" y="3913564"/>
              <a:ext cx="222311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8" name="直線コネクタ 97"/>
            <p:cNvCxnSpPr/>
            <p:nvPr/>
          </p:nvCxnSpPr>
          <p:spPr bwMode="auto">
            <a:xfrm>
              <a:off x="7059766" y="3913564"/>
              <a:ext cx="1792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直線コネクタ 98"/>
            <p:cNvCxnSpPr/>
            <p:nvPr/>
          </p:nvCxnSpPr>
          <p:spPr bwMode="auto">
            <a:xfrm>
              <a:off x="7239000" y="3913564"/>
              <a:ext cx="1066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8" name="左右矢印 117"/>
            <p:cNvSpPr/>
            <p:nvPr/>
          </p:nvSpPr>
          <p:spPr bwMode="auto">
            <a:xfrm>
              <a:off x="5105401" y="3877307"/>
              <a:ext cx="3049619" cy="358009"/>
            </a:xfrm>
            <a:prstGeom prst="leftRightArrow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804488" y="4070152"/>
              <a:ext cx="10518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b="1" dirty="0" smtClean="0">
                  <a:solidFill>
                    <a:srgbClr val="FF0000"/>
                  </a:solidFill>
                </a:rPr>
                <a:t>Overhead</a:t>
              </a:r>
            </a:p>
          </p:txBody>
        </p:sp>
        <p:cxnSp>
          <p:nvCxnSpPr>
            <p:cNvPr id="122" name="直線矢印コネクタ 121"/>
            <p:cNvCxnSpPr/>
            <p:nvPr/>
          </p:nvCxnSpPr>
          <p:spPr bwMode="auto">
            <a:xfrm flipV="1">
              <a:off x="6968469" y="3111046"/>
              <a:ext cx="0" cy="80251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4" name="直線矢印コネクタ 123"/>
            <p:cNvCxnSpPr/>
            <p:nvPr/>
          </p:nvCxnSpPr>
          <p:spPr bwMode="auto">
            <a:xfrm flipV="1">
              <a:off x="8153400" y="3110299"/>
              <a:ext cx="0" cy="13463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27" name="環状矢印 126"/>
          <p:cNvSpPr/>
          <p:nvPr/>
        </p:nvSpPr>
        <p:spPr bwMode="auto">
          <a:xfrm rot="16200000" flipH="1">
            <a:off x="3184624" y="4099025"/>
            <a:ext cx="2012751" cy="1066799"/>
          </a:xfrm>
          <a:prstGeom prst="circularArrow">
            <a:avLst>
              <a:gd name="adj1" fmla="val 9465"/>
              <a:gd name="adj2" fmla="val 682951"/>
              <a:gd name="adj3" fmla="val 20923145"/>
              <a:gd name="adj4" fmla="val 10800000"/>
              <a:gd name="adj5" fmla="val 13680"/>
            </a:avLst>
          </a:prstGeom>
          <a:solidFill>
            <a:srgbClr val="FF9900">
              <a:alpha val="50000"/>
            </a:srgbClr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128856" y="5627854"/>
            <a:ext cx="211923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kumimoji="1" b="1"/>
            </a:lvl1pPr>
          </a:lstStyle>
          <a:p>
            <a:r>
              <a:rPr lang="en-US" altLang="ja-JP" sz="1400" dirty="0">
                <a:solidFill>
                  <a:srgbClr val="FF9900"/>
                </a:solidFill>
              </a:rPr>
              <a:t>UL multiplexed </a:t>
            </a:r>
            <a:r>
              <a:rPr lang="en-US" altLang="ja-JP" sz="1400" dirty="0" smtClean="0">
                <a:solidFill>
                  <a:srgbClr val="FF9900"/>
                </a:solidFill>
              </a:rPr>
              <a:t>BA/ACK</a:t>
            </a:r>
            <a:endParaRPr lang="ja-JP" altLang="en-US" sz="1400" dirty="0">
              <a:solidFill>
                <a:srgbClr val="FF9900"/>
              </a:solidFill>
            </a:endParaRPr>
          </a:p>
        </p:txBody>
      </p:sp>
      <p:grpSp>
        <p:nvGrpSpPr>
          <p:cNvPr id="134" name="グループ化 133"/>
          <p:cNvGrpSpPr/>
          <p:nvPr/>
        </p:nvGrpSpPr>
        <p:grpSpPr>
          <a:xfrm>
            <a:off x="4114800" y="4648200"/>
            <a:ext cx="4724400" cy="1676400"/>
            <a:chOff x="4114800" y="4648200"/>
            <a:chExt cx="4724400" cy="1676400"/>
          </a:xfrm>
        </p:grpSpPr>
        <p:sp>
          <p:nvSpPr>
            <p:cNvPr id="77" name="テキスト ボックス 76"/>
            <p:cNvSpPr txBox="1"/>
            <p:nvPr/>
          </p:nvSpPr>
          <p:spPr>
            <a:xfrm>
              <a:off x="5105401" y="5044223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105400" y="5927047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105401" y="5383958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80" name="直線矢印コネクタ 79"/>
            <p:cNvCxnSpPr/>
            <p:nvPr/>
          </p:nvCxnSpPr>
          <p:spPr bwMode="auto">
            <a:xfrm flipV="1">
              <a:off x="5825470" y="4843048"/>
              <a:ext cx="0" cy="13456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1" name="テキスト ボックス 80"/>
            <p:cNvSpPr txBox="1"/>
            <p:nvPr/>
          </p:nvSpPr>
          <p:spPr>
            <a:xfrm>
              <a:off x="4456420" y="4703803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267201" y="5167333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4267201" y="5507068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4267201" y="6047601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cxnSp>
          <p:nvCxnSpPr>
            <p:cNvPr id="90" name="直線コネクタ 89"/>
            <p:cNvCxnSpPr/>
            <p:nvPr/>
          </p:nvCxnSpPr>
          <p:spPr bwMode="auto">
            <a:xfrm>
              <a:off x="4836652" y="4843047"/>
              <a:ext cx="346914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直線コネクタ 90"/>
            <p:cNvCxnSpPr/>
            <p:nvPr/>
          </p:nvCxnSpPr>
          <p:spPr bwMode="auto">
            <a:xfrm>
              <a:off x="4836652" y="5305833"/>
              <a:ext cx="346914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直線コネクタ 91"/>
            <p:cNvCxnSpPr/>
            <p:nvPr/>
          </p:nvCxnSpPr>
          <p:spPr bwMode="auto">
            <a:xfrm>
              <a:off x="4836652" y="5645568"/>
              <a:ext cx="346914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直線コネクタ 92"/>
            <p:cNvCxnSpPr/>
            <p:nvPr/>
          </p:nvCxnSpPr>
          <p:spPr bwMode="auto">
            <a:xfrm>
              <a:off x="4836652" y="6188657"/>
              <a:ext cx="346914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6" name="グループ化 85"/>
            <p:cNvGrpSpPr/>
            <p:nvPr/>
          </p:nvGrpSpPr>
          <p:grpSpPr>
            <a:xfrm>
              <a:off x="4533809" y="5784067"/>
              <a:ext cx="36235" cy="277806"/>
              <a:chOff x="533400" y="4069081"/>
              <a:chExt cx="45719" cy="350519"/>
            </a:xfrm>
          </p:grpSpPr>
          <p:sp>
            <p:nvSpPr>
              <p:cNvPr id="87" name="円/楕円 86"/>
              <p:cNvSpPr/>
              <p:nvPr/>
            </p:nvSpPr>
            <p:spPr bwMode="auto">
              <a:xfrm>
                <a:off x="533400" y="40690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8" name="円/楕円 87"/>
              <p:cNvSpPr/>
              <p:nvPr/>
            </p:nvSpPr>
            <p:spPr bwMode="auto">
              <a:xfrm>
                <a:off x="533400" y="42214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円/楕円 88"/>
              <p:cNvSpPr/>
              <p:nvPr/>
            </p:nvSpPr>
            <p:spPr bwMode="auto">
              <a:xfrm>
                <a:off x="533400" y="4373881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16" name="テキスト ボックス 115"/>
            <p:cNvSpPr txBox="1"/>
            <p:nvPr/>
          </p:nvSpPr>
          <p:spPr>
            <a:xfrm>
              <a:off x="5801840" y="5638800"/>
              <a:ext cx="28552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solidFill>
                    <a:srgbClr val="0070C0"/>
                  </a:solidFill>
                </a:rPr>
                <a:t>Multiplexing of acknowledgements</a:t>
              </a:r>
            </a:p>
            <a:p>
              <a:pPr algn="ctr"/>
              <a:r>
                <a:rPr kumimoji="1" lang="en-US" altLang="ja-JP" sz="1400" b="1" dirty="0" smtClean="0">
                  <a:solidFill>
                    <a:srgbClr val="0070C0"/>
                  </a:solidFill>
                </a:rPr>
                <a:t>can reduce the overhead</a:t>
              </a:r>
            </a:p>
          </p:txBody>
        </p:sp>
        <p:sp>
          <p:nvSpPr>
            <p:cNvPr id="126" name="左右矢印 125"/>
            <p:cNvSpPr/>
            <p:nvPr/>
          </p:nvSpPr>
          <p:spPr bwMode="auto">
            <a:xfrm>
              <a:off x="5103780" y="5699843"/>
              <a:ext cx="721689" cy="168447"/>
            </a:xfrm>
            <a:prstGeom prst="leftRightArrow">
              <a:avLst/>
            </a:prstGeom>
            <a:solidFill>
              <a:srgbClr val="0070C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129" name="直線コネクタ 128"/>
            <p:cNvCxnSpPr/>
            <p:nvPr/>
          </p:nvCxnSpPr>
          <p:spPr bwMode="auto">
            <a:xfrm>
              <a:off x="4114800" y="4648200"/>
              <a:ext cx="4724400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393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sz="2000" dirty="0"/>
              <a:t>Analysis </a:t>
            </a:r>
            <a:r>
              <a:rPr kumimoji="1" lang="en-US" altLang="ja-JP" sz="2000" dirty="0" smtClean="0"/>
              <a:t>cases</a:t>
            </a:r>
            <a:endParaRPr kumimoji="1" lang="en-US" altLang="ja-JP" sz="2000" dirty="0"/>
          </a:p>
          <a:p>
            <a:pPr lvl="1"/>
            <a:r>
              <a:rPr kumimoji="1" lang="en-US" altLang="ja-JP" sz="1800" b="1" dirty="0" smtClean="0"/>
              <a:t>Case 1 (No BA-multiplexing)</a:t>
            </a:r>
            <a:r>
              <a:rPr kumimoji="1" lang="en-US" altLang="ja-JP" sz="1800" dirty="0" smtClean="0"/>
              <a:t>: </a:t>
            </a:r>
            <a:r>
              <a:rPr kumimoji="1" lang="en-US" altLang="ja-JP" sz="1600" dirty="0" smtClean="0"/>
              <a:t>One STA sends one acknowledgement for MC PPDU, repeat this sequence until all STAs finish frame exchange.</a:t>
            </a:r>
          </a:p>
          <a:p>
            <a:pPr lvl="1"/>
            <a:r>
              <a:rPr kumimoji="1" lang="en-US" altLang="ja-JP" sz="1800" b="1" dirty="0"/>
              <a:t>Case </a:t>
            </a:r>
            <a:r>
              <a:rPr kumimoji="1" lang="en-US" altLang="ja-JP" sz="1800" b="1" dirty="0" smtClean="0"/>
              <a:t>2 (BA-multiplexing</a:t>
            </a:r>
            <a:r>
              <a:rPr kumimoji="1" lang="en-US" altLang="ja-JP" sz="1800" b="1" dirty="0"/>
              <a:t>)</a:t>
            </a:r>
            <a:r>
              <a:rPr kumimoji="1" lang="en-US" altLang="ja-JP" sz="1800" dirty="0"/>
              <a:t>: </a:t>
            </a:r>
            <a:r>
              <a:rPr kumimoji="1" lang="en-US" altLang="ja-JP" sz="1600" dirty="0"/>
              <a:t>Maximum of </a:t>
            </a:r>
            <a:r>
              <a:rPr kumimoji="1" lang="en-US" altLang="ja-JP" sz="1600" dirty="0" smtClean="0"/>
              <a:t>4 </a:t>
            </a:r>
            <a:r>
              <a:rPr kumimoji="1" lang="en-US" altLang="ja-JP" sz="1600" dirty="0"/>
              <a:t>STAs </a:t>
            </a:r>
            <a:r>
              <a:rPr kumimoji="1" lang="en-US" altLang="ja-JP" sz="1600" dirty="0" smtClean="0"/>
              <a:t>send multiplexed acknowledgements </a:t>
            </a:r>
            <a:r>
              <a:rPr kumimoji="1" lang="en-US" altLang="ja-JP" sz="1600" dirty="0"/>
              <a:t>for MC PPDU, repeat this sequence </a:t>
            </a:r>
            <a:r>
              <a:rPr kumimoji="1" lang="en-US" altLang="ja-JP" sz="1600" dirty="0" smtClean="0"/>
              <a:t>until </a:t>
            </a:r>
            <a:r>
              <a:rPr kumimoji="1" lang="en-US" altLang="ja-JP" sz="1600" dirty="0"/>
              <a:t>all STAs </a:t>
            </a:r>
            <a:r>
              <a:rPr kumimoji="1" lang="en-US" altLang="ja-JP" sz="1600" dirty="0" smtClean="0"/>
              <a:t>finish </a:t>
            </a:r>
            <a:r>
              <a:rPr kumimoji="1" lang="en-US" altLang="ja-JP" sz="1600" dirty="0"/>
              <a:t>frame </a:t>
            </a:r>
            <a:r>
              <a:rPr kumimoji="1" lang="en-US" altLang="ja-JP" sz="1600" dirty="0" smtClean="0"/>
              <a:t>exchange.</a:t>
            </a:r>
          </a:p>
          <a:p>
            <a:r>
              <a:rPr kumimoji="1" lang="en-US" altLang="ja-JP" sz="2000" dirty="0" smtClean="0"/>
              <a:t>Analysis conditions</a:t>
            </a:r>
          </a:p>
          <a:p>
            <a:pPr lvl="1"/>
            <a:r>
              <a:rPr kumimoji="1" lang="en-US" altLang="ja-JP" sz="1600" dirty="0" smtClean="0"/>
              <a:t>Multiplexing = 4-user MIMO</a:t>
            </a:r>
          </a:p>
          <a:p>
            <a:pPr lvl="1"/>
            <a:r>
              <a:rPr kumimoji="1" lang="en-US" altLang="ja-JP" sz="1600" dirty="0" smtClean="0"/>
              <a:t>Number of STAs = 1 ~ 30</a:t>
            </a:r>
          </a:p>
          <a:p>
            <a:pPr lvl="1"/>
            <a:r>
              <a:rPr kumimoji="1" lang="en-US" altLang="ja-JP" sz="1600" dirty="0" smtClean="0"/>
              <a:t>MSDU </a:t>
            </a:r>
            <a:r>
              <a:rPr kumimoji="1" lang="en-US" altLang="ja-JP" sz="1600" dirty="0"/>
              <a:t>size = </a:t>
            </a:r>
            <a:r>
              <a:rPr kumimoji="1" lang="en-US" altLang="ja-JP" sz="1600" dirty="0" smtClean="0"/>
              <a:t>100, 1000, 1500, 2000, 4092 </a:t>
            </a:r>
            <a:r>
              <a:rPr kumimoji="1" lang="en-US" altLang="ja-JP" sz="1600" dirty="0"/>
              <a:t>[</a:t>
            </a:r>
            <a:r>
              <a:rPr kumimoji="1" lang="en-US" altLang="ja-JP" sz="1600" dirty="0" smtClean="0"/>
              <a:t>byte]</a:t>
            </a:r>
          </a:p>
          <a:p>
            <a:pPr lvl="1"/>
            <a:r>
              <a:rPr kumimoji="1" lang="en-US" altLang="ja-JP" sz="1600" dirty="0" smtClean="0"/>
              <a:t>Aggregation </a:t>
            </a:r>
            <a:r>
              <a:rPr kumimoji="1" lang="en-US" altLang="ja-JP" sz="1600" dirty="0"/>
              <a:t>= 64 </a:t>
            </a:r>
            <a:r>
              <a:rPr kumimoji="1" lang="en-US" altLang="ja-JP" sz="1600" dirty="0" smtClean="0"/>
              <a:t>packets</a:t>
            </a:r>
            <a:endParaRPr kumimoji="1" lang="en-US" altLang="ja-JP" sz="1600" dirty="0"/>
          </a:p>
          <a:p>
            <a:pPr lvl="1"/>
            <a:r>
              <a:rPr kumimoji="1" lang="en-US" altLang="ja-JP" sz="1600" dirty="0" smtClean="0"/>
              <a:t>Duration (Details are in appendix)</a:t>
            </a:r>
            <a:endParaRPr kumimoji="1" lang="en-US" altLang="ja-JP" sz="1600" dirty="0"/>
          </a:p>
          <a:p>
            <a:pPr lvl="2"/>
            <a:r>
              <a:rPr kumimoji="1" lang="en-US" altLang="ja-JP" sz="1600" dirty="0"/>
              <a:t>Multicast PPDU Duration = </a:t>
            </a:r>
            <a:r>
              <a:rPr kumimoji="1" lang="en-US" altLang="ja-JP" sz="1600" dirty="0" smtClean="0"/>
              <a:t>160, 948, 1388, 1824, 3660 </a:t>
            </a:r>
            <a:r>
              <a:rPr kumimoji="1" lang="en-US" altLang="ja-JP" sz="1600" dirty="0"/>
              <a:t>[us]</a:t>
            </a:r>
          </a:p>
          <a:p>
            <a:pPr lvl="2"/>
            <a:r>
              <a:rPr kumimoji="1" lang="en-US" altLang="ja-JP" sz="1600" dirty="0" smtClean="0"/>
              <a:t>BA </a:t>
            </a:r>
            <a:r>
              <a:rPr kumimoji="1" lang="en-US" altLang="ja-JP" sz="1600" dirty="0"/>
              <a:t>Duration = 68 [us</a:t>
            </a:r>
            <a:r>
              <a:rPr kumimoji="1" lang="en-US" altLang="ja-JP" sz="1600" dirty="0" smtClean="0"/>
              <a:t>], </a:t>
            </a:r>
            <a:r>
              <a:rPr kumimoji="1" lang="en-US" altLang="ja-JP" sz="1600" dirty="0"/>
              <a:t>BAR Duration = 76 [us]</a:t>
            </a:r>
          </a:p>
          <a:p>
            <a:pPr lvl="2"/>
            <a:r>
              <a:rPr kumimoji="1" lang="en-US" altLang="ja-JP" sz="1600" dirty="0"/>
              <a:t>SIFS = 16[us], AIFS = 34[us], BO average = 67.5[us</a:t>
            </a:r>
            <a:r>
              <a:rPr kumimoji="1" lang="en-US" altLang="ja-JP" sz="1600" dirty="0" smtClean="0"/>
              <a:t>]</a:t>
            </a:r>
            <a:endParaRPr kumimoji="1"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analysis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kumimoji="1" lang="en-US" altLang="ja-JP" sz="2000" dirty="0" smtClean="0"/>
              <a:t>Metrics1: Overhead </a:t>
            </a:r>
            <a:r>
              <a:rPr kumimoji="1" lang="en-US" altLang="ja-JP" sz="2000" dirty="0"/>
              <a:t>duration </a:t>
            </a:r>
            <a:r>
              <a:rPr kumimoji="1" lang="en-US" altLang="ja-JP" sz="2000" dirty="0" smtClean="0"/>
              <a:t>per </a:t>
            </a:r>
            <a:r>
              <a:rPr kumimoji="1" lang="en-US" altLang="ja-JP" sz="2000" dirty="0"/>
              <a:t>one MC transmission sequence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Overhead of </a:t>
            </a:r>
            <a:r>
              <a:rPr kumimoji="1" lang="en-US" altLang="ja-JP" sz="1800" dirty="0"/>
              <a:t>Case 2 (Multiplexing)</a:t>
            </a:r>
            <a:r>
              <a:rPr kumimoji="1" lang="en-US" altLang="ja-JP" sz="1800" dirty="0" smtClean="0"/>
              <a:t> </a:t>
            </a:r>
            <a:r>
              <a:rPr kumimoji="1" lang="en-US" altLang="ja-JP" sz="1800" dirty="0"/>
              <a:t>is </a:t>
            </a:r>
            <a:r>
              <a:rPr kumimoji="1" lang="en-US" altLang="ja-JP" sz="1800" dirty="0" smtClean="0"/>
              <a:t>lower than that of </a:t>
            </a:r>
            <a:r>
              <a:rPr kumimoji="1" lang="en-US" altLang="ja-JP" sz="1800" dirty="0"/>
              <a:t>Case 1 (No multiplexing)</a:t>
            </a:r>
            <a:r>
              <a:rPr kumimoji="1" lang="en-US" altLang="ja-JP" sz="1800" dirty="0" smtClean="0"/>
              <a:t>, </a:t>
            </a:r>
            <a:r>
              <a:rPr kumimoji="1" lang="en-US" altLang="ja-JP" sz="1800" dirty="0"/>
              <a:t>especially with more STAs.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analysis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2182933" y="3124200"/>
            <a:ext cx="4778133" cy="3120496"/>
            <a:chOff x="2537066" y="3042646"/>
            <a:chExt cx="4778133" cy="3120496"/>
          </a:xfrm>
        </p:grpSpPr>
        <p:pic>
          <p:nvPicPr>
            <p:cNvPr id="3174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7066" y="3042646"/>
              <a:ext cx="4778133" cy="31204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下矢印 9"/>
            <p:cNvSpPr/>
            <p:nvPr/>
          </p:nvSpPr>
          <p:spPr bwMode="auto">
            <a:xfrm>
              <a:off x="6705600" y="3810000"/>
              <a:ext cx="114300" cy="1159877"/>
            </a:xfrm>
            <a:prstGeom prst="downArrow">
              <a:avLst/>
            </a:prstGeom>
            <a:solidFill>
              <a:srgbClr val="0070C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327040" y="4561570"/>
              <a:ext cx="13499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sz="900"/>
              </a:lvl1pPr>
            </a:lstStyle>
            <a:p>
              <a:r>
                <a:rPr lang="en-US" altLang="ja-JP" sz="1400" b="1" dirty="0" smtClean="0">
                  <a:solidFill>
                    <a:srgbClr val="0070C0"/>
                  </a:solidFill>
                </a:rPr>
                <a:t>Lower is better</a:t>
              </a:r>
              <a:endParaRPr lang="ja-JP" altLang="en-US" sz="1400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2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r>
              <a:rPr kumimoji="1" lang="en-US" altLang="ja-JP" sz="2000" dirty="0" smtClean="0"/>
              <a:t>Metrics2: Total </a:t>
            </a:r>
            <a:r>
              <a:rPr kumimoji="1" lang="en-US" altLang="ja-JP" sz="2000" dirty="0"/>
              <a:t>duration </a:t>
            </a:r>
            <a:r>
              <a:rPr kumimoji="1" lang="en-US" altLang="ja-JP" sz="2000" dirty="0" smtClean="0"/>
              <a:t>efficiency =</a:t>
            </a:r>
            <a:endParaRPr kumimoji="1" lang="en-US" altLang="ja-JP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800" dirty="0" smtClean="0"/>
              <a:t>High efficiency means Case2  (BA-multiplexing) works efficiently.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Performance </a:t>
            </a:r>
            <a:r>
              <a:rPr kumimoji="1" lang="en-US" altLang="ja-JP" dirty="0" smtClean="0"/>
              <a:t>analysis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004147" y="3124198"/>
            <a:ext cx="4634653" cy="3032345"/>
            <a:chOff x="1004147" y="3124198"/>
            <a:chExt cx="4634653" cy="3032345"/>
          </a:xfrm>
        </p:grpSpPr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147" y="3124198"/>
              <a:ext cx="4634653" cy="3032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4796209" y="4562967"/>
              <a:ext cx="6703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b="1" dirty="0" smtClean="0"/>
                <a:t>MSDU size</a:t>
              </a:r>
            </a:p>
          </p:txBody>
        </p:sp>
        <p:sp>
          <p:nvSpPr>
            <p:cNvPr id="14" name="下矢印 13"/>
            <p:cNvSpPr/>
            <p:nvPr/>
          </p:nvSpPr>
          <p:spPr bwMode="auto">
            <a:xfrm flipV="1">
              <a:off x="1621182" y="3442563"/>
              <a:ext cx="130026" cy="1120404"/>
            </a:xfrm>
            <a:prstGeom prst="downArrow">
              <a:avLst/>
            </a:prstGeom>
            <a:solidFill>
              <a:srgbClr val="FF990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0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512939" y="3213208"/>
              <a:ext cx="12190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>
                  <a:solidFill>
                    <a:srgbClr val="0070C0"/>
                  </a:solidFill>
                </a:defRPr>
              </a:lvl1pPr>
            </a:lstStyle>
            <a:p>
              <a:r>
                <a:rPr lang="en-US" altLang="ja-JP" dirty="0" smtClean="0">
                  <a:solidFill>
                    <a:srgbClr val="FFC000"/>
                  </a:solidFill>
                </a:rPr>
                <a:t>Higher </a:t>
              </a:r>
              <a:r>
                <a:rPr lang="en-US" altLang="ja-JP" dirty="0">
                  <a:solidFill>
                    <a:srgbClr val="FFC000"/>
                  </a:solidFill>
                </a:rPr>
                <a:t>is better</a:t>
              </a:r>
              <a:endParaRPr lang="ja-JP" altLang="en-US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800600" y="1752600"/>
            <a:ext cx="3814250" cy="634020"/>
            <a:chOff x="-2123770" y="2209800"/>
            <a:chExt cx="3814250" cy="63402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-2123770" y="2209800"/>
              <a:ext cx="3814250" cy="6340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ja-JP" sz="1600" b="1" dirty="0" smtClean="0">
                  <a:latin typeface="+mn-lt"/>
                </a:rPr>
                <a:t>Total duration of Case1 (No multiplexing)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ja-JP" sz="1600" b="1" dirty="0"/>
                <a:t>Total </a:t>
              </a:r>
              <a:r>
                <a:rPr kumimoji="1" lang="en-US" altLang="ja-JP" sz="1600" b="1" dirty="0" smtClean="0"/>
                <a:t>duration </a:t>
              </a:r>
              <a:r>
                <a:rPr kumimoji="1" lang="en-US" altLang="ja-JP" sz="1600" b="1" dirty="0"/>
                <a:t>of </a:t>
              </a:r>
              <a:r>
                <a:rPr kumimoji="1" lang="en-US" altLang="ja-JP" sz="1600" b="1" dirty="0" smtClean="0">
                  <a:latin typeface="+mn-lt"/>
                </a:rPr>
                <a:t>Case2 (Multiplexing)</a:t>
              </a:r>
              <a:endParaRPr kumimoji="1" lang="en-US" altLang="ja-JP" sz="1600" b="1" dirty="0">
                <a:latin typeface="+mn-lt"/>
              </a:endParaRPr>
            </a:p>
          </p:txBody>
        </p:sp>
        <p:cxnSp>
          <p:nvCxnSpPr>
            <p:cNvPr id="21" name="直線コネクタ 20"/>
            <p:cNvCxnSpPr>
              <a:stCxn id="19" idx="1"/>
              <a:endCxn id="19" idx="3"/>
            </p:cNvCxnSpPr>
            <p:nvPr/>
          </p:nvCxnSpPr>
          <p:spPr bwMode="auto">
            <a:xfrm>
              <a:off x="-2123770" y="2526810"/>
              <a:ext cx="38142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7" name="テキスト ボックス 6"/>
          <p:cNvSpPr txBox="1"/>
          <p:nvPr/>
        </p:nvSpPr>
        <p:spPr>
          <a:xfrm>
            <a:off x="6019800" y="3508296"/>
            <a:ext cx="2743200" cy="987504"/>
          </a:xfrm>
          <a:prstGeom prst="wedgeRoundRectCallout">
            <a:avLst>
              <a:gd name="adj1" fmla="val -60069"/>
              <a:gd name="adj2" fmla="val -361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600" dirty="0"/>
              <a:t>e.g. </a:t>
            </a:r>
            <a:endParaRPr kumimoji="1" lang="en-US" altLang="ja-JP" sz="1600" dirty="0" smtClean="0"/>
          </a:p>
          <a:p>
            <a:pPr marL="0" lvl="1"/>
            <a:r>
              <a:rPr kumimoji="1" lang="en-US" altLang="ja-JP" sz="1600" dirty="0" smtClean="0"/>
              <a:t>MSDU </a:t>
            </a:r>
            <a:r>
              <a:rPr kumimoji="1" lang="en-US" altLang="ja-JP" sz="1600" dirty="0"/>
              <a:t>=</a:t>
            </a:r>
            <a:r>
              <a:rPr kumimoji="1" lang="en-US" altLang="ja-JP" sz="1600" dirty="0" smtClean="0"/>
              <a:t>1500, STA </a:t>
            </a:r>
            <a:r>
              <a:rPr kumimoji="1" lang="en-US" altLang="ja-JP" sz="1600" dirty="0"/>
              <a:t>=</a:t>
            </a:r>
            <a:r>
              <a:rPr kumimoji="1" lang="en-US" altLang="ja-JP" sz="1600" dirty="0" smtClean="0"/>
              <a:t>12</a:t>
            </a:r>
          </a:p>
          <a:p>
            <a:pPr marL="0" lvl="1"/>
            <a:r>
              <a:rPr kumimoji="1" lang="ja-JP" altLang="en-US" sz="2000" dirty="0" smtClean="0">
                <a:solidFill>
                  <a:schemeClr val="bg1"/>
                </a:solidFill>
              </a:rPr>
              <a:t>➔</a:t>
            </a:r>
            <a:r>
              <a:rPr kumimoji="1" lang="en-US" altLang="ja-JP" sz="2000" b="1" dirty="0" smtClean="0">
                <a:solidFill>
                  <a:schemeClr val="bg1"/>
                </a:solidFill>
              </a:rPr>
              <a:t>Efficiency  =2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15002" y="4778411"/>
            <a:ext cx="3352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600" dirty="0" smtClean="0"/>
              <a:t>Total </a:t>
            </a:r>
            <a:r>
              <a:rPr kumimoji="1" lang="en-US" altLang="ja-JP" sz="1600" dirty="0"/>
              <a:t>duration with </a:t>
            </a:r>
            <a:r>
              <a:rPr kumimoji="1" lang="en-US" altLang="ja-JP" sz="1600" dirty="0" smtClean="0"/>
              <a:t>BA-multiplexing </a:t>
            </a:r>
            <a:r>
              <a:rPr kumimoji="1" lang="en-US" altLang="ja-JP" sz="1600" dirty="0"/>
              <a:t>is </a:t>
            </a:r>
            <a:r>
              <a:rPr kumimoji="1" lang="en-US" altLang="ja-JP" sz="1600" b="1" dirty="0">
                <a:solidFill>
                  <a:srgbClr val="FF9900"/>
                </a:solidFill>
              </a:rPr>
              <a:t>half</a:t>
            </a:r>
            <a:r>
              <a:rPr kumimoji="1" lang="en-US" altLang="ja-JP" sz="1600" dirty="0"/>
              <a:t> of total duration with No </a:t>
            </a:r>
            <a:r>
              <a:rPr kumimoji="1" lang="en-US" altLang="ja-JP" sz="1600" dirty="0" smtClean="0"/>
              <a:t>BA-multiplexing.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0964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/>
              <a:t>This </a:t>
            </a:r>
            <a:r>
              <a:rPr kumimoji="1" lang="en-US" altLang="ja-JP" sz="2000" dirty="0"/>
              <a:t>contribution shows </a:t>
            </a:r>
            <a:r>
              <a:rPr kumimoji="1" lang="en-US" altLang="en-US" sz="2000" dirty="0" smtClean="0"/>
              <a:t>multiplexing of acknowledgements </a:t>
            </a:r>
            <a:r>
              <a:rPr kumimoji="1" lang="en-US" altLang="ja-JP" sz="2000" dirty="0" smtClean="0"/>
              <a:t>can work </a:t>
            </a:r>
            <a:r>
              <a:rPr kumimoji="1" lang="en-US" altLang="ja-JP" sz="2000" dirty="0"/>
              <a:t>efficiently </a:t>
            </a:r>
            <a:r>
              <a:rPr kumimoji="1" lang="en-US" altLang="ja-JP" sz="2000" dirty="0" smtClean="0"/>
              <a:t>for MC(multicast) PPDU </a:t>
            </a:r>
            <a:r>
              <a:rPr kumimoji="1" lang="en-US" altLang="en-US" sz="2000" dirty="0" smtClean="0"/>
              <a:t>in </a:t>
            </a:r>
            <a:r>
              <a:rPr kumimoji="1" lang="en-US" altLang="en-US" sz="2000" dirty="0"/>
              <a:t>a similar manner </a:t>
            </a:r>
            <a:r>
              <a:rPr kumimoji="1" lang="en-US" altLang="ja-JP" sz="2000" dirty="0" smtClean="0"/>
              <a:t>as </a:t>
            </a:r>
            <a:r>
              <a:rPr kumimoji="1" lang="en-US" altLang="ja-JP" sz="2000" dirty="0"/>
              <a:t>MU (OFDMA, MU-MIMO) </a:t>
            </a:r>
            <a:r>
              <a:rPr kumimoji="1" lang="en-US" altLang="ja-JP" sz="2000" dirty="0" smtClean="0"/>
              <a:t>PPDU.</a:t>
            </a:r>
            <a:endParaRPr kumimoji="1" lang="ja-JP" altLang="en-US" sz="2000" dirty="0"/>
          </a:p>
          <a:p>
            <a:endParaRPr kumimoji="1" lang="en-US" altLang="ja-JP" sz="2000" dirty="0" smtClean="0"/>
          </a:p>
          <a:p>
            <a:r>
              <a:rPr kumimoji="1" lang="en-US" altLang="en-US" sz="2000" dirty="0" smtClean="0"/>
              <a:t>Multiplexing of acknowledgements </a:t>
            </a:r>
            <a:r>
              <a:rPr kumimoji="1" lang="en-US" altLang="ja-JP" sz="2000" dirty="0" smtClean="0"/>
              <a:t>can reduce more overhead duration with more STAs.</a:t>
            </a:r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34546</TotalTime>
  <Words>1559</Words>
  <Application>Microsoft Office PowerPoint</Application>
  <PresentationFormat>画面に合わせる (4:3)</PresentationFormat>
  <Paragraphs>316</Paragraphs>
  <Slides>18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802-11-Submission</vt:lpstr>
      <vt:lpstr>Microsoft Word 97 - 2003 Document</vt:lpstr>
      <vt:lpstr>Multiplexing of Acknowledgements for Multicast Transmission</vt:lpstr>
      <vt:lpstr>Background</vt:lpstr>
      <vt:lpstr>Merits of Multicast</vt:lpstr>
      <vt:lpstr>Existing ACK procedure for Multicast</vt:lpstr>
      <vt:lpstr>Possible measures to minimize overhead</vt:lpstr>
      <vt:lpstr>Performance analysis</vt:lpstr>
      <vt:lpstr>Performance analysis results</vt:lpstr>
      <vt:lpstr>Performance analysis results</vt:lpstr>
      <vt:lpstr>Conclusion</vt:lpstr>
      <vt:lpstr>Straw poll</vt:lpstr>
      <vt:lpstr>Reference</vt:lpstr>
      <vt:lpstr>PowerPoint プレゼンテーション</vt:lpstr>
      <vt:lpstr>Recap of Multicast (Use-case)</vt:lpstr>
      <vt:lpstr>Calculation details (Durations)</vt:lpstr>
      <vt:lpstr>Calculation details (Sequences)</vt:lpstr>
      <vt:lpstr>Performance analysis results</vt:lpstr>
      <vt:lpstr>Performance analysis results</vt:lpstr>
      <vt:lpstr>Performance analysis results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Tanaka, Yusuke (DSBG)</cp:lastModifiedBy>
  <cp:revision>693</cp:revision>
  <cp:lastPrinted>2015-07-03T07:40:55Z</cp:lastPrinted>
  <dcterms:created xsi:type="dcterms:W3CDTF">2014-01-02T14:03:14Z</dcterms:created>
  <dcterms:modified xsi:type="dcterms:W3CDTF">2015-07-13T05:49:31Z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