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73" r:id="rId5"/>
    <p:sldId id="262" r:id="rId6"/>
    <p:sldId id="268" r:id="rId7"/>
    <p:sldId id="267" r:id="rId8"/>
    <p:sldId id="272" r:id="rId9"/>
    <p:sldId id="270" r:id="rId10"/>
    <p:sldId id="269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>
      <p:cViewPr varScale="1">
        <p:scale>
          <a:sx n="118" d="100"/>
          <a:sy n="118" d="100"/>
        </p:scale>
        <p:origin x="10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37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7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0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07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87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9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72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13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802.11-15/0799r0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Discussion on MU-MIMO based on Hybrid Beamforming System in 802.11ay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86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813411"/>
              </p:ext>
            </p:extLst>
          </p:nvPr>
        </p:nvGraphicFramePr>
        <p:xfrm>
          <a:off x="519113" y="3140968"/>
          <a:ext cx="8105775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8235535" imgH="2526068" progId="Word.Document.8">
                  <p:embed/>
                </p:oleObj>
              </mc:Choice>
              <mc:Fallback>
                <p:oleObj name="Document" r:id="rId4" imgW="8235535" imgH="25260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140968"/>
                        <a:ext cx="8105775" cy="248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78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US" sz="2000" dirty="0"/>
              <a:t>W</a:t>
            </a:r>
            <a:r>
              <a:rPr lang="en-US" sz="2000" dirty="0" smtClean="0"/>
              <a:t>e discussed </a:t>
            </a:r>
            <a:r>
              <a:rPr lang="en-US" sz="2000" dirty="0"/>
              <a:t>on the need for MU-MIMO and the parameters which should be determined to support multiuser in 802.11ay.</a:t>
            </a:r>
          </a:p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endParaRPr lang="en-GB" sz="2000" dirty="0" smtClean="0"/>
          </a:p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US" sz="2000" dirty="0"/>
              <a:t>We </a:t>
            </a:r>
            <a:r>
              <a:rPr lang="en-US" sz="2000" dirty="0" smtClean="0"/>
              <a:t>suggested </a:t>
            </a:r>
            <a:r>
              <a:rPr lang="en-US" sz="2000" dirty="0"/>
              <a:t>the procedure to design the hybrid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 for DL MU transmission.</a:t>
            </a:r>
            <a:endParaRPr lang="en-US" sz="200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23130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sz="2000" dirty="0" smtClean="0"/>
              <a:t>[1]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802.11-15/0356r0, </a:t>
            </a:r>
            <a:r>
              <a:rPr lang="en-US" altLang="ko-KR" sz="2000" dirty="0"/>
              <a:t>“MU-MIMO schemes for NG60”</a:t>
            </a:r>
          </a:p>
          <a:p>
            <a:r>
              <a:rPr lang="en-US" sz="2000" dirty="0" smtClean="0"/>
              <a:t>[2] IEEE 802.11-15/0328r4</a:t>
            </a:r>
            <a:r>
              <a:rPr lang="en-US" sz="2000" dirty="0"/>
              <a:t>, “NG 60 Use Cases”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GB" altLang="ko-KR" dirty="0"/>
              <a:t>Abstract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 wrap="square">
            <a:noAutofit/>
          </a:bodyPr>
          <a:lstStyle/>
          <a:p>
            <a:pPr fontAlgn="auto"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sz="2000" dirty="0" smtClean="0"/>
              <a:t>In [1], MU-MIMO scheme for 802.11ay was introduced.</a:t>
            </a:r>
          </a:p>
          <a:p>
            <a:pPr fontAlgn="auto" latinLnBrk="0">
              <a:lnSpc>
                <a:spcPct val="125000"/>
              </a:lnSpc>
              <a:buFont typeface="Times New Roman" pitchFamily="16" charset="0"/>
              <a:buChar char="•"/>
            </a:pPr>
            <a:endParaRPr lang="en-GB" sz="2000" dirty="0" smtClean="0"/>
          </a:p>
          <a:p>
            <a:pPr fontAlgn="auto"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sz="2000" dirty="0" smtClean="0"/>
              <a:t>In this presentation, we further discuss on the need for MU-MIMO and the parameters which should be determined to support MU-MIMO </a:t>
            </a:r>
            <a:r>
              <a:rPr lang="en-GB" altLang="ko-KR" sz="2000" dirty="0" smtClean="0"/>
              <a:t>in 802.11ay.</a:t>
            </a:r>
          </a:p>
          <a:p>
            <a:pPr fontAlgn="auto" latinLnBrk="0">
              <a:lnSpc>
                <a:spcPct val="125000"/>
              </a:lnSpc>
              <a:buFont typeface="Times New Roman" pitchFamily="16" charset="0"/>
              <a:buChar char="•"/>
            </a:pPr>
            <a:endParaRPr lang="en-GB" altLang="ko-KR" sz="2000" dirty="0" smtClean="0"/>
          </a:p>
          <a:p>
            <a:pPr fontAlgn="auto"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altLang="ko-KR" sz="2000" dirty="0" smtClean="0"/>
              <a:t>Also, we consider codebooks for </a:t>
            </a:r>
            <a:r>
              <a:rPr lang="en-GB" altLang="ko-KR" sz="2000" i="1" dirty="0" smtClean="0"/>
              <a:t>hybrid beamforming </a:t>
            </a:r>
            <a:r>
              <a:rPr lang="en-GB" altLang="ko-KR" sz="2000" dirty="0" smtClean="0"/>
              <a:t>to support MU-MIMO.</a:t>
            </a:r>
            <a:endParaRPr lang="en-GB" altLang="ko-KR" sz="2000" dirty="0"/>
          </a:p>
          <a:p>
            <a:pPr marL="0" indent="0"/>
            <a:endParaRPr lang="en-GB" altLang="ko-KR" dirty="0" smtClean="0"/>
          </a:p>
          <a:p>
            <a:pPr marL="0" indent="0"/>
            <a:endParaRPr lang="en-GB" altLang="ko-KR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057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Need for MU-MIMO in 802.11ay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sz="2000" dirty="0"/>
              <a:t>802.11ay considers </a:t>
            </a:r>
            <a:r>
              <a:rPr lang="en-GB" sz="2000" dirty="0" smtClean="0"/>
              <a:t>many usage scenarios as follows [2].</a:t>
            </a:r>
          </a:p>
          <a:p>
            <a:pPr marL="800100" lvl="1" indent="-342900" latinLnBrk="0">
              <a:lnSpc>
                <a:spcPct val="125000"/>
              </a:lnSpc>
              <a:buFont typeface="Wingdings" panose="05000000000000000000" pitchFamily="2" charset="2"/>
              <a:buChar char="§"/>
            </a:pPr>
            <a:r>
              <a:rPr lang="en-GB" sz="1800" dirty="0"/>
              <a:t>Ultra </a:t>
            </a:r>
            <a:r>
              <a:rPr lang="en-GB" sz="1800" dirty="0" smtClean="0"/>
              <a:t>short range </a:t>
            </a:r>
            <a:r>
              <a:rPr lang="en-GB" sz="1800" dirty="0"/>
              <a:t>(USR) c</a:t>
            </a:r>
            <a:r>
              <a:rPr lang="en-GB" sz="1800" dirty="0" smtClean="0"/>
              <a:t>ommunications</a:t>
            </a:r>
          </a:p>
          <a:p>
            <a:pPr marL="800100" lvl="1" indent="-342900" latinLnBrk="0">
              <a:lnSpc>
                <a:spcPct val="125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Augmented </a:t>
            </a:r>
            <a:r>
              <a:rPr lang="en-US" sz="1800" dirty="0" smtClean="0"/>
              <a:t>reality </a:t>
            </a:r>
            <a:r>
              <a:rPr lang="en-US" sz="1800" dirty="0"/>
              <a:t>and v</a:t>
            </a:r>
            <a:r>
              <a:rPr lang="en-US" sz="1800" dirty="0" smtClean="0"/>
              <a:t>irtual </a:t>
            </a:r>
            <a:r>
              <a:rPr lang="en-US" sz="1800" dirty="0"/>
              <a:t>r</a:t>
            </a:r>
            <a:r>
              <a:rPr lang="en-US" sz="1800" dirty="0" smtClean="0"/>
              <a:t>eality</a:t>
            </a:r>
          </a:p>
          <a:p>
            <a:pPr marL="800100" lvl="1" indent="-342900" latinLnBrk="0">
              <a:lnSpc>
                <a:spcPct val="125000"/>
              </a:lnSpc>
              <a:buFont typeface="Wingdings" panose="05000000000000000000" pitchFamily="2" charset="2"/>
              <a:buChar char="§"/>
            </a:pPr>
            <a:r>
              <a:rPr lang="en-GB" sz="1800" dirty="0" smtClean="0"/>
              <a:t>Video/mass-data distribution/video </a:t>
            </a:r>
            <a:r>
              <a:rPr lang="en-GB" sz="1800" dirty="0"/>
              <a:t>on </a:t>
            </a:r>
            <a:r>
              <a:rPr lang="en-GB" sz="1800" dirty="0" smtClean="0"/>
              <a:t>demand </a:t>
            </a:r>
            <a:r>
              <a:rPr lang="en-GB" sz="1800" dirty="0"/>
              <a:t>s</a:t>
            </a:r>
            <a:r>
              <a:rPr lang="en-GB" sz="1800" dirty="0" smtClean="0"/>
              <a:t>ystem</a:t>
            </a:r>
          </a:p>
          <a:p>
            <a:pPr marL="800100" lvl="1" indent="-342900" latinLnBrk="0">
              <a:lnSpc>
                <a:spcPct val="125000"/>
              </a:lnSpc>
              <a:buFont typeface="Wingdings" panose="05000000000000000000" pitchFamily="2" charset="2"/>
              <a:buChar char="§"/>
            </a:pPr>
            <a:r>
              <a:rPr lang="en-GB" sz="1800" dirty="0" smtClean="0"/>
              <a:t>Etc.</a:t>
            </a:r>
            <a:endParaRPr lang="en-GB" sz="1800" dirty="0"/>
          </a:p>
          <a:p>
            <a:pPr latinLnBrk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GB" sz="2000" dirty="0" smtClean="0"/>
              <a:t>In order to use 802.11ay for a scenario such as video/mass-data </a:t>
            </a:r>
            <a:r>
              <a:rPr lang="en-GB" sz="2000" dirty="0"/>
              <a:t>distribution/video on demand </a:t>
            </a:r>
            <a:r>
              <a:rPr lang="en-GB" sz="2000" dirty="0" smtClean="0"/>
              <a:t>system, 802.11ay  may support multiuser transmission.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88768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Hybrid </a:t>
            </a:r>
            <a:r>
              <a:rPr lang="en-US" altLang="ko-KR" dirty="0" err="1" smtClean="0"/>
              <a:t>Beamforming</a:t>
            </a:r>
            <a:r>
              <a:rPr lang="en-US" altLang="ko-KR" dirty="0"/>
              <a:t> for </a:t>
            </a:r>
            <a:r>
              <a:rPr lang="en-US" altLang="ko-KR" dirty="0" smtClean="0"/>
              <a:t>MU-MIMO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000" kern="0" dirty="0" smtClean="0"/>
              <a:t>System model</a:t>
            </a:r>
            <a:endParaRPr lang="en-GB" altLang="ko-KR" sz="2000" kern="0" dirty="0"/>
          </a:p>
          <a:p>
            <a:pPr marL="0" indent="0"/>
            <a:endParaRPr lang="en-GB" sz="1800" kern="0" dirty="0" smtClean="0"/>
          </a:p>
          <a:p>
            <a:pPr>
              <a:buFont typeface="Times New Roman" pitchFamily="16" charset="0"/>
              <a:buChar char="•"/>
            </a:pPr>
            <a:endParaRPr lang="en-GB" sz="1800" kern="0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2526682"/>
            <a:ext cx="7845426" cy="3494606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9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Parameters for MU-MIMO in 802.11ay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ln/>
            </p:spPr>
            <p:txBody>
              <a:bodyPr/>
              <a:lstStyle/>
              <a:p>
                <a:pPr latinLnBrk="0">
                  <a:lnSpc>
                    <a:spcPct val="125000"/>
                  </a:lnSpc>
                  <a:buFont typeface="Times New Roman" pitchFamily="16" charset="0"/>
                  <a:buChar char="•"/>
                </a:pPr>
                <a:r>
                  <a:rPr lang="en-GB" sz="2000" dirty="0" smtClean="0"/>
                  <a:t>We consider the hybrid beamforming to support DL MU-MIMO transmission in 802.11ay.</a:t>
                </a:r>
              </a:p>
              <a:p>
                <a:pPr latinLnBrk="0">
                  <a:lnSpc>
                    <a:spcPct val="125000"/>
                  </a:lnSpc>
                  <a:buFont typeface="Times New Roman" pitchFamily="16" charset="0"/>
                  <a:buChar char="•"/>
                </a:pPr>
                <a:r>
                  <a:rPr lang="en-GB" sz="2000" dirty="0" smtClean="0"/>
                  <a:t>Therefore, the following parameters should be considered.</a:t>
                </a:r>
              </a:p>
              <a:p>
                <a:pPr marL="800100" lvl="1" indent="-342900" latinLnBrk="0">
                  <a:lnSpc>
                    <a:spcPct val="125000"/>
                  </a:lnSpc>
                  <a:buFont typeface="Wingdings" panose="05000000000000000000" pitchFamily="2" charset="2"/>
                  <a:buChar char="§"/>
                </a:pPr>
                <a:r>
                  <a:rPr lang="en-GB" sz="1800" dirty="0" smtClean="0"/>
                  <a:t>The number of RF chains in AP (N</a:t>
                </a:r>
                <a:r>
                  <a:rPr lang="en-GB" sz="1800" baseline="-25000" dirty="0" smtClean="0"/>
                  <a:t>RF</a:t>
                </a:r>
                <a:r>
                  <a:rPr lang="en-GB" sz="1800" dirty="0" smtClean="0"/>
                  <a:t>) is equal to</a:t>
                </a:r>
                <a:r>
                  <a:rPr lang="ko-KR" altLang="en-US" sz="1800" dirty="0" smtClean="0"/>
                  <a:t> </a:t>
                </a:r>
                <a:r>
                  <a:rPr lang="en-US" altLang="ko-KR" sz="1800" dirty="0" smtClean="0"/>
                  <a:t>or lager than</a:t>
                </a:r>
                <a:r>
                  <a:rPr lang="en-GB" sz="1800" dirty="0" smtClean="0"/>
                  <a:t> the maximum number of data streams (that is, spatial multiplexing gain), which AP can transmit.</a:t>
                </a:r>
                <a:endParaRPr lang="en-GB" sz="1800" baseline="-25000" dirty="0" smtClean="0"/>
              </a:p>
              <a:p>
                <a:pPr marL="800100" lvl="1" indent="-342900" latinLnBrk="0">
                  <a:lnSpc>
                    <a:spcPct val="125000"/>
                  </a:lnSpc>
                  <a:buFont typeface="Wingdings" panose="05000000000000000000" pitchFamily="2" charset="2"/>
                  <a:buChar char="§"/>
                </a:pPr>
                <a:r>
                  <a:rPr lang="en-GB" sz="1800" dirty="0" smtClean="0"/>
                  <a:t>The number of RF chains in STA k </a:t>
                </a:r>
                <a:r>
                  <a:rPr lang="en-GB" altLang="ko-KR" sz="1800" dirty="0" smtClean="0"/>
                  <a:t>(</a:t>
                </a:r>
                <a:r>
                  <a:rPr lang="en-GB" altLang="ko-KR" sz="1800" dirty="0"/>
                  <a:t> </a:t>
                </a:r>
                <a:r>
                  <a:rPr lang="en-GB" altLang="ko-KR" sz="1800" dirty="0" smtClean="0"/>
                  <a:t>) is </a:t>
                </a:r>
                <a:r>
                  <a:rPr lang="en-GB" altLang="ko-KR" sz="1800" dirty="0"/>
                  <a:t>equal to the maximum number of streams </a:t>
                </a:r>
                <a:r>
                  <a:rPr lang="en-US" altLang="ko-KR" sz="1800" dirty="0" smtClean="0"/>
                  <a:t>that</a:t>
                </a:r>
                <a:r>
                  <a:rPr lang="en-GB" altLang="ko-KR" sz="1800" dirty="0" smtClean="0"/>
                  <a:t> STA k </a:t>
                </a:r>
                <a:r>
                  <a:rPr lang="en-GB" altLang="ko-KR" sz="1800" dirty="0"/>
                  <a:t>can </a:t>
                </a:r>
                <a:r>
                  <a:rPr lang="en-GB" altLang="ko-KR" sz="1800" dirty="0" smtClean="0"/>
                  <a:t>decode.</a:t>
                </a:r>
                <a:endParaRPr lang="en-GB" altLang="ko-KR" sz="1800" baseline="-25000" dirty="0" smtClean="0"/>
              </a:p>
              <a:p>
                <a:pPr latinLnBrk="0">
                  <a:lnSpc>
                    <a:spcPct val="125000"/>
                  </a:lnSpc>
                  <a:buFont typeface="Times New Roman" pitchFamily="16" charset="0"/>
                  <a:buChar char="•"/>
                </a:pPr>
                <a:r>
                  <a:rPr lang="en-GB" sz="2000" dirty="0" smtClean="0"/>
                  <a:t>Parameter inequality</a:t>
                </a:r>
              </a:p>
              <a:p>
                <a:pPr marL="800100" lvl="1" indent="-342900" latinLnBrk="0">
                  <a:lnSpc>
                    <a:spcPct val="125000"/>
                  </a:lnSpc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altLang="ko-KR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lang="en-US" altLang="ko-KR" sz="180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altLang="ko-KR" sz="180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ko-KR" sz="1800">
                            <a:latin typeface="Cambria Math" panose="02040503050406030204" pitchFamily="18" charset="0"/>
                          </a:rPr>
                          <m:t>U</m:t>
                        </m:r>
                      </m:sup>
                      <m:e>
                        <m:sSubSup>
                          <m:sSubSupPr>
                            <m:ctrlPr>
                              <a:rPr lang="en-GB" altLang="ko-KR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80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800">
                                <a:latin typeface="Cambria Math" panose="02040503050406030204" pitchFamily="18" charset="0"/>
                              </a:rPr>
                              <m:t>USER</m:t>
                            </m:r>
                            <m:r>
                              <a:rPr lang="en-US" altLang="ko-KR" sz="1800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m:rPr>
                                <m:sty m:val="p"/>
                              </m:rPr>
                              <a:rPr lang="en-US" altLang="ko-KR" sz="1800">
                                <a:latin typeface="Cambria Math" panose="02040503050406030204" pitchFamily="18" charset="0"/>
                              </a:rPr>
                              <m:t>RF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altLang="ko-KR" sz="1800">
                                <a:latin typeface="Cambria Math" panose="02040503050406030204" pitchFamily="18" charset="0"/>
                              </a:rPr>
                              <m:t>k</m:t>
                            </m:r>
                          </m:sup>
                        </m:sSubSup>
                      </m:e>
                    </m:nary>
                    <m:r>
                      <a:rPr lang="en-US" altLang="ko-KR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nor/>
                      </m:rPr>
                      <a:rPr lang="en-GB" altLang="ko-KR" sz="1800" dirty="0"/>
                      <m:t>N</m:t>
                    </m:r>
                    <m:r>
                      <m:rPr>
                        <m:nor/>
                      </m:rPr>
                      <a:rPr lang="en-GB" altLang="ko-KR" sz="1800" baseline="-25000" dirty="0"/>
                      <m:t>RF</m:t>
                    </m:r>
                  </m:oMath>
                </a14:m>
                <a:r>
                  <a:rPr lang="en-GB" altLang="ko-KR" sz="1800" baseline="-25000" dirty="0"/>
                  <a:t> </a:t>
                </a:r>
                <a:r>
                  <a:rPr lang="en-GB" altLang="ko-KR" sz="1800" dirty="0"/>
                  <a:t> </a:t>
                </a:r>
                <a:r>
                  <a:rPr lang="en-GB" altLang="ko-KR" sz="1800" dirty="0" smtClean="0"/>
                  <a:t>when U is the </a:t>
                </a:r>
                <a:r>
                  <a:rPr lang="en-GB" altLang="ko-KR" sz="1800" dirty="0"/>
                  <a:t>number of service </a:t>
                </a:r>
                <a:r>
                  <a:rPr lang="en-GB" altLang="ko-KR" sz="1800" dirty="0" smtClean="0"/>
                  <a:t>users.</a:t>
                </a:r>
                <a:endParaRPr lang="en-GB" altLang="ko-KR" sz="1800" dirty="0"/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endParaRPr lang="en-GB" altLang="ko-KR" dirty="0"/>
              </a:p>
              <a:p>
                <a:pPr marL="0" indent="0"/>
                <a:endParaRPr lang="en-GB" sz="2000" dirty="0" smtClean="0"/>
              </a:p>
              <a:p>
                <a:pPr>
                  <a:buFont typeface="Times New Roman" pitchFamily="16" charset="0"/>
                  <a:buChar char="•"/>
                </a:pPr>
                <a:endParaRPr lang="en-GB" sz="2000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blipFill rotWithShape="0">
                <a:blip r:embed="rId3"/>
                <a:stretch>
                  <a:fillRect l="-706" b="-14815"/>
                </a:stretch>
              </a:blipFill>
              <a:ln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err="1" smtClean="0"/>
              <a:t>Beamforming</a:t>
            </a:r>
            <a:r>
              <a:rPr lang="en-US" sz="2800" dirty="0" smtClean="0"/>
              <a:t> Design Problem for MU-MIMO </a:t>
            </a:r>
            <a:br>
              <a:rPr lang="en-US" sz="2800" dirty="0" smtClean="0"/>
            </a:br>
            <a:r>
              <a:rPr lang="en-US" sz="2800" dirty="0" smtClean="0"/>
              <a:t>Hybrid </a:t>
            </a:r>
            <a:r>
              <a:rPr lang="en-US" sz="2800" dirty="0" err="1" smtClean="0"/>
              <a:t>Beamforming</a:t>
            </a:r>
            <a:endParaRPr lang="en-US" sz="28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sz="2000" dirty="0" smtClean="0"/>
              <a:t>Problem formulation</a:t>
            </a:r>
          </a:p>
          <a:p>
            <a:pPr latinLnBrk="0">
              <a:buFont typeface="Times New Roman" pitchFamily="16" charset="0"/>
              <a:buChar char="•"/>
            </a:pPr>
            <a:endParaRPr lang="en-GB" sz="2000" dirty="0" smtClean="0"/>
          </a:p>
          <a:p>
            <a:pPr latinLnBrk="0">
              <a:buFont typeface="Times New Roman" pitchFamily="16" charset="0"/>
              <a:buChar char="•"/>
            </a:pPr>
            <a:endParaRPr lang="en-GB" sz="2000" dirty="0"/>
          </a:p>
          <a:p>
            <a:pPr latinLnBrk="0">
              <a:buFont typeface="Times New Roman" pitchFamily="16" charset="0"/>
              <a:buChar char="•"/>
            </a:pPr>
            <a:endParaRPr lang="en-GB" sz="2000" dirty="0" smtClean="0"/>
          </a:p>
          <a:p>
            <a:pPr latinLnBrk="0">
              <a:buFont typeface="Times New Roman" pitchFamily="16" charset="0"/>
              <a:buChar char="•"/>
            </a:pPr>
            <a:endParaRPr lang="en-GB" sz="2000" dirty="0"/>
          </a:p>
          <a:p>
            <a:pPr latinLnBrk="0">
              <a:buFont typeface="Times New Roman" pitchFamily="16" charset="0"/>
              <a:buChar char="•"/>
            </a:pPr>
            <a:endParaRPr lang="en-GB" sz="2000" dirty="0" smtClean="0"/>
          </a:p>
          <a:p>
            <a:pPr latinLnBrk="0">
              <a:buFont typeface="Times New Roman" pitchFamily="16" charset="0"/>
              <a:buChar char="•"/>
            </a:pPr>
            <a:r>
              <a:rPr lang="en-GB" sz="2000" dirty="0" smtClean="0"/>
              <a:t>As the number of STAs and the size of codebook increase, the overhead required to determine the RF/digital beams exponentially increases.</a:t>
            </a:r>
          </a:p>
          <a:p>
            <a:pPr latinLnBrk="0">
              <a:buFont typeface="Times New Roman" pitchFamily="16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Low complexity and low overhead hybrid </a:t>
            </a:r>
            <a:r>
              <a:rPr lang="en-GB" sz="2000" dirty="0" err="1" smtClean="0">
                <a:solidFill>
                  <a:srgbClr val="FF0000"/>
                </a:solidFill>
              </a:rPr>
              <a:t>beamformming</a:t>
            </a:r>
            <a:r>
              <a:rPr lang="en-GB" sz="2000" dirty="0" smtClean="0">
                <a:solidFill>
                  <a:srgbClr val="FF0000"/>
                </a:solidFill>
              </a:rPr>
              <a:t> algorithm is required!</a:t>
            </a:r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582" y="2516905"/>
            <a:ext cx="6223447" cy="1643139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070862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Codebooks for Hybrid </a:t>
            </a:r>
            <a:r>
              <a:rPr lang="en-US" dirty="0" err="1"/>
              <a:t>B</a:t>
            </a:r>
            <a:r>
              <a:rPr lang="en-US" dirty="0" err="1" smtClean="0"/>
              <a:t>eamforming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sz="2000" dirty="0" smtClean="0"/>
              <a:t>Different codebooks may be considered for RF/digital </a:t>
            </a:r>
            <a:r>
              <a:rPr lang="en-GB" sz="2000" dirty="0" err="1" smtClean="0"/>
              <a:t>beamforming</a:t>
            </a:r>
            <a:r>
              <a:rPr lang="en-GB" sz="2000" dirty="0" smtClean="0"/>
              <a:t> due to their respective properties.</a:t>
            </a:r>
          </a:p>
          <a:p>
            <a:pPr latinLnBrk="0">
              <a:buFont typeface="Times New Roman" pitchFamily="16" charset="0"/>
              <a:buChar char="•"/>
            </a:pPr>
            <a:endParaRPr lang="en-GB" sz="2000" dirty="0" smtClean="0"/>
          </a:p>
          <a:p>
            <a:pPr latinLnBrk="0">
              <a:buFont typeface="Times New Roman" pitchFamily="16" charset="0"/>
              <a:buChar char="•"/>
            </a:pPr>
            <a:r>
              <a:rPr lang="en-GB" sz="2000" dirty="0" smtClean="0"/>
              <a:t>Candidate codebooks for RF beam</a:t>
            </a:r>
            <a:endParaRPr lang="en-GB" sz="2000" dirty="0"/>
          </a:p>
          <a:p>
            <a:pPr marL="800100" lvl="1" indent="-342900" latinLnBrk="0">
              <a:buFont typeface="Wingdings" panose="05000000000000000000" pitchFamily="2" charset="2"/>
              <a:buChar char="§"/>
            </a:pPr>
            <a:r>
              <a:rPr lang="en-GB" sz="1800" dirty="0" smtClean="0"/>
              <a:t>Codebook in IEEE 802.15.3c (</a:t>
            </a:r>
            <a:r>
              <a:rPr lang="en-GB" altLang="ko-KR" sz="1800" dirty="0" smtClean="0"/>
              <a:t>WPAN)</a:t>
            </a:r>
            <a:endParaRPr lang="en-GB" sz="1800" dirty="0" smtClean="0"/>
          </a:p>
          <a:p>
            <a:pPr marL="800100" lvl="1" indent="-342900" latinLnBrk="0">
              <a:buFont typeface="Wingdings" panose="05000000000000000000" pitchFamily="2" charset="2"/>
              <a:buChar char="§"/>
            </a:pPr>
            <a:r>
              <a:rPr lang="en-GB" sz="1800" dirty="0" smtClean="0"/>
              <a:t>DFT-based codebook</a:t>
            </a:r>
          </a:p>
          <a:p>
            <a:pPr marL="800100" lvl="1" indent="-342900" latinLnBrk="0">
              <a:buFont typeface="Wingdings" panose="05000000000000000000" pitchFamily="2" charset="2"/>
              <a:buChar char="§"/>
            </a:pPr>
            <a:r>
              <a:rPr lang="en-GB" sz="1800" dirty="0" err="1" smtClean="0"/>
              <a:t>Beamsteering</a:t>
            </a:r>
            <a:r>
              <a:rPr lang="en-GB" sz="1800" dirty="0" smtClean="0"/>
              <a:t> codebook</a:t>
            </a:r>
          </a:p>
          <a:p>
            <a:pPr marL="800100" lvl="1" indent="-342900" latinLnBrk="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latinLnBrk="0">
              <a:buFont typeface="Times New Roman" pitchFamily="16" charset="0"/>
              <a:buChar char="•"/>
            </a:pPr>
            <a:r>
              <a:rPr lang="en-GB" sz="2000" dirty="0" smtClean="0"/>
              <a:t>Candidate codebook for digital beam</a:t>
            </a:r>
          </a:p>
          <a:p>
            <a:pPr marL="800100" lvl="1" indent="-342900" latinLnBrk="0">
              <a:buFont typeface="Wingdings" panose="05000000000000000000" pitchFamily="2" charset="2"/>
              <a:buChar char="§"/>
            </a:pPr>
            <a:r>
              <a:rPr lang="en-GB" sz="1800" dirty="0" err="1" smtClean="0"/>
              <a:t>Grassmannian</a:t>
            </a:r>
            <a:r>
              <a:rPr lang="en-GB" sz="1800" dirty="0" smtClean="0"/>
              <a:t> codebook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791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그림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97469"/>
            <a:ext cx="7558608" cy="28556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Procedure of Designing MU-MIMO </a:t>
            </a:r>
            <a:br>
              <a:rPr lang="en-US" dirty="0" smtClean="0"/>
            </a:br>
            <a:r>
              <a:rPr lang="en-US" dirty="0" smtClean="0"/>
              <a:t>Hybrid </a:t>
            </a:r>
            <a:r>
              <a:rPr lang="en-US" dirty="0" err="1" smtClean="0"/>
              <a:t>Beamforming</a:t>
            </a:r>
            <a:r>
              <a:rPr lang="en-US" dirty="0" smtClean="0"/>
              <a:t> (1/2)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8" name="직사각형 7"/>
          <p:cNvSpPr/>
          <p:nvPr/>
        </p:nvSpPr>
        <p:spPr bwMode="auto">
          <a:xfrm>
            <a:off x="6012161" y="1882195"/>
            <a:ext cx="983000" cy="2634409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537932" y="1943655"/>
            <a:ext cx="1458004" cy="251173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직선 화살표 연결선 10"/>
          <p:cNvCxnSpPr>
            <a:stCxn id="8" idx="2"/>
            <a:endCxn id="17" idx="0"/>
          </p:cNvCxnSpPr>
          <p:nvPr/>
        </p:nvCxnSpPr>
        <p:spPr bwMode="auto">
          <a:xfrm flipH="1">
            <a:off x="2004313" y="4516604"/>
            <a:ext cx="4499348" cy="640194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>
            <a:endCxn id="17" idx="0"/>
          </p:cNvCxnSpPr>
          <p:nvPr/>
        </p:nvCxnSpPr>
        <p:spPr bwMode="auto">
          <a:xfrm flipH="1">
            <a:off x="2004313" y="4395384"/>
            <a:ext cx="1271543" cy="761414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 bwMode="auto">
          <a:xfrm>
            <a:off x="732769" y="5156798"/>
            <a:ext cx="2543087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ko-KR" sz="2000" b="1" dirty="0" smtClean="0"/>
              <a:t>Determination </a:t>
            </a:r>
            <a:r>
              <a:rPr lang="en-GB" altLang="ko-KR" sz="2000" b="1" dirty="0"/>
              <a:t>of RF </a:t>
            </a:r>
            <a:r>
              <a:rPr lang="en-GB" altLang="ko-KR" sz="2000" b="1" dirty="0" err="1"/>
              <a:t>beamforming</a:t>
            </a:r>
            <a:r>
              <a:rPr lang="en-GB" altLang="ko-KR" sz="2000" b="1" dirty="0"/>
              <a:t>/filter 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3411132" y="5171785"/>
            <a:ext cx="2506600" cy="1224136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1" latinLnBrk="1" hangingPunct="1">
              <a:spcBef>
                <a:spcPts val="600"/>
              </a:spcBef>
            </a:pPr>
            <a:r>
              <a:rPr lang="en-GB" altLang="ko-KR" sz="2000" b="1" kern="0" dirty="0">
                <a:solidFill>
                  <a:schemeClr val="bg1"/>
                </a:solidFill>
              </a:rPr>
              <a:t>Feedback of effective channel </a:t>
            </a:r>
            <a:r>
              <a:rPr lang="en-GB" altLang="ko-KR" sz="2000" b="1" kern="0" dirty="0" smtClean="0">
                <a:solidFill>
                  <a:schemeClr val="bg1"/>
                </a:solidFill>
              </a:rPr>
              <a:t>information</a:t>
            </a:r>
            <a:endParaRPr lang="en-GB" altLang="ko-KR" sz="2000" dirty="0">
              <a:solidFill>
                <a:schemeClr val="bg1"/>
              </a:solidFill>
            </a:endParaRPr>
          </a:p>
        </p:txBody>
      </p:sp>
      <p:cxnSp>
        <p:nvCxnSpPr>
          <p:cNvPr id="19" name="직선 화살표 연결선 18"/>
          <p:cNvCxnSpPr>
            <a:endCxn id="18" idx="0"/>
          </p:cNvCxnSpPr>
          <p:nvPr/>
        </p:nvCxnSpPr>
        <p:spPr bwMode="auto">
          <a:xfrm flipH="1">
            <a:off x="4664432" y="4450319"/>
            <a:ext cx="411624" cy="721466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 bwMode="auto">
          <a:xfrm>
            <a:off x="6026465" y="5162002"/>
            <a:ext cx="2506600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latinLnBrk="1" hangingPunct="1">
              <a:spcBef>
                <a:spcPts val="600"/>
              </a:spcBef>
            </a:pPr>
            <a:r>
              <a:rPr lang="en-GB" altLang="ko-KR" sz="2000" b="1" dirty="0"/>
              <a:t>Design of digital </a:t>
            </a:r>
            <a:r>
              <a:rPr lang="en-GB" altLang="ko-KR" sz="2000" b="1" dirty="0" err="1" smtClean="0"/>
              <a:t>beamforming</a:t>
            </a:r>
            <a:r>
              <a:rPr lang="en-GB" altLang="ko-KR" sz="2000" b="1" dirty="0" smtClean="0"/>
              <a:t>/filter</a:t>
            </a:r>
            <a:endParaRPr lang="en-GB" altLang="ko-KR" sz="2000" b="1" dirty="0"/>
          </a:p>
        </p:txBody>
      </p:sp>
      <p:sp>
        <p:nvSpPr>
          <p:cNvPr id="27" name="Rectangle 2"/>
          <p:cNvSpPr/>
          <p:nvPr/>
        </p:nvSpPr>
        <p:spPr bwMode="auto">
          <a:xfrm>
            <a:off x="2441277" y="1844675"/>
            <a:ext cx="4723011" cy="268513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직선 화살표 연결선 28"/>
          <p:cNvCxnSpPr>
            <a:stCxn id="32" idx="2"/>
          </p:cNvCxnSpPr>
          <p:nvPr/>
        </p:nvCxnSpPr>
        <p:spPr bwMode="auto">
          <a:xfrm>
            <a:off x="1426296" y="4487790"/>
            <a:ext cx="5853469" cy="669008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 bwMode="auto">
          <a:xfrm>
            <a:off x="943933" y="1961554"/>
            <a:ext cx="964726" cy="2526236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타원 20"/>
          <p:cNvSpPr/>
          <p:nvPr/>
        </p:nvSpPr>
        <p:spPr bwMode="auto">
          <a:xfrm>
            <a:off x="2337427" y="4581125"/>
            <a:ext cx="605313" cy="50405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타원 21"/>
          <p:cNvSpPr/>
          <p:nvPr/>
        </p:nvSpPr>
        <p:spPr bwMode="auto">
          <a:xfrm>
            <a:off x="4587875" y="4589639"/>
            <a:ext cx="605313" cy="504057"/>
          </a:xfrm>
          <a:prstGeom prst="ellipse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타원 22"/>
          <p:cNvSpPr/>
          <p:nvPr/>
        </p:nvSpPr>
        <p:spPr bwMode="auto">
          <a:xfrm>
            <a:off x="6751069" y="4589638"/>
            <a:ext cx="605313" cy="50405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7376772" y="1911653"/>
            <a:ext cx="787536" cy="12368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직선 화살표 연결선 29"/>
          <p:cNvCxnSpPr>
            <a:stCxn id="28" idx="2"/>
            <a:endCxn id="20" idx="0"/>
          </p:cNvCxnSpPr>
          <p:nvPr/>
        </p:nvCxnSpPr>
        <p:spPr bwMode="auto">
          <a:xfrm flipH="1">
            <a:off x="7279765" y="3148453"/>
            <a:ext cx="490775" cy="2013549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046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/>
              <a:t>Procedure of Designing MU-MIMO </a:t>
            </a:r>
            <a:br>
              <a:rPr lang="en-US" altLang="ko-KR" dirty="0"/>
            </a:br>
            <a:r>
              <a:rPr lang="en-US" altLang="ko-KR" dirty="0"/>
              <a:t>Hybrid </a:t>
            </a:r>
            <a:r>
              <a:rPr lang="en-US" altLang="ko-KR" dirty="0" err="1"/>
              <a:t>Beamforming</a:t>
            </a:r>
            <a:r>
              <a:rPr lang="en-US" altLang="ko-KR" dirty="0"/>
              <a:t> (1/2)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GB" sz="2000" dirty="0" smtClean="0"/>
              <a:t>Stage </a:t>
            </a:r>
            <a:r>
              <a:rPr lang="en-GB" sz="2000" dirty="0"/>
              <a:t>1: </a:t>
            </a:r>
            <a:r>
              <a:rPr lang="en-GB" sz="2000" dirty="0" smtClean="0"/>
              <a:t>Determination </a:t>
            </a:r>
            <a:r>
              <a:rPr lang="en-GB" sz="2000" dirty="0"/>
              <a:t>of </a:t>
            </a:r>
            <a:r>
              <a:rPr lang="en-GB" sz="2000" dirty="0" smtClean="0"/>
              <a:t>RF </a:t>
            </a:r>
            <a:r>
              <a:rPr lang="en-GB" sz="2000" dirty="0"/>
              <a:t>beamforming/filter </a:t>
            </a:r>
            <a:endParaRPr lang="en-GB" sz="2000" dirty="0" smtClean="0"/>
          </a:p>
          <a:p>
            <a:pPr marL="800100" lvl="1" indent="-34290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Without considering the effect of digital </a:t>
            </a:r>
            <a:r>
              <a:rPr lang="en-US" sz="1800" dirty="0" err="1" smtClean="0"/>
              <a:t>beamforming</a:t>
            </a:r>
            <a:r>
              <a:rPr lang="en-US" sz="1800" dirty="0" smtClean="0"/>
              <a:t>/filter, RF </a:t>
            </a:r>
            <a:r>
              <a:rPr lang="en-US" sz="1800" dirty="0" err="1" smtClean="0"/>
              <a:t>beamforming</a:t>
            </a:r>
            <a:r>
              <a:rPr lang="en-US" sz="1800" dirty="0" smtClean="0"/>
              <a:t>/filters for each user </a:t>
            </a:r>
            <a:r>
              <a:rPr lang="en-US" sz="1800" dirty="0"/>
              <a:t>are selected based on the beam </a:t>
            </a:r>
            <a:r>
              <a:rPr lang="en-US" sz="1800" dirty="0" smtClean="0"/>
              <a:t>training.</a:t>
            </a:r>
            <a:endParaRPr lang="en-GB" sz="1800" dirty="0"/>
          </a:p>
          <a:p>
            <a:pPr latinLnBrk="0"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GB" sz="2000" dirty="0" smtClean="0"/>
              <a:t>Stage 2: </a:t>
            </a:r>
            <a:r>
              <a:rPr lang="en-US" sz="2000" dirty="0"/>
              <a:t>F</a:t>
            </a:r>
            <a:r>
              <a:rPr lang="en-US" sz="2000" dirty="0" smtClean="0"/>
              <a:t>eedback </a:t>
            </a:r>
            <a:r>
              <a:rPr lang="en-US" sz="2000" dirty="0"/>
              <a:t>of effective channel information</a:t>
            </a:r>
          </a:p>
          <a:p>
            <a:pPr marL="800100" lvl="1" indent="-34290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AP </a:t>
            </a:r>
            <a:r>
              <a:rPr lang="en-US" sz="1800" dirty="0"/>
              <a:t>sends the pilot sequence.</a:t>
            </a:r>
          </a:p>
          <a:p>
            <a:pPr marL="800100" lvl="1" indent="-34290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Each STA estimates and </a:t>
            </a:r>
            <a:r>
              <a:rPr lang="en-US" altLang="ko-KR" sz="1800" dirty="0" smtClean="0"/>
              <a:t>quantizes its</a:t>
            </a:r>
            <a:r>
              <a:rPr lang="en-US" sz="1800" dirty="0" smtClean="0"/>
              <a:t> </a:t>
            </a:r>
            <a:r>
              <a:rPr lang="en-US" sz="1800" dirty="0"/>
              <a:t>effective channel </a:t>
            </a:r>
            <a:r>
              <a:rPr lang="en-US" sz="1800" dirty="0" smtClean="0"/>
              <a:t>(the product of full channel matrix </a:t>
            </a:r>
            <a:r>
              <a:rPr lang="en-US" sz="1800" dirty="0"/>
              <a:t>and RF </a:t>
            </a:r>
            <a:r>
              <a:rPr lang="en-US" sz="1800" dirty="0" err="1" smtClean="0"/>
              <a:t>beamforming</a:t>
            </a:r>
            <a:r>
              <a:rPr lang="en-US" sz="1800" dirty="0" smtClean="0"/>
              <a:t>/filters).</a:t>
            </a:r>
          </a:p>
          <a:p>
            <a:pPr marL="800100" lvl="1" indent="-34290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1800" dirty="0"/>
              <a:t>Each STA </a:t>
            </a:r>
            <a:r>
              <a:rPr lang="en-US" sz="1800" dirty="0" smtClean="0"/>
              <a:t>feeds </a:t>
            </a:r>
            <a:r>
              <a:rPr lang="en-US" sz="1800" dirty="0"/>
              <a:t>back the </a:t>
            </a:r>
            <a:r>
              <a:rPr lang="en-US" sz="1800" dirty="0" smtClean="0"/>
              <a:t>index of the quantized channel to AP.</a:t>
            </a:r>
            <a:endParaRPr lang="en-GB" sz="1800" dirty="0" smtClean="0"/>
          </a:p>
          <a:p>
            <a:pPr latinLnBrk="0"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GB" sz="2000" dirty="0" smtClean="0"/>
              <a:t>Stage 3: Obtaining digital</a:t>
            </a:r>
            <a:r>
              <a:rPr lang="en-GB" altLang="ko-KR" sz="2000" dirty="0" smtClean="0"/>
              <a:t> </a:t>
            </a:r>
            <a:r>
              <a:rPr lang="en-GB" altLang="ko-KR" sz="2000" dirty="0"/>
              <a:t>beamforming/filter </a:t>
            </a:r>
          </a:p>
          <a:p>
            <a:pPr marL="800100" lvl="1" indent="-34290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1800" dirty="0" smtClean="0"/>
              <a:t>AP calculates the</a:t>
            </a:r>
            <a:r>
              <a:rPr lang="en-GB" altLang="ko-KR" sz="1800" dirty="0"/>
              <a:t> digital </a:t>
            </a:r>
            <a:r>
              <a:rPr lang="en-GB" altLang="ko-KR" sz="1800" dirty="0" err="1"/>
              <a:t>beamforming</a:t>
            </a:r>
            <a:r>
              <a:rPr lang="en-GB" altLang="ko-KR" sz="1800" dirty="0"/>
              <a:t>/filter</a:t>
            </a:r>
            <a:r>
              <a:rPr lang="en-GB" sz="1800" dirty="0" smtClean="0"/>
              <a:t> based on the quantized channels and </a:t>
            </a:r>
            <a:r>
              <a:rPr lang="en-US" sz="1800" dirty="0"/>
              <a:t>forwards the </a:t>
            </a:r>
            <a:r>
              <a:rPr lang="en-US" sz="1800" dirty="0" smtClean="0"/>
              <a:t>digital filters </a:t>
            </a:r>
            <a:r>
              <a:rPr lang="en-US" sz="1800" dirty="0"/>
              <a:t>to </a:t>
            </a:r>
            <a:r>
              <a:rPr lang="en-US" sz="1800" dirty="0" smtClean="0"/>
              <a:t>STAs.</a:t>
            </a:r>
            <a:endParaRPr lang="en-GB" sz="1800" dirty="0"/>
          </a:p>
          <a:p>
            <a:pPr latinLnBrk="0">
              <a:buFont typeface="Times New Roman" pitchFamily="16" charset="0"/>
              <a:buChar char="•"/>
            </a:pPr>
            <a:endParaRPr lang="en-GB" dirty="0" smtClean="0"/>
          </a:p>
          <a:p>
            <a:pPr latinLnBrk="0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020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802-11-Submission_MU_MIMO</Template>
  <TotalTime>1508</TotalTime>
  <Words>707</Words>
  <Application>Microsoft Office PowerPoint</Application>
  <PresentationFormat>화면 슬라이드 쇼(4:3)</PresentationFormat>
  <Paragraphs>152</Paragraphs>
  <Slides>11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Cambria Math</vt:lpstr>
      <vt:lpstr>Times New Roman</vt:lpstr>
      <vt:lpstr>Wingdings</vt:lpstr>
      <vt:lpstr>Office 테마</vt:lpstr>
      <vt:lpstr>Document</vt:lpstr>
      <vt:lpstr>Discussion on MU-MIMO based on Hybrid Beamforming System in 802.11ay</vt:lpstr>
      <vt:lpstr>Abstract</vt:lpstr>
      <vt:lpstr>Need for MU-MIMO in 802.11ay</vt:lpstr>
      <vt:lpstr>Hybrid Beamforming for MU-MIMO</vt:lpstr>
      <vt:lpstr>Parameters for MU-MIMO in 802.11ay</vt:lpstr>
      <vt:lpstr>Beamforming Design Problem for MU-MIMO  Hybrid Beamforming</vt:lpstr>
      <vt:lpstr>Codebooks for Hybrid Beamforming </vt:lpstr>
      <vt:lpstr>Procedure of Designing MU-MIMO  Hybrid Beamforming (1/2)</vt:lpstr>
      <vt:lpstr>Procedure of Designing MU-MIMO  Hybrid Beamforming (1/2)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Windows 사용자</dc:creator>
  <cp:lastModifiedBy>Windows 사용자</cp:lastModifiedBy>
  <cp:revision>50</cp:revision>
  <cp:lastPrinted>1601-01-01T00:00:00Z</cp:lastPrinted>
  <dcterms:created xsi:type="dcterms:W3CDTF">2015-06-11T10:45:29Z</dcterms:created>
  <dcterms:modified xsi:type="dcterms:W3CDTF">2015-07-10T02:16:38Z</dcterms:modified>
</cp:coreProperties>
</file>