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383" r:id="rId3"/>
    <p:sldId id="384" r:id="rId4"/>
    <p:sldId id="394" r:id="rId5"/>
    <p:sldId id="395" r:id="rId6"/>
    <p:sldId id="387" r:id="rId7"/>
    <p:sldId id="390" r:id="rId8"/>
    <p:sldId id="396" r:id="rId9"/>
    <p:sldId id="392" r:id="rId10"/>
    <p:sldId id="400" r:id="rId11"/>
    <p:sldId id="397" r:id="rId12"/>
    <p:sldId id="401" r:id="rId13"/>
    <p:sldId id="398" r:id="rId14"/>
    <p:sldId id="399" r:id="rId1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14" autoAdjust="0"/>
    <p:restoredTop sz="99548" autoAdjust="0"/>
  </p:normalViewPr>
  <p:slideViewPr>
    <p:cSldViewPr>
      <p:cViewPr>
        <p:scale>
          <a:sx n="100" d="100"/>
          <a:sy n="100" d="100"/>
        </p:scale>
        <p:origin x="-1680" y="-4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1433" y="6475413"/>
            <a:ext cx="184249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Yongho Seok,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1433" y="6475413"/>
            <a:ext cx="184249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Yongho Seok,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27082" y="6475413"/>
            <a:ext cx="18168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Yongho </a:t>
            </a:r>
            <a:r>
              <a:rPr lang="en-US" altLang="ko-KR" dirty="0" err="1" smtClean="0"/>
              <a:t>Seok</a:t>
            </a:r>
            <a:r>
              <a:rPr lang="en-US" altLang="ko-KR" dirty="0" smtClean="0"/>
              <a:t>, NEWRACOM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802.11-15/0797r0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132-05-00ax-spec-framework.docx" TargetMode="External"/><Relationship Id="rId2" Type="http://schemas.openxmlformats.org/officeDocument/2006/relationships/hyperlink" Target="https://mentor.ieee.org/802.11/dcn/14/11-14-0980-12-00ax-simulation-scenario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5/11-15-0357-04-00ax-scenario-1-cca-simulation.pptx" TargetMode="External"/><Relationship Id="rId4" Type="http://schemas.openxmlformats.org/officeDocument/2006/relationships/hyperlink" Target="https://mentor.ieee.org/802.11/dcn/15/11-15-0548-00-00ax-enterprise-scenario-and-dsc.pptx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7082" y="6475413"/>
            <a:ext cx="1816843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NAV Operation for Spatial Reuse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2015-07-10</a:t>
            </a:r>
            <a:endParaRPr lang="en-US" sz="2000" b="0" dirty="0" smtClean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6020295"/>
              </p:ext>
            </p:extLst>
          </p:nvPr>
        </p:nvGraphicFramePr>
        <p:xfrm>
          <a:off x="533400" y="2667000"/>
          <a:ext cx="8185150" cy="376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0" name="Document" r:id="rId4" imgW="9292226" imgH="4269481" progId="Word.Document.8">
                  <p:embed/>
                </p:oleObj>
              </mc:Choice>
              <mc:Fallback>
                <p:oleObj name="Document" r:id="rId4" imgW="9292226" imgH="4269481" progId="Word.Document.8">
                  <p:embed/>
                  <p:pic>
                    <p:nvPicPr>
                      <p:cNvPr id="0" name="Picture 1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667000"/>
                        <a:ext cx="8185150" cy="3765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 txBox="1">
            <a:spLocks/>
          </p:cNvSpPr>
          <p:nvPr/>
        </p:nvSpPr>
        <p:spPr bwMode="auto">
          <a:xfrm>
            <a:off x="6858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kern="0" dirty="0" smtClean="0"/>
              <a:t>Simulation results</a:t>
            </a:r>
          </a:p>
          <a:p>
            <a:pPr lvl="1"/>
            <a:r>
              <a:rPr lang="en-US" altLang="ko-KR" sz="1800" kern="0" dirty="0" smtClean="0"/>
              <a:t>When the RTS/CTS exchange is used, increasing the </a:t>
            </a:r>
            <a:r>
              <a:rPr lang="en-US" altLang="ko-KR" sz="1800" dirty="0"/>
              <a:t>physical </a:t>
            </a:r>
            <a:r>
              <a:rPr lang="en-US" altLang="ko-KR" sz="1800" dirty="0" smtClean="0"/>
              <a:t>CCA </a:t>
            </a:r>
            <a:r>
              <a:rPr lang="en-US" altLang="ko-KR" sz="1800" dirty="0"/>
              <a:t>threshold </a:t>
            </a:r>
            <a:r>
              <a:rPr lang="en-US" altLang="ko-KR" sz="1800" dirty="0" smtClean="0"/>
              <a:t>does not show any spatial reuse gain. The RTS/CTS exchange disturbs the spatial reuse of HE STA in OBSS because it sets the NAV</a:t>
            </a:r>
          </a:p>
          <a:p>
            <a:pPr lvl="1"/>
            <a:r>
              <a:rPr lang="en-US" altLang="ko-KR" sz="1800" dirty="0" smtClean="0"/>
              <a:t>But, by discarding the RTS/CTS transmitted from OBSS (i.e</a:t>
            </a:r>
            <a:r>
              <a:rPr lang="en-US" altLang="ko-KR" sz="1800" dirty="0"/>
              <a:t>., SR virtual CCA in </a:t>
            </a:r>
            <a:r>
              <a:rPr lang="en-US" altLang="ko-KR" sz="1800" dirty="0" smtClean="0"/>
              <a:t>a below table)</a:t>
            </a:r>
            <a:r>
              <a:rPr lang="en-US" altLang="ko-KR" sz="1800" dirty="0" smtClean="0"/>
              <a:t>, we can see the original spatial reuse gain achieved from </a:t>
            </a:r>
            <a:r>
              <a:rPr lang="en-US" altLang="ko-KR" sz="1800" dirty="0" smtClean="0"/>
              <a:t>increasing </a:t>
            </a:r>
            <a:r>
              <a:rPr lang="en-US" altLang="ko-KR" sz="1800" dirty="0"/>
              <a:t>the physical CCA threshold </a:t>
            </a:r>
          </a:p>
          <a:p>
            <a:pPr lvl="1"/>
            <a:endParaRPr lang="en-US" altLang="ko-KR" sz="1800" kern="0" dirty="0" smtClean="0"/>
          </a:p>
          <a:p>
            <a:endParaRPr lang="ko-KR" altLang="en-US" kern="0" dirty="0"/>
          </a:p>
        </p:txBody>
      </p:sp>
      <p:graphicFrame>
        <p:nvGraphicFramePr>
          <p:cNvPr id="7" name="내용 개체 틀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8658807"/>
              </p:ext>
            </p:extLst>
          </p:nvPr>
        </p:nvGraphicFramePr>
        <p:xfrm>
          <a:off x="533400" y="4114800"/>
          <a:ext cx="80772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2159000"/>
                <a:gridCol w="2159000"/>
                <a:gridCol w="21590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aseline="0" dirty="0" smtClean="0">
                          <a:solidFill>
                            <a:schemeClr val="accent2"/>
                          </a:solidFill>
                        </a:rPr>
                        <a:t>legacy </a:t>
                      </a:r>
                      <a:r>
                        <a:rPr lang="en-US" altLang="ko-KR" sz="1400" baseline="0" dirty="0" smtClean="0">
                          <a:solidFill>
                            <a:schemeClr val="accent2"/>
                          </a:solidFill>
                        </a:rPr>
                        <a:t>virtual </a:t>
                      </a:r>
                      <a:r>
                        <a:rPr lang="en-US" altLang="ko-KR" sz="1400" baseline="0" dirty="0" smtClean="0">
                          <a:solidFill>
                            <a:schemeClr val="accent2"/>
                          </a:solidFill>
                        </a:rPr>
                        <a:t>CCA </a:t>
                      </a:r>
                      <a:r>
                        <a:rPr lang="en-US" altLang="ko-KR" sz="1400" baseline="0" dirty="0" smtClean="0"/>
                        <a:t>with l</a:t>
                      </a:r>
                      <a:r>
                        <a:rPr lang="en-US" altLang="ko-KR" sz="1400" dirty="0" smtClean="0"/>
                        <a:t>egacy physical CCA </a:t>
                      </a:r>
                      <a:br>
                        <a:rPr lang="en-US" altLang="ko-KR" sz="1400" dirty="0" smtClean="0"/>
                      </a:br>
                      <a:r>
                        <a:rPr lang="en-US" altLang="ko-KR" sz="1400" dirty="0" smtClean="0"/>
                        <a:t>(-82dBm)</a:t>
                      </a:r>
                      <a:endParaRPr lang="ko-KR" altLang="en-US" sz="1400" dirty="0" smtClean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baseline="0" dirty="0" smtClean="0">
                          <a:solidFill>
                            <a:schemeClr val="accent2"/>
                          </a:solidFill>
                        </a:rPr>
                        <a:t>legacy </a:t>
                      </a:r>
                      <a:r>
                        <a:rPr lang="en-US" altLang="ko-KR" sz="1400" baseline="0" dirty="0" smtClean="0">
                          <a:solidFill>
                            <a:schemeClr val="accent2"/>
                          </a:solidFill>
                        </a:rPr>
                        <a:t>virtual </a:t>
                      </a:r>
                      <a:r>
                        <a:rPr lang="en-US" altLang="ko-KR" sz="1400" baseline="0" dirty="0" smtClean="0">
                          <a:solidFill>
                            <a:schemeClr val="accent2"/>
                          </a:solidFill>
                        </a:rPr>
                        <a:t>CCA </a:t>
                      </a:r>
                      <a:r>
                        <a:rPr lang="en-US" altLang="ko-KR" sz="1400" baseline="0" dirty="0" smtClean="0"/>
                        <a:t>with</a:t>
                      </a:r>
                      <a:br>
                        <a:rPr lang="en-US" altLang="ko-KR" sz="1400" baseline="0" dirty="0" smtClean="0"/>
                      </a:br>
                      <a:r>
                        <a:rPr lang="en-US" altLang="ko-KR" sz="1400" baseline="0" dirty="0" smtClean="0"/>
                        <a:t>11ax SR </a:t>
                      </a:r>
                      <a:r>
                        <a:rPr lang="en-US" altLang="ko-KR" sz="1400" dirty="0" smtClean="0"/>
                        <a:t>physical</a:t>
                      </a:r>
                      <a:r>
                        <a:rPr lang="en-US" altLang="ko-KR" sz="1400" baseline="0" dirty="0" smtClean="0"/>
                        <a:t> CCA</a:t>
                      </a:r>
                      <a:br>
                        <a:rPr lang="en-US" altLang="ko-KR" sz="1400" baseline="0" dirty="0" smtClean="0"/>
                      </a:br>
                      <a:r>
                        <a:rPr lang="en-US" altLang="ko-KR" sz="1400" dirty="0" smtClean="0"/>
                        <a:t>(-62dBm)</a:t>
                      </a:r>
                      <a:endParaRPr lang="ko-KR" altLang="en-US" sz="14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aseline="0" dirty="0" smtClean="0">
                          <a:solidFill>
                            <a:srgbClr val="FF0000"/>
                          </a:solidFill>
                        </a:rPr>
                        <a:t>SR </a:t>
                      </a:r>
                      <a:r>
                        <a:rPr lang="en-US" altLang="ko-KR" sz="1400" baseline="0" dirty="0" smtClean="0">
                          <a:solidFill>
                            <a:srgbClr val="FF0000"/>
                          </a:solidFill>
                        </a:rPr>
                        <a:t>virtual </a:t>
                      </a:r>
                      <a:r>
                        <a:rPr lang="en-US" altLang="ko-KR" sz="1400" baseline="0" dirty="0" smtClean="0">
                          <a:solidFill>
                            <a:srgbClr val="FF0000"/>
                          </a:solidFill>
                        </a:rPr>
                        <a:t>CCA </a:t>
                      </a:r>
                      <a:r>
                        <a:rPr lang="en-US" altLang="ko-KR" sz="1400" baseline="0" dirty="0" smtClean="0"/>
                        <a:t>with</a:t>
                      </a:r>
                      <a:br>
                        <a:rPr lang="en-US" altLang="ko-KR" sz="1400" baseline="0" dirty="0" smtClean="0"/>
                      </a:br>
                      <a:r>
                        <a:rPr lang="en-US" altLang="ko-KR" sz="1400" baseline="0" dirty="0" smtClean="0"/>
                        <a:t>11ax SR </a:t>
                      </a:r>
                      <a:r>
                        <a:rPr lang="en-US" altLang="ko-KR" sz="1400" dirty="0" smtClean="0"/>
                        <a:t>physical</a:t>
                      </a:r>
                      <a:r>
                        <a:rPr lang="en-US" altLang="ko-KR" sz="1400" baseline="0" dirty="0" smtClean="0"/>
                        <a:t> CCA </a:t>
                      </a:r>
                      <a:br>
                        <a:rPr lang="en-US" altLang="ko-KR" sz="1400" baseline="0" dirty="0" smtClean="0"/>
                      </a:br>
                      <a:r>
                        <a:rPr lang="en-US" altLang="ko-KR" sz="1400" baseline="0" dirty="0" smtClean="0"/>
                        <a:t>(</a:t>
                      </a:r>
                      <a:r>
                        <a:rPr lang="en-US" altLang="ko-KR" sz="1400" dirty="0" smtClean="0"/>
                        <a:t>-82dBm)</a:t>
                      </a:r>
                      <a:endParaRPr lang="ko-KR" altLang="en-US" sz="1400" dirty="0" smtClean="0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10</a:t>
                      </a:r>
                      <a:r>
                        <a:rPr lang="en-US" altLang="ko-KR" sz="1400" baseline="30000" dirty="0" smtClean="0"/>
                        <a:t>th</a:t>
                      </a:r>
                      <a:r>
                        <a:rPr lang="en-US" altLang="ko-KR" sz="1400" dirty="0" smtClean="0"/>
                        <a:t> </a:t>
                      </a:r>
                      <a:r>
                        <a:rPr lang="en-US" altLang="ko-KR" sz="1400" baseline="0" dirty="0" smtClean="0"/>
                        <a:t>percentile throughput (Mbps)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0.36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0.876 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0.036</a:t>
                      </a:r>
                      <a:endParaRPr lang="ko-KR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50</a:t>
                      </a:r>
                      <a:r>
                        <a:rPr lang="en-US" altLang="ko-KR" sz="1400" baseline="30000" dirty="0" smtClean="0"/>
                        <a:t>th</a:t>
                      </a:r>
                      <a:r>
                        <a:rPr lang="en-US" altLang="ko-KR" sz="1400" dirty="0" smtClean="0"/>
                        <a:t> </a:t>
                      </a:r>
                      <a:r>
                        <a:rPr lang="en-US" altLang="ko-KR" sz="1400" baseline="0" dirty="0" smtClean="0"/>
                        <a:t>percentile throughput (Mbps)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4.032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3.18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13.536</a:t>
                      </a:r>
                      <a:endParaRPr lang="ko-KR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90</a:t>
                      </a:r>
                      <a:r>
                        <a:rPr lang="en-US" altLang="ko-KR" sz="1400" baseline="30000" dirty="0" smtClean="0"/>
                        <a:t>th</a:t>
                      </a:r>
                      <a:r>
                        <a:rPr lang="en-US" altLang="ko-KR" sz="1400" dirty="0" smtClean="0"/>
                        <a:t> </a:t>
                      </a:r>
                      <a:r>
                        <a:rPr lang="en-US" altLang="ko-KR" sz="1400" baseline="0" dirty="0" smtClean="0"/>
                        <a:t>percentile throughput (Mbps)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9.264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6.108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20.352</a:t>
                      </a:r>
                      <a:endParaRPr lang="ko-KR" alt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Performance Evaluation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2015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186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Conclusion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2015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7082" y="6475413"/>
            <a:ext cx="1816843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10" name="내용 개체 틀 2"/>
          <p:cNvSpPr txBox="1">
            <a:spLocks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dirty="0"/>
              <a:t>Previous </a:t>
            </a:r>
            <a:r>
              <a:rPr lang="en-US" altLang="ko-KR" dirty="0" smtClean="0"/>
              <a:t>discussion shows that </a:t>
            </a:r>
            <a:r>
              <a:rPr lang="en-US" altLang="ko-KR" dirty="0"/>
              <a:t>increasing physical </a:t>
            </a:r>
            <a:r>
              <a:rPr lang="en-US" altLang="ko-KR" dirty="0" smtClean="0"/>
              <a:t>CCA </a:t>
            </a:r>
            <a:r>
              <a:rPr lang="en-US" altLang="ko-KR" dirty="0"/>
              <a:t>threshold </a:t>
            </a:r>
            <a:r>
              <a:rPr lang="en-US" altLang="ko-KR" dirty="0" smtClean="0"/>
              <a:t>in dense environment can have a </a:t>
            </a:r>
            <a:r>
              <a:rPr lang="en-US" altLang="ko-KR" dirty="0"/>
              <a:t>spatial reuse </a:t>
            </a:r>
            <a:r>
              <a:rPr lang="en-US" altLang="ko-KR" dirty="0" smtClean="0"/>
              <a:t>gain</a:t>
            </a:r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But, the current NAV operation </a:t>
            </a:r>
            <a:r>
              <a:rPr lang="en-US" altLang="ko-KR" dirty="0"/>
              <a:t>can </a:t>
            </a:r>
            <a:r>
              <a:rPr lang="en-US" altLang="ko-KR" dirty="0" smtClean="0"/>
              <a:t>diminish the spatial reuse gain achieved from increasing the physical CCA </a:t>
            </a:r>
            <a:r>
              <a:rPr lang="en-US" altLang="ko-KR" dirty="0"/>
              <a:t>threshold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The RTS/CTS received from OBSS should have additional restriction for updating the NAV</a:t>
            </a:r>
          </a:p>
        </p:txBody>
      </p:sp>
    </p:spTree>
    <p:extLst>
      <p:ext uri="{BB962C8B-B14F-4D97-AF65-F5344CB8AC3E}">
        <p14:creationId xmlns:p14="http://schemas.microsoft.com/office/powerpoint/2010/main" val="1517817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References 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2015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7082" y="6475413"/>
            <a:ext cx="1816843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10" name="내용 개체 틀 2"/>
          <p:cNvSpPr txBox="1">
            <a:spLocks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57150" indent="0">
              <a:buNone/>
            </a:pPr>
            <a:r>
              <a:rPr lang="en-US" altLang="ko-KR" dirty="0" smtClean="0"/>
              <a:t>[1</a:t>
            </a:r>
            <a:r>
              <a:rPr lang="en-US" altLang="ko-KR" dirty="0"/>
              <a:t>] </a:t>
            </a:r>
            <a:r>
              <a:rPr lang="en-US" altLang="ko-KR" dirty="0">
                <a:hlinkClick r:id="rId2"/>
              </a:rPr>
              <a:t>https://</a:t>
            </a:r>
            <a:r>
              <a:rPr lang="en-US" altLang="ko-KR" dirty="0" smtClean="0">
                <a:hlinkClick r:id="rId2"/>
              </a:rPr>
              <a:t>mentor.ieee.org/802.11/dcn/14/11-14-0980-12-00ax-simulation-scenarios.docx</a:t>
            </a:r>
            <a:endParaRPr lang="en-US" altLang="ko-KR" dirty="0" smtClean="0"/>
          </a:p>
          <a:p>
            <a:pPr marL="57150" indent="0">
              <a:buNone/>
            </a:pPr>
            <a:r>
              <a:rPr lang="en-US" altLang="ko-KR" dirty="0" smtClean="0"/>
              <a:t>[2] </a:t>
            </a:r>
            <a:r>
              <a:rPr lang="en-US" altLang="ko-KR" dirty="0">
                <a:hlinkClick r:id="rId3"/>
              </a:rPr>
              <a:t>https://</a:t>
            </a:r>
            <a:r>
              <a:rPr lang="en-US" altLang="ko-KR" dirty="0" smtClean="0">
                <a:hlinkClick r:id="rId3"/>
              </a:rPr>
              <a:t>mentor.ieee.org/802.11/dcn/15/11-15-0132-05-00ax-spec-framework.docx</a:t>
            </a:r>
            <a:endParaRPr lang="en-US" altLang="ko-KR" dirty="0" smtClean="0"/>
          </a:p>
          <a:p>
            <a:pPr marL="57150" indent="0">
              <a:buNone/>
            </a:pPr>
            <a:r>
              <a:rPr lang="en-US" altLang="ko-KR" dirty="0" smtClean="0"/>
              <a:t>[</a:t>
            </a:r>
            <a:r>
              <a:rPr lang="en-US" altLang="ko-KR" dirty="0"/>
              <a:t>3</a:t>
            </a:r>
            <a:r>
              <a:rPr lang="en-US" altLang="ko-KR" dirty="0" smtClean="0"/>
              <a:t>] </a:t>
            </a:r>
            <a:r>
              <a:rPr lang="en-US" altLang="ko-KR" dirty="0">
                <a:hlinkClick r:id="rId4"/>
              </a:rPr>
              <a:t>https://</a:t>
            </a:r>
            <a:r>
              <a:rPr lang="en-US" altLang="ko-KR" dirty="0" smtClean="0">
                <a:hlinkClick r:id="rId4"/>
              </a:rPr>
              <a:t>mentor.ieee.org/802.11/dcn/15/11-15-0548-00-00ax-enterprise-scenario-and-dsc.pptx</a:t>
            </a:r>
            <a:endParaRPr lang="en-US" altLang="ko-KR" dirty="0" smtClean="0"/>
          </a:p>
          <a:p>
            <a:pPr marL="57150" indent="0">
              <a:buNone/>
            </a:pPr>
            <a:r>
              <a:rPr lang="en-US" altLang="ko-KR" dirty="0"/>
              <a:t>[4] </a:t>
            </a:r>
            <a:r>
              <a:rPr lang="en-US" altLang="ko-KR" dirty="0">
                <a:hlinkClick r:id="rId5"/>
              </a:rPr>
              <a:t>https://</a:t>
            </a:r>
            <a:r>
              <a:rPr lang="en-US" altLang="ko-KR" dirty="0" smtClean="0">
                <a:hlinkClick r:id="rId5"/>
              </a:rPr>
              <a:t>mentor.ieee.org/802.11/dcn/15/11-15-0357-04-00ax-scenario-1-cca-simulation.pptx</a:t>
            </a:r>
            <a:endParaRPr lang="en-US" altLang="ko-KR" dirty="0" smtClean="0"/>
          </a:p>
          <a:p>
            <a:pPr marL="57150" indent="0">
              <a:buNone/>
            </a:pPr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2741834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Straw Poll 1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2015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7082" y="6475413"/>
            <a:ext cx="1816843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10" name="내용 개체 틀 2"/>
          <p:cNvSpPr txBox="1">
            <a:spLocks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dirty="0"/>
              <a:t>Do you agree to add the </a:t>
            </a:r>
            <a:r>
              <a:rPr lang="en-US" altLang="ko-KR" dirty="0" err="1"/>
              <a:t>TGax</a:t>
            </a:r>
            <a:r>
              <a:rPr lang="en-US" altLang="ko-KR" dirty="0"/>
              <a:t> </a:t>
            </a:r>
            <a:r>
              <a:rPr lang="en-US" altLang="ko-KR" dirty="0" smtClean="0"/>
              <a:t>Specification Framework</a:t>
            </a:r>
            <a:r>
              <a:rPr lang="en-US" altLang="ko-KR" dirty="0"/>
              <a:t>: </a:t>
            </a:r>
          </a:p>
          <a:p>
            <a:pPr lvl="1"/>
            <a:r>
              <a:rPr lang="en-GB" altLang="ko-KR" u="sng" dirty="0"/>
              <a:t>5.1 Features for operation in dense environments [802.11ax SFD]</a:t>
            </a:r>
          </a:p>
          <a:p>
            <a:pPr marL="457200" lvl="1" indent="0">
              <a:buNone/>
            </a:pPr>
            <a:r>
              <a:rPr lang="en-US" altLang="ko-KR" dirty="0" smtClean="0"/>
              <a:t>HE </a:t>
            </a:r>
            <a:r>
              <a:rPr lang="en-US" altLang="ko-KR" dirty="0"/>
              <a:t>STA has </a:t>
            </a:r>
            <a:r>
              <a:rPr lang="en-US" altLang="ko-KR" dirty="0" smtClean="0"/>
              <a:t>different </a:t>
            </a:r>
            <a:r>
              <a:rPr lang="en-US" altLang="ko-KR" dirty="0"/>
              <a:t>NAV update rules depending on whether a received RTS/CTS is transmitted from </a:t>
            </a:r>
            <a:r>
              <a:rPr lang="en-US" altLang="ko-KR" dirty="0" smtClean="0"/>
              <a:t>an OBSS HE STA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528828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Straw Poll 2 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2015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7082" y="6475413"/>
            <a:ext cx="1816843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10" name="내용 개체 틀 2"/>
          <p:cNvSpPr txBox="1">
            <a:spLocks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dirty="0"/>
              <a:t>Do you agree to add the </a:t>
            </a:r>
            <a:r>
              <a:rPr lang="en-US" altLang="ko-KR" dirty="0" err="1"/>
              <a:t>TGax</a:t>
            </a:r>
            <a:r>
              <a:rPr lang="en-US" altLang="ko-KR" dirty="0"/>
              <a:t> </a:t>
            </a:r>
            <a:r>
              <a:rPr lang="en-US" altLang="ko-KR" dirty="0" smtClean="0"/>
              <a:t>Specification Framework</a:t>
            </a:r>
            <a:r>
              <a:rPr lang="en-US" altLang="ko-KR" dirty="0"/>
              <a:t>: </a:t>
            </a:r>
          </a:p>
          <a:p>
            <a:pPr lvl="1"/>
            <a:r>
              <a:rPr lang="en-GB" altLang="ko-KR" u="sng" dirty="0"/>
              <a:t>5.1 Features for operation in dense environments [802.11ax SFD</a:t>
            </a:r>
            <a:r>
              <a:rPr lang="en-GB" altLang="ko-KR" u="sng" dirty="0" smtClean="0"/>
              <a:t>]</a:t>
            </a:r>
          </a:p>
          <a:p>
            <a:pPr marL="457200" lvl="1" indent="0">
              <a:buNone/>
            </a:pPr>
            <a:r>
              <a:rPr lang="en-US" altLang="ko-KR" dirty="0"/>
              <a:t>RTS/CTS </a:t>
            </a:r>
            <a:r>
              <a:rPr lang="en-US" altLang="ko-KR" dirty="0" smtClean="0"/>
              <a:t>frames sent from HE STA carry </a:t>
            </a:r>
            <a:r>
              <a:rPr lang="en-US" altLang="ko-KR" dirty="0"/>
              <a:t>an information (such as BSSID) for identifying whether a received frame is transmitted from OBSS</a:t>
            </a:r>
          </a:p>
          <a:p>
            <a:pPr marL="457200" lvl="1" indent="0">
              <a:buNone/>
            </a:pPr>
            <a:r>
              <a:rPr lang="en-GB" altLang="ko-KR" u="sng" dirty="0"/>
              <a:t/>
            </a:r>
            <a:br>
              <a:rPr lang="en-GB" altLang="ko-KR" u="sng" dirty="0"/>
            </a:br>
            <a:endParaRPr lang="ko-KR" altLang="ko-KR" dirty="0"/>
          </a:p>
        </p:txBody>
      </p:sp>
    </p:spTree>
    <p:extLst>
      <p:ext uri="{BB962C8B-B14F-4D97-AF65-F5344CB8AC3E}">
        <p14:creationId xmlns:p14="http://schemas.microsoft.com/office/powerpoint/2010/main" val="3281210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Introduction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2015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7082" y="6475413"/>
            <a:ext cx="1816843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10" name="내용 개체 틀 2"/>
          <p:cNvSpPr txBox="1">
            <a:spLocks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altLang="ko-KR" dirty="0" err="1"/>
              <a:t>TGax</a:t>
            </a:r>
            <a:r>
              <a:rPr lang="en-GB" altLang="ko-KR" dirty="0"/>
              <a:t> Specification Framework </a:t>
            </a:r>
            <a:r>
              <a:rPr lang="en-GB" altLang="ko-KR" dirty="0" smtClean="0"/>
              <a:t>[2]</a:t>
            </a:r>
            <a:endParaRPr lang="en-US" altLang="ko-KR" dirty="0"/>
          </a:p>
          <a:p>
            <a:pPr lvl="1"/>
            <a:r>
              <a:rPr lang="en-GB" altLang="ko-KR" u="sng" dirty="0"/>
              <a:t>5.1 Features for operation in dense environments [802.11ax SFD]</a:t>
            </a:r>
            <a:br>
              <a:rPr lang="en-GB" altLang="ko-KR" u="sng" dirty="0"/>
            </a:br>
            <a:r>
              <a:rPr lang="en-GB" altLang="ko-KR" dirty="0"/>
              <a:t>This section describes features that improve overlapping BSS (OBSS) operation in dense environments. This includes features such as deferral rules and CCA levels</a:t>
            </a:r>
            <a:r>
              <a:rPr lang="en-GB" altLang="ko-KR" dirty="0" smtClean="0"/>
              <a:t>.</a:t>
            </a:r>
            <a:endParaRPr lang="ko-KR" altLang="ko-KR" dirty="0"/>
          </a:p>
          <a:p>
            <a:r>
              <a:rPr lang="en-US" altLang="ko-KR" dirty="0"/>
              <a:t>Previous contributions </a:t>
            </a:r>
            <a:r>
              <a:rPr lang="en-US" altLang="ko-KR" dirty="0" smtClean="0"/>
              <a:t>[3][4] </a:t>
            </a:r>
            <a:r>
              <a:rPr lang="en-US" altLang="ko-KR" dirty="0" smtClean="0"/>
              <a:t>presented that 802.11ax can achieve a spatial reuse gain by increasing </a:t>
            </a:r>
            <a:r>
              <a:rPr lang="en-US" altLang="ko-KR" dirty="0" smtClean="0"/>
              <a:t>a </a:t>
            </a:r>
            <a:r>
              <a:rPr lang="en-US" altLang="ko-KR" dirty="0" smtClean="0"/>
              <a:t>physical </a:t>
            </a:r>
            <a:r>
              <a:rPr lang="en-US" altLang="ko-KR" dirty="0" smtClean="0"/>
              <a:t>carrier sense (CCA) threshold </a:t>
            </a:r>
            <a:endParaRPr lang="en-US" altLang="ko-KR" dirty="0"/>
          </a:p>
          <a:p>
            <a:r>
              <a:rPr lang="en-US" altLang="ko-KR" dirty="0"/>
              <a:t>This document further </a:t>
            </a:r>
            <a:r>
              <a:rPr lang="en-US" altLang="ko-KR" dirty="0" smtClean="0"/>
              <a:t>discusses the NAV operation issue based on the previous spatial reuse contributions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45435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Recap of </a:t>
            </a:r>
            <a:r>
              <a:rPr lang="en-US" altLang="ko-KR" dirty="0" smtClean="0"/>
              <a:t>spatial </a:t>
            </a:r>
            <a:r>
              <a:rPr lang="en-US" altLang="ko-KR" dirty="0"/>
              <a:t>reuse contributions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2015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7082" y="6475413"/>
            <a:ext cx="1816843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10" name="내용 개체 틀 2"/>
          <p:cNvSpPr txBox="1">
            <a:spLocks/>
          </p:cNvSpPr>
          <p:nvPr/>
        </p:nvSpPr>
        <p:spPr bwMode="auto">
          <a:xfrm>
            <a:off x="6731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dirty="0" smtClean="0"/>
              <a:t>HE </a:t>
            </a:r>
            <a:r>
              <a:rPr lang="en-US" altLang="ko-KR" dirty="0"/>
              <a:t>STA that receives a frame </a:t>
            </a:r>
            <a:r>
              <a:rPr lang="en-US" altLang="ko-KR" dirty="0" smtClean="0"/>
              <a:t>from OBSS indicates </a:t>
            </a:r>
            <a:r>
              <a:rPr lang="en-US" altLang="ko-KR" dirty="0"/>
              <a:t>a channel busy for the received frame at &lt;TBD&gt; </a:t>
            </a:r>
            <a:r>
              <a:rPr lang="en-US" altLang="ko-KR" dirty="0" err="1"/>
              <a:t>dBm</a:t>
            </a:r>
            <a:r>
              <a:rPr lang="en-US" altLang="ko-KR" dirty="0"/>
              <a:t> that is greater than a minimum CCA sensitivity </a:t>
            </a:r>
            <a:r>
              <a:rPr lang="en-US" altLang="ko-KR" dirty="0" smtClean="0"/>
              <a:t>level (e.g., -82dBm)  </a:t>
            </a:r>
            <a:endParaRPr lang="en-US" altLang="ko-KR" dirty="0"/>
          </a:p>
          <a:p>
            <a:pPr lvl="1"/>
            <a:r>
              <a:rPr lang="en-US" altLang="ko-KR" dirty="0" smtClean="0"/>
              <a:t>COLOR field of PHY header, Address field of MAC header </a:t>
            </a:r>
            <a:r>
              <a:rPr lang="en-US" altLang="ko-KR" dirty="0"/>
              <a:t>is used to </a:t>
            </a:r>
            <a:r>
              <a:rPr lang="en-US" altLang="ko-KR" dirty="0" smtClean="0"/>
              <a:t>identify whether the received frame is transmitted from OBSS</a:t>
            </a:r>
          </a:p>
        </p:txBody>
      </p:sp>
    </p:spTree>
    <p:extLst>
      <p:ext uri="{BB962C8B-B14F-4D97-AF65-F5344CB8AC3E}">
        <p14:creationId xmlns:p14="http://schemas.microsoft.com/office/powerpoint/2010/main" val="1225089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Discussion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2015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7082" y="6475413"/>
            <a:ext cx="1816843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10" name="내용 개체 틀 2"/>
          <p:cNvSpPr txBox="1">
            <a:spLocks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dirty="0" smtClean="0"/>
              <a:t>Current NAV operation states that all 3</a:t>
            </a:r>
            <a:r>
              <a:rPr lang="en-US" altLang="ko-KR" baseline="30000" dirty="0" smtClean="0"/>
              <a:t>rd</a:t>
            </a:r>
            <a:r>
              <a:rPr lang="en-US" altLang="ko-KR" dirty="0" smtClean="0"/>
              <a:t> party STA receiving RTS/CTS shall set the NAV regardless of BSS </a:t>
            </a:r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It means that 3</a:t>
            </a:r>
            <a:r>
              <a:rPr lang="en-US" altLang="ko-KR" baseline="30000" dirty="0" smtClean="0"/>
              <a:t>rd</a:t>
            </a:r>
            <a:r>
              <a:rPr lang="en-US" altLang="ko-KR" dirty="0" smtClean="0"/>
              <a:t> party HE STA also sets its NAV from the RTS/CTS transmitted from OBSS and setting the NAV causes to disturbs </a:t>
            </a:r>
            <a:r>
              <a:rPr lang="en-US" altLang="ko-KR" dirty="0"/>
              <a:t>the spatial </a:t>
            </a:r>
            <a:r>
              <a:rPr lang="en-US" altLang="ko-KR" dirty="0" smtClean="0"/>
              <a:t>reuse</a:t>
            </a:r>
          </a:p>
        </p:txBody>
      </p:sp>
    </p:spTree>
    <p:extLst>
      <p:ext uri="{BB962C8B-B14F-4D97-AF65-F5344CB8AC3E}">
        <p14:creationId xmlns:p14="http://schemas.microsoft.com/office/powerpoint/2010/main" val="1019053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Spatial reuse frame </a:t>
            </a:r>
            <a:r>
              <a:rPr lang="en-US" altLang="ko-KR" dirty="0" smtClean="0"/>
              <a:t>exchange sequences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2015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7082" y="6475413"/>
            <a:ext cx="1816843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10" name="내용 개체 틀 2"/>
          <p:cNvSpPr txBox="1">
            <a:spLocks/>
          </p:cNvSpPr>
          <p:nvPr/>
        </p:nvSpPr>
        <p:spPr bwMode="auto">
          <a:xfrm>
            <a:off x="685800" y="1524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282911"/>
            <a:ext cx="4724400" cy="20930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828800"/>
            <a:ext cx="4419600" cy="207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390215" y="2634522"/>
            <a:ext cx="375378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b="1" dirty="0" smtClean="0"/>
              <a:t>Without RTS/CTS</a:t>
            </a:r>
          </a:p>
          <a:p>
            <a:r>
              <a:rPr lang="en-US" altLang="ko-KR" sz="2400" b="1" dirty="0"/>
              <a:t>- </a:t>
            </a:r>
            <a:r>
              <a:rPr lang="en-US" altLang="ko-KR" sz="2400" b="1" dirty="0" smtClean="0"/>
              <a:t>Show </a:t>
            </a:r>
            <a:r>
              <a:rPr lang="en-US" altLang="ko-KR" sz="2400" b="1" dirty="0" smtClean="0"/>
              <a:t>a spatial </a:t>
            </a:r>
            <a:r>
              <a:rPr lang="en-US" altLang="ko-KR" sz="2400" b="1" dirty="0"/>
              <a:t>reuse gain </a:t>
            </a:r>
            <a:endParaRPr lang="ko-KR" altLang="en-US" sz="2400" b="1" dirty="0"/>
          </a:p>
          <a:p>
            <a:r>
              <a:rPr lang="en-US" altLang="ko-KR" sz="2400" b="1" dirty="0" smtClean="0"/>
              <a:t> </a:t>
            </a:r>
            <a:endParaRPr lang="ko-KR" altLang="en-US" sz="2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390215" y="5116646"/>
            <a:ext cx="31799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b="1" dirty="0" smtClean="0"/>
              <a:t>With RTS/CTS</a:t>
            </a:r>
          </a:p>
          <a:p>
            <a:r>
              <a:rPr lang="en-US" altLang="ko-KR" sz="2400" b="1" dirty="0" smtClean="0"/>
              <a:t>- No spatial reuse gain </a:t>
            </a:r>
            <a:endParaRPr lang="ko-KR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235737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Proposed Solution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2015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7082" y="6475413"/>
            <a:ext cx="1816843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10" name="내용 개체 틀 2"/>
          <p:cNvSpPr txBox="1">
            <a:spLocks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dirty="0" smtClean="0"/>
              <a:t>HE STA has </a:t>
            </a:r>
            <a:r>
              <a:rPr lang="en-US" altLang="ko-KR" dirty="0" smtClean="0"/>
              <a:t>different </a:t>
            </a:r>
            <a:r>
              <a:rPr lang="en-US" altLang="ko-KR" dirty="0" smtClean="0"/>
              <a:t>NAV update rules depending on whether a received RTS/CTS is transmitted from OBSS </a:t>
            </a:r>
          </a:p>
          <a:p>
            <a:pPr lvl="1"/>
            <a:r>
              <a:rPr lang="en-US" altLang="ko-KR" dirty="0" smtClean="0"/>
              <a:t>For example, HE </a:t>
            </a:r>
            <a:r>
              <a:rPr lang="en-US" altLang="ko-KR" dirty="0"/>
              <a:t>STA </a:t>
            </a:r>
            <a:r>
              <a:rPr lang="en-US" altLang="ko-KR" dirty="0" smtClean="0"/>
              <a:t>updates its NAV from a received RTS/CTS transmitted from My BSS</a:t>
            </a:r>
          </a:p>
          <a:p>
            <a:pPr lvl="1"/>
            <a:r>
              <a:rPr lang="en-US" altLang="ko-KR" dirty="0" smtClean="0"/>
              <a:t>But, it discards a RTS/CTS transmitted from OBSS</a:t>
            </a:r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smtClean="0"/>
              <a:t>	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65485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Proposed Solution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2015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7082" y="6475413"/>
            <a:ext cx="1816843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10" name="내용 개체 틀 2"/>
          <p:cNvSpPr txBox="1">
            <a:spLocks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dirty="0" smtClean="0"/>
              <a:t>RTS/CTS frames need to carry an information (such as BSSID) for identifying </a:t>
            </a:r>
            <a:r>
              <a:rPr lang="en-US" altLang="ko-KR" dirty="0"/>
              <a:t>whether a received frame is transmitted from </a:t>
            </a:r>
            <a:r>
              <a:rPr lang="en-US" altLang="ko-KR" dirty="0" smtClean="0"/>
              <a:t>OBSS</a:t>
            </a:r>
          </a:p>
          <a:p>
            <a:pPr lvl="1"/>
            <a:r>
              <a:rPr lang="en-US" altLang="ko-KR" dirty="0" smtClean="0"/>
              <a:t>RTS carries the BSSID information in either RA or TA, except for the DLS and TDLS transmission </a:t>
            </a:r>
          </a:p>
          <a:p>
            <a:pPr lvl="1"/>
            <a:r>
              <a:rPr lang="en-US" altLang="ko-KR" dirty="0" smtClean="0"/>
              <a:t>CTS addressed to non-AP STA carries no BSSID information </a:t>
            </a:r>
          </a:p>
          <a:p>
            <a:pPr lvl="1"/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43047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Proposed </a:t>
            </a:r>
            <a:br>
              <a:rPr lang="en-US" altLang="ko-KR" dirty="0" smtClean="0"/>
            </a:br>
            <a:r>
              <a:rPr lang="en-US" altLang="ko-KR" dirty="0" smtClean="0"/>
              <a:t>spatial </a:t>
            </a:r>
            <a:r>
              <a:rPr lang="en-US" altLang="ko-KR" dirty="0"/>
              <a:t>reuse frame </a:t>
            </a:r>
            <a:r>
              <a:rPr lang="en-US" altLang="ko-KR" dirty="0" smtClean="0"/>
              <a:t>exchange </a:t>
            </a:r>
            <a:r>
              <a:rPr lang="en-US" altLang="ko-KR" dirty="0" smtClean="0"/>
              <a:t>sequences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2015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7082" y="6475413"/>
            <a:ext cx="1816843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133600"/>
            <a:ext cx="6096000" cy="306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295400" y="5188803"/>
            <a:ext cx="190500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dirty="0"/>
              <a:t>STA5 </a:t>
            </a:r>
            <a:r>
              <a:rPr lang="en-US" altLang="ko-KR" dirty="0" smtClean="0"/>
              <a:t>does </a:t>
            </a:r>
            <a:r>
              <a:rPr lang="en-US" altLang="ko-KR" dirty="0"/>
              <a:t>not </a:t>
            </a:r>
            <a:r>
              <a:rPr lang="en-US" altLang="ko-KR" dirty="0" smtClean="0"/>
              <a:t>update</a:t>
            </a:r>
            <a:r>
              <a:rPr lang="ko-KR" altLang="en-US" dirty="0"/>
              <a:t> </a:t>
            </a:r>
            <a:r>
              <a:rPr lang="en-US" altLang="ko-KR" dirty="0" smtClean="0"/>
              <a:t>NAV</a:t>
            </a:r>
            <a:br>
              <a:rPr lang="en-US" altLang="ko-KR" dirty="0" smtClean="0"/>
            </a:br>
            <a:r>
              <a:rPr lang="en-US" altLang="ko-KR" dirty="0" smtClean="0"/>
              <a:t>because </a:t>
            </a:r>
            <a:r>
              <a:rPr lang="en-US" altLang="ko-KR" dirty="0"/>
              <a:t>RTS is transmitted from OBSS</a:t>
            </a:r>
            <a:endParaRPr lang="ko-KR" altLang="en-US" dirty="0"/>
          </a:p>
          <a:p>
            <a:endParaRPr lang="ko-KR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276600" y="5181600"/>
            <a:ext cx="190500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dirty="0"/>
              <a:t>STA5 </a:t>
            </a:r>
            <a:r>
              <a:rPr lang="en-US" altLang="ko-KR" dirty="0" smtClean="0"/>
              <a:t>updates</a:t>
            </a:r>
            <a:r>
              <a:rPr lang="ko-KR" altLang="en-US" dirty="0" smtClean="0"/>
              <a:t> </a:t>
            </a:r>
            <a:r>
              <a:rPr lang="en-US" altLang="ko-KR" dirty="0" smtClean="0"/>
              <a:t>NAV</a:t>
            </a:r>
            <a:br>
              <a:rPr lang="en-US" altLang="ko-KR" dirty="0" smtClean="0"/>
            </a:br>
            <a:r>
              <a:rPr lang="en-US" altLang="ko-KR" dirty="0" smtClean="0"/>
              <a:t>because </a:t>
            </a:r>
            <a:r>
              <a:rPr lang="en-US" altLang="ko-KR" dirty="0"/>
              <a:t>RTS is transmitted from </a:t>
            </a:r>
            <a:r>
              <a:rPr lang="en-US" altLang="ko-KR" dirty="0" smtClean="0"/>
              <a:t>its associated BSS</a:t>
            </a:r>
            <a:endParaRPr lang="ko-KR" altLang="en-US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53041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Performance Evaluation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2015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내용 개체 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Simulation </a:t>
            </a:r>
            <a:r>
              <a:rPr lang="en-US" altLang="ko-KR" dirty="0" smtClean="0"/>
              <a:t>environment </a:t>
            </a:r>
          </a:p>
          <a:p>
            <a:pPr lvl="1"/>
            <a:r>
              <a:rPr lang="en-US" altLang="ko-KR" dirty="0"/>
              <a:t>Scenario 1: Residential Scenario </a:t>
            </a:r>
            <a:r>
              <a:rPr lang="en-US" altLang="ko-KR" dirty="0" smtClean="0"/>
              <a:t>[1]</a:t>
            </a:r>
            <a:endParaRPr lang="en-US" altLang="ko-KR" dirty="0"/>
          </a:p>
          <a:p>
            <a:pPr lvl="2"/>
            <a:r>
              <a:rPr lang="en-US" altLang="ko-KR" sz="2000" dirty="0"/>
              <a:t>Number of AP: 100 </a:t>
            </a:r>
          </a:p>
          <a:p>
            <a:pPr lvl="2"/>
            <a:r>
              <a:rPr lang="en-US" altLang="ko-KR" sz="2000" dirty="0"/>
              <a:t>Number of STA per </a:t>
            </a:r>
            <a:r>
              <a:rPr lang="en-US" altLang="ko-KR" sz="2000" dirty="0" smtClean="0"/>
              <a:t>AP: </a:t>
            </a:r>
            <a:r>
              <a:rPr lang="en-US" altLang="ko-KR" sz="2000" dirty="0"/>
              <a:t>1</a:t>
            </a:r>
          </a:p>
          <a:p>
            <a:pPr lvl="2"/>
            <a:r>
              <a:rPr lang="en-US" altLang="ko-KR" sz="2000" dirty="0"/>
              <a:t>Number of </a:t>
            </a:r>
            <a:r>
              <a:rPr lang="en-US" altLang="ko-KR" sz="2000" dirty="0" smtClean="0"/>
              <a:t>channels: 3 x 20MHz non-overlapping </a:t>
            </a:r>
            <a:r>
              <a:rPr lang="en-US" altLang="ko-KR" sz="2000" dirty="0" smtClean="0"/>
              <a:t>channels </a:t>
            </a:r>
            <a:endParaRPr lang="en-US" altLang="ko-KR" sz="2000" dirty="0" smtClean="0"/>
          </a:p>
          <a:p>
            <a:pPr lvl="2"/>
            <a:r>
              <a:rPr lang="en-US" altLang="ko-KR" sz="2000" dirty="0" smtClean="0"/>
              <a:t>Full buffer traffic</a:t>
            </a:r>
          </a:p>
          <a:p>
            <a:pPr marL="857250" lvl="2" indent="0">
              <a:buNone/>
            </a:pPr>
            <a:r>
              <a:rPr lang="en-US" altLang="ko-KR" sz="2000" dirty="0" smtClean="0"/>
              <a:t>	</a:t>
            </a:r>
          </a:p>
          <a:p>
            <a:pPr lvl="1"/>
            <a:r>
              <a:rPr lang="en-US" altLang="ko-KR" dirty="0" smtClean="0"/>
              <a:t>Protocol parameters </a:t>
            </a:r>
          </a:p>
          <a:p>
            <a:pPr lvl="2"/>
            <a:r>
              <a:rPr lang="en-US" altLang="ko-KR" dirty="0" smtClean="0"/>
              <a:t>RTS/CTS: ON</a:t>
            </a:r>
          </a:p>
          <a:p>
            <a:pPr lvl="2"/>
            <a:r>
              <a:rPr lang="en-US" altLang="ko-KR" sz="2000" dirty="0" smtClean="0"/>
              <a:t>Legacy physical CCA threshold: -82 </a:t>
            </a:r>
            <a:r>
              <a:rPr lang="en-US" altLang="ko-KR" sz="2000" dirty="0" err="1" smtClean="0"/>
              <a:t>dBm</a:t>
            </a:r>
            <a:endParaRPr lang="en-US" altLang="ko-KR" sz="2000" dirty="0" smtClean="0"/>
          </a:p>
          <a:p>
            <a:pPr lvl="2"/>
            <a:r>
              <a:rPr lang="en-US" altLang="ko-KR" sz="2000" dirty="0"/>
              <a:t>11ax </a:t>
            </a:r>
            <a:r>
              <a:rPr lang="en-US" altLang="ko-KR" sz="2000" dirty="0" smtClean="0"/>
              <a:t>spatial reuse (SR) physical </a:t>
            </a:r>
            <a:r>
              <a:rPr lang="en-US" altLang="ko-KR" sz="2000" dirty="0" smtClean="0"/>
              <a:t>CCA </a:t>
            </a:r>
            <a:r>
              <a:rPr lang="en-US" altLang="ko-KR" sz="2000" dirty="0"/>
              <a:t>threshold </a:t>
            </a:r>
            <a:r>
              <a:rPr lang="en-US" altLang="ko-KR" sz="2000" dirty="0" smtClean="0"/>
              <a:t>: </a:t>
            </a:r>
            <a:r>
              <a:rPr lang="en-US" altLang="ko-KR" sz="2000" dirty="0" smtClean="0"/>
              <a:t>-62 </a:t>
            </a:r>
            <a:r>
              <a:rPr lang="en-US" altLang="ko-KR" sz="2000" dirty="0" err="1" smtClean="0"/>
              <a:t>dBm</a:t>
            </a:r>
            <a:endParaRPr lang="en-US" altLang="ko-KR" sz="2000" dirty="0" smtClean="0"/>
          </a:p>
          <a:p>
            <a:pPr lvl="2"/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8477855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92821</TotalTime>
  <Words>693</Words>
  <Application>Microsoft Office PowerPoint</Application>
  <PresentationFormat>화면 슬라이드 쇼(4:3)</PresentationFormat>
  <Paragraphs>134</Paragraphs>
  <Slides>14</Slides>
  <Notes>1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16" baseType="lpstr">
      <vt:lpstr>802-11-Submission</vt:lpstr>
      <vt:lpstr>Document</vt:lpstr>
      <vt:lpstr>NAV Operation for Spatial Reuse</vt:lpstr>
      <vt:lpstr>Introduction</vt:lpstr>
      <vt:lpstr>Recap of spatial reuse contributions</vt:lpstr>
      <vt:lpstr>Discussion</vt:lpstr>
      <vt:lpstr>Spatial reuse frame exchange sequences</vt:lpstr>
      <vt:lpstr>Proposed Solution</vt:lpstr>
      <vt:lpstr>Proposed Solution</vt:lpstr>
      <vt:lpstr>Proposed  spatial reuse frame exchange sequences</vt:lpstr>
      <vt:lpstr>Performance Evaluation</vt:lpstr>
      <vt:lpstr>Performance Evaluation</vt:lpstr>
      <vt:lpstr>Conclusion</vt:lpstr>
      <vt:lpstr>References </vt:lpstr>
      <vt:lpstr>Straw Poll 1</vt:lpstr>
      <vt:lpstr>Straw Poll 2 </vt:lpstr>
    </vt:vector>
  </TitlesOfParts>
  <Company>AT&amp;T Labs Research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Yongho</cp:lastModifiedBy>
  <cp:revision>1099</cp:revision>
  <cp:lastPrinted>1998-02-10T13:28:06Z</cp:lastPrinted>
  <dcterms:created xsi:type="dcterms:W3CDTF">2007-05-21T21:00:37Z</dcterms:created>
  <dcterms:modified xsi:type="dcterms:W3CDTF">2015-07-11T05:25:53Z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