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62" r:id="rId4"/>
    <p:sldId id="270" r:id="rId5"/>
    <p:sldId id="271" r:id="rId6"/>
    <p:sldId id="273" r:id="rId7"/>
    <p:sldId id="274" r:id="rId8"/>
    <p:sldId id="267" r:id="rId9"/>
    <p:sldId id="269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83" autoAdjust="0"/>
    <p:restoredTop sz="94660"/>
  </p:normalViewPr>
  <p:slideViewPr>
    <p:cSldViewPr>
      <p:cViewPr varScale="1">
        <p:scale>
          <a:sx n="75" d="100"/>
          <a:sy n="75" d="100"/>
        </p:scale>
        <p:origin x="64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97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93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37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98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92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62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Myeong-Jin</a:t>
            </a:r>
            <a:r>
              <a:rPr lang="en-US" altLang="ko-KR" dirty="0" smtClean="0"/>
              <a:t> Kim</a:t>
            </a:r>
            <a:r>
              <a:rPr lang="en-GB" altLang="ko-KR" dirty="0" smtClean="0"/>
              <a:t>, Korea University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err="1" smtClean="0"/>
              <a:t>Myeong-Jin</a:t>
            </a:r>
            <a:r>
              <a:rPr lang="en-US" altLang="ko-KR" dirty="0" smtClean="0"/>
              <a:t> Kim</a:t>
            </a:r>
            <a:r>
              <a:rPr lang="en-GB" altLang="ko-KR" dirty="0" smtClean="0"/>
              <a:t>, Korea University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err="1" smtClean="0"/>
              <a:t>Myeong-Jin</a:t>
            </a:r>
            <a:r>
              <a:rPr lang="en-US" altLang="ko-KR" dirty="0" smtClean="0"/>
              <a:t> Kim</a:t>
            </a:r>
            <a:r>
              <a:rPr lang="en-GB" altLang="ko-KR" dirty="0" smtClean="0"/>
              <a:t>, Korea University</a:t>
            </a:r>
            <a:endParaRPr lang="en-GB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802.11-15/0793r0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dirty="0" smtClean="0"/>
              <a:t>Feedback of Channel </a:t>
            </a:r>
            <a:r>
              <a:rPr lang="en-GB" altLang="ko-KR" dirty="0"/>
              <a:t>State </a:t>
            </a:r>
            <a:r>
              <a:rPr lang="en-GB" altLang="ko-KR" dirty="0" smtClean="0"/>
              <a:t>Information </a:t>
            </a:r>
            <a:r>
              <a:rPr lang="en-GB" altLang="ko-KR" dirty="0"/>
              <a:t/>
            </a:r>
            <a:br>
              <a:rPr lang="en-GB" altLang="ko-KR" dirty="0"/>
            </a:br>
            <a:r>
              <a:rPr lang="en-GB" altLang="ko-KR" dirty="0"/>
              <a:t>for Hybrid Beamforming </a:t>
            </a:r>
            <a:r>
              <a:rPr lang="en-GB" altLang="ko-KR" dirty="0" smtClean="0"/>
              <a:t>in 802.11ay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0486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YYYY-MM-DD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551411"/>
              </p:ext>
            </p:extLst>
          </p:nvPr>
        </p:nvGraphicFramePr>
        <p:xfrm>
          <a:off x="512763" y="3171477"/>
          <a:ext cx="7913687" cy="241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Document" r:id="rId5" imgW="8235535" imgH="2519595" progId="Word.Document.8">
                  <p:embed/>
                </p:oleObj>
              </mc:Choice>
              <mc:Fallback>
                <p:oleObj name="Document" r:id="rId5" imgW="8235535" imgH="251959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3171477"/>
                        <a:ext cx="7913687" cy="2417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2078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latinLnBrk="0" hangingPunct="0"/>
            <a:r>
              <a:rPr lang="en-US" sz="2000" dirty="0" smtClean="0"/>
              <a:t>[1] IEEE 802.11-14/0606r0</a:t>
            </a:r>
            <a:r>
              <a:rPr lang="en-US" sz="2000" dirty="0"/>
              <a:t>, “Next Generation 802.11ad: 30+ </a:t>
            </a:r>
            <a:r>
              <a:rPr lang="en-US" sz="2000" dirty="0" err="1"/>
              <a:t>Gbps</a:t>
            </a:r>
            <a:r>
              <a:rPr lang="en-US" sz="2000" dirty="0"/>
              <a:t> WLAN</a:t>
            </a:r>
            <a:r>
              <a:rPr lang="en-US" sz="2000" dirty="0" smtClean="0"/>
              <a:t>”</a:t>
            </a:r>
          </a:p>
          <a:p>
            <a:pPr eaLnBrk="0" latinLnBrk="0" hangingPunct="0"/>
            <a:r>
              <a:rPr lang="en-US" sz="2000" dirty="0" smtClean="0"/>
              <a:t>[2] </a:t>
            </a:r>
            <a:r>
              <a:rPr lang="en-US" altLang="ko-KR" sz="2000" dirty="0"/>
              <a:t>IEEE </a:t>
            </a:r>
            <a:r>
              <a:rPr lang="en-US" altLang="ko-KR" sz="2000" dirty="0" smtClean="0"/>
              <a:t>802.11-14/0431r0</a:t>
            </a:r>
            <a:r>
              <a:rPr lang="en-US" altLang="ko-KR" sz="2000" dirty="0"/>
              <a:t>, “Shared MIMO Architecture for 802.11ay”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GB" altLang="ko-KR" dirty="0"/>
              <a:t>Abstract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56538" cy="4114800"/>
          </a:xfrm>
          <a:ln/>
        </p:spPr>
        <p:txBody>
          <a:bodyPr/>
          <a:lstStyle/>
          <a:p>
            <a:pPr latinLnBrk="0">
              <a:lnSpc>
                <a:spcPct val="125000"/>
              </a:lnSpc>
              <a:buFont typeface="Times New Roman" pitchFamily="16" charset="0"/>
              <a:buChar char="•"/>
            </a:pPr>
            <a:r>
              <a:rPr lang="en-US" sz="2000" dirty="0" smtClean="0"/>
              <a:t>Since MIMO is </a:t>
            </a:r>
            <a:r>
              <a:rPr lang="en-US" sz="2000" dirty="0"/>
              <a:t>considered for </a:t>
            </a:r>
            <a:r>
              <a:rPr lang="en-US" sz="2000" dirty="0" smtClean="0"/>
              <a:t>802.11ay </a:t>
            </a:r>
            <a:r>
              <a:rPr lang="en-US" sz="2000" dirty="0"/>
              <a:t>to improve data rates and </a:t>
            </a:r>
            <a:r>
              <a:rPr lang="en-US" sz="2000" dirty="0" smtClean="0"/>
              <a:t>the link reliability, h</a:t>
            </a:r>
            <a:r>
              <a:rPr lang="en-US" altLang="ko-KR" sz="2000" dirty="0" smtClean="0"/>
              <a:t>ybrid </a:t>
            </a:r>
            <a:r>
              <a:rPr lang="en-US" altLang="ko-KR" sz="2000" dirty="0"/>
              <a:t>beamforming is </a:t>
            </a:r>
            <a:r>
              <a:rPr lang="en-US" altLang="ko-KR" sz="2000" dirty="0" smtClean="0"/>
              <a:t>recommended for practical implementation in </a:t>
            </a:r>
            <a:r>
              <a:rPr lang="en-US" altLang="ko-KR" sz="2000" dirty="0"/>
              <a:t>802.11ay</a:t>
            </a:r>
            <a:r>
              <a:rPr lang="en-US" sz="2000" dirty="0" smtClean="0"/>
              <a:t> </a:t>
            </a:r>
            <a:r>
              <a:rPr lang="en-US" sz="2000" dirty="0"/>
              <a:t>[1</a:t>
            </a:r>
            <a:r>
              <a:rPr lang="en-US" sz="2000" dirty="0" smtClean="0"/>
              <a:t>][2].</a:t>
            </a:r>
          </a:p>
          <a:p>
            <a:pPr latinLnBrk="0">
              <a:lnSpc>
                <a:spcPct val="125000"/>
              </a:lnSpc>
              <a:buFont typeface="Times New Roman" pitchFamily="16" charset="0"/>
              <a:buChar char="•"/>
            </a:pPr>
            <a:endParaRPr lang="en-US" sz="2000" dirty="0" smtClean="0"/>
          </a:p>
          <a:p>
            <a:pPr latinLnBrk="0">
              <a:lnSpc>
                <a:spcPct val="125000"/>
              </a:lnSpc>
              <a:buFont typeface="Times New Roman" pitchFamily="16" charset="0"/>
              <a:buChar char="•"/>
            </a:pPr>
            <a:r>
              <a:rPr lang="en-GB" altLang="ko-KR" sz="2000" dirty="0" smtClean="0"/>
              <a:t>This </a:t>
            </a:r>
            <a:r>
              <a:rPr lang="en-GB" altLang="ko-KR" sz="2000" dirty="0"/>
              <a:t>contribution discusses on </a:t>
            </a:r>
            <a:r>
              <a:rPr lang="en-GB" altLang="ko-KR" sz="2000" dirty="0" smtClean="0"/>
              <a:t>the feedback of </a:t>
            </a:r>
            <a:r>
              <a:rPr lang="en-GB" altLang="ko-KR" sz="2000" i="1" dirty="0" smtClean="0"/>
              <a:t>channel state information </a:t>
            </a:r>
            <a:r>
              <a:rPr lang="en-GB" altLang="ko-KR" sz="2000" dirty="0" smtClean="0"/>
              <a:t>(CSI) to </a:t>
            </a:r>
            <a:r>
              <a:rPr lang="en-GB" altLang="ko-KR" sz="2000" dirty="0"/>
              <a:t>enable hybrid </a:t>
            </a:r>
            <a:r>
              <a:rPr lang="en-GB" altLang="ko-KR" sz="2000" dirty="0" smtClean="0"/>
              <a:t>beamforming </a:t>
            </a:r>
            <a:r>
              <a:rPr lang="en-GB" altLang="ko-KR" sz="2000" dirty="0"/>
              <a:t>in </a:t>
            </a:r>
            <a:r>
              <a:rPr lang="en-GB" altLang="ko-KR" sz="2000" dirty="0" smtClean="0"/>
              <a:t>802.11ay.</a:t>
            </a:r>
            <a:endParaRPr lang="en-GB" altLang="ko-KR" sz="2000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38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395192"/>
          </a:xfrm>
          <a:ln/>
        </p:spPr>
        <p:txBody>
          <a:bodyPr/>
          <a:lstStyle/>
          <a:p>
            <a:pPr latinLnBrk="0">
              <a:buFont typeface="Times New Roman" pitchFamily="16" charset="0"/>
              <a:buChar char="•"/>
            </a:pPr>
            <a:r>
              <a:rPr lang="en-GB" sz="2000" dirty="0" smtClean="0"/>
              <a:t>System model</a:t>
            </a:r>
          </a:p>
          <a:p>
            <a:pPr latinLnBrk="0">
              <a:buFont typeface="Times New Roman" pitchFamily="16" charset="0"/>
              <a:buChar char="•"/>
            </a:pPr>
            <a:endParaRPr lang="en-GB" sz="2000" dirty="0"/>
          </a:p>
          <a:p>
            <a:pPr latinLnBrk="0">
              <a:buFont typeface="Times New Roman" pitchFamily="16" charset="0"/>
              <a:buChar char="•"/>
            </a:pPr>
            <a:endParaRPr lang="en-GB" sz="2000" dirty="0" smtClean="0"/>
          </a:p>
          <a:p>
            <a:pPr latinLnBrk="0">
              <a:buFont typeface="Times New Roman" pitchFamily="16" charset="0"/>
              <a:buChar char="•"/>
            </a:pPr>
            <a:endParaRPr lang="en-GB" sz="2000" dirty="0"/>
          </a:p>
          <a:p>
            <a:pPr latinLnBrk="0">
              <a:buFont typeface="Times New Roman" pitchFamily="16" charset="0"/>
              <a:buChar char="•"/>
            </a:pPr>
            <a:endParaRPr lang="en-GB" sz="2000" dirty="0" smtClean="0"/>
          </a:p>
          <a:p>
            <a:pPr marL="0" indent="0" latinLnBrk="0"/>
            <a:endParaRPr lang="en-GB" sz="2000" dirty="0" smtClean="0"/>
          </a:p>
          <a:p>
            <a:pPr marL="0" indent="0" latinLnBrk="0"/>
            <a:endParaRPr lang="en-GB" sz="2000" dirty="0" smtClean="0"/>
          </a:p>
          <a:p>
            <a:pPr lvl="1" latinLnBrk="0">
              <a:buFont typeface="Wingdings" panose="05000000000000000000" pitchFamily="2" charset="2"/>
              <a:buChar char="Ø"/>
            </a:pPr>
            <a:r>
              <a:rPr lang="en-GB" sz="1600" dirty="0" smtClean="0"/>
              <a:t>Received signal: </a:t>
            </a:r>
          </a:p>
          <a:p>
            <a:pPr marL="457200" lvl="1" indent="0" algn="ctr" latinLnBrk="0"/>
            <a:r>
              <a:rPr lang="en-GB" sz="1600" b="1" dirty="0" smtClean="0"/>
              <a:t>y = </a:t>
            </a:r>
            <a:r>
              <a:rPr lang="en-GB" sz="1600" b="1" dirty="0" err="1" smtClean="0"/>
              <a:t>W</a:t>
            </a:r>
            <a:r>
              <a:rPr lang="en-GB" altLang="ko-KR" sz="1600" b="1" baseline="-25000" dirty="0" err="1" smtClean="0"/>
              <a:t>Rx,</a:t>
            </a:r>
            <a:r>
              <a:rPr lang="en-GB" sz="1600" b="1" baseline="-25000" dirty="0" err="1" smtClean="0"/>
              <a:t>BB</a:t>
            </a:r>
            <a:r>
              <a:rPr lang="en-GB" sz="1600" b="1" dirty="0" err="1" smtClean="0"/>
              <a:t>W</a:t>
            </a:r>
            <a:r>
              <a:rPr lang="en-GB" altLang="ko-KR" sz="1600" b="1" baseline="-25000" dirty="0" err="1"/>
              <a:t>Rx,RF</a:t>
            </a:r>
            <a:r>
              <a:rPr lang="en-GB" sz="1600" b="1" dirty="0" err="1" smtClean="0"/>
              <a:t>HF</a:t>
            </a:r>
            <a:r>
              <a:rPr lang="en-GB" altLang="ko-KR" sz="1600" b="1" baseline="-25000" dirty="0" err="1" smtClean="0"/>
              <a:t>Tx,RF</a:t>
            </a:r>
            <a:r>
              <a:rPr lang="en-GB" sz="1600" b="1" dirty="0" err="1" smtClean="0"/>
              <a:t>F</a:t>
            </a:r>
            <a:r>
              <a:rPr lang="en-GB" altLang="ko-KR" sz="1600" b="1" baseline="-25000" dirty="0" err="1" smtClean="0"/>
              <a:t>Tx,BB</a:t>
            </a:r>
            <a:r>
              <a:rPr lang="en-GB" altLang="ko-KR" sz="1600" b="1" dirty="0" err="1" smtClean="0"/>
              <a:t>s</a:t>
            </a:r>
            <a:r>
              <a:rPr lang="en-GB" altLang="ko-KR" sz="1600" b="1" dirty="0" smtClean="0"/>
              <a:t> </a:t>
            </a:r>
            <a:r>
              <a:rPr lang="en-GB" sz="1600" b="1" dirty="0" smtClean="0"/>
              <a:t>+ n = </a:t>
            </a:r>
            <a:r>
              <a:rPr lang="en-GB" sz="1600" b="1" dirty="0" err="1" smtClean="0"/>
              <a:t>W</a:t>
            </a:r>
            <a:r>
              <a:rPr lang="en-GB" altLang="ko-KR" sz="1600" b="1" baseline="-25000" dirty="0" err="1" smtClean="0"/>
              <a:t>Rx,BB</a:t>
            </a:r>
            <a:r>
              <a:rPr lang="en-GB" sz="1600" b="1" dirty="0" err="1" smtClean="0"/>
              <a:t>H</a:t>
            </a:r>
            <a:r>
              <a:rPr lang="en-GB" sz="1600" b="1" baseline="-25000" dirty="0" err="1" smtClean="0"/>
              <a:t>eff</a:t>
            </a:r>
            <a:r>
              <a:rPr lang="en-GB" sz="1600" b="1" dirty="0" err="1" smtClean="0"/>
              <a:t>F</a:t>
            </a:r>
            <a:r>
              <a:rPr lang="en-GB" altLang="ko-KR" sz="1600" b="1" baseline="-25000" dirty="0" err="1" smtClean="0"/>
              <a:t>Tx,BB</a:t>
            </a:r>
            <a:r>
              <a:rPr lang="en-GB" altLang="ko-KR" sz="1600" b="1" dirty="0" err="1"/>
              <a:t>s</a:t>
            </a:r>
            <a:r>
              <a:rPr lang="en-GB" altLang="ko-KR" sz="1600" b="1" baseline="-25000" dirty="0" smtClean="0"/>
              <a:t> </a:t>
            </a:r>
            <a:r>
              <a:rPr lang="en-GB" sz="1600" b="1" dirty="0" smtClean="0"/>
              <a:t>+ n </a:t>
            </a:r>
          </a:p>
          <a:p>
            <a:pPr marL="457200" lvl="1" indent="0" latinLnBrk="0"/>
            <a:r>
              <a:rPr lang="en-GB" sz="1600" b="1" dirty="0"/>
              <a:t> </a:t>
            </a:r>
            <a:r>
              <a:rPr lang="en-GB" sz="1600" b="1" dirty="0" smtClean="0"/>
              <a:t>     </a:t>
            </a:r>
            <a:r>
              <a:rPr lang="en-GB" sz="1400" dirty="0" smtClean="0"/>
              <a:t>where </a:t>
            </a:r>
            <a:r>
              <a:rPr lang="en-GB" altLang="ko-KR" sz="1400" b="1" dirty="0" err="1" smtClean="0"/>
              <a:t>H</a:t>
            </a:r>
            <a:r>
              <a:rPr lang="en-GB" altLang="ko-KR" sz="1400" b="1" baseline="-25000" dirty="0" err="1" smtClean="0"/>
              <a:t>eff</a:t>
            </a:r>
            <a:r>
              <a:rPr lang="en-GB" altLang="ko-KR" sz="1400" b="1" baseline="-25000" dirty="0" smtClean="0"/>
              <a:t> </a:t>
            </a:r>
            <a:r>
              <a:rPr lang="en-GB" altLang="ko-KR" sz="1400" b="1" dirty="0" smtClean="0"/>
              <a:t>= </a:t>
            </a:r>
            <a:r>
              <a:rPr lang="en-GB" altLang="ko-KR" sz="1400" b="1" dirty="0" err="1"/>
              <a:t>W</a:t>
            </a:r>
            <a:r>
              <a:rPr lang="en-GB" altLang="ko-KR" sz="1400" b="1" baseline="-25000" dirty="0" err="1"/>
              <a:t>Rx,RF</a:t>
            </a:r>
            <a:r>
              <a:rPr lang="en-GB" altLang="ko-KR" sz="1400" b="1" dirty="0" err="1"/>
              <a:t>HF</a:t>
            </a:r>
            <a:r>
              <a:rPr lang="en-GB" altLang="ko-KR" sz="1400" b="1" baseline="-25000" dirty="0" err="1"/>
              <a:t>Tx,RF</a:t>
            </a:r>
            <a:r>
              <a:rPr lang="en-GB" altLang="ko-KR" sz="1400" b="1" baseline="-25000" dirty="0"/>
              <a:t> </a:t>
            </a:r>
            <a:r>
              <a:rPr lang="en-GB" sz="1400" dirty="0" smtClean="0"/>
              <a:t>is the effective channel.</a:t>
            </a:r>
          </a:p>
          <a:p>
            <a:pPr lvl="1" latinLnBrk="0">
              <a:buFont typeface="Wingdings" panose="05000000000000000000" pitchFamily="2" charset="2"/>
              <a:buChar char="Ø"/>
            </a:pPr>
            <a:r>
              <a:rPr lang="en-GB" sz="1600" dirty="0"/>
              <a:t>O</a:t>
            </a:r>
            <a:r>
              <a:rPr lang="en-GB" sz="1600" dirty="0" smtClean="0"/>
              <a:t>ptimal RF and digital weights, </a:t>
            </a:r>
            <a:r>
              <a:rPr lang="en-GB" altLang="ko-KR" sz="1600" b="1" dirty="0" err="1"/>
              <a:t>W</a:t>
            </a:r>
            <a:r>
              <a:rPr lang="en-GB" altLang="ko-KR" sz="1600" b="1" baseline="-25000" dirty="0" err="1"/>
              <a:t>Rx,BB</a:t>
            </a:r>
            <a:r>
              <a:rPr lang="en-GB" sz="1600" dirty="0" smtClean="0"/>
              <a:t>, </a:t>
            </a:r>
            <a:r>
              <a:rPr lang="en-GB" altLang="ko-KR" sz="1600" b="1" dirty="0" err="1"/>
              <a:t>W</a:t>
            </a:r>
            <a:r>
              <a:rPr lang="en-GB" altLang="ko-KR" sz="1600" b="1" baseline="-25000" dirty="0" err="1"/>
              <a:t>Rx,RF</a:t>
            </a:r>
            <a:r>
              <a:rPr lang="en-GB" sz="1600" dirty="0" smtClean="0"/>
              <a:t>, </a:t>
            </a:r>
            <a:r>
              <a:rPr lang="en-GB" altLang="ko-KR" sz="1600" b="1" dirty="0" err="1"/>
              <a:t>F</a:t>
            </a:r>
            <a:r>
              <a:rPr lang="en-GB" altLang="ko-KR" sz="1600" b="1" baseline="-25000" dirty="0" err="1"/>
              <a:t>Tx,RF</a:t>
            </a:r>
            <a:r>
              <a:rPr lang="en-GB" sz="1600" dirty="0" smtClean="0"/>
              <a:t>, </a:t>
            </a:r>
            <a:r>
              <a:rPr lang="en-GB" altLang="ko-KR" sz="1600" b="1" dirty="0" err="1"/>
              <a:t>F</a:t>
            </a:r>
            <a:r>
              <a:rPr lang="en-GB" altLang="ko-KR" sz="1600" b="1" baseline="-25000" dirty="0" err="1"/>
              <a:t>Tx,BB</a:t>
            </a:r>
            <a:r>
              <a:rPr lang="en-GB" sz="1600" dirty="0" smtClean="0"/>
              <a:t> at AP (</a:t>
            </a:r>
            <a:r>
              <a:rPr lang="en-GB" sz="1600" dirty="0" err="1" smtClean="0"/>
              <a:t>Tx</a:t>
            </a:r>
            <a:r>
              <a:rPr lang="en-GB" sz="1600" dirty="0" smtClean="0"/>
              <a:t>) and STA (Rx) are required to be found in terms of SNR.</a:t>
            </a:r>
          </a:p>
          <a:p>
            <a:pPr lvl="1" latinLnBrk="0">
              <a:buFont typeface="Wingdings" panose="05000000000000000000" pitchFamily="2" charset="2"/>
              <a:buChar char="Ø"/>
            </a:pPr>
            <a:r>
              <a:rPr lang="en-GB" sz="1600" dirty="0" smtClean="0"/>
              <a:t>Generally, the number of RF chains is less than the number of antennas (</a:t>
            </a:r>
            <a:r>
              <a:rPr lang="en-GB" sz="1600" dirty="0" err="1" smtClean="0"/>
              <a:t>N</a:t>
            </a:r>
            <a:r>
              <a:rPr lang="en-GB" sz="1600" baseline="-25000" dirty="0" err="1" smtClean="0"/>
              <a:t>Tx,RF</a:t>
            </a:r>
            <a:r>
              <a:rPr lang="en-GB" sz="1600" dirty="0" smtClean="0"/>
              <a:t>&lt;</a:t>
            </a:r>
            <a:r>
              <a:rPr lang="en-GB" sz="1600" dirty="0" err="1" smtClean="0"/>
              <a:t>N</a:t>
            </a:r>
            <a:r>
              <a:rPr lang="en-GB" sz="1600" baseline="-25000" dirty="0" err="1" smtClean="0"/>
              <a:t>Tx</a:t>
            </a:r>
            <a:r>
              <a:rPr lang="en-GB" sz="1600" dirty="0" smtClean="0"/>
              <a:t> and </a:t>
            </a:r>
            <a:r>
              <a:rPr lang="en-GB" altLang="ko-KR" sz="1600" dirty="0" err="1" smtClean="0"/>
              <a:t>N</a:t>
            </a:r>
            <a:r>
              <a:rPr lang="en-GB" altLang="ko-KR" sz="1600" baseline="-25000" dirty="0" err="1" smtClean="0"/>
              <a:t>Rx,RF</a:t>
            </a:r>
            <a:r>
              <a:rPr lang="en-GB" altLang="ko-KR" sz="1600" dirty="0" smtClean="0"/>
              <a:t>&lt;</a:t>
            </a:r>
            <a:r>
              <a:rPr lang="en-GB" altLang="ko-KR" sz="1600" dirty="0" err="1" smtClean="0"/>
              <a:t>N</a:t>
            </a:r>
            <a:r>
              <a:rPr lang="en-GB" altLang="ko-KR" sz="1600" baseline="-25000" dirty="0" err="1" smtClean="0"/>
              <a:t>Rx</a:t>
            </a:r>
            <a:r>
              <a:rPr lang="en-GB" sz="1600" dirty="0" smtClean="0"/>
              <a:t>).</a:t>
            </a:r>
          </a:p>
          <a:p>
            <a:pPr lvl="1">
              <a:buFont typeface="Times New Roman" pitchFamily="16" charset="0"/>
              <a:buChar char="•"/>
            </a:pPr>
            <a:endParaRPr lang="en-GB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latinLnBrk="0"/>
            <a:r>
              <a:rPr lang="en-US" dirty="0"/>
              <a:t>H</a:t>
            </a:r>
            <a:r>
              <a:rPr lang="en-US" dirty="0" smtClean="0"/>
              <a:t>ybrid </a:t>
            </a:r>
            <a:r>
              <a:rPr lang="en-US" dirty="0" err="1"/>
              <a:t>B</a:t>
            </a:r>
            <a:r>
              <a:rPr lang="en-US" dirty="0" err="1" smtClean="0"/>
              <a:t>eamforming</a:t>
            </a:r>
            <a:endParaRPr lang="en-US" dirty="0"/>
          </a:p>
        </p:txBody>
      </p:sp>
      <p:sp>
        <p:nvSpPr>
          <p:cNvPr id="85" name="직사각형 84"/>
          <p:cNvSpPr/>
          <p:nvPr/>
        </p:nvSpPr>
        <p:spPr>
          <a:xfrm>
            <a:off x="3945494" y="3971647"/>
            <a:ext cx="19832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ko-KR" sz="1600" b="1" kern="0" dirty="0" err="1">
                <a:solidFill>
                  <a:srgbClr val="FF0000"/>
                </a:solidFill>
                <a:latin typeface="Times New Roman"/>
                <a:ea typeface="MS Gothic"/>
              </a:rPr>
              <a:t>H</a:t>
            </a:r>
            <a:r>
              <a:rPr lang="en-GB" altLang="ko-KR" sz="1600" b="1" kern="0" baseline="-25000" dirty="0" err="1">
                <a:solidFill>
                  <a:srgbClr val="FF0000"/>
                </a:solidFill>
                <a:latin typeface="Times New Roman"/>
                <a:ea typeface="MS Gothic"/>
              </a:rPr>
              <a:t>eff</a:t>
            </a:r>
            <a:r>
              <a:rPr lang="en-GB" altLang="ko-KR" sz="1600" b="1" kern="0" baseline="-25000" dirty="0">
                <a:solidFill>
                  <a:srgbClr val="FF0000"/>
                </a:solidFill>
                <a:latin typeface="Times New Roman"/>
                <a:ea typeface="MS Gothic"/>
              </a:rPr>
              <a:t> </a:t>
            </a:r>
            <a:r>
              <a:rPr lang="en-GB" altLang="ko-KR" sz="1600" b="1" kern="0" dirty="0">
                <a:solidFill>
                  <a:srgbClr val="FF0000"/>
                </a:solidFill>
                <a:latin typeface="Times New Roman"/>
                <a:ea typeface="MS Gothic"/>
              </a:rPr>
              <a:t>= </a:t>
            </a:r>
            <a:r>
              <a:rPr lang="en-GB" altLang="ko-KR" sz="1600" b="1" kern="0" dirty="0" err="1" smtClean="0">
                <a:solidFill>
                  <a:srgbClr val="FF0000"/>
                </a:solidFill>
                <a:latin typeface="Times New Roman"/>
                <a:ea typeface="MS Gothic"/>
              </a:rPr>
              <a:t>W</a:t>
            </a:r>
            <a:r>
              <a:rPr lang="en-GB" altLang="ko-KR" sz="1600" b="1" baseline="-25000" dirty="0" err="1" smtClean="0">
                <a:solidFill>
                  <a:srgbClr val="FF0000"/>
                </a:solidFill>
              </a:rPr>
              <a:t>Rx,</a:t>
            </a:r>
            <a:r>
              <a:rPr lang="en-GB" altLang="ko-KR" sz="1600" b="1" kern="0" baseline="-25000" dirty="0" err="1" smtClean="0">
                <a:solidFill>
                  <a:srgbClr val="FF0000"/>
                </a:solidFill>
                <a:latin typeface="Times New Roman"/>
                <a:ea typeface="MS Gothic"/>
              </a:rPr>
              <a:t>RF</a:t>
            </a:r>
            <a:r>
              <a:rPr lang="en-GB" altLang="ko-KR" sz="1600" b="1" kern="0" dirty="0" err="1" smtClean="0">
                <a:solidFill>
                  <a:srgbClr val="FF0000"/>
                </a:solidFill>
                <a:latin typeface="Times New Roman"/>
                <a:ea typeface="MS Gothic"/>
              </a:rPr>
              <a:t>HF</a:t>
            </a:r>
            <a:r>
              <a:rPr lang="en-GB" altLang="ko-KR" sz="1600" b="1" baseline="-25000" dirty="0" err="1" smtClean="0">
                <a:solidFill>
                  <a:srgbClr val="FF0000"/>
                </a:solidFill>
              </a:rPr>
              <a:t>Tx,</a:t>
            </a:r>
            <a:r>
              <a:rPr lang="en-GB" altLang="ko-KR" sz="1600" b="1" kern="0" baseline="-25000" dirty="0" err="1" smtClean="0">
                <a:solidFill>
                  <a:srgbClr val="FF0000"/>
                </a:solidFill>
                <a:latin typeface="Times New Roman"/>
                <a:ea typeface="MS Gothic"/>
              </a:rPr>
              <a:t>RF</a:t>
            </a:r>
            <a:r>
              <a:rPr lang="en-GB" altLang="ko-KR" sz="1600" b="1" kern="0" baseline="-25000" dirty="0" smtClean="0">
                <a:solidFill>
                  <a:srgbClr val="FF0000"/>
                </a:solidFill>
                <a:latin typeface="Times New Roman"/>
                <a:ea typeface="MS Gothic"/>
              </a:rPr>
              <a:t> 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77" name="Rectangle 2"/>
          <p:cNvSpPr/>
          <p:nvPr/>
        </p:nvSpPr>
        <p:spPr bwMode="auto">
          <a:xfrm>
            <a:off x="2717425" y="2132856"/>
            <a:ext cx="4170398" cy="217747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2" name="그룹 121"/>
          <p:cNvGrpSpPr/>
          <p:nvPr/>
        </p:nvGrpSpPr>
        <p:grpSpPr>
          <a:xfrm flipH="1">
            <a:off x="4138911" y="2210560"/>
            <a:ext cx="146342" cy="320339"/>
            <a:chOff x="1330647" y="3361385"/>
            <a:chExt cx="350769" cy="786409"/>
          </a:xfrm>
        </p:grpSpPr>
        <p:sp>
          <p:nvSpPr>
            <p:cNvPr id="145" name="이등변 삼각형 144"/>
            <p:cNvSpPr/>
            <p:nvPr/>
          </p:nvSpPr>
          <p:spPr>
            <a:xfrm rot="10800000">
              <a:off x="1330647" y="3361385"/>
              <a:ext cx="350769" cy="352776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46" name="직선 연결선 145"/>
            <p:cNvCxnSpPr>
              <a:stCxn id="145" idx="0"/>
            </p:cNvCxnSpPr>
            <p:nvPr/>
          </p:nvCxnSpPr>
          <p:spPr>
            <a:xfrm>
              <a:off x="1506031" y="3714161"/>
              <a:ext cx="0" cy="4336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3" name="직선 화살표 연결선 122"/>
          <p:cNvCxnSpPr/>
          <p:nvPr/>
        </p:nvCxnSpPr>
        <p:spPr>
          <a:xfrm flipH="1">
            <a:off x="3912240" y="2530899"/>
            <a:ext cx="299842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이등변 삼각형 123"/>
          <p:cNvSpPr/>
          <p:nvPr/>
        </p:nvSpPr>
        <p:spPr>
          <a:xfrm rot="5400000">
            <a:off x="3696410" y="2422939"/>
            <a:ext cx="193996" cy="215920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5" name="직선 화살표 연결선 124"/>
          <p:cNvCxnSpPr/>
          <p:nvPr/>
        </p:nvCxnSpPr>
        <p:spPr>
          <a:xfrm flipH="1">
            <a:off x="3385606" y="2530899"/>
            <a:ext cx="299842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6" name="그룹 125"/>
          <p:cNvGrpSpPr/>
          <p:nvPr/>
        </p:nvGrpSpPr>
        <p:grpSpPr>
          <a:xfrm flipH="1">
            <a:off x="3238067" y="2440400"/>
            <a:ext cx="141505" cy="180995"/>
            <a:chOff x="4620002" y="1201282"/>
            <a:chExt cx="339174" cy="444328"/>
          </a:xfrm>
        </p:grpSpPr>
        <p:sp>
          <p:nvSpPr>
            <p:cNvPr id="143" name="타원 142"/>
            <p:cNvSpPr/>
            <p:nvPr/>
          </p:nvSpPr>
          <p:spPr>
            <a:xfrm>
              <a:off x="4620002" y="1253861"/>
              <a:ext cx="339174" cy="3391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44" name="직선 연결선 143"/>
            <p:cNvCxnSpPr/>
            <p:nvPr/>
          </p:nvCxnSpPr>
          <p:spPr>
            <a:xfrm>
              <a:off x="4633029" y="1201282"/>
              <a:ext cx="324635" cy="4443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그룹 127"/>
          <p:cNvGrpSpPr/>
          <p:nvPr/>
        </p:nvGrpSpPr>
        <p:grpSpPr>
          <a:xfrm flipH="1">
            <a:off x="4138911" y="2682647"/>
            <a:ext cx="146342" cy="320339"/>
            <a:chOff x="1330647" y="3361385"/>
            <a:chExt cx="350769" cy="786409"/>
          </a:xfrm>
        </p:grpSpPr>
        <p:sp>
          <p:nvSpPr>
            <p:cNvPr id="141" name="이등변 삼각형 140"/>
            <p:cNvSpPr/>
            <p:nvPr/>
          </p:nvSpPr>
          <p:spPr>
            <a:xfrm rot="10800000">
              <a:off x="1330647" y="3361385"/>
              <a:ext cx="350769" cy="352776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42" name="직선 연결선 141"/>
            <p:cNvCxnSpPr>
              <a:stCxn id="141" idx="0"/>
            </p:cNvCxnSpPr>
            <p:nvPr/>
          </p:nvCxnSpPr>
          <p:spPr>
            <a:xfrm>
              <a:off x="1506031" y="3714161"/>
              <a:ext cx="0" cy="4336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9" name="직선 화살표 연결선 128"/>
          <p:cNvCxnSpPr/>
          <p:nvPr/>
        </p:nvCxnSpPr>
        <p:spPr>
          <a:xfrm flipH="1">
            <a:off x="3912240" y="3002986"/>
            <a:ext cx="299842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이등변 삼각형 129"/>
          <p:cNvSpPr/>
          <p:nvPr/>
        </p:nvSpPr>
        <p:spPr>
          <a:xfrm rot="5400000">
            <a:off x="3696410" y="2895026"/>
            <a:ext cx="193996" cy="215920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1" name="직선 화살표 연결선 130"/>
          <p:cNvCxnSpPr/>
          <p:nvPr/>
        </p:nvCxnSpPr>
        <p:spPr>
          <a:xfrm flipH="1">
            <a:off x="3385606" y="3002986"/>
            <a:ext cx="299842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타원 138"/>
          <p:cNvSpPr/>
          <p:nvPr/>
        </p:nvSpPr>
        <p:spPr>
          <a:xfrm flipH="1">
            <a:off x="3238067" y="2933905"/>
            <a:ext cx="141505" cy="13816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3" name="꺾인 연결선 132"/>
          <p:cNvCxnSpPr>
            <a:stCxn id="143" idx="6"/>
            <a:endCxn id="82" idx="1"/>
          </p:cNvCxnSpPr>
          <p:nvPr/>
        </p:nvCxnSpPr>
        <p:spPr>
          <a:xfrm rot="10800000" flipV="1">
            <a:off x="2592565" y="2530899"/>
            <a:ext cx="645503" cy="2217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꺾인 연결선 133"/>
          <p:cNvCxnSpPr>
            <a:stCxn id="139" idx="6"/>
            <a:endCxn id="82" idx="1"/>
          </p:cNvCxnSpPr>
          <p:nvPr/>
        </p:nvCxnSpPr>
        <p:spPr>
          <a:xfrm rot="10800000">
            <a:off x="2592565" y="2752694"/>
            <a:ext cx="645503" cy="25029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5" name="그룹 134"/>
          <p:cNvGrpSpPr/>
          <p:nvPr/>
        </p:nvGrpSpPr>
        <p:grpSpPr>
          <a:xfrm flipH="1">
            <a:off x="3495494" y="2672469"/>
            <a:ext cx="30039" cy="173030"/>
            <a:chOff x="8337176" y="627611"/>
            <a:chExt cx="72000" cy="424776"/>
          </a:xfrm>
        </p:grpSpPr>
        <p:sp>
          <p:nvSpPr>
            <p:cNvPr id="136" name="타원 135"/>
            <p:cNvSpPr/>
            <p:nvPr/>
          </p:nvSpPr>
          <p:spPr>
            <a:xfrm>
              <a:off x="8337176" y="803999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7" name="타원 136"/>
            <p:cNvSpPr/>
            <p:nvPr/>
          </p:nvSpPr>
          <p:spPr>
            <a:xfrm>
              <a:off x="8337176" y="62761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8" name="타원 137"/>
            <p:cNvSpPr/>
            <p:nvPr/>
          </p:nvSpPr>
          <p:spPr>
            <a:xfrm>
              <a:off x="8337176" y="980387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4" name="그룹 83"/>
          <p:cNvGrpSpPr/>
          <p:nvPr/>
        </p:nvGrpSpPr>
        <p:grpSpPr>
          <a:xfrm flipH="1">
            <a:off x="2592565" y="3210870"/>
            <a:ext cx="1679349" cy="889424"/>
            <a:chOff x="2329888" y="627612"/>
            <a:chExt cx="4025251" cy="2183471"/>
          </a:xfrm>
        </p:grpSpPr>
        <p:grpSp>
          <p:nvGrpSpPr>
            <p:cNvPr id="97" name="그룹 96"/>
            <p:cNvGrpSpPr/>
            <p:nvPr/>
          </p:nvGrpSpPr>
          <p:grpSpPr>
            <a:xfrm>
              <a:off x="2329888" y="627612"/>
              <a:ext cx="350769" cy="786409"/>
              <a:chOff x="1330647" y="3361385"/>
              <a:chExt cx="350769" cy="786409"/>
            </a:xfrm>
          </p:grpSpPr>
          <p:sp>
            <p:nvSpPr>
              <p:cNvPr id="120" name="이등변 삼각형 119"/>
              <p:cNvSpPr/>
              <p:nvPr/>
            </p:nvSpPr>
            <p:spPr>
              <a:xfrm rot="10800000">
                <a:off x="1330647" y="3361385"/>
                <a:ext cx="350769" cy="352776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21" name="직선 연결선 120"/>
              <p:cNvCxnSpPr>
                <a:stCxn id="120" idx="0"/>
              </p:cNvCxnSpPr>
              <p:nvPr/>
            </p:nvCxnSpPr>
            <p:spPr>
              <a:xfrm>
                <a:off x="1506031" y="3714161"/>
                <a:ext cx="0" cy="4336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8" name="직선 화살표 연결선 97"/>
            <p:cNvCxnSpPr/>
            <p:nvPr/>
          </p:nvCxnSpPr>
          <p:spPr>
            <a:xfrm>
              <a:off x="2505272" y="1414021"/>
              <a:ext cx="718695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이등변 삼각형 98"/>
            <p:cNvSpPr/>
            <p:nvPr/>
          </p:nvSpPr>
          <p:spPr>
            <a:xfrm rot="16200000" flipH="1">
              <a:off x="3270674" y="1155250"/>
              <a:ext cx="476246" cy="517541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0" name="직선 화살표 연결선 99"/>
            <p:cNvCxnSpPr/>
            <p:nvPr/>
          </p:nvCxnSpPr>
          <p:spPr>
            <a:xfrm>
              <a:off x="3767568" y="1414021"/>
              <a:ext cx="718695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타원 117"/>
            <p:cNvSpPr/>
            <p:nvPr/>
          </p:nvSpPr>
          <p:spPr>
            <a:xfrm>
              <a:off x="4500713" y="1244432"/>
              <a:ext cx="339175" cy="33917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03" name="그룹 102"/>
            <p:cNvGrpSpPr/>
            <p:nvPr/>
          </p:nvGrpSpPr>
          <p:grpSpPr>
            <a:xfrm>
              <a:off x="2329888" y="1786550"/>
              <a:ext cx="350769" cy="786409"/>
              <a:chOff x="1330647" y="3361385"/>
              <a:chExt cx="350769" cy="786409"/>
            </a:xfrm>
          </p:grpSpPr>
          <p:sp>
            <p:nvSpPr>
              <p:cNvPr id="116" name="이등변 삼각형 115"/>
              <p:cNvSpPr/>
              <p:nvPr/>
            </p:nvSpPr>
            <p:spPr>
              <a:xfrm rot="10800000">
                <a:off x="1330647" y="3361385"/>
                <a:ext cx="350769" cy="352776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17" name="직선 연결선 116"/>
              <p:cNvCxnSpPr>
                <a:stCxn id="116" idx="0"/>
              </p:cNvCxnSpPr>
              <p:nvPr/>
            </p:nvCxnSpPr>
            <p:spPr>
              <a:xfrm>
                <a:off x="1506031" y="3714161"/>
                <a:ext cx="0" cy="4336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4" name="직선 화살표 연결선 103"/>
            <p:cNvCxnSpPr/>
            <p:nvPr/>
          </p:nvCxnSpPr>
          <p:spPr>
            <a:xfrm>
              <a:off x="2505272" y="2572959"/>
              <a:ext cx="718695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이등변 삼각형 104"/>
            <p:cNvSpPr/>
            <p:nvPr/>
          </p:nvSpPr>
          <p:spPr>
            <a:xfrm rot="16200000" flipH="1">
              <a:off x="3270674" y="2314189"/>
              <a:ext cx="476246" cy="517541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6" name="직선 화살표 연결선 105"/>
            <p:cNvCxnSpPr/>
            <p:nvPr/>
          </p:nvCxnSpPr>
          <p:spPr>
            <a:xfrm>
              <a:off x="3767568" y="2572959"/>
              <a:ext cx="718695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타원 113"/>
            <p:cNvSpPr/>
            <p:nvPr/>
          </p:nvSpPr>
          <p:spPr>
            <a:xfrm>
              <a:off x="4500713" y="2403371"/>
              <a:ext cx="339175" cy="33917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8" name="꺾인 연결선 107"/>
            <p:cNvCxnSpPr>
              <a:stCxn id="118" idx="6"/>
              <a:endCxn id="80" idx="1"/>
            </p:cNvCxnSpPr>
            <p:nvPr/>
          </p:nvCxnSpPr>
          <p:spPr>
            <a:xfrm rot="10800000" flipH="1" flipV="1">
              <a:off x="4839886" y="1414018"/>
              <a:ext cx="1515253" cy="558233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꺾인 연결선 108"/>
            <p:cNvCxnSpPr>
              <a:stCxn id="114" idx="6"/>
              <a:endCxn id="80" idx="1"/>
            </p:cNvCxnSpPr>
            <p:nvPr/>
          </p:nvCxnSpPr>
          <p:spPr>
            <a:xfrm rot="10800000" flipH="1">
              <a:off x="4839886" y="1972254"/>
              <a:ext cx="1515253" cy="60070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0" name="그룹 109"/>
            <p:cNvGrpSpPr/>
            <p:nvPr/>
          </p:nvGrpSpPr>
          <p:grpSpPr>
            <a:xfrm>
              <a:off x="4090915" y="1761564"/>
              <a:ext cx="72000" cy="424776"/>
              <a:chOff x="8337176" y="627611"/>
              <a:chExt cx="72000" cy="424776"/>
            </a:xfrm>
          </p:grpSpPr>
          <p:sp>
            <p:nvSpPr>
              <p:cNvPr id="111" name="타원 110"/>
              <p:cNvSpPr/>
              <p:nvPr/>
            </p:nvSpPr>
            <p:spPr>
              <a:xfrm>
                <a:off x="8337176" y="803999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2" name="타원 111"/>
              <p:cNvSpPr/>
              <p:nvPr/>
            </p:nvSpPr>
            <p:spPr>
              <a:xfrm>
                <a:off x="8337176" y="627611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3" name="타원 112"/>
              <p:cNvSpPr/>
              <p:nvPr/>
            </p:nvSpPr>
            <p:spPr>
              <a:xfrm>
                <a:off x="8337176" y="980387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86" name="그룹 85"/>
          <p:cNvGrpSpPr/>
          <p:nvPr/>
        </p:nvGrpSpPr>
        <p:grpSpPr>
          <a:xfrm flipH="1">
            <a:off x="3507169" y="3160473"/>
            <a:ext cx="30039" cy="173030"/>
            <a:chOff x="8337176" y="627611"/>
            <a:chExt cx="72000" cy="424776"/>
          </a:xfrm>
        </p:grpSpPr>
        <p:sp>
          <p:nvSpPr>
            <p:cNvPr id="94" name="타원 93"/>
            <p:cNvSpPr/>
            <p:nvPr/>
          </p:nvSpPr>
          <p:spPr>
            <a:xfrm>
              <a:off x="8337176" y="803999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sp>
          <p:nvSpPr>
            <p:cNvPr id="95" name="타원 94"/>
            <p:cNvSpPr/>
            <p:nvPr/>
          </p:nvSpPr>
          <p:spPr>
            <a:xfrm>
              <a:off x="8337176" y="62761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sp>
          <p:nvSpPr>
            <p:cNvPr id="96" name="타원 95"/>
            <p:cNvSpPr/>
            <p:nvPr/>
          </p:nvSpPr>
          <p:spPr>
            <a:xfrm>
              <a:off x="8337176" y="980387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</p:grpSp>
      <p:sp>
        <p:nvSpPr>
          <p:cNvPr id="88" name="모서리가 둥근 직사각형 87"/>
          <p:cNvSpPr/>
          <p:nvPr/>
        </p:nvSpPr>
        <p:spPr>
          <a:xfrm flipH="1">
            <a:off x="2149636" y="2650236"/>
            <a:ext cx="428589" cy="202938"/>
          </a:xfrm>
          <a:prstGeom prst="roundRect">
            <a:avLst/>
          </a:prstGeom>
          <a:noFill/>
          <a:ln w="1651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모서리가 둥근 직사각형 89"/>
          <p:cNvSpPr/>
          <p:nvPr/>
        </p:nvSpPr>
        <p:spPr>
          <a:xfrm flipH="1">
            <a:off x="2149636" y="3659906"/>
            <a:ext cx="428589" cy="202938"/>
          </a:xfrm>
          <a:prstGeom prst="roundRect">
            <a:avLst/>
          </a:prstGeom>
          <a:noFill/>
          <a:ln w="1651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1" name="직선 화살표 연결선 90"/>
          <p:cNvCxnSpPr/>
          <p:nvPr/>
        </p:nvCxnSpPr>
        <p:spPr>
          <a:xfrm flipH="1">
            <a:off x="1878824" y="2751233"/>
            <a:ext cx="26704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화살표 연결선 91"/>
          <p:cNvCxnSpPr/>
          <p:nvPr/>
        </p:nvCxnSpPr>
        <p:spPr>
          <a:xfrm flipH="1">
            <a:off x="1876763" y="3752577"/>
            <a:ext cx="26704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모서리가 둥근 직사각형 92"/>
          <p:cNvSpPr/>
          <p:nvPr/>
        </p:nvSpPr>
        <p:spPr>
          <a:xfrm flipH="1">
            <a:off x="968948" y="2474810"/>
            <a:ext cx="879382" cy="154435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TextBox 81"/>
          <p:cNvSpPr txBox="1"/>
          <p:nvPr/>
        </p:nvSpPr>
        <p:spPr>
          <a:xfrm flipH="1">
            <a:off x="2100737" y="2637277"/>
            <a:ext cx="49182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DAC</a:t>
            </a:r>
            <a:endParaRPr lang="ko-KR" altLang="en-US" sz="9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0" name="TextBox 79"/>
          <p:cNvSpPr txBox="1"/>
          <p:nvPr/>
        </p:nvSpPr>
        <p:spPr>
          <a:xfrm flipH="1">
            <a:off x="2100737" y="3643186"/>
            <a:ext cx="49182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DAC</a:t>
            </a:r>
            <a:endParaRPr lang="ko-KR" altLang="en-US" sz="9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47" name="그룹 146"/>
          <p:cNvGrpSpPr/>
          <p:nvPr/>
        </p:nvGrpSpPr>
        <p:grpSpPr>
          <a:xfrm flipH="1">
            <a:off x="2323715" y="3154991"/>
            <a:ext cx="30039" cy="173030"/>
            <a:chOff x="8337176" y="627611"/>
            <a:chExt cx="72000" cy="424776"/>
          </a:xfrm>
        </p:grpSpPr>
        <p:sp>
          <p:nvSpPr>
            <p:cNvPr id="148" name="타원 147"/>
            <p:cNvSpPr/>
            <p:nvPr/>
          </p:nvSpPr>
          <p:spPr>
            <a:xfrm>
              <a:off x="8337176" y="803999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sp>
          <p:nvSpPr>
            <p:cNvPr id="149" name="타원 148"/>
            <p:cNvSpPr/>
            <p:nvPr/>
          </p:nvSpPr>
          <p:spPr>
            <a:xfrm>
              <a:off x="8337176" y="62761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sp>
          <p:nvSpPr>
            <p:cNvPr id="150" name="타원 149"/>
            <p:cNvSpPr/>
            <p:nvPr/>
          </p:nvSpPr>
          <p:spPr>
            <a:xfrm>
              <a:off x="8337176" y="980387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</p:grpSp>
      <p:grpSp>
        <p:nvGrpSpPr>
          <p:cNvPr id="151" name="그룹 150"/>
          <p:cNvGrpSpPr/>
          <p:nvPr/>
        </p:nvGrpSpPr>
        <p:grpSpPr>
          <a:xfrm flipH="1">
            <a:off x="7277770" y="3184320"/>
            <a:ext cx="30039" cy="173030"/>
            <a:chOff x="8337176" y="627611"/>
            <a:chExt cx="72000" cy="424776"/>
          </a:xfrm>
        </p:grpSpPr>
        <p:sp>
          <p:nvSpPr>
            <p:cNvPr id="152" name="타원 151"/>
            <p:cNvSpPr/>
            <p:nvPr/>
          </p:nvSpPr>
          <p:spPr>
            <a:xfrm>
              <a:off x="8337176" y="803999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sp>
          <p:nvSpPr>
            <p:cNvPr id="153" name="타원 152"/>
            <p:cNvSpPr/>
            <p:nvPr/>
          </p:nvSpPr>
          <p:spPr>
            <a:xfrm>
              <a:off x="8337176" y="62761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sp>
          <p:nvSpPr>
            <p:cNvPr id="154" name="타원 153"/>
            <p:cNvSpPr/>
            <p:nvPr/>
          </p:nvSpPr>
          <p:spPr>
            <a:xfrm>
              <a:off x="8337176" y="980387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</p:grpSp>
      <p:cxnSp>
        <p:nvCxnSpPr>
          <p:cNvPr id="156" name="직선 연결선 155"/>
          <p:cNvCxnSpPr/>
          <p:nvPr/>
        </p:nvCxnSpPr>
        <p:spPr>
          <a:xfrm flipH="1">
            <a:off x="3237654" y="2906126"/>
            <a:ext cx="135439" cy="180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직선 연결선 156"/>
          <p:cNvCxnSpPr/>
          <p:nvPr/>
        </p:nvCxnSpPr>
        <p:spPr>
          <a:xfrm flipH="1">
            <a:off x="3212379" y="3442379"/>
            <a:ext cx="135439" cy="180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직선 연결선 157"/>
          <p:cNvCxnSpPr/>
          <p:nvPr/>
        </p:nvCxnSpPr>
        <p:spPr>
          <a:xfrm flipH="1">
            <a:off x="3220720" y="3919277"/>
            <a:ext cx="135439" cy="180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화살표 연결선 158"/>
          <p:cNvCxnSpPr/>
          <p:nvPr/>
        </p:nvCxnSpPr>
        <p:spPr>
          <a:xfrm flipH="1">
            <a:off x="701903" y="3212372"/>
            <a:ext cx="26704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화살표 연결선 159"/>
          <p:cNvCxnSpPr/>
          <p:nvPr/>
        </p:nvCxnSpPr>
        <p:spPr>
          <a:xfrm flipH="1">
            <a:off x="8558001" y="3221593"/>
            <a:ext cx="26704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타원 160"/>
          <p:cNvSpPr/>
          <p:nvPr/>
        </p:nvSpPr>
        <p:spPr>
          <a:xfrm rot="1346505">
            <a:off x="4317180" y="3104293"/>
            <a:ext cx="768263" cy="270625"/>
          </a:xfrm>
          <a:prstGeom prst="ellipse">
            <a:avLst/>
          </a:prstGeom>
          <a:solidFill>
            <a:srgbClr val="4F81BD">
              <a:lumMod val="60000"/>
              <a:lumOff val="4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endParaRPr lang="ko-KR" altLang="en-US" sz="1200" kern="0">
              <a:solidFill>
                <a:prstClr val="white"/>
              </a:solidFill>
              <a:latin typeface="맑은 고딕"/>
            </a:endParaRPr>
          </a:p>
        </p:txBody>
      </p:sp>
      <p:sp>
        <p:nvSpPr>
          <p:cNvPr id="162" name="타원 161"/>
          <p:cNvSpPr/>
          <p:nvPr/>
        </p:nvSpPr>
        <p:spPr>
          <a:xfrm rot="20222346">
            <a:off x="4314252" y="2798108"/>
            <a:ext cx="831421" cy="288738"/>
          </a:xfrm>
          <a:prstGeom prst="ellipse">
            <a:avLst/>
          </a:prstGeom>
          <a:solidFill>
            <a:srgbClr val="4F81BD">
              <a:lumMod val="60000"/>
              <a:lumOff val="4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endParaRPr lang="ko-KR" altLang="en-US" sz="1200" kern="0">
              <a:solidFill>
                <a:prstClr val="white"/>
              </a:solidFill>
              <a:latin typeface="맑은 고딕"/>
            </a:endParaRPr>
          </a:p>
        </p:txBody>
      </p:sp>
      <p:sp>
        <p:nvSpPr>
          <p:cNvPr id="163" name="타원 162"/>
          <p:cNvSpPr/>
          <p:nvPr/>
        </p:nvSpPr>
        <p:spPr>
          <a:xfrm rot="42477">
            <a:off x="4328453" y="2998010"/>
            <a:ext cx="882543" cy="208918"/>
          </a:xfrm>
          <a:prstGeom prst="ellipse">
            <a:avLst/>
          </a:prstGeom>
          <a:solidFill>
            <a:srgbClr val="4F81BD">
              <a:lumMod val="60000"/>
              <a:lumOff val="4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endParaRPr lang="ko-KR" altLang="en-US" sz="1200" kern="0">
              <a:solidFill>
                <a:prstClr val="white"/>
              </a:solidFill>
              <a:latin typeface="맑은 고딕"/>
            </a:endParaRPr>
          </a:p>
        </p:txBody>
      </p:sp>
      <p:graphicFrame>
        <p:nvGraphicFramePr>
          <p:cNvPr id="164" name="개체 1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700799"/>
              </p:ext>
            </p:extLst>
          </p:nvPr>
        </p:nvGraphicFramePr>
        <p:xfrm>
          <a:off x="171051" y="2849049"/>
          <a:ext cx="524675" cy="709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4" imgW="444240" imgH="596880" progId="Equation.DSMT4">
                  <p:embed/>
                </p:oleObj>
              </mc:Choice>
              <mc:Fallback>
                <p:oleObj name="Equation" r:id="rId4" imgW="44424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051" y="2849049"/>
                        <a:ext cx="524675" cy="7099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" name="직사각형 164"/>
          <p:cNvSpPr/>
          <p:nvPr/>
        </p:nvSpPr>
        <p:spPr>
          <a:xfrm>
            <a:off x="7872713" y="3433316"/>
            <a:ext cx="625491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GB" altLang="ko-KR" sz="1050" b="1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Digital </a:t>
            </a:r>
          </a:p>
          <a:p>
            <a:pPr algn="ctr"/>
            <a:r>
              <a:rPr lang="en-GB" altLang="ko-KR" sz="1050" b="1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filter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906186" y="3430161"/>
            <a:ext cx="1013418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GB" altLang="ko-KR" sz="1050" b="1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Digital </a:t>
            </a:r>
          </a:p>
          <a:p>
            <a:pPr algn="ctr"/>
            <a:r>
              <a:rPr lang="en-GB" altLang="ko-KR" sz="1050" b="1" kern="0" dirty="0" err="1" smtClean="0">
                <a:solidFill>
                  <a:schemeClr val="tx1"/>
                </a:solidFill>
                <a:latin typeface="Times New Roman"/>
                <a:ea typeface="MS Gothic"/>
              </a:rPr>
              <a:t>Beamforming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7813778" y="2798401"/>
            <a:ext cx="7745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ko-KR" sz="1600" b="1" kern="0" dirty="0" err="1">
                <a:solidFill>
                  <a:srgbClr val="000000"/>
                </a:solidFill>
                <a:latin typeface="Times New Roman"/>
                <a:ea typeface="MS Gothic"/>
              </a:rPr>
              <a:t>W</a:t>
            </a:r>
            <a:r>
              <a:rPr lang="en-GB" altLang="ko-KR" sz="1600" b="1" kern="0" baseline="-25000" dirty="0" err="1">
                <a:solidFill>
                  <a:srgbClr val="000000"/>
                </a:solidFill>
                <a:latin typeface="Times New Roman"/>
                <a:ea typeface="MS Gothic"/>
              </a:rPr>
              <a:t>Rx,BB</a:t>
            </a:r>
            <a:endParaRPr lang="ko-KR" altLang="en-US" dirty="0"/>
          </a:p>
        </p:txBody>
      </p:sp>
      <p:sp>
        <p:nvSpPr>
          <p:cNvPr id="167" name="직사각형 166"/>
          <p:cNvSpPr/>
          <p:nvPr/>
        </p:nvSpPr>
        <p:spPr>
          <a:xfrm>
            <a:off x="1082147" y="2798623"/>
            <a:ext cx="6864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ko-KR" sz="1600" b="1" kern="0" dirty="0" err="1">
                <a:solidFill>
                  <a:srgbClr val="000000"/>
                </a:solidFill>
                <a:latin typeface="Times New Roman"/>
                <a:ea typeface="MS Gothic"/>
              </a:rPr>
              <a:t>F</a:t>
            </a:r>
            <a:r>
              <a:rPr lang="en-GB" altLang="ko-KR" sz="1600" b="1" kern="0" baseline="-25000" dirty="0" err="1">
                <a:solidFill>
                  <a:srgbClr val="000000"/>
                </a:solidFill>
                <a:latin typeface="Times New Roman"/>
                <a:ea typeface="MS Gothic"/>
              </a:rPr>
              <a:t>Tx,BB</a:t>
            </a:r>
            <a:endParaRPr lang="ko-KR" altLang="en-US" dirty="0"/>
          </a:p>
        </p:txBody>
      </p:sp>
      <p:sp>
        <p:nvSpPr>
          <p:cNvPr id="169" name="직사각형 168"/>
          <p:cNvSpPr/>
          <p:nvPr/>
        </p:nvSpPr>
        <p:spPr>
          <a:xfrm>
            <a:off x="8776362" y="3052316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ko-KR" sz="16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y</a:t>
            </a:r>
            <a:endParaRPr lang="ko-KR" altLang="en-US" dirty="0"/>
          </a:p>
        </p:txBody>
      </p:sp>
      <p:sp>
        <p:nvSpPr>
          <p:cNvPr id="171" name="직사각형 170"/>
          <p:cNvSpPr/>
          <p:nvPr/>
        </p:nvSpPr>
        <p:spPr>
          <a:xfrm>
            <a:off x="4593707" y="2944167"/>
            <a:ext cx="3449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ko-KR" sz="1600" b="1" kern="0" dirty="0">
                <a:solidFill>
                  <a:srgbClr val="000000"/>
                </a:solidFill>
                <a:latin typeface="Times New Roman"/>
                <a:ea typeface="MS Gothic"/>
              </a:rPr>
              <a:t>H</a:t>
            </a:r>
            <a:endParaRPr lang="ko-KR" altLang="en-US" dirty="0"/>
          </a:p>
        </p:txBody>
      </p:sp>
      <p:sp>
        <p:nvSpPr>
          <p:cNvPr id="174" name="직사각형 173"/>
          <p:cNvSpPr/>
          <p:nvPr/>
        </p:nvSpPr>
        <p:spPr>
          <a:xfrm>
            <a:off x="1645233" y="2178478"/>
            <a:ext cx="107593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ko-KR" sz="1000" b="1" kern="0" dirty="0" err="1" smtClean="0">
                <a:solidFill>
                  <a:srgbClr val="000000"/>
                </a:solidFill>
                <a:latin typeface="Times New Roman"/>
                <a:ea typeface="MS Gothic"/>
              </a:rPr>
              <a:t>N</a:t>
            </a:r>
            <a:r>
              <a:rPr lang="en-GB" altLang="ko-KR" sz="1000" b="1" kern="0" baseline="-25000" dirty="0" err="1" smtClean="0">
                <a:solidFill>
                  <a:srgbClr val="000000"/>
                </a:solidFill>
                <a:latin typeface="Times New Roman"/>
                <a:ea typeface="MS Gothic"/>
              </a:rPr>
              <a:t>Tx,RF</a:t>
            </a:r>
            <a:r>
              <a:rPr lang="en-GB" altLang="ko-KR" sz="1000" b="1" kern="0" baseline="-25000" dirty="0" smtClean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GB" altLang="ko-KR" sz="10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RF</a:t>
            </a:r>
            <a:r>
              <a:rPr lang="en-GB" altLang="ko-KR" sz="1000" b="1" kern="0" baseline="-25000" dirty="0" smtClean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GB" altLang="ko-KR" sz="10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chains</a:t>
            </a:r>
            <a:endParaRPr lang="ko-KR" altLang="en-US" sz="1200" dirty="0"/>
          </a:p>
        </p:txBody>
      </p:sp>
      <p:sp>
        <p:nvSpPr>
          <p:cNvPr id="177" name="직사각형 176"/>
          <p:cNvSpPr/>
          <p:nvPr/>
        </p:nvSpPr>
        <p:spPr>
          <a:xfrm>
            <a:off x="6887823" y="2177529"/>
            <a:ext cx="108074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ko-KR" sz="1000" b="1" kern="0" dirty="0" err="1" smtClean="0">
                <a:solidFill>
                  <a:srgbClr val="000000"/>
                </a:solidFill>
                <a:latin typeface="Times New Roman"/>
                <a:ea typeface="MS Gothic"/>
              </a:rPr>
              <a:t>N</a:t>
            </a:r>
            <a:r>
              <a:rPr lang="en-GB" altLang="ko-KR" sz="1000" b="1" kern="0" baseline="-25000" dirty="0" err="1">
                <a:solidFill>
                  <a:srgbClr val="000000"/>
                </a:solidFill>
                <a:latin typeface="Times New Roman"/>
                <a:ea typeface="MS Gothic"/>
              </a:rPr>
              <a:t>R</a:t>
            </a:r>
            <a:r>
              <a:rPr lang="en-GB" altLang="ko-KR" sz="1000" b="1" kern="0" baseline="-25000" dirty="0" err="1" smtClean="0">
                <a:solidFill>
                  <a:srgbClr val="000000"/>
                </a:solidFill>
                <a:latin typeface="Times New Roman"/>
                <a:ea typeface="MS Gothic"/>
              </a:rPr>
              <a:t>x,RF</a:t>
            </a:r>
            <a:r>
              <a:rPr lang="en-GB" altLang="ko-KR" sz="1000" b="1" kern="0" baseline="-25000" dirty="0" smtClean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GB" altLang="ko-KR" sz="10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RF</a:t>
            </a:r>
            <a:r>
              <a:rPr lang="en-GB" altLang="ko-KR" sz="1000" b="1" kern="0" baseline="-25000" dirty="0" smtClean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GB" altLang="ko-KR" sz="10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chains</a:t>
            </a:r>
            <a:endParaRPr lang="ko-KR" altLang="en-US" sz="1200" dirty="0"/>
          </a:p>
        </p:txBody>
      </p:sp>
      <p:sp>
        <p:nvSpPr>
          <p:cNvPr id="178" name="직사각형 177"/>
          <p:cNvSpPr/>
          <p:nvPr/>
        </p:nvSpPr>
        <p:spPr>
          <a:xfrm>
            <a:off x="3026008" y="2178217"/>
            <a:ext cx="91082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ko-KR" sz="1000" b="1" kern="0" dirty="0" err="1" smtClean="0">
                <a:solidFill>
                  <a:srgbClr val="000000"/>
                </a:solidFill>
                <a:latin typeface="Times New Roman"/>
                <a:ea typeface="MS Gothic"/>
              </a:rPr>
              <a:t>N</a:t>
            </a:r>
            <a:r>
              <a:rPr lang="en-GB" altLang="ko-KR" sz="1000" b="1" kern="0" baseline="-25000" dirty="0" err="1" smtClean="0">
                <a:solidFill>
                  <a:srgbClr val="000000"/>
                </a:solidFill>
                <a:latin typeface="Times New Roman"/>
                <a:ea typeface="MS Gothic"/>
              </a:rPr>
              <a:t>Tx</a:t>
            </a:r>
            <a:r>
              <a:rPr lang="en-GB" altLang="ko-KR" sz="1000" b="1" kern="0" baseline="-25000" dirty="0" smtClean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GB" altLang="ko-KR" sz="10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antennas</a:t>
            </a:r>
            <a:endParaRPr lang="ko-KR" altLang="en-US" sz="1200" dirty="0"/>
          </a:p>
        </p:txBody>
      </p:sp>
      <p:sp>
        <p:nvSpPr>
          <p:cNvPr id="179" name="직사각형 178"/>
          <p:cNvSpPr/>
          <p:nvPr/>
        </p:nvSpPr>
        <p:spPr>
          <a:xfrm>
            <a:off x="5630742" y="2177065"/>
            <a:ext cx="89479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ko-KR" sz="1000" b="1" kern="0" dirty="0" err="1" smtClean="0">
                <a:solidFill>
                  <a:srgbClr val="000000"/>
                </a:solidFill>
                <a:latin typeface="Times New Roman"/>
                <a:ea typeface="MS Gothic"/>
              </a:rPr>
              <a:t>N</a:t>
            </a:r>
            <a:r>
              <a:rPr lang="en-GB" altLang="ko-KR" sz="1000" b="1" kern="0" baseline="-25000" dirty="0" err="1" smtClean="0">
                <a:solidFill>
                  <a:srgbClr val="000000"/>
                </a:solidFill>
                <a:latin typeface="Times New Roman"/>
                <a:ea typeface="MS Gothic"/>
              </a:rPr>
              <a:t>Rx</a:t>
            </a:r>
            <a:r>
              <a:rPr lang="en-GB" altLang="ko-KR" sz="1000" b="1" kern="0" baseline="-25000" dirty="0" smtClean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GB" altLang="ko-KR" sz="10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antennas</a:t>
            </a:r>
            <a:endParaRPr lang="ko-KR" altLang="en-US" sz="1200" dirty="0"/>
          </a:p>
        </p:txBody>
      </p:sp>
      <p:grpSp>
        <p:nvGrpSpPr>
          <p:cNvPr id="3" name="그룹 2"/>
          <p:cNvGrpSpPr/>
          <p:nvPr/>
        </p:nvGrpSpPr>
        <p:grpSpPr>
          <a:xfrm>
            <a:off x="5389649" y="2225615"/>
            <a:ext cx="3175716" cy="1889733"/>
            <a:chOff x="5389649" y="2225615"/>
            <a:chExt cx="3175716" cy="1889733"/>
          </a:xfrm>
        </p:grpSpPr>
        <p:grpSp>
          <p:nvGrpSpPr>
            <p:cNvPr id="8" name="그룹 7"/>
            <p:cNvGrpSpPr/>
            <p:nvPr/>
          </p:nvGrpSpPr>
          <p:grpSpPr>
            <a:xfrm>
              <a:off x="5389649" y="2225615"/>
              <a:ext cx="3175716" cy="1889733"/>
              <a:chOff x="1835696" y="1628800"/>
              <a:chExt cx="5199036" cy="3168608"/>
            </a:xfrm>
          </p:grpSpPr>
          <p:grpSp>
            <p:nvGrpSpPr>
              <p:cNvPr id="9" name="그룹 8"/>
              <p:cNvGrpSpPr/>
              <p:nvPr/>
            </p:nvGrpSpPr>
            <p:grpSpPr>
              <a:xfrm>
                <a:off x="1835696" y="1628800"/>
                <a:ext cx="5199036" cy="3168608"/>
                <a:chOff x="2648804" y="838483"/>
                <a:chExt cx="6919917" cy="4217417"/>
              </a:xfrm>
            </p:grpSpPr>
            <p:grpSp>
              <p:nvGrpSpPr>
                <p:cNvPr id="11" name="그룹 10"/>
                <p:cNvGrpSpPr/>
                <p:nvPr/>
              </p:nvGrpSpPr>
              <p:grpSpPr>
                <a:xfrm>
                  <a:off x="2648804" y="838483"/>
                  <a:ext cx="6919917" cy="4217417"/>
                  <a:chOff x="2329888" y="627612"/>
                  <a:chExt cx="7611909" cy="4639158"/>
                </a:xfrm>
              </p:grpSpPr>
              <p:grpSp>
                <p:nvGrpSpPr>
                  <p:cNvPr id="13" name="그룹 12"/>
                  <p:cNvGrpSpPr/>
                  <p:nvPr/>
                </p:nvGrpSpPr>
                <p:grpSpPr>
                  <a:xfrm>
                    <a:off x="2329888" y="627612"/>
                    <a:ext cx="3185539" cy="2183468"/>
                    <a:chOff x="2329888" y="627612"/>
                    <a:chExt cx="3185539" cy="2183468"/>
                  </a:xfrm>
                </p:grpSpPr>
                <p:grpSp>
                  <p:nvGrpSpPr>
                    <p:cNvPr id="51" name="그룹 50"/>
                    <p:cNvGrpSpPr/>
                    <p:nvPr/>
                  </p:nvGrpSpPr>
                  <p:grpSpPr>
                    <a:xfrm>
                      <a:off x="2329888" y="627612"/>
                      <a:ext cx="350769" cy="786409"/>
                      <a:chOff x="1330647" y="3361385"/>
                      <a:chExt cx="350769" cy="786409"/>
                    </a:xfrm>
                  </p:grpSpPr>
                  <p:sp>
                    <p:nvSpPr>
                      <p:cNvPr id="74" name="이등변 삼각형 73"/>
                      <p:cNvSpPr/>
                      <p:nvPr/>
                    </p:nvSpPr>
                    <p:spPr>
                      <a:xfrm rot="10800000">
                        <a:off x="1330647" y="3361385"/>
                        <a:ext cx="350769" cy="352776"/>
                      </a:xfrm>
                      <a:prstGeom prst="triangle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cxnSp>
                    <p:nvCxnSpPr>
                      <p:cNvPr id="75" name="직선 연결선 74"/>
                      <p:cNvCxnSpPr>
                        <a:stCxn id="74" idx="0"/>
                      </p:cNvCxnSpPr>
                      <p:nvPr/>
                    </p:nvCxnSpPr>
                    <p:spPr>
                      <a:xfrm>
                        <a:off x="1506031" y="3714161"/>
                        <a:ext cx="0" cy="433633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52" name="직선 화살표 연결선 51"/>
                    <p:cNvCxnSpPr/>
                    <p:nvPr/>
                  </p:nvCxnSpPr>
                  <p:spPr>
                    <a:xfrm>
                      <a:off x="2505272" y="1414021"/>
                      <a:ext cx="718695" cy="0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3" name="이등변 삼각형 52"/>
                    <p:cNvSpPr/>
                    <p:nvPr/>
                  </p:nvSpPr>
                  <p:spPr>
                    <a:xfrm rot="5400000">
                      <a:off x="3270675" y="1155250"/>
                      <a:ext cx="476245" cy="517540"/>
                    </a:xfrm>
                    <a:prstGeom prst="triangle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cxnSp>
                  <p:nvCxnSpPr>
                    <p:cNvPr id="54" name="직선 화살표 연결선 53"/>
                    <p:cNvCxnSpPr/>
                    <p:nvPr/>
                  </p:nvCxnSpPr>
                  <p:spPr>
                    <a:xfrm>
                      <a:off x="3767568" y="1414021"/>
                      <a:ext cx="718695" cy="0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5" name="그룹 54"/>
                    <p:cNvGrpSpPr/>
                    <p:nvPr/>
                  </p:nvGrpSpPr>
                  <p:grpSpPr>
                    <a:xfrm>
                      <a:off x="4373301" y="1244433"/>
                      <a:ext cx="594000" cy="339174"/>
                      <a:chOff x="4492589" y="1253861"/>
                      <a:chExt cx="594000" cy="339174"/>
                    </a:xfrm>
                  </p:grpSpPr>
                  <p:sp>
                    <p:nvSpPr>
                      <p:cNvPr id="72" name="타원 71"/>
                      <p:cNvSpPr/>
                      <p:nvPr/>
                    </p:nvSpPr>
                    <p:spPr>
                      <a:xfrm>
                        <a:off x="4620002" y="1253861"/>
                        <a:ext cx="339174" cy="339174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cxnSp>
                    <p:nvCxnSpPr>
                      <p:cNvPr id="73" name="직선 연결선 72"/>
                      <p:cNvCxnSpPr/>
                      <p:nvPr/>
                    </p:nvCxnSpPr>
                    <p:spPr>
                      <a:xfrm rot="2700000">
                        <a:off x="4789589" y="1133517"/>
                        <a:ext cx="0" cy="59400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57" name="그룹 56"/>
                    <p:cNvGrpSpPr/>
                    <p:nvPr/>
                  </p:nvGrpSpPr>
                  <p:grpSpPr>
                    <a:xfrm>
                      <a:off x="2329888" y="1786550"/>
                      <a:ext cx="350769" cy="786409"/>
                      <a:chOff x="1330647" y="3361385"/>
                      <a:chExt cx="350769" cy="786409"/>
                    </a:xfrm>
                  </p:grpSpPr>
                  <p:sp>
                    <p:nvSpPr>
                      <p:cNvPr id="70" name="이등변 삼각형 69"/>
                      <p:cNvSpPr/>
                      <p:nvPr/>
                    </p:nvSpPr>
                    <p:spPr>
                      <a:xfrm rot="10800000">
                        <a:off x="1330647" y="3361385"/>
                        <a:ext cx="350769" cy="352776"/>
                      </a:xfrm>
                      <a:prstGeom prst="triangle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cxnSp>
                    <p:nvCxnSpPr>
                      <p:cNvPr id="71" name="직선 연결선 70"/>
                      <p:cNvCxnSpPr>
                        <a:stCxn id="70" idx="0"/>
                      </p:cNvCxnSpPr>
                      <p:nvPr/>
                    </p:nvCxnSpPr>
                    <p:spPr>
                      <a:xfrm>
                        <a:off x="1506031" y="3714161"/>
                        <a:ext cx="0" cy="433633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58" name="직선 화살표 연결선 57"/>
                    <p:cNvCxnSpPr/>
                    <p:nvPr/>
                  </p:nvCxnSpPr>
                  <p:spPr>
                    <a:xfrm>
                      <a:off x="2505272" y="2572959"/>
                      <a:ext cx="718695" cy="0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9" name="이등변 삼각형 58"/>
                    <p:cNvSpPr/>
                    <p:nvPr/>
                  </p:nvSpPr>
                  <p:spPr>
                    <a:xfrm rot="5400000">
                      <a:off x="3270675" y="2314188"/>
                      <a:ext cx="476245" cy="517540"/>
                    </a:xfrm>
                    <a:prstGeom prst="triangle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cxnSp>
                  <p:nvCxnSpPr>
                    <p:cNvPr id="60" name="직선 화살표 연결선 59"/>
                    <p:cNvCxnSpPr/>
                    <p:nvPr/>
                  </p:nvCxnSpPr>
                  <p:spPr>
                    <a:xfrm>
                      <a:off x="3767568" y="2572959"/>
                      <a:ext cx="718695" cy="0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1" name="그룹 60"/>
                    <p:cNvGrpSpPr/>
                    <p:nvPr/>
                  </p:nvGrpSpPr>
                  <p:grpSpPr>
                    <a:xfrm>
                      <a:off x="4373301" y="2403371"/>
                      <a:ext cx="594000" cy="339174"/>
                      <a:chOff x="4492589" y="1253861"/>
                      <a:chExt cx="594000" cy="339174"/>
                    </a:xfrm>
                  </p:grpSpPr>
                  <p:sp>
                    <p:nvSpPr>
                      <p:cNvPr id="68" name="타원 67"/>
                      <p:cNvSpPr/>
                      <p:nvPr/>
                    </p:nvSpPr>
                    <p:spPr>
                      <a:xfrm>
                        <a:off x="4620002" y="1253861"/>
                        <a:ext cx="339174" cy="339174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cxnSp>
                    <p:nvCxnSpPr>
                      <p:cNvPr id="69" name="직선 연결선 68"/>
                      <p:cNvCxnSpPr/>
                      <p:nvPr/>
                    </p:nvCxnSpPr>
                    <p:spPr>
                      <a:xfrm rot="2700000">
                        <a:off x="4789589" y="1133517"/>
                        <a:ext cx="0" cy="59400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62" name="꺾인 연결선 61"/>
                    <p:cNvCxnSpPr>
                      <a:stCxn id="72" idx="6"/>
                    </p:cNvCxnSpPr>
                    <p:nvPr/>
                  </p:nvCxnSpPr>
                  <p:spPr>
                    <a:xfrm>
                      <a:off x="4839888" y="1414020"/>
                      <a:ext cx="675539" cy="309444"/>
                    </a:xfrm>
                    <a:prstGeom prst="bentConnector2">
                      <a:avLst/>
                    </a:prstGeom>
                    <a:ln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" name="꺾인 연결선 62"/>
                    <p:cNvCxnSpPr>
                      <a:stCxn id="68" idx="6"/>
                    </p:cNvCxnSpPr>
                    <p:nvPr/>
                  </p:nvCxnSpPr>
                  <p:spPr>
                    <a:xfrm flipV="1">
                      <a:off x="4839888" y="2191464"/>
                      <a:ext cx="675539" cy="381494"/>
                    </a:xfrm>
                    <a:prstGeom prst="bentConnector2">
                      <a:avLst/>
                    </a:prstGeom>
                    <a:ln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4" name="그룹 63"/>
                    <p:cNvGrpSpPr/>
                    <p:nvPr/>
                  </p:nvGrpSpPr>
                  <p:grpSpPr>
                    <a:xfrm>
                      <a:off x="4090915" y="1761564"/>
                      <a:ext cx="72000" cy="424776"/>
                      <a:chOff x="8337176" y="627611"/>
                      <a:chExt cx="72000" cy="424776"/>
                    </a:xfrm>
                  </p:grpSpPr>
                  <p:sp>
                    <p:nvSpPr>
                      <p:cNvPr id="65" name="타원 64"/>
                      <p:cNvSpPr/>
                      <p:nvPr/>
                    </p:nvSpPr>
                    <p:spPr>
                      <a:xfrm>
                        <a:off x="8337176" y="803999"/>
                        <a:ext cx="72000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66" name="타원 65"/>
                      <p:cNvSpPr/>
                      <p:nvPr/>
                    </p:nvSpPr>
                    <p:spPr>
                      <a:xfrm>
                        <a:off x="8337176" y="627611"/>
                        <a:ext cx="72000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67" name="타원 66"/>
                      <p:cNvSpPr/>
                      <p:nvPr/>
                    </p:nvSpPr>
                    <p:spPr>
                      <a:xfrm>
                        <a:off x="8337176" y="980387"/>
                        <a:ext cx="72000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</p:grpSp>
              </p:grpSp>
              <p:grpSp>
                <p:nvGrpSpPr>
                  <p:cNvPr id="14" name="그룹 13"/>
                  <p:cNvGrpSpPr/>
                  <p:nvPr/>
                </p:nvGrpSpPr>
                <p:grpSpPr>
                  <a:xfrm>
                    <a:off x="2329888" y="3083302"/>
                    <a:ext cx="3185539" cy="2183468"/>
                    <a:chOff x="2329888" y="627612"/>
                    <a:chExt cx="3185539" cy="2183468"/>
                  </a:xfrm>
                </p:grpSpPr>
                <p:grpSp>
                  <p:nvGrpSpPr>
                    <p:cNvPr id="26" name="그룹 25"/>
                    <p:cNvGrpSpPr/>
                    <p:nvPr/>
                  </p:nvGrpSpPr>
                  <p:grpSpPr>
                    <a:xfrm>
                      <a:off x="2329888" y="627612"/>
                      <a:ext cx="350769" cy="786409"/>
                      <a:chOff x="1330647" y="3361385"/>
                      <a:chExt cx="350769" cy="786409"/>
                    </a:xfrm>
                  </p:grpSpPr>
                  <p:sp>
                    <p:nvSpPr>
                      <p:cNvPr id="49" name="이등변 삼각형 48"/>
                      <p:cNvSpPr/>
                      <p:nvPr/>
                    </p:nvSpPr>
                    <p:spPr>
                      <a:xfrm rot="10800000">
                        <a:off x="1330647" y="3361385"/>
                        <a:ext cx="350769" cy="352776"/>
                      </a:xfrm>
                      <a:prstGeom prst="triangle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cxnSp>
                    <p:nvCxnSpPr>
                      <p:cNvPr id="50" name="직선 연결선 49"/>
                      <p:cNvCxnSpPr>
                        <a:stCxn id="49" idx="0"/>
                      </p:cNvCxnSpPr>
                      <p:nvPr/>
                    </p:nvCxnSpPr>
                    <p:spPr>
                      <a:xfrm>
                        <a:off x="1506031" y="3714161"/>
                        <a:ext cx="0" cy="433633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7" name="직선 화살표 연결선 26"/>
                    <p:cNvCxnSpPr/>
                    <p:nvPr/>
                  </p:nvCxnSpPr>
                  <p:spPr>
                    <a:xfrm>
                      <a:off x="2505272" y="1414021"/>
                      <a:ext cx="718695" cy="0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8" name="이등변 삼각형 27"/>
                    <p:cNvSpPr/>
                    <p:nvPr/>
                  </p:nvSpPr>
                  <p:spPr>
                    <a:xfrm rot="5400000">
                      <a:off x="3270675" y="1155250"/>
                      <a:ext cx="476245" cy="517540"/>
                    </a:xfrm>
                    <a:prstGeom prst="triangle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cxnSp>
                  <p:nvCxnSpPr>
                    <p:cNvPr id="29" name="직선 화살표 연결선 28"/>
                    <p:cNvCxnSpPr/>
                    <p:nvPr/>
                  </p:nvCxnSpPr>
                  <p:spPr>
                    <a:xfrm>
                      <a:off x="3767568" y="1414021"/>
                      <a:ext cx="718695" cy="0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0" name="그룹 29"/>
                    <p:cNvGrpSpPr/>
                    <p:nvPr/>
                  </p:nvGrpSpPr>
                  <p:grpSpPr>
                    <a:xfrm>
                      <a:off x="4373301" y="1244433"/>
                      <a:ext cx="594000" cy="339174"/>
                      <a:chOff x="4492589" y="1253861"/>
                      <a:chExt cx="594000" cy="339174"/>
                    </a:xfrm>
                  </p:grpSpPr>
                  <p:sp>
                    <p:nvSpPr>
                      <p:cNvPr id="47" name="타원 46"/>
                      <p:cNvSpPr/>
                      <p:nvPr/>
                    </p:nvSpPr>
                    <p:spPr>
                      <a:xfrm>
                        <a:off x="4620002" y="1253861"/>
                        <a:ext cx="339174" cy="339174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cxnSp>
                    <p:nvCxnSpPr>
                      <p:cNvPr id="48" name="직선 연결선 47"/>
                      <p:cNvCxnSpPr/>
                      <p:nvPr/>
                    </p:nvCxnSpPr>
                    <p:spPr>
                      <a:xfrm rot="2700000">
                        <a:off x="4789589" y="1133517"/>
                        <a:ext cx="0" cy="59400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2" name="그룹 31"/>
                    <p:cNvGrpSpPr/>
                    <p:nvPr/>
                  </p:nvGrpSpPr>
                  <p:grpSpPr>
                    <a:xfrm>
                      <a:off x="2329888" y="1786550"/>
                      <a:ext cx="350769" cy="786409"/>
                      <a:chOff x="1330647" y="3361385"/>
                      <a:chExt cx="350769" cy="786409"/>
                    </a:xfrm>
                  </p:grpSpPr>
                  <p:sp>
                    <p:nvSpPr>
                      <p:cNvPr id="45" name="이등변 삼각형 44"/>
                      <p:cNvSpPr/>
                      <p:nvPr/>
                    </p:nvSpPr>
                    <p:spPr>
                      <a:xfrm rot="10800000">
                        <a:off x="1330647" y="3361385"/>
                        <a:ext cx="350769" cy="352776"/>
                      </a:xfrm>
                      <a:prstGeom prst="triangle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cxnSp>
                    <p:nvCxnSpPr>
                      <p:cNvPr id="46" name="직선 연결선 45"/>
                      <p:cNvCxnSpPr>
                        <a:stCxn id="45" idx="0"/>
                      </p:cNvCxnSpPr>
                      <p:nvPr/>
                    </p:nvCxnSpPr>
                    <p:spPr>
                      <a:xfrm>
                        <a:off x="1506031" y="3714161"/>
                        <a:ext cx="0" cy="433633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3" name="직선 화살표 연결선 32"/>
                    <p:cNvCxnSpPr/>
                    <p:nvPr/>
                  </p:nvCxnSpPr>
                  <p:spPr>
                    <a:xfrm>
                      <a:off x="2505272" y="2572959"/>
                      <a:ext cx="718695" cy="0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4" name="이등변 삼각형 33"/>
                    <p:cNvSpPr/>
                    <p:nvPr/>
                  </p:nvSpPr>
                  <p:spPr>
                    <a:xfrm rot="5400000">
                      <a:off x="3270675" y="2314188"/>
                      <a:ext cx="476245" cy="517540"/>
                    </a:xfrm>
                    <a:prstGeom prst="triangle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cxnSp>
                  <p:nvCxnSpPr>
                    <p:cNvPr id="35" name="직선 화살표 연결선 34"/>
                    <p:cNvCxnSpPr/>
                    <p:nvPr/>
                  </p:nvCxnSpPr>
                  <p:spPr>
                    <a:xfrm>
                      <a:off x="3767568" y="2572959"/>
                      <a:ext cx="718695" cy="0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6" name="그룹 35"/>
                    <p:cNvGrpSpPr/>
                    <p:nvPr/>
                  </p:nvGrpSpPr>
                  <p:grpSpPr>
                    <a:xfrm>
                      <a:off x="4373301" y="2403371"/>
                      <a:ext cx="594000" cy="339174"/>
                      <a:chOff x="4492589" y="1253861"/>
                      <a:chExt cx="594000" cy="339174"/>
                    </a:xfrm>
                  </p:grpSpPr>
                  <p:sp>
                    <p:nvSpPr>
                      <p:cNvPr id="43" name="타원 42"/>
                      <p:cNvSpPr/>
                      <p:nvPr/>
                    </p:nvSpPr>
                    <p:spPr>
                      <a:xfrm>
                        <a:off x="4620002" y="1253861"/>
                        <a:ext cx="339174" cy="339174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cxnSp>
                    <p:nvCxnSpPr>
                      <p:cNvPr id="44" name="직선 연결선 43"/>
                      <p:cNvCxnSpPr/>
                      <p:nvPr/>
                    </p:nvCxnSpPr>
                    <p:spPr>
                      <a:xfrm rot="2700000">
                        <a:off x="4789589" y="1133517"/>
                        <a:ext cx="0" cy="59400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7" name="꺾인 연결선 36"/>
                    <p:cNvCxnSpPr>
                      <a:stCxn id="47" idx="6"/>
                    </p:cNvCxnSpPr>
                    <p:nvPr/>
                  </p:nvCxnSpPr>
                  <p:spPr>
                    <a:xfrm>
                      <a:off x="4839888" y="1414020"/>
                      <a:ext cx="675539" cy="309444"/>
                    </a:xfrm>
                    <a:prstGeom prst="bentConnector2">
                      <a:avLst/>
                    </a:prstGeom>
                    <a:ln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꺾인 연결선 37"/>
                    <p:cNvCxnSpPr>
                      <a:stCxn id="43" idx="6"/>
                    </p:cNvCxnSpPr>
                    <p:nvPr/>
                  </p:nvCxnSpPr>
                  <p:spPr>
                    <a:xfrm flipV="1">
                      <a:off x="4839888" y="2191464"/>
                      <a:ext cx="675539" cy="381494"/>
                    </a:xfrm>
                    <a:prstGeom prst="bentConnector2">
                      <a:avLst/>
                    </a:prstGeom>
                    <a:ln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9" name="그룹 38"/>
                    <p:cNvGrpSpPr/>
                    <p:nvPr/>
                  </p:nvGrpSpPr>
                  <p:grpSpPr>
                    <a:xfrm>
                      <a:off x="4090915" y="1761564"/>
                      <a:ext cx="72000" cy="424776"/>
                      <a:chOff x="8337176" y="627611"/>
                      <a:chExt cx="72000" cy="424776"/>
                    </a:xfrm>
                  </p:grpSpPr>
                  <p:sp>
                    <p:nvSpPr>
                      <p:cNvPr id="40" name="타원 39"/>
                      <p:cNvSpPr/>
                      <p:nvPr/>
                    </p:nvSpPr>
                    <p:spPr>
                      <a:xfrm>
                        <a:off x="8337176" y="803999"/>
                        <a:ext cx="72000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41" name="타원 40"/>
                      <p:cNvSpPr/>
                      <p:nvPr/>
                    </p:nvSpPr>
                    <p:spPr>
                      <a:xfrm>
                        <a:off x="8337176" y="627611"/>
                        <a:ext cx="72000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42" name="타원 41"/>
                      <p:cNvSpPr/>
                      <p:nvPr/>
                    </p:nvSpPr>
                    <p:spPr>
                      <a:xfrm>
                        <a:off x="8337176" y="980387"/>
                        <a:ext cx="72000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</p:grpSp>
              </p:grpSp>
              <p:grpSp>
                <p:nvGrpSpPr>
                  <p:cNvPr id="15" name="그룹 14"/>
                  <p:cNvGrpSpPr/>
                  <p:nvPr/>
                </p:nvGrpSpPr>
                <p:grpSpPr>
                  <a:xfrm>
                    <a:off x="4090915" y="2959579"/>
                    <a:ext cx="72000" cy="424776"/>
                    <a:chOff x="8337176" y="627611"/>
                    <a:chExt cx="72000" cy="424776"/>
                  </a:xfrm>
                </p:grpSpPr>
                <p:sp>
                  <p:nvSpPr>
                    <p:cNvPr id="23" name="타원 22"/>
                    <p:cNvSpPr/>
                    <p:nvPr/>
                  </p:nvSpPr>
                  <p:spPr>
                    <a:xfrm>
                      <a:off x="8337176" y="803999"/>
                      <a:ext cx="72000" cy="72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sp>
                  <p:nvSpPr>
                    <p:cNvPr id="24" name="타원 23"/>
                    <p:cNvSpPr/>
                    <p:nvPr/>
                  </p:nvSpPr>
                  <p:spPr>
                    <a:xfrm>
                      <a:off x="8337176" y="627611"/>
                      <a:ext cx="72000" cy="72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sp>
                  <p:nvSpPr>
                    <p:cNvPr id="25" name="타원 24"/>
                    <p:cNvSpPr/>
                    <p:nvPr/>
                  </p:nvSpPr>
                  <p:spPr>
                    <a:xfrm>
                      <a:off x="8337176" y="980387"/>
                      <a:ext cx="72000" cy="72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</p:grpSp>
              <p:cxnSp>
                <p:nvCxnSpPr>
                  <p:cNvPr id="16" name="직선 화살표 연결선 15"/>
                  <p:cNvCxnSpPr/>
                  <p:nvPr/>
                </p:nvCxnSpPr>
                <p:spPr>
                  <a:xfrm>
                    <a:off x="5749427" y="1957464"/>
                    <a:ext cx="640084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" name="모서리가 둥근 직사각형 16"/>
                  <p:cNvSpPr/>
                  <p:nvPr/>
                </p:nvSpPr>
                <p:spPr>
                  <a:xfrm>
                    <a:off x="6389511" y="1706985"/>
                    <a:ext cx="1027289" cy="498197"/>
                  </a:xfrm>
                  <a:prstGeom prst="roundRect">
                    <a:avLst/>
                  </a:prstGeom>
                  <a:noFill/>
                  <a:ln w="1651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cxnSp>
                <p:nvCxnSpPr>
                  <p:cNvPr id="18" name="직선 화살표 연결선 17"/>
                  <p:cNvCxnSpPr/>
                  <p:nvPr/>
                </p:nvCxnSpPr>
                <p:spPr>
                  <a:xfrm>
                    <a:off x="5749427" y="4413154"/>
                    <a:ext cx="640084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9" name="모서리가 둥근 직사각형 18"/>
                  <p:cNvSpPr/>
                  <p:nvPr/>
                </p:nvSpPr>
                <p:spPr>
                  <a:xfrm>
                    <a:off x="6389510" y="4185652"/>
                    <a:ext cx="1027289" cy="498197"/>
                  </a:xfrm>
                  <a:prstGeom prst="roundRect">
                    <a:avLst/>
                  </a:prstGeom>
                  <a:noFill/>
                  <a:ln w="1651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cxnSp>
                <p:nvCxnSpPr>
                  <p:cNvPr id="20" name="직선 화살표 연결선 19"/>
                  <p:cNvCxnSpPr/>
                  <p:nvPr/>
                </p:nvCxnSpPr>
                <p:spPr>
                  <a:xfrm>
                    <a:off x="7425828" y="1954925"/>
                    <a:ext cx="640084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직선 화살표 연결선 20"/>
                  <p:cNvCxnSpPr/>
                  <p:nvPr/>
                </p:nvCxnSpPr>
                <p:spPr>
                  <a:xfrm>
                    <a:off x="7430767" y="4413154"/>
                    <a:ext cx="640084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2" name="모서리가 둥근 직사각형 21"/>
                  <p:cNvSpPr/>
                  <p:nvPr/>
                </p:nvSpPr>
                <p:spPr>
                  <a:xfrm>
                    <a:off x="8077216" y="1276327"/>
                    <a:ext cx="1864581" cy="3791282"/>
                  </a:xfrm>
                  <a:prstGeom prst="round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sp>
              <p:nvSpPr>
                <p:cNvPr id="12" name="TextBox 11"/>
                <p:cNvSpPr txBox="1"/>
                <p:nvPr/>
              </p:nvSpPr>
              <p:spPr>
                <a:xfrm>
                  <a:off x="6358854" y="1808869"/>
                  <a:ext cx="1073631" cy="5151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900" b="1" dirty="0" smtClean="0">
                      <a:solidFill>
                        <a:schemeClr val="tx1"/>
                      </a:solidFill>
                      <a:latin typeface="돋움" panose="020B0600000101010101" pitchFamily="50" charset="-127"/>
                      <a:ea typeface="돋움" panose="020B0600000101010101" pitchFamily="50" charset="-127"/>
                    </a:rPr>
                    <a:t>ADC</a:t>
                  </a:r>
                  <a:endParaRPr lang="ko-KR" altLang="en-US" sz="900" b="1" dirty="0">
                    <a:solidFill>
                      <a:schemeClr val="tx1"/>
                    </a:solidFill>
                    <a:latin typeface="돋움" panose="020B0600000101010101" pitchFamily="50" charset="-127"/>
                    <a:ea typeface="돋움" panose="020B0600000101010101" pitchFamily="50" charset="-127"/>
                  </a:endParaRPr>
                </a:p>
              </p:txBody>
            </p:sp>
          </p:grpSp>
          <p:sp>
            <p:nvSpPr>
              <p:cNvPr id="10" name="TextBox 9"/>
              <p:cNvSpPr txBox="1"/>
              <p:nvPr/>
            </p:nvSpPr>
            <p:spPr>
              <a:xfrm>
                <a:off x="4623111" y="4044523"/>
                <a:ext cx="806635" cy="387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900" b="1" dirty="0" smtClean="0">
                    <a:solidFill>
                      <a:schemeClr val="tx1"/>
                    </a:solidFill>
                    <a:latin typeface="돋움" panose="020B0600000101010101" pitchFamily="50" charset="-127"/>
                    <a:ea typeface="돋움" panose="020B0600000101010101" pitchFamily="50" charset="-127"/>
                  </a:rPr>
                  <a:t>ADC</a:t>
                </a:r>
                <a:endParaRPr lang="ko-KR" altLang="en-US" sz="900" b="1" dirty="0">
                  <a:solidFill>
                    <a:schemeClr val="tx1"/>
                  </a:solidFill>
                  <a:latin typeface="돋움" panose="020B0600000101010101" pitchFamily="50" charset="-127"/>
                  <a:ea typeface="돋움" panose="020B0600000101010101" pitchFamily="50" charset="-127"/>
                </a:endParaRPr>
              </a:p>
            </p:txBody>
          </p:sp>
        </p:grpSp>
        <p:sp>
          <p:nvSpPr>
            <p:cNvPr id="2" name="순서도: 논리합 1"/>
            <p:cNvSpPr/>
            <p:nvPr/>
          </p:nvSpPr>
          <p:spPr bwMode="auto">
            <a:xfrm>
              <a:off x="6634308" y="2685886"/>
              <a:ext cx="168456" cy="178532"/>
            </a:xfrm>
            <a:prstGeom prst="flowChartOr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8" name="순서도: 논리합 167"/>
            <p:cNvSpPr/>
            <p:nvPr/>
          </p:nvSpPr>
          <p:spPr bwMode="auto">
            <a:xfrm>
              <a:off x="6640356" y="3680871"/>
              <a:ext cx="168456" cy="178532"/>
            </a:xfrm>
            <a:prstGeom prst="flowChartOr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err="1" smtClean="0"/>
              <a:t>Myeong-Jin</a:t>
            </a:r>
            <a:r>
              <a:rPr lang="en-GB" dirty="0" smtClean="0"/>
              <a:t>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Roles of RF and Digital </a:t>
            </a:r>
            <a:r>
              <a:rPr lang="en-US" dirty="0" err="1" smtClean="0"/>
              <a:t>Beamformings</a:t>
            </a:r>
            <a:endParaRPr lang="en-US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971600" y="2287836"/>
            <a:ext cx="2880320" cy="5651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dirty="0" smtClean="0"/>
              <a:t>RF beamforming</a:t>
            </a:r>
            <a:endParaRPr kumimoji="0" lang="ko-KR" altLang="en-US" sz="2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5423966" y="2284006"/>
            <a:ext cx="2962226" cy="5651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dirty="0" smtClean="0"/>
              <a:t>Increase the link gain</a:t>
            </a:r>
            <a:endParaRPr kumimoji="0" lang="ko-KR" altLang="en-US" sz="2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971600" y="3645024"/>
            <a:ext cx="2880320" cy="5651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dirty="0" smtClean="0"/>
              <a:t>Digital beamforming</a:t>
            </a:r>
            <a:endParaRPr kumimoji="0" lang="ko-KR" altLang="en-US" sz="2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5423966" y="3431741"/>
            <a:ext cx="2964458" cy="9196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dirty="0" smtClean="0"/>
              <a:t>Increase the spatial multiplexing gain</a:t>
            </a:r>
            <a:endParaRPr kumimoji="0" lang="ko-KR" altLang="en-US" sz="2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7584" y="5018968"/>
            <a:ext cx="7640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</a:rPr>
              <a:t>AP (or </a:t>
            </a:r>
            <a:r>
              <a:rPr lang="en-US" altLang="ko-KR" sz="2000" dirty="0" err="1" smtClean="0">
                <a:solidFill>
                  <a:schemeClr val="tx1"/>
                </a:solidFill>
              </a:rPr>
              <a:t>Tx</a:t>
            </a:r>
            <a:r>
              <a:rPr lang="en-US" altLang="ko-KR" sz="2000" dirty="0" smtClean="0">
                <a:solidFill>
                  <a:schemeClr val="tx1"/>
                </a:solidFill>
              </a:rPr>
              <a:t>) needs to know the </a:t>
            </a:r>
            <a:r>
              <a:rPr lang="en-US" altLang="ko-KR" sz="2000" i="1" dirty="0" smtClean="0">
                <a:solidFill>
                  <a:srgbClr val="FF0000"/>
                </a:solidFill>
              </a:rPr>
              <a:t>effective channel matrix (or simply CSI) </a:t>
            </a:r>
            <a:r>
              <a:rPr lang="en-US" altLang="ko-KR" sz="2000" dirty="0" smtClean="0">
                <a:solidFill>
                  <a:schemeClr val="tx1"/>
                </a:solidFill>
              </a:rPr>
              <a:t>to obtain beamforming gain.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2" name="오른쪽 화살표 1"/>
          <p:cNvSpPr/>
          <p:nvPr/>
        </p:nvSpPr>
        <p:spPr bwMode="auto">
          <a:xfrm>
            <a:off x="3948918" y="2386536"/>
            <a:ext cx="1368152" cy="36004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오른쪽 화살표 15"/>
          <p:cNvSpPr/>
          <p:nvPr/>
        </p:nvSpPr>
        <p:spPr bwMode="auto">
          <a:xfrm>
            <a:off x="3948918" y="3747554"/>
            <a:ext cx="1368152" cy="36004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0086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Difficulty in Estimating Channel Matrix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latinLnBrk="0" hangingPunct="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ko-KR" sz="2000" dirty="0"/>
              <a:t>Effective channel matrix </a:t>
            </a:r>
          </a:p>
          <a:p>
            <a:pPr eaLnBrk="0" latinLnBrk="0" hangingPunct="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 eaLnBrk="0" latinLnBrk="0" hangingPunct="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ko-KR" sz="2000" dirty="0"/>
              <a:t>We need to know the full CSI, that is, </a:t>
            </a:r>
            <a:r>
              <a:rPr lang="en-US" altLang="ko-KR" sz="2000" dirty="0" smtClean="0"/>
              <a:t>H for the calculation of </a:t>
            </a:r>
            <a:r>
              <a:rPr lang="en-US" altLang="ko-KR" sz="2000" dirty="0" err="1" smtClean="0"/>
              <a:t>H</a:t>
            </a:r>
            <a:r>
              <a:rPr lang="en-US" altLang="ko-KR" sz="2000" baseline="-25000" dirty="0" err="1" smtClean="0"/>
              <a:t>eff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pPr eaLnBrk="0" latinLnBrk="0" hangingPunct="0">
              <a:lnSpc>
                <a:spcPct val="125000"/>
              </a:lnSpc>
              <a:buFont typeface="Times New Roman" pitchFamily="16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However, it is difficult to estimate full CSI in </a:t>
            </a:r>
            <a:r>
              <a:rPr lang="en-US" altLang="ko-KR" sz="2000" dirty="0" err="1">
                <a:solidFill>
                  <a:schemeClr val="tx1"/>
                </a:solidFill>
              </a:rPr>
              <a:t>mmWave</a:t>
            </a:r>
            <a:r>
              <a:rPr lang="en-US" altLang="ko-KR" sz="2000" dirty="0">
                <a:solidFill>
                  <a:schemeClr val="tx1"/>
                </a:solidFill>
              </a:rPr>
              <a:t> systems due to the following reasons.</a:t>
            </a:r>
          </a:p>
          <a:p>
            <a:pPr lvl="1" eaLnBrk="0" latinLnBrk="0" hangingPunct="0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en-US" altLang="ko-KR" sz="1600" dirty="0">
                <a:solidFill>
                  <a:schemeClr val="tx1"/>
                </a:solidFill>
              </a:rPr>
              <a:t>Usually we have small SNR value before </a:t>
            </a:r>
            <a:r>
              <a:rPr lang="en-US" altLang="ko-KR" sz="1600" dirty="0" err="1">
                <a:solidFill>
                  <a:schemeClr val="tx1"/>
                </a:solidFill>
              </a:rPr>
              <a:t>beamforming</a:t>
            </a:r>
            <a:r>
              <a:rPr lang="en-US" altLang="ko-KR" sz="1600" dirty="0">
                <a:solidFill>
                  <a:schemeClr val="tx1"/>
                </a:solidFill>
              </a:rPr>
              <a:t>.</a:t>
            </a:r>
          </a:p>
          <a:p>
            <a:pPr lvl="1" eaLnBrk="0" latinLnBrk="0" hangingPunct="0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en-US" altLang="ko-KR" sz="1600" dirty="0">
                <a:solidFill>
                  <a:schemeClr val="tx1"/>
                </a:solidFill>
              </a:rPr>
              <a:t>The large number of antennas causes to require a huge training overhead.</a:t>
            </a:r>
          </a:p>
          <a:p>
            <a:pPr lvl="1" eaLnBrk="0" latinLnBrk="0" hangingPunct="0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en-US" altLang="ko-KR" sz="1600" dirty="0">
                <a:solidFill>
                  <a:schemeClr val="tx1"/>
                </a:solidFill>
              </a:rPr>
              <a:t>Even though the full CSI is obtained, developing the efficient feedback scheme of the full CSI is difficult due to the large size of the channel matrix.</a:t>
            </a:r>
          </a:p>
          <a:p>
            <a:pPr eaLnBrk="0" latinLnBrk="0" hangingPunct="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FF0000"/>
                </a:solidFill>
              </a:rPr>
              <a:t>So, we estimate the effective channel matrix instead of the full channel matrix </a:t>
            </a:r>
            <a:r>
              <a:rPr lang="en-US" altLang="ko-KR" sz="2000" dirty="0" smtClean="0">
                <a:solidFill>
                  <a:srgbClr val="FF0000"/>
                </a:solidFill>
              </a:rPr>
              <a:t>once </a:t>
            </a:r>
            <a:r>
              <a:rPr lang="en-US" altLang="ko-KR" sz="2000" dirty="0">
                <a:solidFill>
                  <a:srgbClr val="FF0000"/>
                </a:solidFill>
              </a:rPr>
              <a:t>RF beams are determined.</a:t>
            </a:r>
          </a:p>
          <a:p>
            <a:pPr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July 2015</a:t>
            </a:r>
            <a:endParaRPr lang="en-GB" dirty="0"/>
          </a:p>
        </p:txBody>
      </p:sp>
      <p:sp>
        <p:nvSpPr>
          <p:cNvPr id="10" name="직사각형 9"/>
          <p:cNvSpPr/>
          <p:nvPr/>
        </p:nvSpPr>
        <p:spPr>
          <a:xfrm>
            <a:off x="3657587" y="2492896"/>
            <a:ext cx="24320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ko-KR" sz="2000" b="1" kern="0" dirty="0" err="1">
                <a:solidFill>
                  <a:srgbClr val="FF0000"/>
                </a:solidFill>
                <a:latin typeface="Times New Roman"/>
                <a:ea typeface="MS Gothic"/>
              </a:rPr>
              <a:t>H</a:t>
            </a:r>
            <a:r>
              <a:rPr lang="en-GB" altLang="ko-KR" sz="2000" b="1" kern="0" baseline="-25000" dirty="0" err="1">
                <a:solidFill>
                  <a:srgbClr val="FF0000"/>
                </a:solidFill>
                <a:latin typeface="Times New Roman"/>
                <a:ea typeface="MS Gothic"/>
              </a:rPr>
              <a:t>eff</a:t>
            </a:r>
            <a:r>
              <a:rPr lang="en-GB" altLang="ko-KR" sz="2000" b="1" kern="0" baseline="-25000" dirty="0">
                <a:solidFill>
                  <a:srgbClr val="FF0000"/>
                </a:solidFill>
                <a:latin typeface="Times New Roman"/>
                <a:ea typeface="MS Gothic"/>
              </a:rPr>
              <a:t> </a:t>
            </a:r>
            <a:r>
              <a:rPr lang="en-GB" altLang="ko-KR" sz="2000" b="1" kern="0" dirty="0">
                <a:solidFill>
                  <a:srgbClr val="FF0000"/>
                </a:solidFill>
                <a:latin typeface="Times New Roman"/>
                <a:ea typeface="MS Gothic"/>
              </a:rPr>
              <a:t>= </a:t>
            </a:r>
            <a:r>
              <a:rPr lang="en-GB" altLang="ko-KR" sz="2000" b="1" kern="0" dirty="0" err="1" smtClean="0">
                <a:solidFill>
                  <a:srgbClr val="FF0000"/>
                </a:solidFill>
                <a:latin typeface="Times New Roman"/>
                <a:ea typeface="MS Gothic"/>
              </a:rPr>
              <a:t>W</a:t>
            </a:r>
            <a:r>
              <a:rPr lang="en-GB" altLang="ko-KR" sz="2000" b="1" baseline="-25000" dirty="0" err="1" smtClean="0">
                <a:solidFill>
                  <a:srgbClr val="FF0000"/>
                </a:solidFill>
              </a:rPr>
              <a:t>Rx,</a:t>
            </a:r>
            <a:r>
              <a:rPr lang="en-GB" altLang="ko-KR" sz="2000" b="1" kern="0" baseline="-25000" dirty="0" err="1" smtClean="0">
                <a:solidFill>
                  <a:srgbClr val="FF0000"/>
                </a:solidFill>
                <a:latin typeface="Times New Roman"/>
                <a:ea typeface="MS Gothic"/>
              </a:rPr>
              <a:t>RF</a:t>
            </a:r>
            <a:r>
              <a:rPr lang="en-GB" altLang="ko-KR" sz="2000" b="1" kern="0" dirty="0" err="1" smtClean="0">
                <a:solidFill>
                  <a:srgbClr val="FF0000"/>
                </a:solidFill>
                <a:latin typeface="Times New Roman"/>
                <a:ea typeface="MS Gothic"/>
              </a:rPr>
              <a:t>HF</a:t>
            </a:r>
            <a:r>
              <a:rPr lang="en-GB" altLang="ko-KR" sz="2000" b="1" baseline="-25000" dirty="0" err="1" smtClean="0">
                <a:solidFill>
                  <a:srgbClr val="FF0000"/>
                </a:solidFill>
              </a:rPr>
              <a:t>Tx,</a:t>
            </a:r>
            <a:r>
              <a:rPr lang="en-GB" altLang="ko-KR" sz="2000" b="1" kern="0" baseline="-25000" dirty="0" err="1" smtClean="0">
                <a:solidFill>
                  <a:srgbClr val="FF0000"/>
                </a:solidFill>
                <a:latin typeface="Times New Roman"/>
                <a:ea typeface="MS Gothic"/>
              </a:rPr>
              <a:t>RF</a:t>
            </a:r>
            <a:r>
              <a:rPr lang="en-GB" altLang="ko-KR" sz="2000" b="1" kern="0" baseline="-25000" dirty="0" smtClean="0">
                <a:solidFill>
                  <a:srgbClr val="FF0000"/>
                </a:solidFill>
                <a:latin typeface="Times New Roman"/>
                <a:ea typeface="MS Gothic"/>
              </a:rPr>
              <a:t> </a:t>
            </a:r>
            <a:endParaRPr lang="ko-KR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7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sz="2800" dirty="0"/>
              <a:t>Contributions</a:t>
            </a:r>
            <a:endParaRPr lang="en-US" sz="27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18648" cy="4114800"/>
          </a:xfrm>
          <a:ln/>
        </p:spPr>
        <p:txBody>
          <a:bodyPr/>
          <a:lstStyle/>
          <a:p>
            <a:pPr eaLnBrk="0" latinLnBrk="0" hangingPunct="0">
              <a:lnSpc>
                <a:spcPct val="150000"/>
              </a:lnSpc>
              <a:buFont typeface="Times New Roman" pitchFamily="16" charset="0"/>
              <a:buChar char="•"/>
            </a:pPr>
            <a:r>
              <a:rPr lang="en-US" sz="2000" dirty="0"/>
              <a:t>We here want to provide an example of procedure about how to obtain CSI at TX in hybrid </a:t>
            </a:r>
            <a:r>
              <a:rPr lang="en-US" sz="2000" dirty="0" err="1"/>
              <a:t>beamforming</a:t>
            </a:r>
            <a:r>
              <a:rPr lang="en-US" sz="2000" dirty="0"/>
              <a:t> system.</a:t>
            </a:r>
          </a:p>
          <a:p>
            <a:pPr>
              <a:lnSpc>
                <a:spcPct val="150000"/>
              </a:lnSpc>
              <a:buFont typeface="Times New Roman" pitchFamily="16" charset="0"/>
              <a:buChar char="•"/>
            </a:pPr>
            <a:endParaRPr lang="en-US" altLang="ko-KR" dirty="0"/>
          </a:p>
          <a:p>
            <a:pPr>
              <a:lnSpc>
                <a:spcPct val="150000"/>
              </a:lnSpc>
              <a:buFont typeface="Times New Roman" pitchFamily="16" charset="0"/>
              <a:buChar char="•"/>
            </a:pP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7935047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700" dirty="0" smtClean="0"/>
              <a:t>Procedure for Hybrid </a:t>
            </a:r>
            <a:r>
              <a:rPr lang="en-US" sz="2700" dirty="0" err="1" smtClean="0"/>
              <a:t>Beamforming</a:t>
            </a:r>
            <a:r>
              <a:rPr lang="en-US" sz="2700" dirty="0" smtClean="0"/>
              <a:t> Design </a:t>
            </a:r>
            <a:br>
              <a:rPr lang="en-US" sz="2700" dirty="0" smtClean="0"/>
            </a:br>
            <a:r>
              <a:rPr lang="en-US" sz="2700" dirty="0" smtClean="0"/>
              <a:t>with </a:t>
            </a:r>
            <a:r>
              <a:rPr lang="en-US" sz="2700" dirty="0"/>
              <a:t>E</a:t>
            </a:r>
            <a:r>
              <a:rPr lang="en-US" sz="2700" dirty="0" smtClean="0"/>
              <a:t>ffective Channel Information (1/2)</a:t>
            </a:r>
            <a:endParaRPr lang="en-US" sz="2700" dirty="0"/>
          </a:p>
        </p:txBody>
      </p:sp>
      <p:sp>
        <p:nvSpPr>
          <p:cNvPr id="9" name="직사각형 8"/>
          <p:cNvSpPr/>
          <p:nvPr/>
        </p:nvSpPr>
        <p:spPr bwMode="auto">
          <a:xfrm>
            <a:off x="3203848" y="2276872"/>
            <a:ext cx="720080" cy="1717228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5364088" y="2276872"/>
            <a:ext cx="720080" cy="1717228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732769" y="5012781"/>
            <a:ext cx="2543087" cy="12241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altLang="ko-KR" sz="2000" b="1" dirty="0" smtClean="0"/>
              <a:t>Determination </a:t>
            </a:r>
            <a:r>
              <a:rPr lang="en-GB" altLang="ko-KR" sz="2000" b="1" dirty="0"/>
              <a:t>of RF </a:t>
            </a:r>
            <a:r>
              <a:rPr lang="en-GB" altLang="ko-KR" sz="2000" b="1" dirty="0" err="1"/>
              <a:t>beamforming</a:t>
            </a:r>
            <a:r>
              <a:rPr lang="en-GB" altLang="ko-KR" sz="2000" b="1" dirty="0"/>
              <a:t>/filter </a:t>
            </a:r>
          </a:p>
        </p:txBody>
      </p:sp>
      <p:cxnSp>
        <p:nvCxnSpPr>
          <p:cNvPr id="13" name="직선 화살표 연결선 12"/>
          <p:cNvCxnSpPr>
            <a:stCxn id="9" idx="2"/>
            <a:endCxn id="10" idx="0"/>
          </p:cNvCxnSpPr>
          <p:nvPr/>
        </p:nvCxnSpPr>
        <p:spPr bwMode="auto">
          <a:xfrm flipH="1">
            <a:off x="2004313" y="3994100"/>
            <a:ext cx="1559575" cy="1018681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/>
          <p:nvPr/>
        </p:nvCxnSpPr>
        <p:spPr bwMode="auto">
          <a:xfrm flipH="1">
            <a:off x="2004313" y="4004669"/>
            <a:ext cx="3586492" cy="1008112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6" name="직사각형 175"/>
          <p:cNvSpPr/>
          <p:nvPr/>
        </p:nvSpPr>
        <p:spPr>
          <a:xfrm>
            <a:off x="4915700" y="4168805"/>
            <a:ext cx="16564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ko-KR" sz="1200" b="1" kern="0" dirty="0" err="1">
                <a:solidFill>
                  <a:srgbClr val="FF0000"/>
                </a:solidFill>
                <a:latin typeface="Times New Roman"/>
                <a:ea typeface="MS Gothic"/>
              </a:rPr>
              <a:t>H</a:t>
            </a:r>
            <a:r>
              <a:rPr lang="en-GB" altLang="ko-KR" sz="1200" b="1" kern="0" baseline="-25000" dirty="0" err="1">
                <a:solidFill>
                  <a:srgbClr val="FF0000"/>
                </a:solidFill>
                <a:latin typeface="Times New Roman"/>
                <a:ea typeface="MS Gothic"/>
              </a:rPr>
              <a:t>eff</a:t>
            </a:r>
            <a:r>
              <a:rPr lang="en-GB" altLang="ko-KR" sz="1200" b="1" kern="0" baseline="-25000" dirty="0">
                <a:solidFill>
                  <a:srgbClr val="FF0000"/>
                </a:solidFill>
                <a:latin typeface="Times New Roman"/>
                <a:ea typeface="MS Gothic"/>
              </a:rPr>
              <a:t> </a:t>
            </a:r>
            <a:r>
              <a:rPr lang="en-GB" altLang="ko-KR" sz="1200" b="1" kern="0" dirty="0">
                <a:solidFill>
                  <a:srgbClr val="FF0000"/>
                </a:solidFill>
                <a:latin typeface="Times New Roman"/>
                <a:ea typeface="MS Gothic"/>
              </a:rPr>
              <a:t>= </a:t>
            </a:r>
            <a:r>
              <a:rPr lang="en-GB" altLang="ko-KR" sz="1200" b="1" kern="0" dirty="0" err="1" smtClean="0">
                <a:solidFill>
                  <a:srgbClr val="FF0000"/>
                </a:solidFill>
                <a:latin typeface="Times New Roman"/>
                <a:ea typeface="MS Gothic"/>
              </a:rPr>
              <a:t>W</a:t>
            </a:r>
            <a:r>
              <a:rPr lang="en-GB" altLang="ko-KR" sz="1200" b="1" baseline="-25000" dirty="0" err="1" smtClean="0">
                <a:solidFill>
                  <a:srgbClr val="FF0000"/>
                </a:solidFill>
              </a:rPr>
              <a:t>Rx,</a:t>
            </a:r>
            <a:r>
              <a:rPr lang="en-GB" altLang="ko-KR" sz="1200" b="1" kern="0" baseline="-25000" dirty="0" err="1" smtClean="0">
                <a:solidFill>
                  <a:srgbClr val="FF0000"/>
                </a:solidFill>
                <a:latin typeface="Times New Roman"/>
                <a:ea typeface="MS Gothic"/>
              </a:rPr>
              <a:t>RF</a:t>
            </a:r>
            <a:r>
              <a:rPr lang="en-GB" altLang="ko-KR" sz="1200" b="1" kern="0" dirty="0" err="1" smtClean="0">
                <a:solidFill>
                  <a:srgbClr val="FF0000"/>
                </a:solidFill>
                <a:latin typeface="Times New Roman"/>
                <a:ea typeface="MS Gothic"/>
              </a:rPr>
              <a:t>HF</a:t>
            </a:r>
            <a:r>
              <a:rPr lang="en-GB" altLang="ko-KR" sz="1200" b="1" baseline="-25000" dirty="0" err="1" smtClean="0">
                <a:solidFill>
                  <a:srgbClr val="FF0000"/>
                </a:solidFill>
              </a:rPr>
              <a:t>Tx,</a:t>
            </a:r>
            <a:r>
              <a:rPr lang="en-GB" altLang="ko-KR" sz="1200" b="1" kern="0" baseline="-25000" dirty="0" err="1" smtClean="0">
                <a:solidFill>
                  <a:srgbClr val="FF0000"/>
                </a:solidFill>
                <a:latin typeface="Times New Roman"/>
                <a:ea typeface="MS Gothic"/>
              </a:rPr>
              <a:t>RF</a:t>
            </a:r>
            <a:r>
              <a:rPr lang="en-GB" altLang="ko-KR" sz="1200" b="1" kern="0" baseline="-25000" dirty="0" smtClean="0">
                <a:solidFill>
                  <a:srgbClr val="FF0000"/>
                </a:solidFill>
                <a:latin typeface="Times New Roman"/>
                <a:ea typeface="MS Gothic"/>
              </a:rPr>
              <a:t> </a:t>
            </a:r>
            <a:endParaRPr lang="ko-KR" altLang="en-US" sz="1600" b="1" dirty="0">
              <a:solidFill>
                <a:srgbClr val="FF0000"/>
              </a:solidFill>
            </a:endParaRPr>
          </a:p>
        </p:txBody>
      </p:sp>
      <p:sp>
        <p:nvSpPr>
          <p:cNvPr id="177" name="Rectangle 2"/>
          <p:cNvSpPr/>
          <p:nvPr/>
        </p:nvSpPr>
        <p:spPr bwMode="auto">
          <a:xfrm>
            <a:off x="2923613" y="2022022"/>
            <a:ext cx="3483289" cy="219906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8" name="직사각형 177"/>
          <p:cNvSpPr/>
          <p:nvPr/>
        </p:nvSpPr>
        <p:spPr bwMode="auto">
          <a:xfrm>
            <a:off x="3411132" y="5027768"/>
            <a:ext cx="2506600" cy="1224136"/>
          </a:xfrm>
          <a:prstGeom prst="rect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eaLnBrk="1" latinLnBrk="1" hangingPunct="1">
              <a:spcBef>
                <a:spcPts val="600"/>
              </a:spcBef>
            </a:pPr>
            <a:r>
              <a:rPr lang="en-GB" altLang="ko-KR" sz="2000" b="1" kern="0" dirty="0">
                <a:solidFill>
                  <a:schemeClr val="bg1"/>
                </a:solidFill>
              </a:rPr>
              <a:t>Feedback of effective channel </a:t>
            </a:r>
            <a:r>
              <a:rPr lang="en-GB" altLang="ko-KR" sz="2000" b="1" kern="0" dirty="0" smtClean="0">
                <a:solidFill>
                  <a:schemeClr val="bg1"/>
                </a:solidFill>
              </a:rPr>
              <a:t>information</a:t>
            </a:r>
            <a:endParaRPr lang="en-GB" altLang="ko-KR" sz="2000" dirty="0">
              <a:solidFill>
                <a:schemeClr val="bg1"/>
              </a:solidFill>
            </a:endParaRPr>
          </a:p>
        </p:txBody>
      </p:sp>
      <p:cxnSp>
        <p:nvCxnSpPr>
          <p:cNvPr id="184" name="직선 화살표 연결선 183"/>
          <p:cNvCxnSpPr>
            <a:stCxn id="177" idx="2"/>
            <a:endCxn id="178" idx="0"/>
          </p:cNvCxnSpPr>
          <p:nvPr/>
        </p:nvCxnSpPr>
        <p:spPr bwMode="auto">
          <a:xfrm flipH="1">
            <a:off x="4664432" y="4221087"/>
            <a:ext cx="826" cy="806681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8" name="직사각형 187"/>
          <p:cNvSpPr/>
          <p:nvPr/>
        </p:nvSpPr>
        <p:spPr bwMode="auto">
          <a:xfrm>
            <a:off x="6026465" y="5017985"/>
            <a:ext cx="2506600" cy="12241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latinLnBrk="1" hangingPunct="1">
              <a:spcBef>
                <a:spcPts val="600"/>
              </a:spcBef>
            </a:pPr>
            <a:r>
              <a:rPr lang="en-GB" altLang="ko-KR" sz="2000" b="1" dirty="0"/>
              <a:t>Design of digital </a:t>
            </a:r>
            <a:r>
              <a:rPr lang="en-GB" altLang="ko-KR" sz="2000" b="1" dirty="0" err="1" smtClean="0"/>
              <a:t>beamforming</a:t>
            </a:r>
            <a:r>
              <a:rPr lang="en-GB" altLang="ko-KR" sz="2000" b="1" dirty="0" smtClean="0"/>
              <a:t>/filter</a:t>
            </a:r>
            <a:endParaRPr lang="en-GB" altLang="ko-KR" sz="2000" b="1" dirty="0"/>
          </a:p>
        </p:txBody>
      </p:sp>
      <p:cxnSp>
        <p:nvCxnSpPr>
          <p:cNvPr id="190" name="직선 화살표 연결선 189"/>
          <p:cNvCxnSpPr>
            <a:endCxn id="188" idx="0"/>
          </p:cNvCxnSpPr>
          <p:nvPr/>
        </p:nvCxnSpPr>
        <p:spPr bwMode="auto">
          <a:xfrm>
            <a:off x="1845750" y="3889592"/>
            <a:ext cx="5434015" cy="1128393"/>
          </a:xfrm>
          <a:prstGeom prst="straightConnector1">
            <a:avLst/>
          </a:prstGeom>
          <a:ln w="127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직선 화살표 연결선 190"/>
          <p:cNvCxnSpPr>
            <a:endCxn id="188" idx="0"/>
          </p:cNvCxnSpPr>
          <p:nvPr/>
        </p:nvCxnSpPr>
        <p:spPr bwMode="auto">
          <a:xfrm flipH="1">
            <a:off x="7279765" y="3889592"/>
            <a:ext cx="214630" cy="1128393"/>
          </a:xfrm>
          <a:prstGeom prst="straightConnector1">
            <a:avLst/>
          </a:prstGeom>
          <a:ln w="127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21" name="타원 9220"/>
          <p:cNvSpPr/>
          <p:nvPr/>
        </p:nvSpPr>
        <p:spPr bwMode="auto">
          <a:xfrm>
            <a:off x="2339628" y="4354140"/>
            <a:ext cx="605313" cy="50405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ko-KR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8" name="타원 197"/>
          <p:cNvSpPr/>
          <p:nvPr/>
        </p:nvSpPr>
        <p:spPr bwMode="auto">
          <a:xfrm>
            <a:off x="4361775" y="4365104"/>
            <a:ext cx="605313" cy="504057"/>
          </a:xfrm>
          <a:prstGeom prst="ellipse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ko-KR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9" name="타원 198"/>
          <p:cNvSpPr/>
          <p:nvPr/>
        </p:nvSpPr>
        <p:spPr bwMode="auto">
          <a:xfrm>
            <a:off x="6995160" y="4365103"/>
            <a:ext cx="605313" cy="50405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ko-KR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136" y="2034000"/>
            <a:ext cx="7262085" cy="193869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719496" y="1856653"/>
            <a:ext cx="645840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rgbClr val="C00000"/>
                </a:solidFill>
              </a:rPr>
              <a:t>AP</a:t>
            </a:r>
            <a:endParaRPr lang="ko-KR" altLang="en-US" sz="2000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00473" y="1859827"/>
            <a:ext cx="750835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rgbClr val="C00000"/>
                </a:solidFill>
              </a:rPr>
              <a:t>STA</a:t>
            </a:r>
            <a:endParaRPr lang="ko-KR" alt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7210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700" dirty="0" smtClean="0"/>
              <a:t>Procedure for Hybrid </a:t>
            </a:r>
            <a:r>
              <a:rPr lang="en-US" sz="2700" dirty="0" err="1" smtClean="0"/>
              <a:t>Beamforming</a:t>
            </a:r>
            <a:r>
              <a:rPr lang="en-US" sz="2700" dirty="0" smtClean="0"/>
              <a:t> Design </a:t>
            </a:r>
            <a:br>
              <a:rPr lang="en-US" sz="2700" dirty="0" smtClean="0"/>
            </a:br>
            <a:r>
              <a:rPr lang="en-US" sz="2700" dirty="0" smtClean="0"/>
              <a:t>with </a:t>
            </a:r>
            <a:r>
              <a:rPr lang="en-US" sz="2700" dirty="0"/>
              <a:t>E</a:t>
            </a:r>
            <a:r>
              <a:rPr lang="en-US" sz="2700" dirty="0" smtClean="0"/>
              <a:t>ffective Channel Information</a:t>
            </a:r>
            <a:r>
              <a:rPr lang="en-US" altLang="ko-KR" sz="2700" dirty="0"/>
              <a:t> </a:t>
            </a:r>
            <a:r>
              <a:rPr lang="en-US" altLang="ko-KR" sz="2700" dirty="0" smtClean="0"/>
              <a:t>(2/2</a:t>
            </a:r>
            <a:r>
              <a:rPr lang="en-US" altLang="ko-KR" sz="2700" dirty="0"/>
              <a:t>)</a:t>
            </a:r>
            <a:endParaRPr lang="en-US" sz="27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eaLnBrk="0" latinLnBrk="0" hangingPunct="0">
              <a:buFont typeface="Times New Roman" pitchFamily="16" charset="0"/>
              <a:buChar char="•"/>
            </a:pPr>
            <a:r>
              <a:rPr lang="en-GB" sz="2000" dirty="0" smtClean="0"/>
              <a:t>Stage 1</a:t>
            </a:r>
            <a:r>
              <a:rPr lang="en-GB" sz="2000" dirty="0"/>
              <a:t>: D</a:t>
            </a:r>
            <a:r>
              <a:rPr lang="en-GB" sz="2000" dirty="0" smtClean="0"/>
              <a:t>etermination of RF </a:t>
            </a:r>
            <a:r>
              <a:rPr lang="en-GB" sz="2000" dirty="0"/>
              <a:t>beamforming/filter </a:t>
            </a:r>
            <a:endParaRPr lang="en-GB" sz="2000" dirty="0" smtClean="0"/>
          </a:p>
          <a:p>
            <a:pPr marL="800100" lvl="1" indent="-342900" eaLnBrk="0" latinLnBrk="0" hangingPunct="0">
              <a:buFont typeface="Wingdings" panose="05000000000000000000" pitchFamily="2" charset="2"/>
              <a:buChar char="Ø"/>
            </a:pPr>
            <a:r>
              <a:rPr lang="en-GB" sz="1800" dirty="0" smtClean="0"/>
              <a:t>Without considering the effect </a:t>
            </a:r>
            <a:r>
              <a:rPr lang="en-GB" sz="1800" dirty="0"/>
              <a:t>of digital </a:t>
            </a:r>
            <a:r>
              <a:rPr lang="en-GB" sz="1800" dirty="0" err="1"/>
              <a:t>beamforming</a:t>
            </a:r>
            <a:r>
              <a:rPr lang="en-GB" sz="1800" dirty="0"/>
              <a:t>/filter </a:t>
            </a:r>
            <a:r>
              <a:rPr lang="en-GB" sz="1800" dirty="0" smtClean="0"/>
              <a:t>(</a:t>
            </a:r>
            <a:r>
              <a:rPr lang="en-GB" altLang="ko-KR" sz="1800" b="1" dirty="0" smtClean="0"/>
              <a:t>W</a:t>
            </a:r>
            <a:r>
              <a:rPr lang="en-GB" altLang="ko-KR" sz="1800" baseline="-25000" dirty="0" smtClean="0"/>
              <a:t>BB</a:t>
            </a:r>
            <a:r>
              <a:rPr lang="en-GB" altLang="ko-KR" sz="1800" dirty="0"/>
              <a:t> =I </a:t>
            </a:r>
            <a:r>
              <a:rPr lang="en-GB" altLang="ko-KR" sz="1800" dirty="0" smtClean="0"/>
              <a:t>, </a:t>
            </a:r>
            <a:r>
              <a:rPr lang="en-GB" altLang="ko-KR" sz="1800" b="1" dirty="0" smtClean="0"/>
              <a:t>F</a:t>
            </a:r>
            <a:r>
              <a:rPr lang="en-GB" altLang="ko-KR" sz="1800" baseline="-25000" dirty="0" smtClean="0"/>
              <a:t>BB</a:t>
            </a:r>
            <a:r>
              <a:rPr lang="en-GB" altLang="ko-KR" sz="1800" dirty="0"/>
              <a:t> </a:t>
            </a:r>
            <a:r>
              <a:rPr lang="en-GB" altLang="ko-KR" sz="1800" dirty="0" smtClean="0"/>
              <a:t>= I</a:t>
            </a:r>
            <a:r>
              <a:rPr lang="en-GB" sz="1800" dirty="0"/>
              <a:t>), RF </a:t>
            </a:r>
            <a:r>
              <a:rPr lang="en-GB" sz="1800" dirty="0" err="1"/>
              <a:t>beamforming</a:t>
            </a:r>
            <a:r>
              <a:rPr lang="en-GB" sz="1800" dirty="0"/>
              <a:t>/filter </a:t>
            </a:r>
            <a:r>
              <a:rPr lang="en-GB" sz="1800" dirty="0" smtClean="0"/>
              <a:t>are selected based on the beam training algorithms such as SLS, BRP defined in 802.11ad.</a:t>
            </a:r>
            <a:endParaRPr lang="en-GB" sz="1800" dirty="0"/>
          </a:p>
          <a:p>
            <a:pPr eaLnBrk="0" latinLnBrk="0" hangingPunct="0">
              <a:buFont typeface="Times New Roman" pitchFamily="16" charset="0"/>
              <a:buChar char="•"/>
            </a:pPr>
            <a:r>
              <a:rPr lang="en-GB" sz="2000" dirty="0" smtClean="0"/>
              <a:t>Stage 2: Feedback </a:t>
            </a:r>
            <a:r>
              <a:rPr lang="en-GB" sz="2000" dirty="0"/>
              <a:t>of </a:t>
            </a:r>
            <a:r>
              <a:rPr lang="en-GB" sz="2000" dirty="0" smtClean="0"/>
              <a:t>effective channel information</a:t>
            </a:r>
          </a:p>
          <a:p>
            <a:pPr marL="800100" lvl="1" indent="-342900" eaLnBrk="0" latinLnBrk="0" hangingPunct="0">
              <a:buFont typeface="Wingdings" panose="05000000000000000000" pitchFamily="2" charset="2"/>
              <a:buChar char="Ø"/>
            </a:pPr>
            <a:r>
              <a:rPr lang="en-GB" sz="1800" dirty="0" smtClean="0"/>
              <a:t>AP sends the pilot sequence.</a:t>
            </a:r>
          </a:p>
          <a:p>
            <a:pPr marL="800100" lvl="1" indent="-342900" eaLnBrk="0" latinLnBrk="0" hangingPunct="0">
              <a:buFont typeface="Wingdings" panose="05000000000000000000" pitchFamily="2" charset="2"/>
              <a:buChar char="Ø"/>
            </a:pPr>
            <a:r>
              <a:rPr lang="en-GB" sz="1800" dirty="0" smtClean="0"/>
              <a:t>STA estimates the effective </a:t>
            </a:r>
            <a:r>
              <a:rPr lang="en-GB" sz="1800" dirty="0"/>
              <a:t>channel (</a:t>
            </a:r>
            <a:r>
              <a:rPr lang="en-GB" sz="1800" b="1" dirty="0" err="1"/>
              <a:t>H</a:t>
            </a:r>
            <a:r>
              <a:rPr lang="en-GB" sz="1800" baseline="-25000" dirty="0" err="1"/>
              <a:t>eff</a:t>
            </a:r>
            <a:r>
              <a:rPr lang="en-GB" sz="1800" dirty="0" smtClean="0"/>
              <a:t>) and feeds back </a:t>
            </a:r>
            <a:r>
              <a:rPr lang="en-GB" sz="1800" dirty="0"/>
              <a:t>the effective channel </a:t>
            </a:r>
            <a:r>
              <a:rPr lang="en-GB" sz="1800" dirty="0" smtClean="0"/>
              <a:t>information to AP.</a:t>
            </a:r>
          </a:p>
          <a:p>
            <a:pPr eaLnBrk="0" latinLnBrk="0" hangingPunct="0">
              <a:buFont typeface="Times New Roman" pitchFamily="16" charset="0"/>
              <a:buChar char="•"/>
            </a:pPr>
            <a:r>
              <a:rPr lang="en-GB" altLang="ko-KR" sz="2000" dirty="0"/>
              <a:t>Stage </a:t>
            </a:r>
            <a:r>
              <a:rPr lang="en-GB" altLang="ko-KR" sz="2000" dirty="0" smtClean="0"/>
              <a:t>3</a:t>
            </a:r>
            <a:r>
              <a:rPr lang="en-GB" altLang="ko-KR" sz="2000" dirty="0"/>
              <a:t>: D</a:t>
            </a:r>
            <a:r>
              <a:rPr lang="en-GB" altLang="ko-KR" sz="2000" dirty="0" smtClean="0"/>
              <a:t>esign of digital beamforming/filter</a:t>
            </a:r>
          </a:p>
          <a:p>
            <a:pPr marL="800100" lvl="1" indent="-342900" eaLnBrk="0" latinLnBrk="0" hangingPunct="0">
              <a:buFont typeface="Wingdings" panose="05000000000000000000" pitchFamily="2" charset="2"/>
              <a:buChar char="Ø"/>
            </a:pPr>
            <a:r>
              <a:rPr lang="en-GB" altLang="ko-KR" sz="1800" dirty="0" smtClean="0"/>
              <a:t>AP designs </a:t>
            </a:r>
            <a:r>
              <a:rPr lang="en-GB" altLang="ko-KR" sz="1800" dirty="0"/>
              <a:t>its digital </a:t>
            </a:r>
            <a:r>
              <a:rPr lang="en-GB" altLang="ko-KR" sz="1800" dirty="0" err="1" smtClean="0"/>
              <a:t>beamforming</a:t>
            </a:r>
            <a:r>
              <a:rPr lang="en-GB" altLang="ko-KR" sz="1800" dirty="0" smtClean="0"/>
              <a:t> based </a:t>
            </a:r>
            <a:r>
              <a:rPr lang="en-GB" altLang="ko-KR" sz="1800" dirty="0"/>
              <a:t>on the effective channel </a:t>
            </a:r>
            <a:r>
              <a:rPr lang="en-GB" altLang="ko-KR" sz="1800" dirty="0" smtClean="0"/>
              <a:t>information.</a:t>
            </a:r>
          </a:p>
          <a:p>
            <a:pPr marL="800100" lvl="1" indent="-342900" eaLnBrk="0" latinLnBrk="0" hangingPunct="0">
              <a:buFont typeface="Wingdings" panose="05000000000000000000" pitchFamily="2" charset="2"/>
              <a:buChar char="Ø"/>
            </a:pPr>
            <a:r>
              <a:rPr lang="en-GB" altLang="ko-KR" sz="1800" dirty="0" smtClean="0"/>
              <a:t>STA obtains its </a:t>
            </a:r>
            <a:r>
              <a:rPr lang="en-US" altLang="ko-KR" sz="1800" dirty="0"/>
              <a:t>digital </a:t>
            </a:r>
            <a:r>
              <a:rPr lang="en-US" altLang="ko-KR" sz="1800" dirty="0" err="1"/>
              <a:t>beamforming</a:t>
            </a:r>
            <a:r>
              <a:rPr lang="en-US" altLang="ko-KR" sz="1800" dirty="0"/>
              <a:t> based on the </a:t>
            </a:r>
            <a:r>
              <a:rPr lang="en-US" altLang="ko-KR" sz="1800" dirty="0" smtClean="0"/>
              <a:t>estimated effective channel.</a:t>
            </a:r>
            <a:endParaRPr lang="en-US" altLang="ko-KR" sz="18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3207369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sz="2800" dirty="0"/>
              <a:t>Conclusion</a:t>
            </a:r>
            <a:endParaRPr lang="en-US" sz="27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eaLnBrk="0" latinLnBrk="0" hangingPunct="0">
              <a:lnSpc>
                <a:spcPct val="125000"/>
              </a:lnSpc>
              <a:buFont typeface="Times New Roman" pitchFamily="16" charset="0"/>
              <a:buChar char="•"/>
            </a:pPr>
            <a:r>
              <a:rPr lang="en-GB" sz="2000" dirty="0" smtClean="0"/>
              <a:t>We discussed on the n</a:t>
            </a:r>
            <a:r>
              <a:rPr lang="en-US" sz="2000" dirty="0" err="1" smtClean="0"/>
              <a:t>eed</a:t>
            </a:r>
            <a:r>
              <a:rPr lang="en-US" sz="2000" dirty="0" smtClean="0"/>
              <a:t> to feed back the effective channel information in 802.11ay.</a:t>
            </a:r>
          </a:p>
          <a:p>
            <a:pPr eaLnBrk="0" latinLnBrk="0" hangingPunct="0">
              <a:lnSpc>
                <a:spcPct val="125000"/>
              </a:lnSpc>
              <a:buFont typeface="Times New Roman" pitchFamily="16" charset="0"/>
              <a:buChar char="•"/>
            </a:pPr>
            <a:endParaRPr lang="en-US" altLang="ko-KR" sz="2000" dirty="0"/>
          </a:p>
          <a:p>
            <a:pPr eaLnBrk="0" latinLnBrk="0" hangingPunct="0">
              <a:lnSpc>
                <a:spcPct val="125000"/>
              </a:lnSpc>
              <a:buFont typeface="Times New Roman" pitchFamily="16" charset="0"/>
              <a:buChar char="•"/>
            </a:pPr>
            <a:r>
              <a:rPr lang="en-GB" altLang="ko-KR" sz="2000" dirty="0" smtClean="0"/>
              <a:t>We suggested </a:t>
            </a:r>
            <a:r>
              <a:rPr lang="en-US" altLang="ko-KR" sz="2000" dirty="0" smtClean="0"/>
              <a:t>the procedure to design the hybrid </a:t>
            </a:r>
            <a:r>
              <a:rPr lang="en-US" altLang="ko-KR" sz="2000" dirty="0" err="1" smtClean="0"/>
              <a:t>beamforming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with the effective </a:t>
            </a:r>
            <a:r>
              <a:rPr lang="en-US" altLang="ko-KR" sz="2000" dirty="0" smtClean="0"/>
              <a:t>channel.</a:t>
            </a:r>
          </a:p>
          <a:p>
            <a:pPr eaLnBrk="0" latinLnBrk="0" hangingPunct="0">
              <a:lnSpc>
                <a:spcPct val="125000"/>
              </a:lnSpc>
              <a:buFont typeface="Times New Roman" pitchFamily="16" charset="0"/>
              <a:buChar char="•"/>
            </a:pPr>
            <a:endParaRPr lang="en-US" altLang="ko-KR" sz="2000" dirty="0" smtClean="0"/>
          </a:p>
          <a:p>
            <a:pPr eaLnBrk="0" latinLnBrk="0" hangingPunct="0">
              <a:lnSpc>
                <a:spcPct val="125000"/>
              </a:lnSpc>
              <a:buFont typeface="Times New Roman" pitchFamily="16" charset="0"/>
              <a:buChar char="•"/>
            </a:pPr>
            <a:r>
              <a:rPr lang="en-US" altLang="ko-KR" sz="2000" dirty="0"/>
              <a:t>Further study on the difference </a:t>
            </a:r>
            <a:r>
              <a:rPr lang="en-US" altLang="ko-KR" sz="2000" dirty="0" smtClean="0"/>
              <a:t>between feedbacks of effective channel information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digital </a:t>
            </a:r>
            <a:r>
              <a:rPr lang="en-US" altLang="ko-KR" sz="2000" dirty="0" err="1" smtClean="0"/>
              <a:t>beamforming</a:t>
            </a:r>
            <a:r>
              <a:rPr lang="en-US" altLang="ko-KR" sz="2000" dirty="0" smtClean="0"/>
              <a:t> may </a:t>
            </a:r>
            <a:r>
              <a:rPr lang="en-US" altLang="ko-KR" sz="2000" dirty="0"/>
              <a:t>be required </a:t>
            </a:r>
            <a:r>
              <a:rPr lang="en-US" altLang="ko-KR" sz="2000" dirty="0" smtClean="0"/>
              <a:t>for 802.11ay</a:t>
            </a:r>
            <a:r>
              <a:rPr lang="en-US" altLang="ko-KR" sz="2000" dirty="0"/>
              <a:t>. </a:t>
            </a:r>
          </a:p>
          <a:p>
            <a:pPr>
              <a:buFont typeface="Times New Roman" pitchFamily="16" charset="0"/>
              <a:buChar char="•"/>
            </a:pPr>
            <a:endParaRPr lang="en-US" altLang="ko-KR" dirty="0"/>
          </a:p>
          <a:p>
            <a:pPr>
              <a:buFont typeface="Times New Roman" pitchFamily="16" charset="0"/>
              <a:buChar char="•"/>
            </a:pP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5913279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802-11-Submission_hybrid_BF</Template>
  <TotalTime>2113</TotalTime>
  <Words>768</Words>
  <Application>Microsoft Office PowerPoint</Application>
  <PresentationFormat>화면 슬라이드 쇼(4:3)</PresentationFormat>
  <Paragraphs>152</Paragraphs>
  <Slides>10</Slides>
  <Notes>9</Notes>
  <HiddenSlides>0</HiddenSlides>
  <MMClips>0</MMClips>
  <ScaleCrop>false</ScaleCrop>
  <HeadingPairs>
    <vt:vector size="8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20" baseType="lpstr">
      <vt:lpstr>Arial Unicode MS</vt:lpstr>
      <vt:lpstr>MS Gothic</vt:lpstr>
      <vt:lpstr>돋움</vt:lpstr>
      <vt:lpstr>맑은 고딕</vt:lpstr>
      <vt:lpstr>Arial</vt:lpstr>
      <vt:lpstr>Times New Roman</vt:lpstr>
      <vt:lpstr>Wingdings</vt:lpstr>
      <vt:lpstr>Office 테마</vt:lpstr>
      <vt:lpstr>Document</vt:lpstr>
      <vt:lpstr>Equation</vt:lpstr>
      <vt:lpstr>Feedback of Channel State Information  for Hybrid Beamforming in 802.11ay</vt:lpstr>
      <vt:lpstr>Abstract</vt:lpstr>
      <vt:lpstr>Hybrid Beamforming</vt:lpstr>
      <vt:lpstr>Roles of RF and Digital Beamformings</vt:lpstr>
      <vt:lpstr>Difficulty in Estimating Channel Matrix</vt:lpstr>
      <vt:lpstr>Contributions</vt:lpstr>
      <vt:lpstr>Procedure for Hybrid Beamforming Design  with Effective Channel Information (1/2)</vt:lpstr>
      <vt:lpstr>Procedure for Hybrid Beamforming Design  with Effective Channel Information (2/2)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 State Information Feedback  for Hybrid Beamforming in 802.11ay</dc:title>
  <dc:creator>Windows 사용자</dc:creator>
  <cp:lastModifiedBy>Windows 사용자</cp:lastModifiedBy>
  <cp:revision>76</cp:revision>
  <cp:lastPrinted>1601-01-01T00:00:00Z</cp:lastPrinted>
  <dcterms:created xsi:type="dcterms:W3CDTF">2015-06-10T06:05:58Z</dcterms:created>
  <dcterms:modified xsi:type="dcterms:W3CDTF">2015-07-09T06:15:29Z</dcterms:modified>
</cp:coreProperties>
</file>