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69" r:id="rId2"/>
    <p:sldId id="271" r:id="rId3"/>
    <p:sldId id="460" r:id="rId4"/>
    <p:sldId id="470" r:id="rId5"/>
    <p:sldId id="471" r:id="rId6"/>
    <p:sldId id="472" r:id="rId7"/>
    <p:sldId id="474" r:id="rId8"/>
    <p:sldId id="414" r:id="rId9"/>
    <p:sldId id="497" r:id="rId10"/>
    <p:sldId id="432" r:id="rId11"/>
    <p:sldId id="496" r:id="rId12"/>
    <p:sldId id="390"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507" autoAdjust="0"/>
    <p:restoredTop sz="98109" autoAdjust="0"/>
  </p:normalViewPr>
  <p:slideViewPr>
    <p:cSldViewPr>
      <p:cViewPr varScale="1">
        <p:scale>
          <a:sx n="94" d="100"/>
          <a:sy n="94" d="100"/>
        </p:scale>
        <p:origin x="-720"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P802.11-15/0792r1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P802.11-15/0792r1</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P802.11-15/0792r1</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P802.11-15/0792r1</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11</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P802.11-15/0792r1</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12</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P802.11-15/0792r1</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P802.11-15/0792r1</a:t>
            </a:r>
            <a:endParaRPr lang="en-US"/>
          </a:p>
        </p:txBody>
      </p:sp>
      <p:sp>
        <p:nvSpPr>
          <p:cNvPr id="5" name="Date Placeholder 4"/>
          <p:cNvSpPr>
            <a:spLocks noGrp="1"/>
          </p:cNvSpPr>
          <p:nvPr>
            <p:ph type="dt" idx="11"/>
          </p:nvPr>
        </p:nvSpPr>
        <p:spPr/>
        <p:txBody>
          <a:bodyPr/>
          <a:lstStyle/>
          <a:p>
            <a:r>
              <a:rPr lang="en-US" smtClean="0"/>
              <a:t>July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3</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4</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P802.11-15/0792r1</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P802.11-15/0792r1</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7</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P802.11-15/0792r1</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P802.11-15/0792r1</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10</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a:t>
            </a:r>
            <a:r>
              <a:rPr lang="en-US" sz="1800" b="1" dirty="0" smtClean="0"/>
              <a:t>0792r1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1.0.pdf" TargetMode="External"/><Relationship Id="rId4" Type="http://schemas.openxmlformats.org/officeDocument/2006/relationships/hyperlink" Target="http://www.ieee802.org/1/files/private/bz-drafts/d1/802-1Qbz-d2-1.pdf" TargetMode="External"/><Relationship Id="rId5" Type="http://schemas.openxmlformats.org/officeDocument/2006/relationships/hyperlink" Target="http://www.ieee802.org/1/files/private/ac-rev-drafts/d1/802-1ac-rev-d2-0.pdf"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July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July 2015 802.11ak Ad Hoc</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2015-07</a:t>
            </a:r>
            <a:r>
              <a:rPr lang="en-US" sz="1800" b="0" smtClean="0">
                <a:latin typeface="Arial" charset="0"/>
              </a:rPr>
              <a:t>-</a:t>
            </a:r>
            <a:r>
              <a:rPr lang="en-US" sz="1800" b="0" smtClean="0">
                <a:latin typeface="Arial" charset="0"/>
              </a:rPr>
              <a:t>09</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10</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Friday</a:t>
            </a:r>
            <a:r>
              <a:rPr lang="en-US" sz="4400" dirty="0" smtClean="0">
                <a:latin typeface="Arial" charset="0"/>
                <a:cs typeface="Arial" charset="0"/>
              </a:rPr>
              <a:t>, </a:t>
            </a:r>
            <a:r>
              <a:rPr lang="en-US" sz="4000" dirty="0" smtClean="0">
                <a:latin typeface="Arial" charset="0"/>
                <a:cs typeface="Arial" charset="0"/>
              </a:rPr>
              <a:t>10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09:00 – 17:00, San Francisco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ad hoc meeting to Order.</a:t>
            </a:r>
          </a:p>
          <a:p>
            <a:pPr>
              <a:lnSpc>
                <a:spcPct val="80000"/>
              </a:lnSpc>
            </a:pPr>
            <a:r>
              <a:rPr lang="en-US" b="0" dirty="0"/>
              <a:t>Review of IEEE 802 and 802.11 Policies and Procedures on Intellectual Property, Inappropriate Topics, Etc.</a:t>
            </a:r>
          </a:p>
          <a:p>
            <a:pPr>
              <a:lnSpc>
                <a:spcPct val="80000"/>
              </a:lnSpc>
            </a:pPr>
            <a:r>
              <a:rPr lang="en-US" b="0" dirty="0"/>
              <a:t>Attendance Recording</a:t>
            </a:r>
          </a:p>
          <a:p>
            <a:pPr>
              <a:lnSpc>
                <a:spcPct val="80000"/>
              </a:lnSpc>
            </a:pPr>
            <a:r>
              <a:rPr lang="en-US" b="0" dirty="0"/>
              <a:t>Approval of Agenda</a:t>
            </a:r>
          </a:p>
          <a:p>
            <a:pPr>
              <a:lnSpc>
                <a:spcPct val="80000"/>
              </a:lnSpc>
            </a:pPr>
            <a:r>
              <a:rPr lang="en-US" b="0" dirty="0"/>
              <a:t>Presentation of submissions to resolve </a:t>
            </a:r>
            <a:r>
              <a:rPr lang="en-US" b="0" dirty="0" smtClean="0"/>
              <a:t>comments</a:t>
            </a:r>
          </a:p>
          <a:p>
            <a:pPr>
              <a:lnSpc>
                <a:spcPct val="80000"/>
              </a:lnSpc>
            </a:pPr>
            <a:r>
              <a:rPr lang="en-US" b="0" dirty="0" smtClean="0"/>
              <a:t>Straw Polls</a:t>
            </a:r>
            <a:endParaRPr lang="en-US" b="0" dirty="0"/>
          </a:p>
          <a:p>
            <a:pPr>
              <a:lnSpc>
                <a:spcPct val="80000"/>
              </a:lnSpc>
            </a:pPr>
            <a:r>
              <a:rPr lang="en-US" b="0" dirty="0" smtClean="0"/>
              <a:t>Adjourn Ad Hoc Meeting</a:t>
            </a:r>
            <a:endParaRPr lang="en-US" b="0" dirty="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11</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dirty="0" smtClean="0">
                <a:latin typeface="Arial" charset="0"/>
                <a:cs typeface="Arial" charset="0"/>
              </a:rPr>
              <a:t>[Attendance]</a:t>
            </a:r>
            <a:endParaRPr lang="en-US" sz="3600" dirty="0">
              <a:latin typeface="Arial" charset="0"/>
              <a:cs typeface="Arial" charset="0"/>
            </a:endParaRP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dirty="0" smtClean="0"/>
          </a:p>
          <a:p>
            <a:pPr>
              <a:lnSpc>
                <a:spcPct val="80000"/>
              </a:lnSpc>
            </a:pPr>
            <a:r>
              <a:rPr lang="en-US" dirty="0" smtClean="0"/>
              <a:t>Donald </a:t>
            </a:r>
            <a:r>
              <a:rPr lang="en-US" dirty="0" smtClean="0"/>
              <a:t>Eastlake [Huawei Technologies</a:t>
            </a:r>
            <a:r>
              <a:rPr lang="en-US" dirty="0" smtClean="0"/>
              <a:t>]</a:t>
            </a:r>
          </a:p>
          <a:p>
            <a:pPr>
              <a:lnSpc>
                <a:spcPct val="80000"/>
              </a:lnSpc>
            </a:pPr>
            <a:r>
              <a:rPr lang="en-US" dirty="0" smtClean="0"/>
              <a:t>Mark Hamilton (Ruckus Networks)</a:t>
            </a:r>
          </a:p>
          <a:p>
            <a:pPr>
              <a:lnSpc>
                <a:spcPct val="80000"/>
              </a:lnSpc>
            </a:pPr>
            <a:r>
              <a:rPr lang="en-US" dirty="0" smtClean="0"/>
              <a:t>Joseph Levy (</a:t>
            </a:r>
            <a:r>
              <a:rPr lang="en-US" dirty="0" err="1" smtClean="0"/>
              <a:t>InterDigital</a:t>
            </a:r>
            <a:r>
              <a:rPr lang="en-US" dirty="0" smtClean="0"/>
              <a:t>)</a:t>
            </a:r>
          </a:p>
          <a:p>
            <a:pPr>
              <a:lnSpc>
                <a:spcPct val="80000"/>
              </a:lnSpc>
            </a:pPr>
            <a:r>
              <a:rPr lang="en-US" dirty="0" smtClean="0"/>
              <a:t>Ganesh </a:t>
            </a:r>
            <a:r>
              <a:rPr lang="en-US" dirty="0" err="1" smtClean="0"/>
              <a:t>Venkatesan</a:t>
            </a:r>
            <a:r>
              <a:rPr lang="en-US" dirty="0" smtClean="0"/>
              <a:t> (Intel)</a:t>
            </a:r>
          </a:p>
          <a:p>
            <a:pPr>
              <a:lnSpc>
                <a:spcPct val="80000"/>
              </a:lnSpc>
            </a:pPr>
            <a:r>
              <a:rPr lang="en-US" dirty="0" smtClean="0"/>
              <a:t>Gayle Noble (Consultant)</a:t>
            </a:r>
            <a:endParaRPr lang="en-US" dirty="0" smtClean="0"/>
          </a:p>
          <a:p>
            <a:pPr>
              <a:lnSpc>
                <a:spcPct val="80000"/>
              </a:lnSpc>
            </a:pPr>
            <a:endParaRPr lang="en-US" dirty="0" smtClean="0"/>
          </a:p>
        </p:txBody>
      </p:sp>
    </p:spTree>
    <p:extLst>
      <p:ext uri="{BB962C8B-B14F-4D97-AF65-F5344CB8AC3E}">
        <p14:creationId xmlns:p14="http://schemas.microsoft.com/office/powerpoint/2010/main" val="77149675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12</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1.0  of 802.11ak and results of Letter Ballot 212:</a:t>
            </a:r>
          </a:p>
          <a:p>
            <a:pPr lvl="1">
              <a:lnSpc>
                <a:spcPct val="80000"/>
              </a:lnSpc>
            </a:pPr>
            <a:r>
              <a:rPr lang="en-GB" dirty="0" smtClean="0">
                <a:hlinkClick r:id="rId3"/>
              </a:rPr>
              <a:t>http://www.ieee802.org/11/private/Draft_Standards/11ak/Draft P802.11ak_D1.0.pdf</a:t>
            </a:r>
            <a:r>
              <a:rPr lang="en-GB" dirty="0" smtClean="0"/>
              <a:t> </a:t>
            </a:r>
          </a:p>
          <a:p>
            <a:pPr lvl="1">
              <a:lnSpc>
                <a:spcPct val="80000"/>
              </a:lnSpc>
            </a:pPr>
            <a:r>
              <a:rPr lang="en-GB" dirty="0" smtClean="0"/>
              <a:t>11-15/556r6, “</a:t>
            </a:r>
            <a:r>
              <a:rPr lang="en-GB" dirty="0" err="1" smtClean="0"/>
              <a:t>TGak</a:t>
            </a:r>
            <a:r>
              <a:rPr lang="en-GB" dirty="0" smtClean="0"/>
              <a:t> LB212 Comments”</a:t>
            </a:r>
            <a:endParaRPr lang="en-GB" dirty="0"/>
          </a:p>
          <a:p>
            <a:pPr>
              <a:lnSpc>
                <a:spcPct val="80000"/>
              </a:lnSpc>
            </a:pPr>
            <a:r>
              <a:rPr lang="en-GB" dirty="0" smtClean="0"/>
              <a:t>Draft 2.1 of 802.1Qbz is at</a:t>
            </a:r>
          </a:p>
          <a:p>
            <a:pPr lvl="1">
              <a:lnSpc>
                <a:spcPct val="80000"/>
              </a:lnSpc>
            </a:pPr>
            <a:r>
              <a:rPr lang="en-GB" dirty="0" smtClean="0">
                <a:hlinkClick r:id="rId4"/>
              </a:rPr>
              <a:t>http://www.ieee802.org/1/files/private/bz-drafts/d1/802-1Qbz-d2-1.pdf</a:t>
            </a:r>
            <a:endParaRPr lang="en-GB" dirty="0" smtClean="0"/>
          </a:p>
          <a:p>
            <a:pPr>
              <a:lnSpc>
                <a:spcPct val="80000"/>
              </a:lnSpc>
            </a:pPr>
            <a:r>
              <a:rPr lang="en-US" dirty="0" smtClean="0"/>
              <a:t>Draft 2.0 of 802.1AC-REV is at</a:t>
            </a:r>
          </a:p>
          <a:p>
            <a:pPr lvl="1">
              <a:lnSpc>
                <a:spcPct val="80000"/>
              </a:lnSpc>
            </a:pPr>
            <a:r>
              <a:rPr lang="en-US" dirty="0" smtClean="0">
                <a:hlinkClick r:id="rId5"/>
              </a:rPr>
              <a:t>http://www.ieee802.org/1/files/private/ac-rev-drafts/d1/802-1ac-rev-d2-0.pdf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Huawei Campus, Santa Clara, California</a:t>
            </a:r>
            <a:endParaRPr lang="en-US" sz="2800" dirty="0">
              <a:latin typeface="Arial" charset="0"/>
            </a:endParaRPr>
          </a:p>
          <a:p>
            <a:pPr algn="ctr">
              <a:lnSpc>
                <a:spcPct val="90000"/>
              </a:lnSpc>
              <a:buFontTx/>
              <a:buNone/>
            </a:pPr>
            <a:r>
              <a:rPr lang="en-US" sz="2800" dirty="0" smtClean="0">
                <a:latin typeface="Arial" charset="0"/>
              </a:rPr>
              <a:t>9-10 July,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a:t>
            </a:r>
            <a:r>
              <a:rPr lang="en-US" sz="2400" b="1" dirty="0">
                <a:solidFill>
                  <a:srgbClr val="008000"/>
                </a:solidFill>
                <a:latin typeface="Arial"/>
                <a:cs typeface="Arial"/>
              </a:rPr>
              <a:t>Initial WG </a:t>
            </a:r>
            <a:r>
              <a:rPr lang="en-US" sz="2400" b="1" dirty="0" smtClean="0">
                <a:solidFill>
                  <a:srgbClr val="008000"/>
                </a:solidFill>
                <a:latin typeface="Arial"/>
                <a:cs typeface="Arial"/>
              </a:rPr>
              <a:t>Ballot on D1.0</a:t>
            </a:r>
            <a:endParaRPr lang="en-US" sz="2400" b="1" dirty="0">
              <a:solidFill>
                <a:srgbClr val="008000"/>
              </a:solidFill>
              <a:latin typeface="Arial"/>
              <a:cs typeface="Arial"/>
            </a:endParaRPr>
          </a:p>
          <a:p>
            <a:pPr lvl="1">
              <a:lnSpc>
                <a:spcPct val="80000"/>
              </a:lnSpc>
            </a:pPr>
            <a:r>
              <a:rPr lang="en-US" sz="2400" dirty="0" smtClean="0"/>
              <a:t>September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3</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4</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5</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6</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7</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Thursday, 9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09:00 – 17:00, San Francisco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ad hoc meeting </a:t>
            </a:r>
            <a:r>
              <a:rPr lang="en-US" b="0" dirty="0"/>
              <a:t>to Order</a:t>
            </a:r>
            <a:r>
              <a:rPr lang="en-US" b="0" dirty="0" smtClean="0"/>
              <a:t>. 9:25am</a:t>
            </a:r>
            <a:endParaRPr lang="en-US" b="0" dirty="0"/>
          </a:p>
          <a:p>
            <a:pPr>
              <a:lnSpc>
                <a:spcPct val="80000"/>
              </a:lnSpc>
            </a:pPr>
            <a:r>
              <a:rPr lang="en-US" b="0" dirty="0"/>
              <a:t>Review of IEEE 802 and 802.11 Policies and Procedures on Intellectual Property, Inappropriate Topics, Etc</a:t>
            </a:r>
            <a:r>
              <a:rPr lang="en-US" b="0" dirty="0" smtClean="0"/>
              <a:t>.</a:t>
            </a:r>
          </a:p>
          <a:p>
            <a:pPr lvl="1">
              <a:lnSpc>
                <a:spcPct val="80000"/>
              </a:lnSpc>
            </a:pPr>
            <a:r>
              <a:rPr lang="en-US" dirty="0" smtClean="0"/>
              <a:t>Call for essential patent claims: no response.</a:t>
            </a:r>
            <a:endParaRPr lang="en-US" b="0" dirty="0"/>
          </a:p>
          <a:p>
            <a:pPr>
              <a:lnSpc>
                <a:spcPct val="80000"/>
              </a:lnSpc>
            </a:pPr>
            <a:r>
              <a:rPr lang="en-US" b="0" dirty="0"/>
              <a:t>Attendance </a:t>
            </a:r>
            <a:r>
              <a:rPr lang="en-US" b="0" dirty="0" smtClean="0"/>
              <a:t>Recording</a:t>
            </a:r>
            <a:endParaRPr lang="en-US" b="0" dirty="0"/>
          </a:p>
          <a:p>
            <a:pPr>
              <a:lnSpc>
                <a:spcPct val="80000"/>
              </a:lnSpc>
            </a:pPr>
            <a:r>
              <a:rPr lang="en-US" b="0" dirty="0" smtClean="0"/>
              <a:t>Work on comments not yet assigned or resolved. Assigned or drafted a resolution for 45 of them.</a:t>
            </a:r>
          </a:p>
          <a:p>
            <a:pPr>
              <a:lnSpc>
                <a:spcPct val="80000"/>
              </a:lnSpc>
            </a:pPr>
            <a:r>
              <a:rPr lang="en-US" b="0" dirty="0" smtClean="0"/>
              <a:t>Lunch 1:30pm to 3pm.</a:t>
            </a:r>
            <a:endParaRPr lang="en-US" b="0" dirty="0" smtClean="0"/>
          </a:p>
          <a:p>
            <a:pPr>
              <a:lnSpc>
                <a:spcPct val="80000"/>
              </a:lnSpc>
            </a:pPr>
            <a:r>
              <a:rPr lang="en-US" b="0" dirty="0" smtClean="0"/>
              <a:t>Straw poll on 11-15/725r3.</a:t>
            </a:r>
          </a:p>
          <a:p>
            <a:pPr lvl="1">
              <a:lnSpc>
                <a:spcPct val="80000"/>
              </a:lnSpc>
            </a:pPr>
            <a:r>
              <a:rPr lang="en-US" dirty="0" smtClean="0"/>
              <a:t>Yes: 5   No: 0   Abstain: 0</a:t>
            </a:r>
            <a:endParaRPr lang="en-US" b="0" dirty="0"/>
          </a:p>
          <a:p>
            <a:pPr>
              <a:lnSpc>
                <a:spcPct val="80000"/>
              </a:lnSpc>
            </a:pPr>
            <a:r>
              <a:rPr lang="en-US" b="0" dirty="0" smtClean="0"/>
              <a:t>Presentation </a:t>
            </a:r>
            <a:r>
              <a:rPr lang="en-US" b="0" dirty="0" smtClean="0"/>
              <a:t>of material for clauses 4.5.3.3 and 4.5.3.4 by Joseph Levy.</a:t>
            </a:r>
            <a:endParaRPr lang="en-US" b="0" dirty="0" smtClean="0"/>
          </a:p>
          <a:p>
            <a:pPr>
              <a:lnSpc>
                <a:spcPct val="80000"/>
              </a:lnSpc>
            </a:pPr>
            <a:r>
              <a:rPr lang="en-US" b="0" dirty="0" smtClean="0"/>
              <a:t>Recess </a:t>
            </a:r>
            <a:r>
              <a:rPr lang="en-US" b="0" dirty="0" smtClean="0"/>
              <a:t>at 18:15 until </a:t>
            </a:r>
            <a:r>
              <a:rPr lang="en-US" b="0" dirty="0" smtClean="0"/>
              <a:t>09:00 Friday</a:t>
            </a:r>
            <a:endParaRPr lang="en-US" b="0"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Topics</a:t>
            </a:r>
            <a:endParaRPr lang="en-US" dirty="0"/>
          </a:p>
        </p:txBody>
      </p:sp>
      <p:sp>
        <p:nvSpPr>
          <p:cNvPr id="9" name="Content Placeholder 8"/>
          <p:cNvSpPr>
            <a:spLocks noGrp="1"/>
          </p:cNvSpPr>
          <p:nvPr>
            <p:ph idx="1"/>
          </p:nvPr>
        </p:nvSpPr>
        <p:spPr/>
        <p:txBody>
          <a:bodyPr/>
          <a:lstStyle/>
          <a:p>
            <a:r>
              <a:rPr lang="en-US" sz="2000" b="0" dirty="0" smtClean="0"/>
              <a:t>Comments not yet assigned or resolved from LB212 11-15/556r6</a:t>
            </a:r>
          </a:p>
          <a:p>
            <a:r>
              <a:rPr lang="en-US" sz="2000" b="0" dirty="0" smtClean="0"/>
              <a:t>Introductory text (Joe Levy) Clause 4.5.3 Association.</a:t>
            </a:r>
          </a:p>
          <a:p>
            <a:r>
              <a:rPr lang="en-US" sz="2000" b="0" dirty="0" smtClean="0"/>
              <a:t>GLK-GCR, 15/150 (Ganesh </a:t>
            </a:r>
            <a:r>
              <a:rPr lang="en-US" sz="2000" b="0" dirty="0" err="1" smtClean="0"/>
              <a:t>Venkatesan</a:t>
            </a:r>
            <a:r>
              <a:rPr lang="en-US" sz="2000" b="0" dirty="0" smtClean="0"/>
              <a:t>)</a:t>
            </a:r>
          </a:p>
          <a:p>
            <a:r>
              <a:rPr lang="en-US" sz="2000" b="0" dirty="0" smtClean="0"/>
              <a:t>Mark Hamilton assigned comments</a:t>
            </a:r>
          </a:p>
          <a:p>
            <a:r>
              <a:rPr lang="en-US" sz="2000" b="0" dirty="0"/>
              <a:t>Corrections to Comment resolutions adopted in Vancouver (Friday)</a:t>
            </a:r>
          </a:p>
          <a:p>
            <a:r>
              <a:rPr lang="en-US" sz="2000" b="0" dirty="0" smtClean="0"/>
              <a:t>David </a:t>
            </a:r>
            <a:r>
              <a:rPr lang="en-US" sz="2000" b="0" dirty="0" err="1" smtClean="0"/>
              <a:t>Kloper</a:t>
            </a:r>
            <a:r>
              <a:rPr lang="en-US" sz="2000" b="0" dirty="0" smtClean="0"/>
              <a:t> (Friday)</a:t>
            </a:r>
          </a:p>
          <a:p>
            <a:r>
              <a:rPr lang="en-US" sz="2000" b="0" dirty="0" smtClean="0"/>
              <a:t>802.1AC and 802.1Qbz timing</a:t>
            </a:r>
          </a:p>
          <a:p>
            <a:r>
              <a:rPr lang="en-US" sz="2000" b="0" dirty="0" smtClean="0"/>
              <a:t>Done:</a:t>
            </a:r>
          </a:p>
          <a:p>
            <a:pPr lvl="1"/>
            <a:r>
              <a:rPr lang="en-US" sz="1600" b="0" dirty="0"/>
              <a:t>PICS Fix, 11-15/725r2 (Donald Eastlake) </a:t>
            </a:r>
          </a:p>
          <a:p>
            <a:endParaRPr lang="en-US" sz="2000" b="0" dirty="0" smtClean="0"/>
          </a:p>
          <a:p>
            <a:endParaRPr lang="en-US" sz="2000" b="0" dirty="0"/>
          </a:p>
        </p:txBody>
      </p:sp>
      <p:sp>
        <p:nvSpPr>
          <p:cNvPr id="5" name="Date Placeholder 4"/>
          <p:cNvSpPr>
            <a:spLocks noGrp="1"/>
          </p:cNvSpPr>
          <p:nvPr>
            <p:ph type="dt" sz="half" idx="10"/>
          </p:nvPr>
        </p:nvSpPr>
        <p:spPr/>
        <p:txBody>
          <a:bodyPr/>
          <a:lstStyle/>
          <a:p>
            <a:r>
              <a:rPr lang="en-US" smtClean="0"/>
              <a:t>July 2015</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9</a:t>
            </a:fld>
            <a:endParaRPr lang="en-US"/>
          </a:p>
        </p:txBody>
      </p:sp>
    </p:spTree>
    <p:extLst>
      <p:ext uri="{BB962C8B-B14F-4D97-AF65-F5344CB8AC3E}">
        <p14:creationId xmlns:p14="http://schemas.microsoft.com/office/powerpoint/2010/main" val="182001146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60484</TotalTime>
  <Words>1473</Words>
  <Application>Microsoft Macintosh PowerPoint</Application>
  <PresentationFormat>On-screen Show (4:3)</PresentationFormat>
  <Paragraphs>190</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802-11-Submission</vt:lpstr>
      <vt:lpstr>July 2015 802.11ak Ad Hoc</vt:lpstr>
      <vt:lpstr>IEEE 802.11ak/GLK: Enhancements For Transit Links Within Bridged Networks</vt:lpstr>
      <vt:lpstr>TGak Timeline</vt:lpstr>
      <vt:lpstr>Participants, Patents, and Duty to Inform</vt:lpstr>
      <vt:lpstr>Patent Related Links</vt:lpstr>
      <vt:lpstr>Call for Potentially Essential Patents</vt:lpstr>
      <vt:lpstr>Other Guidelines for IEEE WG Meetings</vt:lpstr>
      <vt:lpstr>Thursday, 9 July 2015  09:00 – 17:00, San Francisco Room</vt:lpstr>
      <vt:lpstr>Topics</vt:lpstr>
      <vt:lpstr>Friday, 10 July 2015  09:00 – 17:00, San Francisco Room</vt:lpstr>
      <vt:lpstr>[Attendance]</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850</cp:revision>
  <cp:lastPrinted>1998-02-10T13:28:06Z</cp:lastPrinted>
  <dcterms:created xsi:type="dcterms:W3CDTF">2006-12-04T03:46:13Z</dcterms:created>
  <dcterms:modified xsi:type="dcterms:W3CDTF">2015-07-10T01:16:20Z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