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94" r:id="rId4"/>
    <p:sldId id="296" r:id="rId5"/>
    <p:sldId id="286" r:id="rId6"/>
    <p:sldId id="297" r:id="rId7"/>
    <p:sldId id="287" r:id="rId8"/>
    <p:sldId id="293" r:id="rId9"/>
    <p:sldId id="298" r:id="rId10"/>
    <p:sldId id="299" r:id="rId11"/>
    <p:sldId id="281" r:id="rId12"/>
    <p:sldId id="295" r:id="rId1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 autoAdjust="0"/>
    <p:restoredTop sz="97410" autoAdjust="0"/>
  </p:normalViewPr>
  <p:slideViewPr>
    <p:cSldViewPr>
      <p:cViewPr>
        <p:scale>
          <a:sx n="120" d="100"/>
          <a:sy n="120" d="100"/>
        </p:scale>
        <p:origin x="-936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5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676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4803" y="6475413"/>
            <a:ext cx="1239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4803" y="6475413"/>
            <a:ext cx="1239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69282" y="6475413"/>
            <a:ext cx="12746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69282" y="6475413"/>
            <a:ext cx="12746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4421" y="6475413"/>
            <a:ext cx="122950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Sabita Nahata, CSR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20073" y="382795"/>
            <a:ext cx="324035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GB" sz="1400" b="1" dirty="0" smtClean="0"/>
              <a:t>doc.: IEEE 802.11-15/0784r0</a:t>
            </a:r>
            <a:endParaRPr lang="en-US" sz="14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517" y="394156"/>
            <a:ext cx="324035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l"/>
            <a:r>
              <a:rPr lang="en-GB" sz="1400" b="1" dirty="0" smtClean="0"/>
              <a:t>July 2015</a:t>
            </a:r>
            <a:endParaRPr lang="en-US" sz="14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93-01-0wng-beyond-indoor-navigation.pptx" TargetMode="External"/><Relationship Id="rId2" Type="http://schemas.openxmlformats.org/officeDocument/2006/relationships/hyperlink" Target="https://mentor.ieee.org/802.11/dcn/14/11-14-1464-02-0wng-ng-positioning-overview-and-chalange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644-00-0ngp-preliminary-simulation-results-on-aoa-accuracy-in-2-4-5ghz-bands.pptx" TargetMode="External"/><Relationship Id="rId4" Type="http://schemas.openxmlformats.org/officeDocument/2006/relationships/hyperlink" Target="https://mentor.ieee.org/802.11/dcn/14/11-14-1235-00-0wng-scalable-location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Preliminary Simulation Results for </a:t>
            </a:r>
            <a:r>
              <a:rPr lang="en-GB" dirty="0" err="1" smtClean="0"/>
              <a:t>AoA</a:t>
            </a:r>
            <a:r>
              <a:rPr lang="en-GB" dirty="0" smtClean="0"/>
              <a:t> Accuracy in 2.4 GHz using IEEE 802.11n channel models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2015-07-12</a:t>
            </a:r>
            <a:endParaRPr lang="en-GB" sz="2000" b="0" dirty="0" smtClean="0"/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mtClean="0"/>
              <a:t>Sabita Nahata, CSR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600781"/>
              </p:ext>
            </p:extLst>
          </p:nvPr>
        </p:nvGraphicFramePr>
        <p:xfrm>
          <a:off x="533400" y="2870200"/>
          <a:ext cx="76406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Document" r:id="rId4" imgW="9967955" imgH="3578770" progId="Word.Document.8">
                  <p:embed/>
                </p:oleObj>
              </mc:Choice>
              <mc:Fallback>
                <p:oleObj name="Document" r:id="rId4" imgW="9967955" imgH="357877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70200"/>
                        <a:ext cx="76406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gray">
          <a:xfrm>
            <a:off x="755576" y="5229199"/>
            <a:ext cx="3456384" cy="11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82575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4"/>
                </a:solidFill>
                <a:latin typeface="Arial"/>
                <a:ea typeface="+mn-ea"/>
                <a:cs typeface="Arial"/>
              </a:defRPr>
            </a:lvl1pPr>
            <a:lvl2pPr marL="509588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2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742950" indent="-171450" algn="l" defTabSz="398463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973138" indent="-176213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1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1200150" indent="-168275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Channel model B with 10 dB higher </a:t>
            </a:r>
            <a:r>
              <a:rPr lang="en-US" sz="1200" dirty="0" err="1" smtClean="0">
                <a:solidFill>
                  <a:schemeClr val="tx1"/>
                </a:solidFill>
              </a:rPr>
              <a:t>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Number of Antennas: 4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Linear Array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SNR = 20 dB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280988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53975" indent="0">
              <a:buNone/>
            </a:pPr>
            <a:endParaRPr lang="en-GB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gray">
          <a:xfrm>
            <a:off x="5004048" y="5229198"/>
            <a:ext cx="3456384" cy="12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82575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4"/>
                </a:solidFill>
                <a:latin typeface="Arial"/>
                <a:ea typeface="+mn-ea"/>
                <a:cs typeface="Arial"/>
              </a:defRPr>
            </a:lvl1pPr>
            <a:lvl2pPr marL="509588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2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742950" indent="-171450" algn="l" defTabSz="398463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973138" indent="-176213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1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1200150" indent="-168275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Channel model E with 15 dB higher </a:t>
            </a:r>
            <a:r>
              <a:rPr lang="en-US" sz="1200" dirty="0" err="1" smtClean="0">
                <a:solidFill>
                  <a:schemeClr val="tx1"/>
                </a:solidFill>
              </a:rPr>
              <a:t>LoS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Number of Antennas: 4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Linear Array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SNR = 20 dB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280988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53975" indent="0">
              <a:buNone/>
            </a:pP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sz="2800" dirty="0" smtClean="0"/>
              <a:t>Simulation Results:  Channel Model B &amp; E  </a:t>
            </a:r>
            <a:r>
              <a:rPr lang="en-US" sz="2800" dirty="0" err="1" smtClean="0"/>
              <a:t>LoS</a:t>
            </a:r>
            <a:r>
              <a:rPr lang="en-US" sz="2800" dirty="0" smtClean="0"/>
              <a:t> with higher </a:t>
            </a:r>
            <a:r>
              <a:rPr lang="en-US" sz="2800" dirty="0" err="1" smtClean="0"/>
              <a:t>LoS</a:t>
            </a:r>
            <a:r>
              <a:rPr lang="en-US" sz="2800" dirty="0" smtClean="0"/>
              <a:t> component</a:t>
            </a:r>
            <a:endParaRPr lang="en-US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109277" cy="308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0788"/>
            <a:ext cx="4205288" cy="315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095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467200"/>
          </a:xfrm>
        </p:spPr>
        <p:txBody>
          <a:bodyPr/>
          <a:lstStyle/>
          <a:p>
            <a:r>
              <a:rPr lang="en-US" dirty="0" err="1" smtClean="0"/>
              <a:t>AoA</a:t>
            </a:r>
            <a:r>
              <a:rPr lang="en-US" dirty="0" smtClean="0"/>
              <a:t>  performance in Traditional WLAN channels as defined by Channel models B-F is not adequate.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AoA</a:t>
            </a:r>
            <a:r>
              <a:rPr lang="en-US" dirty="0" smtClean="0"/>
              <a:t> under good </a:t>
            </a:r>
            <a:r>
              <a:rPr lang="en-US" dirty="0" err="1" smtClean="0"/>
              <a:t>LoS</a:t>
            </a:r>
            <a:r>
              <a:rPr lang="en-US" dirty="0" smtClean="0"/>
              <a:t> conditions performs well, this could enable new use cases</a:t>
            </a:r>
          </a:p>
          <a:p>
            <a:endParaRPr lang="en-US" dirty="0" smtClean="0"/>
          </a:p>
          <a:p>
            <a:r>
              <a:rPr lang="en-US" dirty="0" smtClean="0"/>
              <a:t>NGP should investigate new channel models with good </a:t>
            </a:r>
            <a:r>
              <a:rPr lang="en-US" dirty="0" err="1" smtClean="0"/>
              <a:t>LoS</a:t>
            </a:r>
            <a:r>
              <a:rPr lang="en-US" dirty="0" smtClean="0"/>
              <a:t> conditions.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26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US" dirty="0">
                <a:hlinkClick r:id="rId2"/>
              </a:rPr>
              <a:t>11-14-1464 NG Positioning Overview and Challenges</a:t>
            </a:r>
            <a:r>
              <a:rPr lang="en-US" dirty="0"/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hlinkClick r:id="rId3"/>
              </a:rPr>
              <a:t>11-14-1193 Beyond Indoor Navigation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hlinkClick r:id="rId4"/>
              </a:rPr>
              <a:t>11-14-1235 Scalable location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hlinkClick r:id="rId5"/>
              </a:rPr>
              <a:t>Simulation results on </a:t>
            </a:r>
            <a:r>
              <a:rPr lang="en-US" dirty="0" err="1">
                <a:hlinkClick r:id="rId5"/>
              </a:rPr>
              <a:t>AoA</a:t>
            </a:r>
            <a:r>
              <a:rPr lang="en-US" dirty="0">
                <a:hlinkClick r:id="rId5"/>
              </a:rPr>
              <a:t> accuracy in 2.4/5GHz bands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108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683224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NGP’s  goals include providing mechanism for improved location estimation accuracy.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 smtClean="0"/>
              <a:t>have run preliminary simulations </a:t>
            </a:r>
            <a:r>
              <a:rPr lang="en-US" dirty="0" smtClean="0"/>
              <a:t>of </a:t>
            </a:r>
            <a:r>
              <a:rPr lang="en-US" dirty="0" err="1" smtClean="0"/>
              <a:t>AoA</a:t>
            </a:r>
            <a:r>
              <a:rPr lang="en-US" dirty="0" smtClean="0"/>
              <a:t> with IEEE </a:t>
            </a:r>
            <a:r>
              <a:rPr lang="en-US" dirty="0" smtClean="0"/>
              <a:t>802.11n channel models and show results in various environments.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Our conclusions show that current 11n channel models don’t support </a:t>
            </a:r>
            <a:r>
              <a:rPr lang="en-US" dirty="0" err="1" smtClean="0"/>
              <a:t>AoA</a:t>
            </a:r>
            <a:r>
              <a:rPr lang="en-US" dirty="0" smtClean="0"/>
              <a:t> and new channel models </a:t>
            </a:r>
            <a:r>
              <a:rPr lang="en-US" dirty="0" smtClean="0"/>
              <a:t>appropriate for </a:t>
            </a:r>
            <a:r>
              <a:rPr lang="en-US" dirty="0" err="1" smtClean="0"/>
              <a:t>AoA</a:t>
            </a:r>
            <a:r>
              <a:rPr lang="en-US" dirty="0" smtClean="0"/>
              <a:t> may </a:t>
            </a:r>
            <a:r>
              <a:rPr lang="en-US" dirty="0" smtClean="0"/>
              <a:t>be required.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</a:t>
            </a:r>
            <a:r>
              <a:rPr lang="en-US" dirty="0" smtClean="0"/>
              <a:t>Improvements from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Robust, Accurate and Precise Location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Dense deployments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Peer to Peer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0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AoA</a:t>
            </a:r>
            <a:r>
              <a:rPr lang="en-US" dirty="0" smtClean="0"/>
              <a:t> provide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7664"/>
            <a:ext cx="5040560" cy="4683224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Improves Performance: </a:t>
            </a:r>
            <a:r>
              <a:rPr lang="en-US" sz="1400" dirty="0" smtClean="0"/>
              <a:t>Augmented with FTM, </a:t>
            </a:r>
            <a:r>
              <a:rPr lang="en-US" sz="1400" dirty="0" err="1" smtClean="0"/>
              <a:t>AoA</a:t>
            </a:r>
            <a:r>
              <a:rPr lang="en-US" sz="1400" dirty="0" smtClean="0"/>
              <a:t> improves performance, 20x in some deployments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Improves user density: </a:t>
            </a:r>
            <a:r>
              <a:rPr lang="en-US" sz="1400" dirty="0" smtClean="0"/>
              <a:t>One beacon provides direction for multiple users in a stadium. Again can be augmented with FTM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P2P</a:t>
            </a:r>
            <a:r>
              <a:rPr lang="en-US" sz="1800" dirty="0" smtClean="0"/>
              <a:t>: </a:t>
            </a:r>
            <a:r>
              <a:rPr lang="en-US" sz="1400" dirty="0" smtClean="0"/>
              <a:t>Enables P2P bearing information which allows some additional use cases.</a:t>
            </a:r>
            <a:endParaRPr lang="en-US" sz="1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6587595" y="796781"/>
            <a:ext cx="1440160" cy="1584176"/>
            <a:chOff x="6345385" y="1623465"/>
            <a:chExt cx="1440160" cy="1584176"/>
          </a:xfrm>
        </p:grpSpPr>
        <p:grpSp>
          <p:nvGrpSpPr>
            <p:cNvPr id="22" name="Group 21"/>
            <p:cNvGrpSpPr/>
            <p:nvPr/>
          </p:nvGrpSpPr>
          <p:grpSpPr>
            <a:xfrm>
              <a:off x="6345385" y="1623465"/>
              <a:ext cx="1440160" cy="1584176"/>
              <a:chOff x="6228184" y="2276872"/>
              <a:chExt cx="1440160" cy="1584176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6228184" y="2492896"/>
                <a:ext cx="1440160" cy="1368152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6372200" y="2593301"/>
                <a:ext cx="1152128" cy="116734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758148" y="3023641"/>
                <a:ext cx="3802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</a:t>
                </a:r>
                <a:endParaRPr lang="en-US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 flipH="1">
                <a:off x="6948264" y="2276872"/>
                <a:ext cx="72008" cy="9001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H="1">
                <a:off x="6956813" y="2492896"/>
                <a:ext cx="711531" cy="66924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" name="Block Arc 24"/>
            <p:cNvSpPr/>
            <p:nvPr/>
          </p:nvSpPr>
          <p:spPr bwMode="auto">
            <a:xfrm rot="1916421">
              <a:off x="7017375" y="1895117"/>
              <a:ext cx="582257" cy="380779"/>
            </a:xfrm>
            <a:prstGeom prst="blockArc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9" name="AutoShape 2" descr="Image result for coke vending mach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AutoShape 4" descr="Image result for coke vending mach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035" y="2645927"/>
            <a:ext cx="940378" cy="94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Image result for museum exhib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850" y="4077072"/>
            <a:ext cx="2419582" cy="171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6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fi-FI" dirty="0" smtClean="0"/>
              <a:t>IEEE 802.11n/ac Channel Model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354330" y="1132367"/>
            <a:ext cx="7994282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 smtClean="0"/>
              <a:t>IEEE 802.11n channel models: </a:t>
            </a:r>
            <a:r>
              <a:rPr lang="fi-FI" sz="2000" dirty="0" smtClean="0"/>
              <a:t>Channel matrix is given as,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3" y="2129573"/>
            <a:ext cx="4925687" cy="1574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3826" y="4520794"/>
            <a:ext cx="85643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i="1" dirty="0" err="1" smtClean="0"/>
              <a:t>X</a:t>
            </a:r>
            <a:r>
              <a:rPr lang="en-US" sz="1200" i="1" baseline="-25000" dirty="0" err="1" smtClean="0"/>
              <a:t>ij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i="1" dirty="0" err="1"/>
              <a:t>i</a:t>
            </a:r>
            <a:r>
              <a:rPr lang="en-US" sz="1200" dirty="0" err="1"/>
              <a:t>-th</a:t>
            </a:r>
            <a:r>
              <a:rPr lang="en-US" sz="1200" dirty="0"/>
              <a:t> receiving and </a:t>
            </a:r>
            <a:r>
              <a:rPr lang="en-US" sz="1200" i="1" dirty="0"/>
              <a:t>j</a:t>
            </a:r>
            <a:r>
              <a:rPr lang="en-US" sz="1200" dirty="0"/>
              <a:t>-</a:t>
            </a:r>
            <a:r>
              <a:rPr lang="en-US" sz="1200" dirty="0" err="1"/>
              <a:t>th</a:t>
            </a:r>
            <a:r>
              <a:rPr lang="en-US" sz="1200" dirty="0"/>
              <a:t> transmitting antenna) are correlated zero-mean, unit variance, complex Gaussian random variables as coefficients of the variable NLOS (Rayleigh) matrix </a:t>
            </a:r>
            <a:r>
              <a:rPr lang="en-US" sz="1200" i="1" dirty="0" smtClean="0"/>
              <a:t>H</a:t>
            </a:r>
            <a:r>
              <a:rPr lang="en-US" sz="1200" i="1" baseline="-25000" dirty="0" smtClean="0"/>
              <a:t>V</a:t>
            </a:r>
            <a:r>
              <a:rPr lang="en-US" sz="1200" dirty="0"/>
              <a:t>.</a:t>
            </a:r>
            <a:r>
              <a:rPr lang="en-US" sz="1200" dirty="0" smtClean="0"/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 smtClean="0"/>
              <a:t>exp(</a:t>
            </a:r>
            <a:r>
              <a:rPr lang="en-US" sz="1200" i="1" dirty="0" smtClean="0"/>
              <a:t>j</a:t>
            </a:r>
            <a:r>
              <a:rPr lang="el-GR" sz="1200" i="1" dirty="0" smtClean="0"/>
              <a:t>ϕ</a:t>
            </a:r>
            <a:r>
              <a:rPr lang="en-US" sz="1200" i="1" baseline="-25000" dirty="0" err="1" smtClean="0"/>
              <a:t>ij</a:t>
            </a:r>
            <a:r>
              <a:rPr lang="en-US" sz="1200" dirty="0"/>
              <a:t>) are the elements of the fixed LOS matrix </a:t>
            </a:r>
            <a:r>
              <a:rPr lang="en-US" sz="1200" i="1" dirty="0" smtClean="0"/>
              <a:t>H</a:t>
            </a:r>
            <a:r>
              <a:rPr lang="en-US" sz="1200" i="1" baseline="-25000" dirty="0" smtClean="0"/>
              <a:t>F</a:t>
            </a:r>
            <a:r>
              <a:rPr lang="en-US" sz="1200" dirty="0"/>
              <a:t>.</a:t>
            </a:r>
            <a:endParaRPr lang="en-US" sz="12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200" dirty="0" smtClean="0"/>
              <a:t> </a:t>
            </a:r>
            <a:r>
              <a:rPr lang="en-US" sz="1200" i="1" dirty="0"/>
              <a:t>K</a:t>
            </a:r>
            <a:r>
              <a:rPr lang="en-US" sz="1200" dirty="0"/>
              <a:t> is the </a:t>
            </a:r>
            <a:r>
              <a:rPr lang="en-US" sz="1200" dirty="0" err="1"/>
              <a:t>Ricean</a:t>
            </a:r>
            <a:r>
              <a:rPr lang="en-US" sz="1200" dirty="0"/>
              <a:t> </a:t>
            </a:r>
            <a:r>
              <a:rPr lang="en-US" sz="1200" i="1" dirty="0"/>
              <a:t>K</a:t>
            </a:r>
            <a:r>
              <a:rPr lang="en-US" sz="1200" dirty="0"/>
              <a:t>-factor, and </a:t>
            </a:r>
            <a:r>
              <a:rPr lang="en-US" sz="1200" i="1" dirty="0"/>
              <a:t>P</a:t>
            </a:r>
            <a:r>
              <a:rPr lang="en-US" sz="1200" dirty="0"/>
              <a:t> is the power of each tap. </a:t>
            </a:r>
            <a:endParaRPr lang="en-US" sz="12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K factor applies only for the first tap of the impulse response and is 0 for the rest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80" y="2129573"/>
            <a:ext cx="3449118" cy="239122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8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fi-FI" dirty="0" smtClean="0"/>
              <a:t>IEEE 802.11n/ac Channel Model for SIMO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132367"/>
                <a:ext cx="8640960" cy="45720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fi-FI" dirty="0" smtClean="0"/>
              </a:p>
              <a:p>
                <a:pPr marL="0" indent="0">
                  <a:buNone/>
                </a:pPr>
                <a:r>
                  <a:rPr lang="fi-FI" sz="1600" dirty="0" smtClean="0"/>
                  <a:t>MIMO Channel model h</a:t>
                </a:r>
                <a:r>
                  <a:rPr lang="fi-FI" sz="1600" baseline="-25000" dirty="0" smtClean="0"/>
                  <a:t>ij</a:t>
                </a:r>
                <a14:m>
                  <m:oMath xmlns:m="http://schemas.openxmlformats.org/officeDocument/2006/math">
                    <m:r>
                      <a:rPr lang="fi-FI" sz="16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i-FI" sz="16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en-US" sz="1600" b="1" i="1" baseline="-25000" smtClean="0">
                            <a:latin typeface="Cambria Math"/>
                            <a:ea typeface="Cambria Math"/>
                          </a:rPr>
                          <m:t>𝒊𝒋</m:t>
                        </m:r>
                        <m:r>
                          <a:rPr lang="en-US" sz="1600" b="1" i="1" baseline="-25000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fi-FI" sz="1600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sz="1600" i="1" dirty="0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i-FI" sz="160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 dirty="0" smtClean="0">
                                    <a:latin typeface="Cambria Math"/>
                                  </a:rPr>
                                  <m:t>𝑲</m:t>
                                </m:r>
                              </m:num>
                              <m:den>
                                <m:r>
                                  <a:rPr lang="en-US" sz="1600" b="1" i="1" dirty="0" smtClean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b="1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b="1" i="1" dirty="0" smtClean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b="1" i="1" dirty="0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16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1" i="1" dirty="0" smtClean="0"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600" b="1" i="1" dirty="0" smtClean="0">
                                <a:latin typeface="Cambria Math"/>
                              </a:rPr>
                              <m:t>𝒋</m:t>
                            </m:r>
                            <m:r>
                              <a:rPr lang="en-US" sz="1600" b="1" i="1" dirty="0" smtClean="0">
                                <a:latin typeface="Cambria Math"/>
                                <a:ea typeface="Cambria Math"/>
                              </a:rPr>
                              <m:t>∅</m:t>
                            </m:r>
                            <m:r>
                              <a:rPr lang="en-US" sz="1600" b="1" i="1" baseline="-25000" dirty="0" smtClean="0">
                                <a:latin typeface="Cambria Math"/>
                                <a:ea typeface="Cambria Math"/>
                              </a:rPr>
                              <m:t>𝒊𝒋</m:t>
                            </m:r>
                          </m:sup>
                        </m:sSup>
                        <m:r>
                          <a:rPr lang="en-US" sz="1600" b="1" i="1" dirty="0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i-FI" sz="16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 dirty="0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i="1" dirty="0">
                            <a:latin typeface="Cambria Math"/>
                          </a:rPr>
                          <m:t> 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𝑿</m:t>
                        </m:r>
                        <m:r>
                          <a:rPr lang="en-US" sz="1600" b="1" i="1" baseline="-25000" dirty="0" smtClean="0">
                            <a:latin typeface="Cambria Math"/>
                          </a:rPr>
                          <m:t>𝒊𝒋</m:t>
                        </m:r>
                      </m:e>
                    </m:d>
                  </m:oMath>
                </a14:m>
                <a:endParaRPr lang="fi-FI" sz="1600" dirty="0" smtClean="0"/>
              </a:p>
              <a:p>
                <a:pPr marL="0" indent="0">
                  <a:buNone/>
                </a:pPr>
                <a:r>
                  <a:rPr lang="fi-FI" sz="1600" dirty="0" smtClean="0"/>
                  <a:t>SIMO Channel model h</a:t>
                </a:r>
                <a:r>
                  <a:rPr lang="fi-FI" sz="1600" baseline="-25000" dirty="0" smtClean="0"/>
                  <a:t>j</a:t>
                </a:r>
                <a14:m>
                  <m:oMath xmlns:m="http://schemas.openxmlformats.org/officeDocument/2006/math">
                    <m:r>
                      <a:rPr lang="fi-FI" sz="1600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i-FI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en-US" sz="1600" i="1" baseline="-25000"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rad>
                  </m:oMath>
                </a14:m>
                <a:r>
                  <a:rPr lang="fi-FI" sz="16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sz="1600" i="1" dirty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i-FI" sz="16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</m:num>
                              <m:den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i="1" dirty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16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600" i="1" dirty="0">
                                <a:latin typeface="Cambria Math"/>
                              </a:rPr>
                              <m:t>𝒋</m:t>
                            </m:r>
                            <m:r>
                              <a:rPr lang="en-US" sz="1600" i="1" dirty="0">
                                <a:latin typeface="Cambria Math"/>
                                <a:ea typeface="Cambria Math"/>
                              </a:rPr>
                              <m:t>∅</m:t>
                            </m:r>
                            <m:r>
                              <a:rPr lang="en-US" sz="1600" i="1" baseline="-25000" dirty="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sup>
                        </m:sSup>
                        <m:r>
                          <a:rPr lang="en-US" sz="1600" i="1" dirty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i-FI" sz="16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i="1" dirty="0">
                            <a:latin typeface="Cambria Math"/>
                          </a:rPr>
                          <m:t> </m:t>
                        </m:r>
                        <m:r>
                          <a:rPr lang="en-US" sz="1600" i="1" dirty="0">
                            <a:latin typeface="Cambria Math"/>
                          </a:rPr>
                          <m:t>𝑿𝒋</m:t>
                        </m:r>
                      </m:e>
                    </m:d>
                  </m:oMath>
                </a14:m>
                <a:endParaRPr lang="fi-FI" sz="1600" dirty="0" smtClean="0"/>
              </a:p>
              <a:p>
                <a:pPr marL="0" indent="0">
                  <a:buNone/>
                </a:pPr>
                <a:r>
                  <a:rPr lang="fi-FI" sz="1600" dirty="0"/>
                  <a:t>h</a:t>
                </a:r>
                <a:r>
                  <a:rPr lang="fi-FI" sz="1600" baseline="-25000" dirty="0"/>
                  <a:t>j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1600" b="1" i="0" smtClean="0">
                        <a:latin typeface="Cambria Math"/>
                        <a:ea typeface="Cambria Math"/>
                      </a:rPr>
                      <m:t>𝐧</m:t>
                    </m:r>
                    <m:r>
                      <a:rPr lang="en-US" sz="1600" b="1" i="0" smtClean="0">
                        <a:latin typeface="Cambria Math"/>
                        <a:ea typeface="Cambria Math"/>
                      </a:rPr>
                      <m:t>= </m:t>
                    </m:r>
                    <m:r>
                      <a:rPr lang="en-US" sz="16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1600" b="1" i="0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fi-FI" sz="1600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i-FI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1600" i="1" baseline="-25000"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rad>
                  </m:oMath>
                </a14:m>
                <a:r>
                  <a:rPr lang="fi-FI" sz="16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sz="1600" i="1" dirty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fi-FI" sz="16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</m:num>
                              <m:den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i="1" dirty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sz="1600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 dirty="0"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1600" i="1" dirty="0">
                                <a:latin typeface="Cambria Math"/>
                              </a:rPr>
                              <m:t>𝒋</m:t>
                            </m:r>
                            <m:r>
                              <a:rPr lang="en-US" sz="1600" i="1" dirty="0">
                                <a:latin typeface="Cambria Math"/>
                                <a:ea typeface="Cambria Math"/>
                              </a:rPr>
                              <m:t>∅</m:t>
                            </m:r>
                            <m:r>
                              <a:rPr lang="en-US" sz="1600" i="1" baseline="-25000" dirty="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sup>
                        </m:sSup>
                        <m:r>
                          <a:rPr lang="en-US" sz="1600" i="1" dirty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fi-FI" sz="16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600" i="1" dirty="0">
                                    <a:latin typeface="Cambria Math"/>
                                  </a:rPr>
                                  <m:t>𝑲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i="1" dirty="0">
                                    <a:latin typeface="Cambria Math"/>
                                  </a:rPr>
                                  <m:t>𝟏</m:t>
                                </m:r>
                              </m:den>
                            </m:f>
                          </m:e>
                        </m:rad>
                        <m:r>
                          <a:rPr lang="en-US" sz="1600" i="1" dirty="0">
                            <a:latin typeface="Cambria Math"/>
                          </a:rPr>
                          <m:t> </m:t>
                        </m:r>
                        <m:r>
                          <a:rPr lang="en-US" sz="1600" i="1" dirty="0">
                            <a:latin typeface="Cambria Math"/>
                          </a:rPr>
                          <m:t>𝑿𝒋</m:t>
                        </m:r>
                      </m:e>
                    </m:d>
                  </m:oMath>
                </a14:m>
                <a:endParaRPr lang="fi-FI" sz="1600" dirty="0" smtClean="0"/>
              </a:p>
              <a:p>
                <a:pPr marL="0" indent="0">
                  <a:buNone/>
                </a:pPr>
                <a:r>
                  <a:rPr lang="fi-FI" sz="1600" dirty="0"/>
                  <a:t>h</a:t>
                </a:r>
                <a:r>
                  <a:rPr lang="fi-FI" sz="1600" baseline="-25000" dirty="0"/>
                  <a:t>j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1600" b="1" i="0" smtClean="0">
                        <a:latin typeface="Cambria Math"/>
                        <a:ea typeface="Cambria Math"/>
                      </a:rPr>
                      <m:t>𝐧</m:t>
                    </m:r>
                    <m:r>
                      <a:rPr lang="en-US" sz="1600">
                        <a:latin typeface="Cambria Math"/>
                        <a:ea typeface="Cambria Math"/>
                      </a:rPr>
                      <m:t>)</m:t>
                    </m:r>
                    <m:r>
                      <a:rPr lang="fi-FI" sz="160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i-FI" sz="16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/>
                            <a:ea typeface="Cambria Math"/>
                          </a:rPr>
                          <m:t>𝑷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𝒏</m:t>
                        </m:r>
                        <m:r>
                          <a:rPr lang="en-US" sz="1600" b="1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1600" i="1" baseline="-25000"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rad>
                  </m:oMath>
                </a14:m>
                <a:r>
                  <a:rPr lang="fi-FI" sz="16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i-FI" sz="16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 dirty="0">
                            <a:latin typeface="Cambria Math"/>
                          </a:rPr>
                          <m:t>𝑿𝒋</m:t>
                        </m:r>
                      </m:e>
                    </m:d>
                  </m:oMath>
                </a14:m>
                <a:r>
                  <a:rPr lang="fi-FI" sz="1600" dirty="0" smtClean="0"/>
                  <a:t> 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/>
                      </a:rPr>
                      <m:t>𝒏</m:t>
                    </m:r>
                    <m:r>
                      <a:rPr lang="en-US" sz="1600" b="1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1600" b="1" i="1" dirty="0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fi-FI" sz="1600" dirty="0" smtClean="0"/>
              </a:p>
              <a:p>
                <a:pPr marL="0" indent="0">
                  <a:buNone/>
                </a:pPr>
                <a:r>
                  <a:rPr lang="fi-FI" sz="1600" dirty="0" smtClean="0"/>
                  <a:t>For each antenna pair the Ratio of term with AoA information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sz="16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i-FI" sz="16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/>
                                <a:ea typeface="Cambria Math"/>
                              </a:rPr>
                              <m:t>𝑷</m:t>
                            </m:r>
                            <m:r>
                              <a:rPr lang="en-US" sz="1600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16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1600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a:rPr lang="en-US" sz="1600" i="1" baseline="-25000">
                                <a:latin typeface="Cambria Math"/>
                                <a:ea typeface="Cambria Math"/>
                              </a:rPr>
                              <m:t>𝒋</m:t>
                            </m:r>
                          </m:e>
                        </m:rad>
                        <m:d>
                          <m:dPr>
                            <m:ctrlPr>
                              <a:rPr lang="fi-FI" sz="1600" i="1" dirty="0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fi-FI" sz="1600" i="1" dirty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fi-FI" sz="1600" i="1" dirty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i="1" dirty="0">
                                        <a:latin typeface="Cambria Math"/>
                                      </a:rPr>
                                      <m:t>𝑲</m:t>
                                    </m:r>
                                  </m:num>
                                  <m:den>
                                    <m:r>
                                      <a:rPr lang="en-US" sz="1600" i="1" dirty="0">
                                        <a:latin typeface="Cambria Math"/>
                                      </a:rPr>
                                      <m:t>𝑲</m:t>
                                    </m:r>
                                    <m:r>
                                      <a:rPr lang="en-US" sz="1600" i="1" dirty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1600" i="1" dirty="0">
                                        <a:latin typeface="Cambria Math"/>
                                      </a:rPr>
                                      <m:t>𝟏</m:t>
                                    </m:r>
                                  </m:den>
                                </m:f>
                              </m:e>
                            </m:rad>
                            <m:r>
                              <a:rPr lang="en-US" sz="1600" i="1" dirty="0">
                                <a:latin typeface="Cambria Math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16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 dirty="0">
                                    <a:latin typeface="Cambria Math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1600" i="1" dirty="0"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en-US" sz="1600" i="1" dirty="0">
                                    <a:latin typeface="Cambria Math"/>
                                    <a:ea typeface="Cambria Math"/>
                                  </a:rPr>
                                  <m:t>∅</m:t>
                                </m:r>
                                <m:r>
                                  <a:rPr lang="en-US" sz="1600" i="1" baseline="-25000" dirty="0">
                                    <a:latin typeface="Cambria Math"/>
                                    <a:ea typeface="Cambria Math"/>
                                  </a:rPr>
                                  <m:t>𝒋</m:t>
                                </m:r>
                              </m:sup>
                            </m:sSup>
                          </m:e>
                        </m:d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fi-FI" sz="16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ad>
                              <m:radPr>
                                <m:degHide m:val="on"/>
                                <m:ctrlPr>
                                  <a:rPr lang="fi-FI" sz="16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i="1">
                                    <a:latin typeface="Cambria Math"/>
                                    <a:ea typeface="Cambria Math"/>
                                  </a:rPr>
                                  <m:t>𝑷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𝒏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  <m:r>
                                  <a:rPr lang="en-US" sz="1600" i="1" baseline="-25000">
                                    <a:latin typeface="Cambria Math"/>
                                    <a:ea typeface="Cambria Math"/>
                                  </a:rPr>
                                  <m:t>𝒋</m:t>
                                </m:r>
                              </m:e>
                            </m:rad>
                          </m:e>
                        </m:nary>
                      </m:den>
                    </m:f>
                  </m:oMath>
                </a14:m>
                <a:endParaRPr lang="fi-FI" sz="1600" dirty="0"/>
              </a:p>
            </p:txBody>
          </p:sp>
        </mc:Choice>
        <mc:Fallback xmlns="">
          <p:sp>
            <p:nvSpPr>
              <p:cNvPr id="4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132367"/>
                <a:ext cx="8640960" cy="4572000"/>
              </a:xfrm>
              <a:blipFill rotWithShape="1">
                <a:blip r:embed="rId2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842087" y="3108311"/>
            <a:ext cx="4030638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The LOS </a:t>
            </a:r>
            <a:r>
              <a:rPr lang="en-US" i="1" dirty="0"/>
              <a:t>K</a:t>
            </a:r>
            <a:r>
              <a:rPr lang="en-US" dirty="0"/>
              <a:t>-factor is applicable only to the first tap while all the other taps </a:t>
            </a:r>
            <a:r>
              <a:rPr lang="en-US" i="1" dirty="0"/>
              <a:t>K</a:t>
            </a:r>
            <a:r>
              <a:rPr lang="en-US" dirty="0"/>
              <a:t>-factor remain at </a:t>
            </a:r>
            <a:r>
              <a:rPr lang="en-US" dirty="0" smtClean="0"/>
              <a:t>-∞ dB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296981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73788" y="2780928"/>
            <a:ext cx="1002068" cy="86409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10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LoS Wireless Channel Models in IEEE 802.11n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69976"/>
              </p:ext>
            </p:extLst>
          </p:nvPr>
        </p:nvGraphicFramePr>
        <p:xfrm>
          <a:off x="1043608" y="1916832"/>
          <a:ext cx="7632848" cy="3601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  <a:gridCol w="924097"/>
                <a:gridCol w="1524176"/>
                <a:gridCol w="136815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 (ns)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factor (LOS, Tap -1)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</a:t>
                      </a:r>
                      <a:r>
                        <a:rPr lang="en-US" sz="1200" baseline="0" dirty="0" smtClean="0"/>
                        <a:t> Clusters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Environment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Ratio </a:t>
                      </a:r>
                      <a:r>
                        <a:rPr lang="en-US" sz="1200" dirty="0" err="1" smtClean="0"/>
                        <a:t>LoS_Tap</a:t>
                      </a:r>
                      <a:r>
                        <a:rPr lang="en-US" sz="1200" dirty="0" smtClean="0"/>
                        <a:t>(1)/sum(h) (dB)</a:t>
                      </a:r>
                      <a:endParaRPr lang="en-US" sz="1200" dirty="0"/>
                    </a:p>
                  </a:txBody>
                  <a:tcPr/>
                </a:tc>
              </a:tr>
              <a:tr h="5743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B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Residential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-6.7</a:t>
                      </a:r>
                      <a:endParaRPr lang="en-US" sz="1100" b="1" dirty="0"/>
                    </a:p>
                  </a:txBody>
                  <a:tcPr/>
                </a:tc>
              </a:tr>
              <a:tr h="5743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C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Residential/small office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-8.2</a:t>
                      </a:r>
                      <a:endParaRPr lang="en-US" sz="1100" b="1" dirty="0"/>
                    </a:p>
                  </a:txBody>
                  <a:tcPr/>
                </a:tc>
              </a:tr>
              <a:tr h="61591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Typical office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-9.2</a:t>
                      </a:r>
                      <a:endParaRPr lang="en-US" sz="1100" b="1" dirty="0"/>
                    </a:p>
                  </a:txBody>
                  <a:tcPr/>
                </a:tc>
              </a:tr>
              <a:tr h="62254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Large office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-11.2</a:t>
                      </a:r>
                      <a:endParaRPr lang="en-US" sz="1100" b="1" dirty="0"/>
                    </a:p>
                  </a:txBody>
                  <a:tcPr/>
                </a:tc>
              </a:tr>
              <a:tr h="4938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150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Large space (indoors/outdoors)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-12.9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sz="2800" dirty="0" smtClean="0"/>
              <a:t>Simulation Results:  Channel Model B &amp; E  </a:t>
            </a:r>
            <a:r>
              <a:rPr lang="en-US" sz="2800" dirty="0" err="1" smtClean="0"/>
              <a:t>LoS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gray">
          <a:xfrm>
            <a:off x="755576" y="4869160"/>
            <a:ext cx="3456384" cy="122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82575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4"/>
                </a:solidFill>
                <a:latin typeface="Arial"/>
                <a:ea typeface="+mn-ea"/>
                <a:cs typeface="Arial"/>
              </a:defRPr>
            </a:lvl1pPr>
            <a:lvl2pPr marL="509588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2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742950" indent="-171450" algn="l" defTabSz="398463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973138" indent="-176213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1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1200150" indent="-168275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Channel model 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Number of Antennas: 4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Linear Array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SNR = 20 dB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0988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53975" indent="0">
              <a:buNone/>
            </a:pPr>
            <a:endParaRPr lang="en-GB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gray">
          <a:xfrm>
            <a:off x="5004048" y="4796353"/>
            <a:ext cx="3456384" cy="129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282575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4"/>
                </a:solidFill>
                <a:latin typeface="Arial"/>
                <a:ea typeface="+mn-ea"/>
                <a:cs typeface="Arial"/>
              </a:defRPr>
            </a:lvl1pPr>
            <a:lvl2pPr marL="509588" indent="-228600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2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742950" indent="-171450" algn="l" defTabSz="398463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973138" indent="-176213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−"/>
              <a:defRPr sz="1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1200150" indent="-168275" algn="l" defTabSz="457200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Channel model 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Number of Antennas: 4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Linear Array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SNR = 20 dB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0988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53975" indent="0"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16" y="1434546"/>
            <a:ext cx="4458192" cy="314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21442"/>
            <a:ext cx="4301299" cy="322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377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fi-FI" dirty="0" smtClean="0"/>
              <a:t>IEEE 802.11n/ac Channel Model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296981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065" y="1196752"/>
            <a:ext cx="4054572" cy="245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06334"/>
              </p:ext>
            </p:extLst>
          </p:nvPr>
        </p:nvGraphicFramePr>
        <p:xfrm>
          <a:off x="4511052" y="3645024"/>
          <a:ext cx="4464499" cy="30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4415"/>
                <a:gridCol w="470993"/>
                <a:gridCol w="369899"/>
                <a:gridCol w="369899"/>
                <a:gridCol w="369899"/>
                <a:gridCol w="369899"/>
                <a:gridCol w="369899"/>
                <a:gridCol w="369899"/>
                <a:gridCol w="369899"/>
                <a:gridCol w="369899"/>
                <a:gridCol w="369899"/>
              </a:tblGrid>
              <a:tr h="172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Tap index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8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Excess delay [ns]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Cluster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Power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[dB]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-10.8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-16.2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-21.7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AoA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AoA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4.3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(receiver)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225.1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225.1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225.1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225.1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225.1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(transmitter)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Cluster 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Power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[dB]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-12.5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-15.6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-18.7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-21.8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AoA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AoA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118.4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AoD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106.5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8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AS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AS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/>
                          <a:ea typeface="Times New Roman"/>
                        </a:rPr>
                        <a:t>[°]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/>
                          <a:ea typeface="Times New Roman"/>
                        </a:rPr>
                        <a:t>25.4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599" y="1340768"/>
            <a:ext cx="4499465" cy="4114800"/>
          </a:xfrm>
        </p:spPr>
        <p:txBody>
          <a:bodyPr/>
          <a:lstStyle/>
          <a:p>
            <a:r>
              <a:rPr lang="en-US" sz="1800" b="0" dirty="0" smtClean="0"/>
              <a:t>Only the first Tap of the channel impulse response has the source’s </a:t>
            </a:r>
            <a:r>
              <a:rPr lang="en-US" sz="1800" b="0" dirty="0" err="1" smtClean="0"/>
              <a:t>AoA</a:t>
            </a:r>
            <a:r>
              <a:rPr lang="en-US" sz="1800" b="0" dirty="0" smtClean="0"/>
              <a:t> information. </a:t>
            </a:r>
          </a:p>
          <a:p>
            <a:r>
              <a:rPr lang="en-US" sz="1800" b="0" dirty="0" smtClean="0"/>
              <a:t>Cluster 1 has a fixed </a:t>
            </a:r>
            <a:r>
              <a:rPr lang="en-US" sz="1800" b="0" dirty="0" err="1" smtClean="0"/>
              <a:t>AoA</a:t>
            </a:r>
            <a:r>
              <a:rPr lang="en-US" sz="1800" b="0" dirty="0" smtClean="0"/>
              <a:t> information which is used for all the taps of the cluster.</a:t>
            </a:r>
          </a:p>
          <a:p>
            <a:r>
              <a:rPr lang="en-US" sz="1800" b="0" dirty="0" smtClean="0"/>
              <a:t>As shown earlier the angular information of the source in the 11n channel models (B-F) is poor.</a:t>
            </a:r>
          </a:p>
          <a:p>
            <a:endParaRPr lang="en-US" sz="1800" dirty="0"/>
          </a:p>
          <a:p>
            <a:r>
              <a:rPr lang="en-US" sz="2000" dirty="0" smtClean="0"/>
              <a:t>NGP should develop the channel models for the use cases where </a:t>
            </a:r>
            <a:r>
              <a:rPr lang="en-US" sz="2000" dirty="0" err="1" smtClean="0"/>
              <a:t>AoA</a:t>
            </a:r>
            <a:r>
              <a:rPr lang="en-US" sz="2000" dirty="0" smtClean="0"/>
              <a:t> will work and would be applicable.</a:t>
            </a:r>
            <a:endParaRPr lang="en-US" sz="2000" dirty="0"/>
          </a:p>
        </p:txBody>
      </p:sp>
      <p:sp>
        <p:nvSpPr>
          <p:cNvPr id="12" name="Oval 11"/>
          <p:cNvSpPr/>
          <p:nvPr/>
        </p:nvSpPr>
        <p:spPr bwMode="auto">
          <a:xfrm>
            <a:off x="4355976" y="4149080"/>
            <a:ext cx="3600400" cy="6480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Sabita Nahata, CSR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5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56999</TotalTime>
  <Words>942</Words>
  <Application>Microsoft Office PowerPoint</Application>
  <PresentationFormat>On-screen Show (4:3)</PresentationFormat>
  <Paragraphs>293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ACcord-Submission</vt:lpstr>
      <vt:lpstr>Document</vt:lpstr>
      <vt:lpstr>Preliminary Simulation Results for AoA Accuracy in 2.4 GHz using IEEE 802.11n channel models</vt:lpstr>
      <vt:lpstr>Background</vt:lpstr>
      <vt:lpstr>NGP Improvements from PAR</vt:lpstr>
      <vt:lpstr>What does AoA provide ?</vt:lpstr>
      <vt:lpstr>IEEE 802.11n/ac Channel Model</vt:lpstr>
      <vt:lpstr>IEEE 802.11n/ac Channel Model for SIMO </vt:lpstr>
      <vt:lpstr>LoS Wireless Channel Models in IEEE 802.11n</vt:lpstr>
      <vt:lpstr>Simulation Results:  Channel Model B &amp; E  LoS</vt:lpstr>
      <vt:lpstr>IEEE 802.11n/ac Channel Model </vt:lpstr>
      <vt:lpstr>Simulation Results:  Channel Model B &amp; E  LoS with higher LoS component</vt:lpstr>
      <vt:lpstr>Summary/Recommendations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ASAP FTA</dc:title>
  <dc:subject>Preliminary Simulation Results for AoA Accuracy in 2.4 GHz using IEEE 802.11n channel</dc:subject>
  <dc:creator>Raja Banerjea</dc:creator>
  <cp:lastModifiedBy>Raja Banerjea</cp:lastModifiedBy>
  <cp:revision>369</cp:revision>
  <cp:lastPrinted>1998-02-10T13:28:06Z</cp:lastPrinted>
  <dcterms:created xsi:type="dcterms:W3CDTF">2009-11-13T19:11:16Z</dcterms:created>
  <dcterms:modified xsi:type="dcterms:W3CDTF">2015-07-08T21:28:46Z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