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80"/>
  </p:notesMasterIdLst>
  <p:handoutMasterIdLst>
    <p:handoutMasterId r:id="rId81"/>
  </p:handoutMasterIdLst>
  <p:sldIdLst>
    <p:sldId id="269" r:id="rId2"/>
    <p:sldId id="278" r:id="rId3"/>
    <p:sldId id="1454" r:id="rId4"/>
    <p:sldId id="1455" r:id="rId5"/>
    <p:sldId id="358" r:id="rId6"/>
    <p:sldId id="359" r:id="rId7"/>
    <p:sldId id="287" r:id="rId8"/>
    <p:sldId id="343" r:id="rId9"/>
    <p:sldId id="1463" r:id="rId10"/>
    <p:sldId id="344" r:id="rId11"/>
    <p:sldId id="345" r:id="rId12"/>
    <p:sldId id="1378" r:id="rId13"/>
    <p:sldId id="1423" r:id="rId14"/>
    <p:sldId id="1411" r:id="rId15"/>
    <p:sldId id="1486" r:id="rId16"/>
    <p:sldId id="1420" r:id="rId17"/>
    <p:sldId id="1412" r:id="rId18"/>
    <p:sldId id="1487" r:id="rId19"/>
    <p:sldId id="1518" r:id="rId20"/>
    <p:sldId id="1469" r:id="rId21"/>
    <p:sldId id="1285" r:id="rId22"/>
    <p:sldId id="1468" r:id="rId23"/>
    <p:sldId id="1538" r:id="rId24"/>
    <p:sldId id="1164" r:id="rId25"/>
    <p:sldId id="1564" r:id="rId26"/>
    <p:sldId id="1565" r:id="rId27"/>
    <p:sldId id="1488" r:id="rId28"/>
    <p:sldId id="1543" r:id="rId29"/>
    <p:sldId id="1562" r:id="rId30"/>
    <p:sldId id="1563" r:id="rId31"/>
    <p:sldId id="1537" r:id="rId32"/>
    <p:sldId id="1566" r:id="rId33"/>
    <p:sldId id="1101" r:id="rId34"/>
    <p:sldId id="1102" r:id="rId35"/>
    <p:sldId id="1092" r:id="rId36"/>
    <p:sldId id="1099" r:id="rId37"/>
    <p:sldId id="1174" r:id="rId38"/>
    <p:sldId id="1175" r:id="rId39"/>
    <p:sldId id="1176" r:id="rId40"/>
    <p:sldId id="1382" r:id="rId41"/>
    <p:sldId id="1415" r:id="rId42"/>
    <p:sldId id="1416" r:id="rId43"/>
    <p:sldId id="1417" r:id="rId44"/>
    <p:sldId id="1536" r:id="rId45"/>
    <p:sldId id="1521" r:id="rId46"/>
    <p:sldId id="1522" r:id="rId47"/>
    <p:sldId id="1381" r:id="rId48"/>
    <p:sldId id="1418" r:id="rId49"/>
    <p:sldId id="1419" r:id="rId50"/>
    <p:sldId id="1528" r:id="rId51"/>
    <p:sldId id="1404" r:id="rId52"/>
    <p:sldId id="1405" r:id="rId53"/>
    <p:sldId id="1529" r:id="rId54"/>
    <p:sldId id="1526" r:id="rId55"/>
    <p:sldId id="1527" r:id="rId56"/>
    <p:sldId id="1402" r:id="rId57"/>
    <p:sldId id="1425" r:id="rId58"/>
    <p:sldId id="1567" r:id="rId59"/>
    <p:sldId id="1568" r:id="rId60"/>
    <p:sldId id="1569" r:id="rId61"/>
    <p:sldId id="1570" r:id="rId62"/>
    <p:sldId id="1571" r:id="rId63"/>
    <p:sldId id="1572" r:id="rId64"/>
    <p:sldId id="1500" r:id="rId65"/>
    <p:sldId id="1167" r:id="rId66"/>
    <p:sldId id="1165" r:id="rId67"/>
    <p:sldId id="1375" r:id="rId68"/>
    <p:sldId id="1376" r:id="rId69"/>
    <p:sldId id="1400" r:id="rId70"/>
    <p:sldId id="619" r:id="rId71"/>
    <p:sldId id="621" r:id="rId72"/>
    <p:sldId id="1561" r:id="rId73"/>
    <p:sldId id="1555" r:id="rId74"/>
    <p:sldId id="1556" r:id="rId75"/>
    <p:sldId id="1557" r:id="rId76"/>
    <p:sldId id="1558" r:id="rId77"/>
    <p:sldId id="1559" r:id="rId78"/>
    <p:sldId id="1560" r:id="rId79"/>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61" autoAdjust="0"/>
    <p:restoredTop sz="94660" autoAdjust="0"/>
  </p:normalViewPr>
  <p:slideViewPr>
    <p:cSldViewPr>
      <p:cViewPr varScale="1">
        <p:scale>
          <a:sx n="88" d="100"/>
          <a:sy n="88" d="100"/>
        </p:scale>
        <p:origin x="-1698"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7032"/>
    </p:cViewPr>
  </p:sorterViewPr>
  <p:notesViewPr>
    <p:cSldViewPr>
      <p:cViewPr>
        <p:scale>
          <a:sx n="100" d="100"/>
          <a:sy n="100" d="100"/>
        </p:scale>
        <p:origin x="-2808"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802.11-15/0476r1</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2015</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802.11-15/0476r1</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2015</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70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71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smtClean="0"/>
              <a:t>Andrew Myles, Cisco</a:t>
            </a:r>
          </a:p>
        </p:txBody>
      </p:sp>
      <p:sp>
        <p:nvSpPr>
          <p:cNvPr id="52229" name="Rectangle 7"/>
          <p:cNvSpPr>
            <a:spLocks noGrp="1" noChangeArrowheads="1"/>
          </p:cNvSpPr>
          <p:nvPr>
            <p:ph type="sldNum" sz="quarter" idx="5"/>
          </p:nvPr>
        </p:nvSpPr>
        <p:spPr/>
        <p:txBody>
          <a:bodyPr/>
          <a:lstStyle/>
          <a:p>
            <a:pPr>
              <a:defRPr/>
            </a:pPr>
            <a:r>
              <a:rPr lang="en-US" smtClean="0"/>
              <a:t>Page </a:t>
            </a:r>
            <a:fld id="{19B6D425-D6D0-4B30-A6C8-1418EA409DD4}" type="slidenum">
              <a:rPr lang="en-US" smtClean="0"/>
              <a:pPr>
                <a:defRPr/>
              </a:pPr>
              <a:t>2</a:t>
            </a:fld>
            <a:endParaRPr lang="en-US"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5</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6</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7</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802.11-15/0774r0</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233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July 2015</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1/dcn/15/11-15-0773-00-0jtc-ieee-802-jtc1-minutes-for-may-2015-in-vancouver.doc"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https://ieee-sa.centraldesktop.com/802psdo/"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6.wmf"/><Relationship Id="rId5" Type="http://schemas.openxmlformats.org/officeDocument/2006/relationships/oleObject" Target="../embeddings/oleObject4.bin"/><Relationship Id="rId4" Type="http://schemas.openxmlformats.org/officeDocument/2006/relationships/image" Target="../media/image5.wmf"/></Relationships>
</file>

<file path=ppt/slides/_rels/slide45.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7.wmf"/><Relationship Id="rId4" Type="http://schemas.openxmlformats.org/officeDocument/2006/relationships/oleObject" Target="../embeddings/oleObject5.bin"/></Relationships>
</file>

<file path=ppt/slides/_rels/slide46.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8.wmf"/><Relationship Id="rId4" Type="http://schemas.openxmlformats.org/officeDocument/2006/relationships/oleObject" Target="../embeddings/oleObject6.bin"/></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9.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10.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12.wmf"/><Relationship Id="rId5" Type="http://schemas.openxmlformats.org/officeDocument/2006/relationships/oleObject" Target="../embeddings/oleObject10.bin"/><Relationship Id="rId4" Type="http://schemas.openxmlformats.org/officeDocument/2006/relationships/image" Target="../media/image11.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hyperlink" Target="https://mentor.ieee.org/802.11/dcn/15/11-15-0728-00-0jtc-may-jtc1-sc6-meeting-hod-report.ppt" TargetMode="Externa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July 2015 </a:t>
            </a:r>
            <a:r>
              <a:rPr lang="en-US" dirty="0" smtClean="0">
                <a:solidFill>
                  <a:schemeClr val="accent2">
                    <a:lumMod val="75000"/>
                  </a:schemeClr>
                </a:solidFill>
              </a:rPr>
              <a:t>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14 July 2015</a:t>
            </a:r>
            <a:endParaRPr lang="en-US" b="0" dirty="0" smtClean="0">
              <a:solidFill>
                <a:schemeClr val="accent2">
                  <a:lumMod val="50000"/>
                </a:schemeClr>
              </a:solidFill>
            </a:endParaRP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04585389"/>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gridCol w="1924050"/>
                <a:gridCol w="1924050"/>
                <a:gridCol w="1924050"/>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a:effectLst/>
                        </a:rPr>
                        <a:t>Phone</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rPr>
                        <a:t>email</a:t>
                      </a:r>
                      <a:endParaRPr lang="en-AU" sz="1200">
                        <a:effectLst/>
                        <a:latin typeface="Times New Roman"/>
                        <a:ea typeface="Times New Roman"/>
                      </a:endParaRPr>
                    </a:p>
                  </a:txBody>
                  <a:tcPr marL="68580" marR="68580" marT="0" marB="0" anchor="ctr"/>
                </a:tc>
              </a:tr>
              <a:tr h="370682">
                <a:tc>
                  <a:txBody>
                    <a:bodyPr/>
                    <a:lstStyle/>
                    <a:p>
                      <a:pPr>
                        <a:spcAft>
                          <a:spcPts val="0"/>
                        </a:spcAft>
                      </a:pPr>
                      <a:r>
                        <a:rPr lang="en-US" sz="1200">
                          <a:effectLst/>
                        </a:rPr>
                        <a:t>Andrew Myles</a:t>
                      </a:r>
                      <a:endParaRPr lang="en-AU" sz="120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a:effectLst/>
                        </a:rPr>
                        <a:t>+61 2 84461010</a:t>
                      </a:r>
                      <a:endParaRPr lang="en-AU" sz="1200">
                        <a:effectLst/>
                      </a:endParaRPr>
                    </a:p>
                    <a:p>
                      <a:pPr marL="21590" indent="-21590">
                        <a:spcAft>
                          <a:spcPts val="0"/>
                        </a:spcAft>
                      </a:pPr>
                      <a:r>
                        <a:rPr lang="en-US" sz="1200">
                          <a:effectLst/>
                        </a:rPr>
                        <a:t>+61 418 656587</a:t>
                      </a:r>
                      <a:endParaRPr lang="en-AU" sz="120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10</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the </a:t>
            </a:r>
            <a:r>
              <a:rPr lang="en-AU" dirty="0" smtClean="0"/>
              <a:t>Hawaii meeting</a:t>
            </a:r>
            <a:endParaRPr lang="en-AU" dirty="0" smtClean="0"/>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a:t>
            </a:r>
            <a:r>
              <a:rPr lang="en-AU" i="1" dirty="0" smtClean="0"/>
              <a:t>Hawaii, US in July 2015</a:t>
            </a:r>
            <a:r>
              <a:rPr lang="en-AU" i="1" dirty="0" smtClean="0"/>
              <a:t>, as documented on slide 8 &amp; 9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a:t>
            </a:r>
            <a:r>
              <a:rPr lang="en-AU" dirty="0" smtClean="0"/>
              <a:t>Vancouver meeting</a:t>
            </a:r>
            <a:endParaRPr lang="en-AU" dirty="0" smtClean="0"/>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a:t>
            </a:r>
            <a:r>
              <a:rPr lang="en-AU" i="1" dirty="0" smtClean="0"/>
              <a:t>Vancouver, Canada in May 2015</a:t>
            </a:r>
            <a:r>
              <a:rPr lang="en-AU" i="1" dirty="0" smtClean="0"/>
              <a:t>, as documented in </a:t>
            </a:r>
            <a:r>
              <a:rPr lang="en-AU" i="1" dirty="0" smtClean="0">
                <a:solidFill>
                  <a:srgbClr val="FF0000"/>
                </a:solidFill>
                <a:hlinkClick r:id="rId3"/>
              </a:rPr>
              <a:t>11-15-0773-00</a:t>
            </a:r>
            <a:endParaRPr lang="en-AU" i="1" dirty="0" smtClean="0">
              <a:solidFill>
                <a:srgbClr val="FF0000"/>
              </a:solidFill>
            </a:endParaRP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dirty="0" smtClean="0"/>
              <a:t>Provides a forum for 802 members to discuss issues relevant to both:</a:t>
            </a:r>
          </a:p>
          <a:p>
            <a:pPr lvl="2"/>
            <a:r>
              <a:rPr lang="en-AU" dirty="0" smtClean="0"/>
              <a:t>IEEE 802</a:t>
            </a:r>
          </a:p>
          <a:p>
            <a:pPr lvl="2"/>
            <a:r>
              <a:rPr lang="en-AU" dirty="0" smtClean="0"/>
              <a:t>ISO/IEC JTC1/SC6</a:t>
            </a:r>
          </a:p>
          <a:p>
            <a:pPr lvl="1"/>
            <a:r>
              <a:rPr lang="en-AU" dirty="0" smtClean="0"/>
              <a:t>Recommends positions to </a:t>
            </a:r>
            <a:r>
              <a:rPr lang="en-AU" dirty="0" err="1" smtClean="0"/>
              <a:t>ExCom</a:t>
            </a:r>
            <a:r>
              <a:rPr lang="en-AU" dirty="0" smtClean="0"/>
              <a:t> on ISO/IEC JTC1/SC6 actions affecting IEEE 802</a:t>
            </a:r>
          </a:p>
          <a:p>
            <a:pPr lvl="2"/>
            <a:r>
              <a:rPr lang="en-AU" dirty="0" smtClean="0"/>
              <a:t>Note that IEEE 802 LMSC holds the liaison to SC6, not the IEEE 802.11 WG</a:t>
            </a:r>
          </a:p>
          <a:p>
            <a:pPr lvl="1"/>
            <a:r>
              <a:rPr lang="en-AU" dirty="0" smtClean="0"/>
              <a:t>Participates in dialog with IEEE staff and 802 </a:t>
            </a:r>
            <a:r>
              <a:rPr lang="en-AU" dirty="0" err="1" smtClean="0"/>
              <a:t>ExCom</a:t>
            </a:r>
            <a:r>
              <a:rPr lang="en-AU" dirty="0" smtClean="0"/>
              <a:t> on issues concerning IEEE’s relationship with ISO/IEC</a:t>
            </a:r>
          </a:p>
          <a:p>
            <a:pPr lvl="1"/>
            <a:r>
              <a:rPr lang="en-AU"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12</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a:t>
            </a:r>
          </a:p>
          <a:p>
            <a:pPr lvl="2"/>
            <a:r>
              <a:rPr lang="en-AU" dirty="0" smtClean="0"/>
              <a:t>802.11 WG</a:t>
            </a:r>
          </a:p>
          <a:p>
            <a:pPr lvl="2"/>
            <a:r>
              <a:rPr lang="en-AU" dirty="0" smtClean="0"/>
              <a:t>802.1 WG</a:t>
            </a:r>
          </a:p>
          <a:p>
            <a:pPr lvl="2"/>
            <a:r>
              <a:rPr lang="en-AU" dirty="0" smtClean="0"/>
              <a:t>802.3 WG</a:t>
            </a:r>
          </a:p>
          <a:p>
            <a:pPr lvl="2"/>
            <a:r>
              <a:rPr lang="en-AU" dirty="0" smtClean="0"/>
              <a:t>802.22 WG</a:t>
            </a:r>
          </a:p>
          <a:p>
            <a:pPr lvl="1"/>
            <a:r>
              <a:rPr lang="en-AU" dirty="0" smtClean="0"/>
              <a:t>Note: as of March 2015, any drafts liaised to SC6 will need a “permission statement” added to the front of the </a:t>
            </a:r>
            <a:r>
              <a:rPr lang="en-AU" dirty="0" smtClean="0"/>
              <a:t>draft</a:t>
            </a:r>
            <a:endParaRPr lang="en-AU" dirty="0" smtClean="0"/>
          </a:p>
          <a:p>
            <a:pPr lvl="2"/>
            <a:r>
              <a:rPr lang="en-AU" dirty="0" smtClean="0"/>
              <a:t>Please contact the </a:t>
            </a:r>
            <a:r>
              <a:rPr lang="en-AU" dirty="0"/>
              <a:t>staff liaisons for the </a:t>
            </a:r>
            <a:r>
              <a:rPr lang="en-AU" dirty="0" smtClean="0"/>
              <a:t>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566374530"/>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87641"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802.11 WG has liaised a variety of drafts from complete TGs  to SC6</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14</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091166405"/>
              </p:ext>
            </p:extLst>
          </p:nvPr>
        </p:nvGraphicFramePr>
        <p:xfrm>
          <a:off x="152400" y="1524000"/>
          <a:ext cx="8841721" cy="3723640"/>
        </p:xfrm>
        <a:graphic>
          <a:graphicData uri="http://schemas.openxmlformats.org/drawingml/2006/table">
            <a:tbl>
              <a:tblPr firstRow="1" bandRow="1">
                <a:tableStyleId>{21E4AEA4-8DFA-4A89-87EB-49C32662AFE0}</a:tableStyleId>
              </a:tblPr>
              <a:tblGrid>
                <a:gridCol w="1052400"/>
                <a:gridCol w="3006843"/>
                <a:gridCol w="826882"/>
                <a:gridCol w="659266"/>
                <a:gridCol w="659266"/>
                <a:gridCol w="659266"/>
                <a:gridCol w="659266"/>
                <a:gridCol w="659266"/>
                <a:gridCol w="659266"/>
              </a:tblGrid>
              <a:tr h="370840">
                <a:tc>
                  <a:txBody>
                    <a:bodyPr/>
                    <a:lstStyle/>
                    <a:p>
                      <a:r>
                        <a:rPr lang="en-GB" sz="1600" dirty="0" smtClean="0"/>
                        <a:t>Doc</a:t>
                      </a:r>
                      <a:endParaRPr lang="en-GB" sz="1600" dirty="0"/>
                    </a:p>
                  </a:txBody>
                  <a:tcPr/>
                </a:tc>
                <a:tc>
                  <a:txBody>
                    <a:bodyPr/>
                    <a:lstStyle/>
                    <a:p>
                      <a:r>
                        <a:rPr lang="en-GB" sz="1600" dirty="0" smtClean="0"/>
                        <a:t>Notes</a:t>
                      </a:r>
                      <a:endParaRPr lang="en-GB" sz="1600" dirty="0"/>
                    </a:p>
                  </a:txBody>
                  <a:tcPr/>
                </a:tc>
                <a:tc>
                  <a:txBody>
                    <a:bodyPr/>
                    <a:lstStyle/>
                    <a:p>
                      <a:pPr algn="ctr"/>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dirty="0" smtClean="0"/>
                        <a:t>802.11p</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Feb 10</a:t>
                      </a:r>
                      <a:endParaRPr lang="en-GB" sz="1400" dirty="0"/>
                    </a:p>
                  </a:txBody>
                  <a:tcPr/>
                </a:tc>
                <a:tc>
                  <a:txBody>
                    <a:bodyPr/>
                    <a:lstStyle/>
                    <a:p>
                      <a:r>
                        <a:rPr lang="en-GB" sz="1400" dirty="0" smtClean="0"/>
                        <a:t>10.0</a:t>
                      </a:r>
                      <a:endParaRPr lang="en-GB" sz="1400" dirty="0"/>
                    </a:p>
                  </a:txBody>
                  <a:tcPr/>
                </a:tc>
                <a:tc>
                  <a:txBody>
                    <a:bodyPr/>
                    <a:lstStyle/>
                    <a:p>
                      <a:endParaRPr lang="en-GB" sz="1400" dirty="0"/>
                    </a:p>
                  </a:txBody>
                  <a:tcPr/>
                </a:tc>
                <a:tc>
                  <a:txBody>
                    <a:bodyPr/>
                    <a:lstStyle/>
                    <a:p>
                      <a:endParaRPr lang="en-GB" sz="1400"/>
                    </a:p>
                  </a:txBody>
                  <a:tcPr/>
                </a:tc>
                <a:tc>
                  <a:txBody>
                    <a:bodyPr/>
                    <a:lstStyle/>
                    <a:p>
                      <a:endParaRPr lang="en-GB" sz="1400"/>
                    </a:p>
                  </a:txBody>
                  <a:tcPr/>
                </a:tc>
                <a:tc>
                  <a:txBody>
                    <a:bodyPr/>
                    <a:lstStyle/>
                    <a:p>
                      <a:endParaRPr lang="en-GB" sz="1400"/>
                    </a:p>
                  </a:txBody>
                  <a:tcPr/>
                </a:tc>
                <a:tc>
                  <a:txBody>
                    <a:bodyPr/>
                    <a:lstStyle/>
                    <a:p>
                      <a:endParaRPr lang="en-GB" sz="1400"/>
                    </a:p>
                  </a:txBody>
                  <a:tcPr/>
                </a:tc>
              </a:tr>
              <a:tr h="0">
                <a:tc>
                  <a:txBody>
                    <a:bodyPr/>
                    <a:lstStyle/>
                    <a:p>
                      <a:r>
                        <a:rPr lang="en-GB" sz="1400" dirty="0" smtClean="0"/>
                        <a:t>802.11s</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Mar 11</a:t>
                      </a:r>
                      <a:endParaRPr lang="en-GB" sz="1400" dirty="0"/>
                    </a:p>
                  </a:txBody>
                  <a:tcPr/>
                </a:tc>
                <a:tc>
                  <a:txBody>
                    <a:bodyPr/>
                    <a:lstStyle/>
                    <a:p>
                      <a:r>
                        <a:rPr lang="en-GB" sz="1400" dirty="0" smtClean="0"/>
                        <a:t>8.0</a:t>
                      </a:r>
                      <a:endParaRPr lang="en-GB" sz="1400" dirty="0"/>
                    </a:p>
                  </a:txBody>
                  <a:tcPr/>
                </a:tc>
                <a:tc>
                  <a:txBody>
                    <a:bodyPr/>
                    <a:lstStyle/>
                    <a:p>
                      <a:r>
                        <a:rPr lang="en-GB" sz="1400" dirty="0" smtClean="0"/>
                        <a:t>10.0</a:t>
                      </a:r>
                      <a:endParaRPr lang="en-GB" sz="1400" dirty="0"/>
                    </a:p>
                  </a:txBody>
                  <a:tcPr/>
                </a:tc>
                <a:tc>
                  <a:txBody>
                    <a:bodyPr/>
                    <a:lstStyle/>
                    <a:p>
                      <a:endParaRPr lang="en-GB" sz="1400" dirty="0"/>
                    </a:p>
                  </a:txBody>
                  <a:tcPr/>
                </a:tc>
                <a:tc>
                  <a:txBody>
                    <a:bodyPr/>
                    <a:lstStyle/>
                    <a:p>
                      <a:endParaRPr lang="en-GB" sz="1400"/>
                    </a:p>
                  </a:txBody>
                  <a:tcPr/>
                </a:tc>
                <a:tc>
                  <a:txBody>
                    <a:bodyPr/>
                    <a:lstStyle/>
                    <a:p>
                      <a:endParaRPr lang="en-GB" sz="1400"/>
                    </a:p>
                  </a:txBody>
                  <a:tcPr/>
                </a:tc>
                <a:tc>
                  <a:txBody>
                    <a:bodyPr/>
                    <a:lstStyle/>
                    <a:p>
                      <a:endParaRPr lang="en-GB" sz="1400"/>
                    </a:p>
                  </a:txBody>
                  <a:tcPr/>
                </a:tc>
              </a:tr>
              <a:tr h="0">
                <a:tc>
                  <a:txBody>
                    <a:bodyPr/>
                    <a:lstStyle/>
                    <a:p>
                      <a:r>
                        <a:rPr lang="en-GB" sz="1400" dirty="0" smtClean="0"/>
                        <a:t>802.11u</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Nov 10</a:t>
                      </a:r>
                      <a:endParaRPr lang="en-GB" sz="1400" dirty="0"/>
                    </a:p>
                  </a:txBody>
                  <a:tcPr/>
                </a:tc>
                <a:tc>
                  <a:txBody>
                    <a:bodyPr/>
                    <a:lstStyle/>
                    <a:p>
                      <a:r>
                        <a:rPr lang="en-GB" sz="1400" dirty="0" smtClean="0"/>
                        <a:t>8.0</a:t>
                      </a:r>
                      <a:endParaRPr lang="en-GB" sz="1400" dirty="0"/>
                    </a:p>
                  </a:txBody>
                  <a:tcPr/>
                </a:tc>
                <a:tc>
                  <a:txBody>
                    <a:bodyPr/>
                    <a:lstStyle/>
                    <a:p>
                      <a:r>
                        <a:rPr lang="en-GB" sz="1400" dirty="0" smtClean="0"/>
                        <a:t>11.0</a:t>
                      </a:r>
                      <a:endParaRPr lang="en-GB" sz="1400" dirty="0"/>
                    </a:p>
                  </a:txBody>
                  <a:tcPr/>
                </a:tc>
                <a:tc>
                  <a:txBody>
                    <a:bodyPr/>
                    <a:lstStyle/>
                    <a:p>
                      <a:r>
                        <a:rPr lang="en-GB" sz="1400" dirty="0" smtClean="0"/>
                        <a:t>13.0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dirty="0" smtClean="0"/>
                        <a:t>802.11v</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Sep 10</a:t>
                      </a:r>
                      <a:endParaRPr lang="en-GB" sz="1400" dirty="0"/>
                    </a:p>
                  </a:txBody>
                  <a:tcPr/>
                </a:tc>
                <a:tc>
                  <a:txBody>
                    <a:bodyPr/>
                    <a:lstStyle/>
                    <a:p>
                      <a:r>
                        <a:rPr lang="en-GB" sz="1400" dirty="0" smtClean="0"/>
                        <a:t>9.0</a:t>
                      </a:r>
                      <a:endParaRPr lang="en-GB" sz="1400" dirty="0"/>
                    </a:p>
                  </a:txBody>
                  <a:tcPr/>
                </a:tc>
                <a:tc>
                  <a:txBody>
                    <a:bodyPr/>
                    <a:lstStyle/>
                    <a:p>
                      <a:r>
                        <a:rPr lang="en-GB" sz="1400" dirty="0" smtClean="0"/>
                        <a:t>11.0</a:t>
                      </a:r>
                      <a:endParaRPr lang="en-GB" sz="1400" dirty="0"/>
                    </a:p>
                  </a:txBody>
                  <a:tcPr/>
                </a:tc>
                <a:tc>
                  <a:txBody>
                    <a:bodyPr/>
                    <a:lstStyle/>
                    <a:p>
                      <a:r>
                        <a:rPr lang="en-GB" sz="1400" dirty="0" smtClean="0"/>
                        <a:t>12.0</a:t>
                      </a:r>
                      <a:endParaRPr lang="en-GB" sz="1400" dirty="0"/>
                    </a:p>
                  </a:txBody>
                  <a:tcPr/>
                </a:tc>
                <a:tc>
                  <a:txBody>
                    <a:bodyPr/>
                    <a:lstStyle/>
                    <a:p>
                      <a:r>
                        <a:rPr lang="en-GB" sz="1400" dirty="0" smtClean="0"/>
                        <a:t>13.0</a:t>
                      </a:r>
                    </a:p>
                  </a:txBody>
                  <a:tcPr/>
                </a:tc>
                <a:tc>
                  <a:txBody>
                    <a:bodyPr/>
                    <a:lstStyle/>
                    <a:p>
                      <a:r>
                        <a:rPr lang="en-GB" sz="1400" dirty="0" smtClean="0"/>
                        <a:t>14.0</a:t>
                      </a:r>
                    </a:p>
                  </a:txBody>
                  <a:tcPr/>
                </a:tc>
                <a:tc>
                  <a:txBody>
                    <a:bodyPr/>
                    <a:lstStyle/>
                    <a:p>
                      <a:r>
                        <a:rPr lang="en-GB" sz="1400" dirty="0" smtClean="0"/>
                        <a:t>15.0</a:t>
                      </a:r>
                    </a:p>
                  </a:txBody>
                  <a:tcPr/>
                </a:tc>
              </a:tr>
              <a:tr h="0">
                <a:tc>
                  <a:txBody>
                    <a:bodyPr/>
                    <a:lstStyle/>
                    <a:p>
                      <a:r>
                        <a:rPr lang="en-GB" sz="1400" dirty="0" smtClean="0"/>
                        <a:t>802.11z</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Aug 10</a:t>
                      </a:r>
                      <a:endParaRPr lang="en-GB" sz="1400" dirty="0"/>
                    </a:p>
                  </a:txBody>
                  <a:tcPr/>
                </a:tc>
                <a:tc>
                  <a:txBody>
                    <a:bodyPr/>
                    <a:lstStyle/>
                    <a:p>
                      <a:r>
                        <a:rPr lang="en-GB" sz="1400" dirty="0" smtClean="0"/>
                        <a:t>7.0</a:t>
                      </a:r>
                      <a:endParaRPr lang="en-GB" sz="1400" dirty="0"/>
                    </a:p>
                  </a:txBody>
                  <a:tcPr/>
                </a:tc>
                <a:tc>
                  <a:txBody>
                    <a:bodyPr/>
                    <a:lstStyle/>
                    <a:p>
                      <a:r>
                        <a:rPr lang="en-GB" sz="1400" dirty="0" smtClean="0"/>
                        <a:t>9.0</a:t>
                      </a:r>
                      <a:endParaRPr lang="en-GB" sz="1400" dirty="0"/>
                    </a:p>
                  </a:txBody>
                  <a:tcPr/>
                </a:tc>
                <a:tc>
                  <a:txBody>
                    <a:bodyPr/>
                    <a:lstStyle/>
                    <a:p>
                      <a:r>
                        <a:rPr lang="en-GB" sz="1400" dirty="0" smtClean="0"/>
                        <a:t>11.0</a:t>
                      </a:r>
                      <a:endParaRPr lang="en-GB" sz="1400" dirty="0"/>
                    </a:p>
                  </a:txBody>
                  <a:tcPr/>
                </a:tc>
                <a:tc>
                  <a:txBody>
                    <a:bodyPr/>
                    <a:lstStyle/>
                    <a:p>
                      <a:r>
                        <a:rPr lang="en-GB" sz="1400" dirty="0" smtClean="0"/>
                        <a:t>12.0</a:t>
                      </a:r>
                    </a:p>
                  </a:txBody>
                  <a:tcPr/>
                </a:tc>
                <a:tc>
                  <a:txBody>
                    <a:bodyPr/>
                    <a:lstStyle/>
                    <a:p>
                      <a:r>
                        <a:rPr lang="en-GB" sz="1400" dirty="0" smtClean="0"/>
                        <a:t>13.0</a:t>
                      </a:r>
                    </a:p>
                  </a:txBody>
                  <a:tcPr/>
                </a:tc>
                <a:tc>
                  <a:txBody>
                    <a:bodyPr/>
                    <a:lstStyle/>
                    <a:p>
                      <a:endParaRPr lang="en-GB" sz="1400" dirty="0" smtClean="0"/>
                    </a:p>
                  </a:txBody>
                  <a:tcPr/>
                </a:tc>
              </a:tr>
              <a:tr h="0">
                <a:tc>
                  <a:txBody>
                    <a:bodyPr/>
                    <a:lstStyle/>
                    <a:p>
                      <a:r>
                        <a:rPr lang="en-GB" sz="1400" dirty="0" smtClean="0"/>
                        <a:t>802.11aa</a:t>
                      </a:r>
                      <a:endParaRPr lang="en-GB" sz="1400" b="0" dirty="0"/>
                    </a:p>
                  </a:txBody>
                  <a:tcPr/>
                </a:tc>
                <a:tc>
                  <a:txBody>
                    <a:bodyPr/>
                    <a:lstStyle/>
                    <a:p>
                      <a:r>
                        <a:rPr lang="en-AU" sz="1400" dirty="0" smtClean="0"/>
                        <a:t>8802-11:2012/</a:t>
                      </a:r>
                      <a:r>
                        <a:rPr lang="en-AU" sz="1400" dirty="0" err="1" smtClean="0"/>
                        <a:t>Amd</a:t>
                      </a:r>
                      <a:r>
                        <a:rPr lang="en-AU" sz="1400" dirty="0" smtClean="0"/>
                        <a:t> 2: 2014</a:t>
                      </a:r>
                      <a:endParaRPr lang="en-GB" sz="1400" dirty="0"/>
                    </a:p>
                  </a:txBody>
                  <a:tcPr/>
                </a:tc>
                <a:tc>
                  <a:txBody>
                    <a:bodyPr/>
                    <a:lstStyle/>
                    <a:p>
                      <a:pPr algn="ctr"/>
                      <a:r>
                        <a:rPr lang="en-GB" sz="1400" dirty="0" smtClean="0"/>
                        <a:t>Nov 11</a:t>
                      </a:r>
                      <a:endParaRPr lang="en-GB" sz="1400" dirty="0"/>
                    </a:p>
                  </a:txBody>
                  <a:tcPr/>
                </a:tc>
                <a:tc>
                  <a:txBody>
                    <a:bodyPr/>
                    <a:lstStyle/>
                    <a:p>
                      <a:r>
                        <a:rPr lang="en-GB" sz="1400" dirty="0" smtClean="0"/>
                        <a:t>6.0</a:t>
                      </a:r>
                      <a:endParaRPr lang="en-GB" sz="1400" dirty="0"/>
                    </a:p>
                  </a:txBody>
                  <a:tcPr/>
                </a:tc>
                <a:tc>
                  <a:txBody>
                    <a:bodyPr/>
                    <a:lstStyle/>
                    <a:p>
                      <a:r>
                        <a:rPr lang="en-GB" sz="1400" dirty="0" smtClean="0"/>
                        <a:t>7.0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dirty="0" smtClean="0"/>
                        <a:t>802.11ad</a:t>
                      </a:r>
                      <a:endParaRPr lang="en-GB" sz="1400" b="0" dirty="0"/>
                    </a:p>
                  </a:txBody>
                  <a:tcPr/>
                </a:tc>
                <a:tc>
                  <a:txBody>
                    <a:bodyPr/>
                    <a:lstStyle/>
                    <a:p>
                      <a:r>
                        <a:rPr lang="en-GB" sz="1400" dirty="0" smtClean="0"/>
                        <a:t>8802-11:2012/</a:t>
                      </a:r>
                      <a:r>
                        <a:rPr lang="en-GB" sz="1400" dirty="0" err="1" smtClean="0"/>
                        <a:t>Amd</a:t>
                      </a:r>
                      <a:r>
                        <a:rPr lang="en-GB" sz="1400" dirty="0" smtClean="0"/>
                        <a:t> 3: 2014</a:t>
                      </a:r>
                    </a:p>
                  </a:txBody>
                  <a:tcPr/>
                </a:tc>
                <a:tc>
                  <a:txBody>
                    <a:bodyPr/>
                    <a:lstStyle/>
                    <a:p>
                      <a:pPr algn="ctr"/>
                      <a:r>
                        <a:rPr lang="en-GB" sz="1400" dirty="0" smtClean="0"/>
                        <a:t>Jul 12</a:t>
                      </a:r>
                      <a:endParaRPr lang="en-GB" sz="1400" dirty="0"/>
                    </a:p>
                  </a:txBody>
                  <a:tcPr/>
                </a:tc>
                <a:tc>
                  <a:txBody>
                    <a:bodyPr/>
                    <a:lstStyle/>
                    <a:p>
                      <a:r>
                        <a:rPr lang="en-GB" sz="1400" dirty="0" smtClean="0"/>
                        <a:t>5.0</a:t>
                      </a:r>
                      <a:endParaRPr lang="en-GB" sz="1400" dirty="0"/>
                    </a:p>
                  </a:txBody>
                  <a:tcPr/>
                </a:tc>
                <a:tc>
                  <a:txBody>
                    <a:bodyPr/>
                    <a:lstStyle/>
                    <a:p>
                      <a:r>
                        <a:rPr lang="en-GB" sz="1400" dirty="0" smtClean="0"/>
                        <a:t>6.0</a:t>
                      </a:r>
                      <a:endParaRPr lang="en-GB" sz="1400" dirty="0"/>
                    </a:p>
                  </a:txBody>
                  <a:tcPr/>
                </a:tc>
                <a:tc>
                  <a:txBody>
                    <a:bodyPr/>
                    <a:lstStyle/>
                    <a:p>
                      <a:r>
                        <a:rPr lang="en-GB" sz="1400" dirty="0" smtClean="0"/>
                        <a:t>7.0</a:t>
                      </a:r>
                      <a:endParaRPr lang="en-GB" sz="1400" dirty="0"/>
                    </a:p>
                  </a:txBody>
                  <a:tcPr/>
                </a:tc>
                <a:tc>
                  <a:txBody>
                    <a:bodyPr/>
                    <a:lstStyle/>
                    <a:p>
                      <a:r>
                        <a:rPr lang="en-GB" sz="1400" dirty="0" smtClean="0"/>
                        <a:t>8.0</a:t>
                      </a:r>
                      <a:endParaRPr lang="en-GB" sz="1400" dirty="0"/>
                    </a:p>
                  </a:txBody>
                  <a:tcPr/>
                </a:tc>
                <a:tc>
                  <a:txBody>
                    <a:bodyPr/>
                    <a:lstStyle/>
                    <a:p>
                      <a:r>
                        <a:rPr lang="en-GB" sz="1400" dirty="0" smtClean="0"/>
                        <a:t>9.0</a:t>
                      </a:r>
                      <a:endParaRPr lang="en-GB" sz="1400" dirty="0"/>
                    </a:p>
                  </a:txBody>
                  <a:tcPr/>
                </a:tc>
                <a:tc>
                  <a:txBody>
                    <a:bodyPr/>
                    <a:lstStyle/>
                    <a:p>
                      <a:endParaRPr lang="en-GB" sz="1400" dirty="0"/>
                    </a:p>
                  </a:txBody>
                  <a:tcPr/>
                </a:tc>
              </a:tr>
              <a:tr h="0">
                <a:tc>
                  <a:txBody>
                    <a:bodyPr/>
                    <a:lstStyle/>
                    <a:p>
                      <a:r>
                        <a:rPr lang="en-GB" sz="1400" dirty="0" smtClean="0"/>
                        <a:t>802.11ae</a:t>
                      </a:r>
                      <a:endParaRPr lang="en-GB" sz="1400" b="0" dirty="0"/>
                    </a:p>
                  </a:txBody>
                  <a:tcPr>
                    <a:lnB w="12700" cmpd="sng">
                      <a:noFill/>
                    </a:lnB>
                  </a:tcPr>
                </a:tc>
                <a:tc>
                  <a:txBody>
                    <a:bodyPr/>
                    <a:lstStyle/>
                    <a:p>
                      <a:r>
                        <a:rPr lang="en-GB" sz="1400" dirty="0" smtClean="0"/>
                        <a:t>8802-11:2012/</a:t>
                      </a:r>
                      <a:r>
                        <a:rPr lang="en-GB" sz="1400" dirty="0" err="1" smtClean="0"/>
                        <a:t>Amd</a:t>
                      </a:r>
                      <a:r>
                        <a:rPr lang="en-GB" sz="1400" dirty="0" smtClean="0"/>
                        <a:t> 1:2014</a:t>
                      </a:r>
                    </a:p>
                  </a:txBody>
                  <a:tcPr>
                    <a:lnB w="12700" cmpd="sng">
                      <a:noFill/>
                    </a:lnB>
                  </a:tcPr>
                </a:tc>
                <a:tc>
                  <a:txBody>
                    <a:bodyPr/>
                    <a:lstStyle/>
                    <a:p>
                      <a:pPr algn="ctr"/>
                      <a:r>
                        <a:rPr lang="en-GB" sz="1400" dirty="0" smtClean="0"/>
                        <a:t>Nov 11</a:t>
                      </a:r>
                      <a:endParaRPr lang="en-GB" sz="1400" dirty="0"/>
                    </a:p>
                  </a:txBody>
                  <a:tcPr>
                    <a:lnB w="12700" cmpd="sng">
                      <a:noFill/>
                    </a:lnB>
                  </a:tcPr>
                </a:tc>
                <a:tc>
                  <a:txBody>
                    <a:bodyPr/>
                    <a:lstStyle/>
                    <a:p>
                      <a:r>
                        <a:rPr lang="en-GB" sz="1400" dirty="0" smtClean="0"/>
                        <a:t>5.0</a:t>
                      </a:r>
                      <a:endParaRPr lang="en-GB" sz="1400" dirty="0"/>
                    </a:p>
                  </a:txBody>
                  <a:tcPr>
                    <a:lnB w="12700" cmpd="sng">
                      <a:noFill/>
                    </a:lnB>
                  </a:tcPr>
                </a:tc>
                <a:tc>
                  <a:txBody>
                    <a:bodyPr/>
                    <a:lstStyle/>
                    <a:p>
                      <a:r>
                        <a:rPr lang="en-GB" sz="1400" dirty="0" smtClean="0"/>
                        <a:t>7.0</a:t>
                      </a:r>
                      <a:endParaRPr lang="en-GB" sz="1400" dirty="0"/>
                    </a:p>
                  </a:txBody>
                  <a:tcPr>
                    <a:lnB w="12700" cmpd="sng">
                      <a:noFill/>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txBody>
                  <a:tcPr>
                    <a:lnB w="12700" cmpd="sng">
                      <a:noFill/>
                    </a:lnB>
                  </a:tcPr>
                </a:tc>
                <a:tc>
                  <a:txBody>
                    <a:bodyPr/>
                    <a:lstStyle/>
                    <a:p>
                      <a:endParaRPr lang="en-GB" sz="1400" dirty="0"/>
                    </a:p>
                  </a:txBody>
                  <a:tcPr>
                    <a:lnB w="12700" cmpd="sng">
                      <a:noFill/>
                    </a:lnB>
                  </a:tcPr>
                </a:tc>
                <a:tc>
                  <a:txBody>
                    <a:bodyPr/>
                    <a:lstStyle/>
                    <a:p>
                      <a:endParaRPr lang="en-GB" sz="1400" dirty="0"/>
                    </a:p>
                  </a:txBody>
                  <a:tcPr>
                    <a:lnB w="12700" cmpd="sng">
                      <a:noFill/>
                    </a:lnB>
                  </a:tcPr>
                </a:tc>
                <a:tc>
                  <a:txBody>
                    <a:bodyPr/>
                    <a:lstStyle/>
                    <a:p>
                      <a:endParaRPr lang="en-GB" sz="1400" dirty="0"/>
                    </a:p>
                  </a:txBody>
                  <a:tcPr>
                    <a:lnB w="12700" cmpd="sng">
                      <a:noFill/>
                    </a:lnB>
                  </a:tcPr>
                </a:tc>
              </a:tr>
              <a:tr h="0">
                <a:tc>
                  <a:txBody>
                    <a:bodyPr/>
                    <a:lstStyle/>
                    <a:p>
                      <a:r>
                        <a:rPr lang="en-GB" sz="1400" dirty="0" smtClean="0"/>
                        <a:t>802.11mb</a:t>
                      </a:r>
                      <a:endParaRPr lang="en-GB" sz="1400" b="0" dirty="0"/>
                    </a:p>
                  </a:txBody>
                  <a:tcPr>
                    <a:lnT w="12700" cmpd="sng">
                      <a:noFill/>
                    </a:lnT>
                    <a:lnB w="12700" cmpd="sng">
                      <a:noFill/>
                    </a:lnB>
                  </a:tcPr>
                </a:tc>
                <a:tc>
                  <a:txBody>
                    <a:bodyPr/>
                    <a:lstStyle/>
                    <a:p>
                      <a:r>
                        <a:rPr lang="en-GB" sz="1400" baseline="0" dirty="0" smtClean="0"/>
                        <a:t>8802-11:2012</a:t>
                      </a:r>
                      <a:endParaRPr lang="en-GB" sz="1400" dirty="0"/>
                    </a:p>
                  </a:txBody>
                  <a:tcPr>
                    <a:lnT w="12700" cmpd="sng">
                      <a:noFill/>
                    </a:lnT>
                    <a:lnB w="12700" cmpd="sng">
                      <a:noFill/>
                    </a:lnB>
                  </a:tcPr>
                </a:tc>
                <a:tc>
                  <a:txBody>
                    <a:bodyPr/>
                    <a:lstStyle/>
                    <a:p>
                      <a:pPr algn="ctr"/>
                      <a:r>
                        <a:rPr lang="en-GB" sz="1400" dirty="0" smtClean="0"/>
                        <a:t>Nov 11</a:t>
                      </a:r>
                      <a:endParaRPr lang="en-GB" sz="1400" dirty="0"/>
                    </a:p>
                  </a:txBody>
                  <a:tcPr>
                    <a:lnT w="12700" cmpd="sng">
                      <a:noFill/>
                    </a:lnT>
                    <a:lnB w="12700" cmpd="sng">
                      <a:noFill/>
                    </a:lnB>
                  </a:tcPr>
                </a:tc>
                <a:tc>
                  <a:txBody>
                    <a:bodyPr/>
                    <a:lstStyle/>
                    <a:p>
                      <a:r>
                        <a:rPr lang="en-GB" sz="1400" dirty="0" smtClean="0"/>
                        <a:t>6.0</a:t>
                      </a:r>
                      <a:endParaRPr lang="en-GB" sz="1400" dirty="0"/>
                    </a:p>
                  </a:txBody>
                  <a:tcPr>
                    <a:lnT w="12700" cmpd="sng">
                      <a:noFill/>
                    </a:lnT>
                    <a:lnB w="12700" cmpd="sng">
                      <a:noFill/>
                    </a:lnB>
                  </a:tcPr>
                </a:tc>
                <a:tc>
                  <a:txBody>
                    <a:bodyPr/>
                    <a:lstStyle/>
                    <a:p>
                      <a:r>
                        <a:rPr lang="en-GB" sz="1400" dirty="0" smtClean="0"/>
                        <a:t>8.0</a:t>
                      </a:r>
                      <a:endParaRPr lang="en-GB" sz="1400" dirty="0"/>
                    </a:p>
                  </a:txBody>
                  <a:tcPr>
                    <a:lnT w="12700" cmpd="sng">
                      <a:noFill/>
                    </a:lnT>
                    <a:lnB w="12700" cmpd="sng">
                      <a:noFill/>
                    </a:lnB>
                  </a:tcPr>
                </a:tc>
                <a:tc>
                  <a:txBody>
                    <a:bodyPr/>
                    <a:lstStyle/>
                    <a:p>
                      <a:r>
                        <a:rPr lang="en-GB" sz="1400" dirty="0" smtClean="0"/>
                        <a:t>10.0</a:t>
                      </a:r>
                      <a:endParaRPr lang="en-GB" sz="1400" dirty="0"/>
                    </a:p>
                  </a:txBody>
                  <a:tcPr>
                    <a:lnT w="12700" cmpd="sng">
                      <a:noFill/>
                    </a:lnT>
                    <a:lnB w="12700" cmpd="sng">
                      <a:noFill/>
                    </a:lnB>
                  </a:tcPr>
                </a:tc>
                <a:tc>
                  <a:txBody>
                    <a:bodyPr/>
                    <a:lstStyle/>
                    <a:p>
                      <a:r>
                        <a:rPr lang="en-GB" sz="1400" dirty="0" smtClean="0"/>
                        <a:t>12.0</a:t>
                      </a:r>
                    </a:p>
                  </a:txBody>
                  <a:tcPr>
                    <a:lnT w="12700" cmpd="sng">
                      <a:noFill/>
                    </a:lnT>
                    <a:lnB w="12700" cmpd="sng">
                      <a:noFill/>
                    </a:lnB>
                  </a:tcPr>
                </a:tc>
                <a:tc>
                  <a:txBody>
                    <a:bodyPr/>
                    <a:lstStyle/>
                    <a:p>
                      <a:endParaRPr lang="en-GB" sz="1400" dirty="0"/>
                    </a:p>
                  </a:txBody>
                  <a:tcPr>
                    <a:lnT w="12700" cmpd="sng">
                      <a:noFill/>
                    </a:lnT>
                    <a:lnB w="12700" cmpd="sng">
                      <a:noFill/>
                    </a:lnB>
                  </a:tcPr>
                </a:tc>
                <a:tc>
                  <a:txBody>
                    <a:bodyPr/>
                    <a:lstStyle/>
                    <a:p>
                      <a:endParaRPr lang="en-GB" sz="1400" dirty="0"/>
                    </a:p>
                  </a:txBody>
                  <a:tcPr>
                    <a:lnT w="12700" cmpd="sng">
                      <a:noFill/>
                    </a:lnT>
                    <a:lnB w="12700" cmpd="sng">
                      <a:noFill/>
                    </a:lnB>
                  </a:tcPr>
                </a:tc>
              </a:tr>
              <a:tr h="0">
                <a:tc>
                  <a:txBody>
                    <a:bodyPr/>
                    <a:lstStyle/>
                    <a:p>
                      <a:r>
                        <a:rPr lang="en-GB" sz="1400" dirty="0" smtClean="0"/>
                        <a:t>802.11ac</a:t>
                      </a:r>
                      <a:endParaRPr lang="en-GB" sz="1400" b="0" dirty="0"/>
                    </a:p>
                  </a:txBody>
                  <a:tcPr>
                    <a:lnT w="12700" cmpd="sng">
                      <a:noFill/>
                    </a:lnT>
                    <a:lnB w="12700" cmpd="sng">
                      <a:noFill/>
                    </a:lnB>
                  </a:tcPr>
                </a:tc>
                <a:tc>
                  <a:txBody>
                    <a:bodyPr/>
                    <a:lstStyle/>
                    <a:p>
                      <a:r>
                        <a:rPr lang="en-GB" sz="1400" dirty="0" smtClean="0"/>
                        <a:t>In</a:t>
                      </a:r>
                      <a:r>
                        <a:rPr lang="en-GB" sz="1400" baseline="0" dirty="0" smtClean="0"/>
                        <a:t> PSDO process (in FDIS)</a:t>
                      </a:r>
                      <a:endParaRPr lang="en-GB" sz="1400" dirty="0"/>
                    </a:p>
                  </a:txBody>
                  <a:tcPr>
                    <a:lnT w="12700" cmpd="sng">
                      <a:noFill/>
                    </a:lnT>
                    <a:lnB w="12700" cmpd="sng">
                      <a:noFill/>
                    </a:lnB>
                  </a:tcPr>
                </a:tc>
                <a:tc>
                  <a:txBody>
                    <a:bodyPr/>
                    <a:lstStyle/>
                    <a:p>
                      <a:pPr algn="ctr"/>
                      <a:r>
                        <a:rPr lang="en-GB" sz="1400" dirty="0" smtClean="0"/>
                        <a:t>Nov 13</a:t>
                      </a:r>
                      <a:endParaRPr lang="en-GB" sz="1400" dirty="0"/>
                    </a:p>
                  </a:txBody>
                  <a:tcPr>
                    <a:lnT w="12700" cmpd="sng">
                      <a:noFill/>
                    </a:lnT>
                    <a:lnB w="12700" cmpd="sng">
                      <a:noFill/>
                    </a:lnB>
                  </a:tcPr>
                </a:tc>
                <a:tc>
                  <a:txBody>
                    <a:bodyPr/>
                    <a:lstStyle/>
                    <a:p>
                      <a:r>
                        <a:rPr lang="en-GB" sz="1400" dirty="0" smtClean="0"/>
                        <a:t>2.0</a:t>
                      </a:r>
                      <a:endParaRPr lang="en-GB" sz="1400" dirty="0"/>
                    </a:p>
                  </a:txBody>
                  <a:tcPr>
                    <a:lnT w="12700" cmpd="sng">
                      <a:noFill/>
                    </a:lnT>
                    <a:lnB w="12700" cmpd="sng">
                      <a:noFill/>
                    </a:lnB>
                  </a:tcPr>
                </a:tc>
                <a:tc>
                  <a:txBody>
                    <a:bodyPr/>
                    <a:lstStyle/>
                    <a:p>
                      <a:r>
                        <a:rPr lang="en-GB" sz="1400" dirty="0" smtClean="0"/>
                        <a:t>3.0</a:t>
                      </a:r>
                      <a:endParaRPr lang="en-GB" sz="1400" dirty="0"/>
                    </a:p>
                  </a:txBody>
                  <a:tcPr>
                    <a:lnT w="12700" cmpd="sng">
                      <a:noFill/>
                    </a:lnT>
                    <a:lnB w="12700" cmpd="sng">
                      <a:noFill/>
                    </a:lnB>
                  </a:tcPr>
                </a:tc>
                <a:tc>
                  <a:txBody>
                    <a:bodyPr/>
                    <a:lstStyle/>
                    <a:p>
                      <a:r>
                        <a:rPr lang="en-GB" sz="1400" dirty="0" smtClean="0"/>
                        <a:t>4.0</a:t>
                      </a:r>
                      <a:endParaRPr lang="en-GB" sz="1400" dirty="0"/>
                    </a:p>
                  </a:txBody>
                  <a:tcPr>
                    <a:lnT w="12700" cmpd="sng">
                      <a:noFill/>
                    </a:lnT>
                    <a:lnB w="12700" cmpd="sng">
                      <a:noFill/>
                    </a:lnB>
                  </a:tcPr>
                </a:tc>
                <a:tc>
                  <a:txBody>
                    <a:bodyPr/>
                    <a:lstStyle/>
                    <a:p>
                      <a:r>
                        <a:rPr lang="en-GB" sz="1400" dirty="0" smtClean="0"/>
                        <a:t>5.0</a:t>
                      </a:r>
                    </a:p>
                  </a:txBody>
                  <a:tcPr>
                    <a:lnT w="12700" cmpd="sng">
                      <a:noFill/>
                    </a:lnT>
                    <a:lnB w="12700" cmpd="sng">
                      <a:noFill/>
                    </a:lnB>
                  </a:tcPr>
                </a:tc>
                <a:tc>
                  <a:txBody>
                    <a:bodyPr/>
                    <a:lstStyle/>
                    <a:p>
                      <a:r>
                        <a:rPr lang="en-GB" sz="1400" dirty="0" smtClean="0"/>
                        <a:t>6.0</a:t>
                      </a:r>
                    </a:p>
                  </a:txBody>
                  <a:tcPr>
                    <a:lnT w="12700" cmpd="sng">
                      <a:noFill/>
                    </a:lnT>
                    <a:lnB w="12700" cmpd="sng">
                      <a:noFill/>
                    </a:lnB>
                  </a:tcPr>
                </a:tc>
                <a:tc>
                  <a:txBody>
                    <a:bodyPr/>
                    <a:lstStyle/>
                    <a:p>
                      <a:r>
                        <a:rPr lang="en-GB" sz="1400" dirty="0" smtClean="0"/>
                        <a:t>7.0</a:t>
                      </a:r>
                    </a:p>
                  </a:txBody>
                  <a:tcPr>
                    <a:lnT w="12700" cmpd="sng">
                      <a:noFill/>
                    </a:lnT>
                    <a:lnB w="12700" cmpd="sng">
                      <a:noFill/>
                    </a:lnB>
                  </a:tcPr>
                </a:tc>
              </a:tr>
              <a:tr h="0">
                <a:tc>
                  <a:txBody>
                    <a:bodyPr/>
                    <a:lstStyle/>
                    <a:p>
                      <a:r>
                        <a:rPr lang="en-GB" sz="1400" dirty="0" smtClean="0"/>
                        <a:t>802.11af</a:t>
                      </a:r>
                      <a:endParaRPr lang="en-GB" sz="1400" b="0" dirty="0"/>
                    </a:p>
                  </a:txBody>
                  <a:tcPr>
                    <a:lnT w="12700" cmpd="sng">
                      <a:noFill/>
                    </a:lnT>
                    <a:lnB w="12700" cmpd="sng">
                      <a:noFill/>
                    </a:lnB>
                  </a:tcPr>
                </a:tc>
                <a:tc>
                  <a:txBody>
                    <a:bodyPr/>
                    <a:lstStyle/>
                    <a:p>
                      <a:r>
                        <a:rPr lang="en-GB" sz="1400" dirty="0" smtClean="0"/>
                        <a:t>In</a:t>
                      </a:r>
                      <a:r>
                        <a:rPr lang="en-GB" sz="1400" baseline="0" dirty="0" smtClean="0"/>
                        <a:t> PSDO process (in FDIS)</a:t>
                      </a:r>
                      <a:endParaRPr lang="en-GB" sz="1400" dirty="0"/>
                    </a:p>
                  </a:txBody>
                  <a:tcPr>
                    <a:lnT w="12700" cmpd="sng">
                      <a:noFill/>
                    </a:lnT>
                    <a:lnB w="12700" cmpd="sng">
                      <a:noFill/>
                    </a:lnB>
                  </a:tcPr>
                </a:tc>
                <a:tc>
                  <a:txBody>
                    <a:bodyPr/>
                    <a:lstStyle/>
                    <a:p>
                      <a:pPr algn="ctr"/>
                      <a:r>
                        <a:rPr lang="en-GB" sz="1400" dirty="0" smtClean="0"/>
                        <a:t>Nov 13</a:t>
                      </a:r>
                      <a:endParaRPr lang="en-GB" sz="1400" dirty="0"/>
                    </a:p>
                  </a:txBody>
                  <a:tcPr>
                    <a:lnT w="12700" cmpd="sng">
                      <a:noFill/>
                    </a:lnT>
                    <a:lnB w="12700" cmpd="sng">
                      <a:noFill/>
                    </a:lnB>
                  </a:tcPr>
                </a:tc>
                <a:tc>
                  <a:txBody>
                    <a:bodyPr/>
                    <a:lstStyle/>
                    <a:p>
                      <a:r>
                        <a:rPr lang="en-GB" sz="1400" dirty="0" smtClean="0"/>
                        <a:t>5.0</a:t>
                      </a:r>
                      <a:endParaRPr lang="en-GB" sz="1400" dirty="0"/>
                    </a:p>
                  </a:txBody>
                  <a:tcPr>
                    <a:lnT w="12700" cmpd="sng">
                      <a:noFill/>
                    </a:lnT>
                    <a:lnB w="12700" cmpd="sng">
                      <a:noFill/>
                    </a:lnB>
                  </a:tcPr>
                </a:tc>
                <a:tc>
                  <a:txBody>
                    <a:bodyPr/>
                    <a:lstStyle/>
                    <a:p>
                      <a:r>
                        <a:rPr lang="en-GB" sz="1400" dirty="0" smtClean="0"/>
                        <a:t>6.0</a:t>
                      </a:r>
                      <a:endParaRPr lang="en-GB" sz="1400" dirty="0"/>
                    </a:p>
                  </a:txBody>
                  <a:tcPr>
                    <a:lnT w="12700" cmpd="sng">
                      <a:noFill/>
                    </a:lnT>
                    <a:lnB w="12700" cmpd="sng">
                      <a:noFill/>
                    </a:lnB>
                  </a:tcPr>
                </a:tc>
                <a:tc>
                  <a:txBody>
                    <a:bodyPr/>
                    <a:lstStyle/>
                    <a:p>
                      <a:endParaRPr lang="en-GB" sz="1400" dirty="0"/>
                    </a:p>
                  </a:txBody>
                  <a:tcPr>
                    <a:lnT w="12700" cmpd="sng">
                      <a:noFill/>
                    </a:lnT>
                    <a:lnB w="12700" cmpd="sng">
                      <a:noFill/>
                    </a:lnB>
                  </a:tcPr>
                </a:tc>
                <a:tc>
                  <a:txBody>
                    <a:bodyPr/>
                    <a:lstStyle/>
                    <a:p>
                      <a:endParaRPr lang="en-GB" sz="1400" dirty="0" smtClean="0"/>
                    </a:p>
                  </a:txBody>
                  <a:tcPr>
                    <a:lnT w="12700" cmpd="sng">
                      <a:noFill/>
                    </a:lnT>
                    <a:lnB w="12700" cmpd="sng">
                      <a:noFill/>
                    </a:lnB>
                  </a:tcPr>
                </a:tc>
                <a:tc>
                  <a:txBody>
                    <a:bodyPr/>
                    <a:lstStyle/>
                    <a:p>
                      <a:endParaRPr lang="en-GB" sz="1400" dirty="0" smtClean="0"/>
                    </a:p>
                  </a:txBody>
                  <a:tcPr>
                    <a:lnT w="12700" cmpd="sng">
                      <a:noFill/>
                    </a:lnT>
                    <a:lnB w="12700" cmpd="sng">
                      <a:noFill/>
                    </a:lnB>
                  </a:tcPr>
                </a:tc>
                <a:tc>
                  <a:txBody>
                    <a:bodyPr/>
                    <a:lstStyle/>
                    <a:p>
                      <a:endParaRPr lang="en-GB" sz="1400" dirty="0" smtClean="0"/>
                    </a:p>
                  </a:txBody>
                  <a:tcPr>
                    <a:lnT w="12700" cmpd="sng">
                      <a:noFill/>
                    </a:lnT>
                    <a:lnB w="12700" cmpd="sng">
                      <a:noFill/>
                    </a:lnB>
                  </a:tcPr>
                </a:tc>
              </a:tr>
            </a:tbl>
          </a:graphicData>
        </a:graphic>
      </p:graphicFrame>
    </p:spTree>
    <p:extLst>
      <p:ext uri="{BB962C8B-B14F-4D97-AF65-F5344CB8AC3E}">
        <p14:creationId xmlns:p14="http://schemas.microsoft.com/office/powerpoint/2010/main" val="18032740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802.11 WG is liaised a variety of drafts from active TGs  to SC6</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272262612"/>
              </p:ext>
            </p:extLst>
          </p:nvPr>
        </p:nvGraphicFramePr>
        <p:xfrm>
          <a:off x="152400" y="1524000"/>
          <a:ext cx="8841721" cy="2504440"/>
        </p:xfrm>
        <a:graphic>
          <a:graphicData uri="http://schemas.openxmlformats.org/drawingml/2006/table">
            <a:tbl>
              <a:tblPr firstRow="1" bandRow="1">
                <a:tableStyleId>{21E4AEA4-8DFA-4A89-87EB-49C32662AFE0}</a:tableStyleId>
              </a:tblPr>
              <a:tblGrid>
                <a:gridCol w="1052400"/>
                <a:gridCol w="3006843"/>
                <a:gridCol w="826882"/>
                <a:gridCol w="659266"/>
                <a:gridCol w="659266"/>
                <a:gridCol w="659266"/>
                <a:gridCol w="659266"/>
                <a:gridCol w="659266"/>
                <a:gridCol w="659266"/>
              </a:tblGrid>
              <a:tr h="370840">
                <a:tc>
                  <a:txBody>
                    <a:bodyPr/>
                    <a:lstStyle/>
                    <a:p>
                      <a:r>
                        <a:rPr lang="en-GB" sz="1600" dirty="0" smtClean="0"/>
                        <a:t>Doc</a:t>
                      </a:r>
                      <a:endParaRPr lang="en-GB" sz="1600" dirty="0"/>
                    </a:p>
                  </a:txBody>
                  <a:tcPr/>
                </a:tc>
                <a:tc>
                  <a:txBody>
                    <a:bodyPr/>
                    <a:lstStyle/>
                    <a:p>
                      <a:r>
                        <a:rPr lang="en-GB" sz="1600" dirty="0" smtClean="0"/>
                        <a:t>Notes</a:t>
                      </a:r>
                      <a:endParaRPr lang="en-GB" sz="1600" dirty="0"/>
                    </a:p>
                  </a:txBody>
                  <a:tcPr/>
                </a:tc>
                <a:tc>
                  <a:txBody>
                    <a:bodyPr/>
                    <a:lstStyle/>
                    <a:p>
                      <a:pPr algn="ctr"/>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dirty="0" smtClean="0">
                          <a:solidFill>
                            <a:schemeClr val="tx1"/>
                          </a:solidFill>
                        </a:rPr>
                        <a:t>802.11</a:t>
                      </a:r>
                      <a:r>
                        <a:rPr lang="en-GB" sz="1400" baseline="0" dirty="0" smtClean="0">
                          <a:solidFill>
                            <a:schemeClr val="tx1"/>
                          </a:solidFill>
                        </a:rPr>
                        <a:t>mc</a:t>
                      </a:r>
                      <a:endParaRPr lang="en-GB" sz="1400" b="0" dirty="0">
                        <a:solidFill>
                          <a:schemeClr val="tx1"/>
                        </a:solidFill>
                      </a:endParaRPr>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Mar 15</a:t>
                      </a:r>
                    </a:p>
                  </a:txBody>
                  <a:tcPr/>
                </a:tc>
                <a:tc>
                  <a:txBody>
                    <a:bodyPr/>
                    <a:lstStyle/>
                    <a:p>
                      <a:r>
                        <a:rPr lang="en-GB" sz="1400" dirty="0" smtClean="0"/>
                        <a:t>3.0</a:t>
                      </a:r>
                      <a:endParaRPr lang="en-GB" sz="1400" dirty="0"/>
                    </a:p>
                  </a:txBody>
                  <a:tcPr/>
                </a:tc>
                <a:tc>
                  <a:txBody>
                    <a:bodyPr/>
                    <a:lstStyle/>
                    <a:p>
                      <a:r>
                        <a:rPr lang="en-GB" sz="1400" dirty="0" smtClean="0"/>
                        <a:t>4.0</a:t>
                      </a:r>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solidFill>
                            <a:schemeClr val="tx1"/>
                          </a:solidFill>
                        </a:rPr>
                        <a:t>802.11ah</a:t>
                      </a:r>
                      <a:endParaRPr lang="en-GB" sz="1400" b="0" dirty="0">
                        <a:solidFill>
                          <a:schemeClr val="tx1"/>
                        </a:solidFill>
                      </a:endParaRPr>
                    </a:p>
                  </a:txBody>
                  <a:tcPr/>
                </a:tc>
                <a:tc>
                  <a:txBody>
                    <a:bodyPr/>
                    <a:lstStyle/>
                    <a:p>
                      <a:r>
                        <a:rPr lang="en-GB" sz="1400" dirty="0" smtClean="0"/>
                        <a:t>Will be submitted to PSDO process</a:t>
                      </a:r>
                      <a:endParaRPr lang="en-AU"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Mar 15</a:t>
                      </a:r>
                    </a:p>
                  </a:txBody>
                  <a:tcPr/>
                </a:tc>
                <a:tc>
                  <a:txBody>
                    <a:bodyPr/>
                    <a:lstStyle/>
                    <a:p>
                      <a:r>
                        <a:rPr lang="en-GB" sz="1400" dirty="0" smtClean="0"/>
                        <a:t>4.0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solidFill>
                            <a:schemeClr val="tx1"/>
                          </a:solidFill>
                        </a:rPr>
                        <a:t>802.11ai</a:t>
                      </a:r>
                      <a:endParaRPr lang="en-GB" sz="1400" b="0" dirty="0">
                        <a:solidFill>
                          <a:schemeClr val="tx1"/>
                        </a:solidFill>
                      </a:endParaRPr>
                    </a:p>
                  </a:txBody>
                  <a:tcPr/>
                </a:tc>
                <a:tc>
                  <a:txBody>
                    <a:bodyPr/>
                    <a:lstStyle/>
                    <a:p>
                      <a:r>
                        <a:rPr lang="en-GB" sz="1400" dirty="0" smtClean="0"/>
                        <a:t>Will be submitted to PSDO process</a:t>
                      </a:r>
                      <a:endParaRPr lang="en-AU"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Mar 15</a:t>
                      </a:r>
                    </a:p>
                  </a:txBody>
                  <a:tcPr/>
                </a:tc>
                <a:tc>
                  <a:txBody>
                    <a:bodyPr/>
                    <a:lstStyle/>
                    <a:p>
                      <a:r>
                        <a:rPr lang="en-GB" sz="1400" dirty="0" smtClean="0"/>
                        <a:t>4.0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802.11aj</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802.11ak</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802.11aq</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802.11ax</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bl>
          </a:graphicData>
        </a:graphic>
      </p:graphicFrame>
    </p:spTree>
    <p:extLst>
      <p:ext uri="{BB962C8B-B14F-4D97-AF65-F5344CB8AC3E}">
        <p14:creationId xmlns:p14="http://schemas.microsoft.com/office/powerpoint/2010/main" val="32228216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drafts that should be liaised from the IEEE 802.11 WG</a:t>
            </a:r>
            <a:endParaRPr lang="en-AU" dirty="0"/>
          </a:p>
        </p:txBody>
      </p:sp>
      <p:sp>
        <p:nvSpPr>
          <p:cNvPr id="3" name="Content Placeholder 2"/>
          <p:cNvSpPr>
            <a:spLocks noGrp="1"/>
          </p:cNvSpPr>
          <p:nvPr>
            <p:ph idx="1"/>
          </p:nvPr>
        </p:nvSpPr>
        <p:spPr/>
        <p:txBody>
          <a:bodyPr/>
          <a:lstStyle/>
          <a:p>
            <a:r>
              <a:rPr lang="en-AU" dirty="0" smtClean="0"/>
              <a:t>In Berlin (Mar  2015)</a:t>
            </a:r>
          </a:p>
          <a:p>
            <a:pPr lvl="1"/>
            <a:r>
              <a:rPr lang="en-AU" dirty="0" smtClean="0"/>
              <a:t>Decided 802.11ai, 802.11ah and 802.11mc should be liaised</a:t>
            </a:r>
          </a:p>
          <a:p>
            <a:pPr lvl="1"/>
            <a:r>
              <a:rPr lang="en-AU" dirty="0" smtClean="0"/>
              <a:t>802.11 WG  Chair also asked SC6 to comment on 802.11mc</a:t>
            </a:r>
          </a:p>
          <a:p>
            <a:r>
              <a:rPr lang="en-AU" dirty="0" smtClean="0"/>
              <a:t>In </a:t>
            </a:r>
            <a:r>
              <a:rPr lang="en-AU" dirty="0" smtClean="0"/>
              <a:t>Vancouver </a:t>
            </a:r>
            <a:r>
              <a:rPr lang="en-AU" dirty="0" smtClean="0"/>
              <a:t>(May 2015</a:t>
            </a:r>
            <a:r>
              <a:rPr lang="en-AU" dirty="0" smtClean="0"/>
              <a:t>)</a:t>
            </a:r>
          </a:p>
          <a:p>
            <a:pPr lvl="1"/>
            <a:r>
              <a:rPr lang="en-AU" dirty="0" smtClean="0"/>
              <a:t>No drafts were liaised</a:t>
            </a:r>
          </a:p>
          <a:p>
            <a:r>
              <a:rPr lang="en-GB" dirty="0"/>
              <a:t>In Hawaii (July 2015)</a:t>
            </a:r>
          </a:p>
          <a:p>
            <a:pPr lvl="1"/>
            <a:r>
              <a:rPr lang="en-GB" dirty="0"/>
              <a:t>TBD</a:t>
            </a:r>
          </a:p>
          <a:p>
            <a:pPr lvl="1"/>
            <a:endParaRPr lang="en-AU"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spTree>
    <p:extLst>
      <p:ext uri="{BB962C8B-B14F-4D97-AF65-F5344CB8AC3E}">
        <p14:creationId xmlns:p14="http://schemas.microsoft.com/office/powerpoint/2010/main" val="23776267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a:t>
            </a:r>
            <a:r>
              <a:rPr lang="en-AU" dirty="0"/>
              <a:t>has liaised a variety of drafts 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17</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203459112"/>
              </p:ext>
            </p:extLst>
          </p:nvPr>
        </p:nvGraphicFramePr>
        <p:xfrm>
          <a:off x="31376" y="1793240"/>
          <a:ext cx="8962744" cy="1590040"/>
        </p:xfrm>
        <a:graphic>
          <a:graphicData uri="http://schemas.openxmlformats.org/drawingml/2006/table">
            <a:tbl>
              <a:tblPr firstRow="1" bandRow="1">
                <a:tableStyleId>{21E4AEA4-8DFA-4A89-87EB-49C32662AFE0}</a:tableStyleId>
              </a:tblPr>
              <a:tblGrid>
                <a:gridCol w="1340224"/>
                <a:gridCol w="2971800"/>
                <a:gridCol w="838200"/>
                <a:gridCol w="635420"/>
                <a:gridCol w="635420"/>
                <a:gridCol w="635420"/>
                <a:gridCol w="635420"/>
                <a:gridCol w="635420"/>
                <a:gridCol w="635420"/>
              </a:tblGrid>
              <a:tr h="370840">
                <a:tc>
                  <a:txBody>
                    <a:bodyPr/>
                    <a:lstStyle/>
                    <a:p>
                      <a:r>
                        <a:rPr lang="en-GB" sz="1600" dirty="0" smtClean="0"/>
                        <a:t>Doc</a:t>
                      </a:r>
                      <a:endParaRPr lang="en-GB" sz="1600" dirty="0"/>
                    </a:p>
                  </a:txBody>
                  <a:tcPr/>
                </a:tc>
                <a:tc>
                  <a:txBody>
                    <a:bodyPr/>
                    <a:lstStyle/>
                    <a:p>
                      <a:r>
                        <a:rPr lang="en-GB" sz="1600" dirty="0" smtClean="0"/>
                        <a:t>Notes</a:t>
                      </a:r>
                      <a:endParaRPr lang="en-GB" sz="1600" dirty="0"/>
                    </a:p>
                  </a:txBody>
                  <a:tcPr/>
                </a:tc>
                <a:tc>
                  <a:txBody>
                    <a:bodyPr/>
                    <a:lstStyle/>
                    <a:p>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dirty="0" smtClean="0"/>
                        <a:t>802</a:t>
                      </a:r>
                      <a:endParaRPr lang="en-GB" sz="1400" b="0" dirty="0"/>
                    </a:p>
                  </a:txBody>
                  <a:tcPr/>
                </a:tc>
                <a:tc>
                  <a:txBody>
                    <a:bodyPr/>
                    <a:lstStyle/>
                    <a:p>
                      <a:r>
                        <a:rPr lang="en-AU" sz="1400" dirty="0" smtClean="0"/>
                        <a:t>In PSDO process</a:t>
                      </a:r>
                      <a:endParaRPr lang="en-AU" sz="1400" dirty="0"/>
                    </a:p>
                  </a:txBody>
                  <a:tcPr/>
                </a:tc>
                <a:tc>
                  <a:txBody>
                    <a:bodyPr/>
                    <a:lstStyle/>
                    <a:p>
                      <a:r>
                        <a:rPr lang="en-GB" sz="1400" dirty="0" smtClean="0"/>
                        <a:t>Mar</a:t>
                      </a:r>
                      <a:r>
                        <a:rPr lang="en-GB" sz="1400" baseline="0" dirty="0" smtClean="0"/>
                        <a:t> </a:t>
                      </a:r>
                      <a:r>
                        <a:rPr lang="en-GB" sz="1400" dirty="0" smtClean="0"/>
                        <a:t>14</a:t>
                      </a:r>
                      <a:endParaRPr lang="en-GB" sz="1400" dirty="0"/>
                    </a:p>
                  </a:txBody>
                  <a:tcPr/>
                </a:tc>
                <a:tc>
                  <a:txBody>
                    <a:bodyPr/>
                    <a:lstStyle/>
                    <a:p>
                      <a:r>
                        <a:rPr lang="en-GB" sz="1400" dirty="0" smtClean="0"/>
                        <a:t>D1.9</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AU" sz="1400" dirty="0" smtClean="0"/>
                        <a:t>802.1Xbx</a:t>
                      </a:r>
                      <a:endParaRPr lang="en-GB" sz="1400" b="0" dirty="0"/>
                    </a:p>
                  </a:txBody>
                  <a:tcPr/>
                </a:tc>
                <a:tc>
                  <a:txBody>
                    <a:bodyPr/>
                    <a:lstStyle/>
                    <a:p>
                      <a:r>
                        <a:rPr lang="en-AU" sz="1400" dirty="0" smtClean="0"/>
                        <a:t>In PSDO process</a:t>
                      </a:r>
                      <a:endParaRPr lang="en-AU" sz="1400" dirty="0"/>
                    </a:p>
                  </a:txBody>
                  <a:tcPr/>
                </a:tc>
                <a:tc>
                  <a:txBody>
                    <a:bodyPr/>
                    <a:lstStyle/>
                    <a:p>
                      <a:r>
                        <a:rPr lang="en-GB" sz="1400" dirty="0" smtClean="0"/>
                        <a:t>May 14</a:t>
                      </a:r>
                      <a:endParaRPr lang="en-GB" sz="1400" dirty="0"/>
                    </a:p>
                  </a:txBody>
                  <a:tcPr/>
                </a:tc>
                <a:tc>
                  <a:txBody>
                    <a:bodyPr/>
                    <a:lstStyle/>
                    <a:p>
                      <a:r>
                        <a:rPr lang="en-GB" sz="1400" dirty="0" smtClean="0"/>
                        <a:t>D1.0</a:t>
                      </a:r>
                      <a:endParaRPr lang="en-GB" sz="1400" dirty="0"/>
                    </a:p>
                  </a:txBody>
                  <a:tcPr/>
                </a:tc>
                <a:tc>
                  <a:txBody>
                    <a:bodyPr/>
                    <a:lstStyle/>
                    <a:p>
                      <a:r>
                        <a:rPr lang="en-GB" sz="1400" dirty="0" smtClean="0"/>
                        <a:t>D1.2</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a:p>
                  </a:txBody>
                  <a:tcPr/>
                </a:tc>
              </a:tr>
              <a:tr h="0">
                <a:tc>
                  <a:txBody>
                    <a:bodyPr/>
                    <a:lstStyle/>
                    <a:p>
                      <a:r>
                        <a:rPr lang="en-GB" sz="1400" dirty="0" smtClean="0"/>
                        <a:t>802.1Q-Rev</a:t>
                      </a:r>
                      <a:endParaRPr lang="en-GB" sz="1400" b="0" dirty="0"/>
                    </a:p>
                  </a:txBody>
                  <a:tcPr/>
                </a:tc>
                <a:tc>
                  <a:txBody>
                    <a:bodyPr/>
                    <a:lstStyle/>
                    <a:p>
                      <a:r>
                        <a:rPr lang="en-AU" sz="1400" dirty="0" smtClean="0"/>
                        <a:t>In PSDO process</a:t>
                      </a:r>
                      <a:endParaRPr lang="en-AU" sz="1400" dirty="0"/>
                    </a:p>
                  </a:txBody>
                  <a:tcPr/>
                </a:tc>
                <a:tc>
                  <a:txBody>
                    <a:bodyPr/>
                    <a:lstStyle/>
                    <a:p>
                      <a:r>
                        <a:rPr lang="en-GB" sz="1400" dirty="0" smtClean="0"/>
                        <a:t>Jan 14</a:t>
                      </a:r>
                      <a:endParaRPr lang="en-GB" sz="1400" dirty="0"/>
                    </a:p>
                  </a:txBody>
                  <a:tcPr/>
                </a:tc>
                <a:tc>
                  <a:txBody>
                    <a:bodyPr/>
                    <a:lstStyle/>
                    <a:p>
                      <a:r>
                        <a:rPr lang="en-GB" sz="1400" dirty="0" smtClean="0"/>
                        <a:t>D2.0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802.1AX-Rev</a:t>
                      </a:r>
                      <a:endParaRPr lang="en-GB" sz="1400" b="0" dirty="0" smtClean="0"/>
                    </a:p>
                  </a:txBody>
                  <a:tcPr/>
                </a:tc>
                <a:tc>
                  <a:txBody>
                    <a:bodyPr/>
                    <a:lstStyle/>
                    <a:p>
                      <a:r>
                        <a:rPr lang="en-AU" sz="1400" dirty="0" smtClean="0"/>
                        <a:t>In PSDO process</a:t>
                      </a:r>
                      <a:endParaRPr lang="en-AU" sz="1400" dirty="0"/>
                    </a:p>
                  </a:txBody>
                  <a:tcPr/>
                </a:tc>
                <a:tc>
                  <a:txBody>
                    <a:bodyPr/>
                    <a:lstStyle/>
                    <a:p>
                      <a:r>
                        <a:rPr lang="en-GB" sz="1400" dirty="0" smtClean="0">
                          <a:solidFill>
                            <a:schemeClr val="tx1"/>
                          </a:solidFill>
                        </a:rPr>
                        <a:t>Sep</a:t>
                      </a:r>
                      <a:r>
                        <a:rPr lang="en-GB" sz="1400" baseline="0" dirty="0" smtClean="0">
                          <a:solidFill>
                            <a:schemeClr val="tx1"/>
                          </a:solidFill>
                        </a:rPr>
                        <a:t> 14</a:t>
                      </a:r>
                      <a:endParaRPr lang="en-GB" sz="1400" dirty="0">
                        <a:solidFill>
                          <a:schemeClr val="tx1"/>
                        </a:solidFill>
                      </a:endParaRPr>
                    </a:p>
                  </a:txBody>
                  <a:tcPr/>
                </a:tc>
                <a:tc>
                  <a:txBody>
                    <a:bodyPr/>
                    <a:lstStyle/>
                    <a:p>
                      <a:r>
                        <a:rPr lang="en-GB" sz="1400" dirty="0" smtClean="0">
                          <a:solidFill>
                            <a:schemeClr val="tx1"/>
                          </a:solidFill>
                        </a:rPr>
                        <a:t>D4.3</a:t>
                      </a:r>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bl>
          </a:graphicData>
        </a:graphic>
      </p:graphicFrame>
    </p:spTree>
    <p:extLst>
      <p:ext uri="{BB962C8B-B14F-4D97-AF65-F5344CB8AC3E}">
        <p14:creationId xmlns:p14="http://schemas.microsoft.com/office/powerpoint/2010/main" val="24492704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discuss drafts that should be liaised from the IEEE </a:t>
            </a:r>
            <a:r>
              <a:rPr lang="en-AU" dirty="0" smtClean="0"/>
              <a:t>802.1 </a:t>
            </a:r>
            <a:r>
              <a:rPr lang="en-AU" dirty="0"/>
              <a:t>WG</a:t>
            </a:r>
          </a:p>
        </p:txBody>
      </p:sp>
      <p:sp>
        <p:nvSpPr>
          <p:cNvPr id="3" name="Content Placeholder 2"/>
          <p:cNvSpPr>
            <a:spLocks noGrp="1"/>
          </p:cNvSpPr>
          <p:nvPr>
            <p:ph idx="1"/>
          </p:nvPr>
        </p:nvSpPr>
        <p:spPr/>
        <p:txBody>
          <a:bodyPr/>
          <a:lstStyle/>
          <a:p>
            <a:r>
              <a:rPr lang="en-GB" dirty="0" smtClean="0"/>
              <a:t>In Berlin (Mar </a:t>
            </a:r>
            <a:r>
              <a:rPr lang="en-GB" dirty="0"/>
              <a:t>2015)</a:t>
            </a:r>
          </a:p>
          <a:p>
            <a:pPr lvl="1"/>
            <a:r>
              <a:rPr lang="en-AU" dirty="0" smtClean="0"/>
              <a:t>No drafts ready for liaising </a:t>
            </a:r>
          </a:p>
          <a:p>
            <a:r>
              <a:rPr lang="en-GB" dirty="0"/>
              <a:t>In </a:t>
            </a:r>
            <a:r>
              <a:rPr lang="en-GB" dirty="0" smtClean="0"/>
              <a:t>Vancouver (May 2015)</a:t>
            </a:r>
          </a:p>
          <a:p>
            <a:pPr lvl="1"/>
            <a:r>
              <a:rPr lang="en-GB" dirty="0" smtClean="0"/>
              <a:t>802.1 WG </a:t>
            </a:r>
            <a:r>
              <a:rPr lang="en-GB" dirty="0"/>
              <a:t>doesn’t send documents until they are ready for </a:t>
            </a:r>
            <a:r>
              <a:rPr lang="en-GB" dirty="0" smtClean="0"/>
              <a:t>SB</a:t>
            </a:r>
          </a:p>
          <a:p>
            <a:pPr lvl="1"/>
            <a:r>
              <a:rPr lang="en-GB" dirty="0" smtClean="0"/>
              <a:t>Glenn </a:t>
            </a:r>
            <a:r>
              <a:rPr lang="en-GB" dirty="0"/>
              <a:t>Parsons indicated that they wouldn’t have any such </a:t>
            </a:r>
            <a:r>
              <a:rPr lang="en-GB" dirty="0" smtClean="0"/>
              <a:t>drafts before </a:t>
            </a:r>
            <a:r>
              <a:rPr lang="en-GB" dirty="0"/>
              <a:t>the July plenary.</a:t>
            </a:r>
            <a:endParaRPr lang="en-AU" dirty="0"/>
          </a:p>
          <a:p>
            <a:r>
              <a:rPr lang="en-GB" dirty="0"/>
              <a:t>In </a:t>
            </a:r>
            <a:r>
              <a:rPr lang="en-GB" dirty="0" smtClean="0"/>
              <a:t>Hawaii (July 2015)</a:t>
            </a:r>
          </a:p>
          <a:p>
            <a:pPr lvl="1"/>
            <a:r>
              <a:rPr lang="en-GB" dirty="0" smtClean="0"/>
              <a:t>TBD</a:t>
            </a:r>
            <a:endParaRPr lang="en-GB" dirty="0"/>
          </a:p>
          <a:p>
            <a:pPr lvl="1"/>
            <a:endParaRPr lang="en-AU" dirty="0">
              <a:solidFill>
                <a:srgbClr val="FF0000"/>
              </a:solidFill>
            </a:endParaRPr>
          </a:p>
          <a:p>
            <a:pPr lvl="1"/>
            <a:endParaRPr lang="en-AU" dirty="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spTree>
    <p:extLst>
      <p:ext uri="{BB962C8B-B14F-4D97-AF65-F5344CB8AC3E}">
        <p14:creationId xmlns:p14="http://schemas.microsoft.com/office/powerpoint/2010/main" val="8526476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a:t>
            </a:r>
            <a:r>
              <a:rPr lang="en-AU" dirty="0"/>
              <a:t>has liaised a variety of drafts 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4058389819"/>
              </p:ext>
            </p:extLst>
          </p:nvPr>
        </p:nvGraphicFramePr>
        <p:xfrm>
          <a:off x="31376" y="1793240"/>
          <a:ext cx="8962744" cy="675640"/>
        </p:xfrm>
        <a:graphic>
          <a:graphicData uri="http://schemas.openxmlformats.org/drawingml/2006/table">
            <a:tbl>
              <a:tblPr firstRow="1" bandRow="1">
                <a:tableStyleId>{21E4AEA4-8DFA-4A89-87EB-49C32662AFE0}</a:tableStyleId>
              </a:tblPr>
              <a:tblGrid>
                <a:gridCol w="1340224"/>
                <a:gridCol w="2971800"/>
                <a:gridCol w="838200"/>
                <a:gridCol w="635420"/>
                <a:gridCol w="635420"/>
                <a:gridCol w="635420"/>
                <a:gridCol w="635420"/>
                <a:gridCol w="635420"/>
                <a:gridCol w="635420"/>
              </a:tblGrid>
              <a:tr h="370840">
                <a:tc>
                  <a:txBody>
                    <a:bodyPr/>
                    <a:lstStyle/>
                    <a:p>
                      <a:r>
                        <a:rPr lang="en-GB" sz="1600" dirty="0" smtClean="0"/>
                        <a:t>Doc</a:t>
                      </a:r>
                      <a:endParaRPr lang="en-GB" sz="1600" dirty="0"/>
                    </a:p>
                  </a:txBody>
                  <a:tcPr/>
                </a:tc>
                <a:tc>
                  <a:txBody>
                    <a:bodyPr/>
                    <a:lstStyle/>
                    <a:p>
                      <a:r>
                        <a:rPr lang="en-GB" sz="1600" dirty="0" smtClean="0"/>
                        <a:t>Description</a:t>
                      </a:r>
                      <a:endParaRPr lang="en-GB" sz="1600" dirty="0"/>
                    </a:p>
                  </a:txBody>
                  <a:tcPr/>
                </a:tc>
                <a:tc>
                  <a:txBody>
                    <a:bodyPr/>
                    <a:lstStyle/>
                    <a:p>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b="0" dirty="0" smtClean="0">
                          <a:solidFill>
                            <a:schemeClr val="tx1"/>
                          </a:solidFill>
                        </a:rPr>
                        <a:t>802.3bx</a:t>
                      </a:r>
                    </a:p>
                  </a:txBody>
                  <a:tcPr/>
                </a:tc>
                <a:tc>
                  <a:txBody>
                    <a:bodyPr/>
                    <a:lstStyle/>
                    <a:p>
                      <a:r>
                        <a:rPr lang="en-GB" sz="1400" dirty="0" smtClean="0"/>
                        <a:t>Will be submitted to PSDO process</a:t>
                      </a:r>
                      <a:endParaRPr lang="en-AU" sz="1400" dirty="0"/>
                    </a:p>
                  </a:txBody>
                  <a:tcPr/>
                </a:tc>
                <a:tc>
                  <a:txBody>
                    <a:bodyPr/>
                    <a:lstStyle/>
                    <a:p>
                      <a:pPr algn="ctr"/>
                      <a:r>
                        <a:rPr lang="en-GB" sz="1400" dirty="0" smtClean="0"/>
                        <a:t>D3.0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bl>
          </a:graphicData>
        </a:graphic>
      </p:graphicFrame>
    </p:spTree>
    <p:extLst>
      <p:ext uri="{BB962C8B-B14F-4D97-AF65-F5344CB8AC3E}">
        <p14:creationId xmlns:p14="http://schemas.microsoft.com/office/powerpoint/2010/main" val="28597494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presentation will be used to run the IEEE 802 JTC1 SC meetings in </a:t>
            </a:r>
            <a:r>
              <a:rPr lang="en-US" dirty="0" smtClean="0"/>
              <a:t>Hawaii in July 2015</a:t>
            </a:r>
            <a:endParaRPr lang="en-US" dirty="0" smtClean="0"/>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81B19452-AD8F-4A10-B8E5-1701707FC4D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discuss drafts that should be liaised from the IEEE </a:t>
            </a:r>
            <a:r>
              <a:rPr lang="en-AU" dirty="0" smtClean="0"/>
              <a:t>802.3 </a:t>
            </a:r>
            <a:r>
              <a:rPr lang="en-AU" dirty="0"/>
              <a:t>WG</a:t>
            </a:r>
          </a:p>
        </p:txBody>
      </p:sp>
      <p:sp>
        <p:nvSpPr>
          <p:cNvPr id="3" name="Content Placeholder 2"/>
          <p:cNvSpPr>
            <a:spLocks noGrp="1"/>
          </p:cNvSpPr>
          <p:nvPr>
            <p:ph idx="1"/>
          </p:nvPr>
        </p:nvSpPr>
        <p:spPr/>
        <p:txBody>
          <a:bodyPr/>
          <a:lstStyle/>
          <a:p>
            <a:r>
              <a:rPr lang="en-GB" dirty="0" smtClean="0"/>
              <a:t>In Berlin (Mar </a:t>
            </a:r>
            <a:r>
              <a:rPr lang="en-GB" dirty="0"/>
              <a:t>2015)</a:t>
            </a:r>
          </a:p>
          <a:p>
            <a:pPr lvl="1"/>
            <a:r>
              <a:rPr lang="en-AU" dirty="0" smtClean="0"/>
              <a:t>Agreed that 802.3 WG will liaise IEEE P802.3bx </a:t>
            </a:r>
            <a:r>
              <a:rPr lang="en-AU" dirty="0"/>
              <a:t>(Revision to IEEE </a:t>
            </a:r>
            <a:r>
              <a:rPr lang="en-AU" dirty="0" err="1"/>
              <a:t>Std</a:t>
            </a:r>
            <a:r>
              <a:rPr lang="en-AU" dirty="0"/>
              <a:t> 802.3-2012, Maintenance #11) </a:t>
            </a:r>
            <a:r>
              <a:rPr lang="en-AU" dirty="0" smtClean="0"/>
              <a:t>as it is ready for Sponsor Ballot</a:t>
            </a:r>
          </a:p>
          <a:p>
            <a:pPr lvl="2"/>
            <a:r>
              <a:rPr lang="en-AU" dirty="0" smtClean="0"/>
              <a:t>It was liaised on 13 April 2015</a:t>
            </a:r>
          </a:p>
          <a:p>
            <a:r>
              <a:rPr lang="en-GB" dirty="0" smtClean="0"/>
              <a:t>In </a:t>
            </a:r>
            <a:r>
              <a:rPr lang="en-GB" dirty="0"/>
              <a:t>Vancouver (May 2015)</a:t>
            </a:r>
          </a:p>
          <a:p>
            <a:pPr lvl="1"/>
            <a:r>
              <a:rPr lang="en-GB" dirty="0" smtClean="0"/>
              <a:t>802.3 </a:t>
            </a:r>
            <a:r>
              <a:rPr lang="en-GB" dirty="0"/>
              <a:t>WG not meeting this </a:t>
            </a:r>
            <a:r>
              <a:rPr lang="en-GB" dirty="0" smtClean="0"/>
              <a:t>week</a:t>
            </a:r>
          </a:p>
          <a:p>
            <a:r>
              <a:rPr lang="en-GB" dirty="0"/>
              <a:t>In Hawaii (July 2015)</a:t>
            </a:r>
          </a:p>
          <a:p>
            <a:pPr lvl="1"/>
            <a:r>
              <a:rPr lang="en-GB" dirty="0"/>
              <a:t>TBD</a:t>
            </a:r>
          </a:p>
          <a:p>
            <a:pPr lvl="1"/>
            <a:endParaRPr lang="en-GB"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spTree>
    <p:extLst>
      <p:ext uri="{BB962C8B-B14F-4D97-AF65-F5344CB8AC3E}">
        <p14:creationId xmlns:p14="http://schemas.microsoft.com/office/powerpoint/2010/main" val="16296584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may discuss the possibility of liaising IEEE 802.15 drafts to SC6</a:t>
            </a:r>
            <a:endParaRPr lang="en-AU" dirty="0"/>
          </a:p>
        </p:txBody>
      </p:sp>
      <p:sp>
        <p:nvSpPr>
          <p:cNvPr id="3" name="Content Placeholder 2"/>
          <p:cNvSpPr>
            <a:spLocks noGrp="1"/>
          </p:cNvSpPr>
          <p:nvPr>
            <p:ph idx="1"/>
          </p:nvPr>
        </p:nvSpPr>
        <p:spPr/>
        <p:txBody>
          <a:bodyPr/>
          <a:lstStyle/>
          <a:p>
            <a:pPr lvl="1"/>
            <a:r>
              <a:rPr lang="en-GB" dirty="0" smtClean="0"/>
              <a:t>IEEE 802.15.4-2006 was adopted by ISO under JTC 1/SC 31.</a:t>
            </a:r>
            <a:endParaRPr lang="en-AU" dirty="0" smtClean="0"/>
          </a:p>
          <a:p>
            <a:pPr lvl="1"/>
            <a:r>
              <a:rPr lang="en-GB" dirty="0" smtClean="0"/>
              <a:t>Is there any update on the possibility of moving responsibility for 802.15 WG liaising 802.15.4 drafts from SC 31 to SC6?</a:t>
            </a:r>
            <a:endParaRPr lang="en-AU" dirty="0" smtClean="0"/>
          </a:p>
          <a:p>
            <a:pPr lvl="2"/>
            <a:r>
              <a:rPr lang="en-US" dirty="0" smtClean="0"/>
              <a:t>JTC1/SC31 </a:t>
            </a:r>
            <a:r>
              <a:rPr lang="en-US" dirty="0"/>
              <a:t>has issued a committee ballot for the transfer of ISO/IEC/IEEE 8802-15-4 from </a:t>
            </a:r>
            <a:r>
              <a:rPr lang="en-US" dirty="0" smtClean="0"/>
              <a:t>SC31 </a:t>
            </a:r>
            <a:r>
              <a:rPr lang="en-US" dirty="0"/>
              <a:t>to </a:t>
            </a:r>
            <a:r>
              <a:rPr lang="en-US" dirty="0" smtClean="0"/>
              <a:t>SC6</a:t>
            </a:r>
          </a:p>
          <a:p>
            <a:pPr lvl="2"/>
            <a:r>
              <a:rPr lang="en-US" dirty="0" smtClean="0"/>
              <a:t>The </a:t>
            </a:r>
            <a:r>
              <a:rPr lang="en-US" dirty="0"/>
              <a:t>ballot </a:t>
            </a:r>
            <a:r>
              <a:rPr lang="en-US" dirty="0" smtClean="0"/>
              <a:t>ended </a:t>
            </a:r>
            <a:r>
              <a:rPr lang="en-US" dirty="0"/>
              <a:t>on </a:t>
            </a:r>
            <a:r>
              <a:rPr lang="en-US" dirty="0" smtClean="0"/>
              <a:t>4 April 2015 and passed</a:t>
            </a:r>
          </a:p>
          <a:p>
            <a:pPr lvl="2"/>
            <a:r>
              <a:rPr lang="en-US" dirty="0" smtClean="0"/>
              <a:t>The next step is for a JTC1 level ballot – it </a:t>
            </a:r>
            <a:r>
              <a:rPr lang="en-US" dirty="0" smtClean="0"/>
              <a:t>closed </a:t>
            </a:r>
            <a:r>
              <a:rPr lang="en-US" dirty="0" smtClean="0"/>
              <a:t>on 29 June </a:t>
            </a:r>
            <a:r>
              <a:rPr lang="en-US" dirty="0" smtClean="0"/>
              <a:t>2015</a:t>
            </a:r>
          </a:p>
          <a:p>
            <a:pPr lvl="3"/>
            <a:r>
              <a:rPr lang="en-US" dirty="0" smtClean="0">
                <a:solidFill>
                  <a:srgbClr val="FF0000"/>
                </a:solidFill>
              </a:rPr>
              <a:t>Result? Asked Jodi on 29 June</a:t>
            </a:r>
            <a:endParaRPr lang="en-AU" dirty="0">
              <a:solidFill>
                <a:srgbClr val="FF0000"/>
              </a:solidFill>
            </a:endParaRPr>
          </a:p>
          <a:p>
            <a:pPr lvl="1"/>
            <a:r>
              <a:rPr lang="en-US" dirty="0" smtClean="0"/>
              <a:t>No 802.15 reps attended the SC meeting in San Diego, Athens, San Antonio, </a:t>
            </a:r>
            <a:r>
              <a:rPr lang="en-US" dirty="0" smtClean="0"/>
              <a:t>Atlanta, Berlin or Vancouver</a:t>
            </a:r>
            <a:endParaRPr lang="en-US"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spTree>
    <p:extLst>
      <p:ext uri="{BB962C8B-B14F-4D97-AF65-F5344CB8AC3E}">
        <p14:creationId xmlns:p14="http://schemas.microsoft.com/office/powerpoint/2010/main" val="18003905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802.22 WG will continue to consider drafts for liaison</a:t>
            </a:r>
            <a:endParaRPr lang="en-AU" dirty="0"/>
          </a:p>
        </p:txBody>
      </p:sp>
      <p:sp>
        <p:nvSpPr>
          <p:cNvPr id="3" name="Content Placeholder 2"/>
          <p:cNvSpPr>
            <a:spLocks noGrp="1"/>
          </p:cNvSpPr>
          <p:nvPr>
            <p:ph idx="1"/>
          </p:nvPr>
        </p:nvSpPr>
        <p:spPr/>
        <p:txBody>
          <a:bodyPr/>
          <a:lstStyle/>
          <a:p>
            <a:r>
              <a:rPr lang="en-GB" dirty="0" smtClean="0"/>
              <a:t>In Berlin (Mar 2015)</a:t>
            </a:r>
          </a:p>
          <a:p>
            <a:pPr lvl="1"/>
            <a:r>
              <a:rPr lang="en-AU" dirty="0" smtClean="0"/>
              <a:t>IEEE 802.22 has now passed FDIS</a:t>
            </a:r>
          </a:p>
          <a:p>
            <a:pPr lvl="1"/>
            <a:r>
              <a:rPr lang="en-AU" dirty="0" smtClean="0"/>
              <a:t>It was planned to submit IEEE 802.22a to 60 day pre-ballot as soon as </a:t>
            </a:r>
            <a:r>
              <a:rPr lang="en-AU" dirty="0" smtClean="0"/>
              <a:t>802.22 </a:t>
            </a:r>
            <a:r>
              <a:rPr lang="en-AU" dirty="0" smtClean="0"/>
              <a:t>was ratified by ISO/IEC</a:t>
            </a:r>
          </a:p>
          <a:p>
            <a:pPr lvl="1"/>
            <a:r>
              <a:rPr lang="en-AU" dirty="0" smtClean="0"/>
              <a:t>It was decided to liaise 802.22a and 802.22b for information purposes and consider submitting 802.22a to the PSDO process in July 2015</a:t>
            </a:r>
          </a:p>
          <a:p>
            <a:r>
              <a:rPr lang="en-AU" dirty="0" smtClean="0"/>
              <a:t>In Vancouver (May 2015</a:t>
            </a:r>
            <a:r>
              <a:rPr lang="en-AU" dirty="0" smtClean="0"/>
              <a:t>)</a:t>
            </a:r>
          </a:p>
          <a:p>
            <a:pPr lvl="1"/>
            <a:r>
              <a:rPr lang="en-AU" dirty="0" smtClean="0"/>
              <a:t>It was noted </a:t>
            </a:r>
            <a:r>
              <a:rPr lang="en-AU" dirty="0"/>
              <a:t>that 802.22 </a:t>
            </a:r>
            <a:r>
              <a:rPr lang="en-AU" dirty="0" smtClean="0"/>
              <a:t>has been ratified </a:t>
            </a:r>
            <a:r>
              <a:rPr lang="en-AU" dirty="0"/>
              <a:t>by </a:t>
            </a:r>
            <a:r>
              <a:rPr lang="en-AU" dirty="0" smtClean="0"/>
              <a:t>ISO/IEC</a:t>
            </a:r>
          </a:p>
          <a:p>
            <a:r>
              <a:rPr lang="en-GB" dirty="0"/>
              <a:t>In Hawaii (July 2015)</a:t>
            </a:r>
          </a:p>
          <a:p>
            <a:pPr lvl="1"/>
            <a:r>
              <a:rPr lang="en-GB" dirty="0" smtClean="0"/>
              <a:t>Submit 802.22a?</a:t>
            </a:r>
            <a:endParaRPr lang="en-GB" dirty="0"/>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spTree>
    <p:extLst>
      <p:ext uri="{BB962C8B-B14F-4D97-AF65-F5344CB8AC3E}">
        <p14:creationId xmlns:p14="http://schemas.microsoft.com/office/powerpoint/2010/main" val="7926190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a:t>
            </a:r>
            <a:r>
              <a:rPr lang="en-AU" dirty="0"/>
              <a:t>has liaised a variety of drafts 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23</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122855921"/>
              </p:ext>
            </p:extLst>
          </p:nvPr>
        </p:nvGraphicFramePr>
        <p:xfrm>
          <a:off x="31376" y="1793240"/>
          <a:ext cx="8962744" cy="980440"/>
        </p:xfrm>
        <a:graphic>
          <a:graphicData uri="http://schemas.openxmlformats.org/drawingml/2006/table">
            <a:tbl>
              <a:tblPr firstRow="1" bandRow="1">
                <a:tableStyleId>{21E4AEA4-8DFA-4A89-87EB-49C32662AFE0}</a:tableStyleId>
              </a:tblPr>
              <a:tblGrid>
                <a:gridCol w="1340224"/>
                <a:gridCol w="2971800"/>
                <a:gridCol w="838200"/>
                <a:gridCol w="635420"/>
                <a:gridCol w="635420"/>
                <a:gridCol w="635420"/>
                <a:gridCol w="635420"/>
                <a:gridCol w="635420"/>
                <a:gridCol w="635420"/>
              </a:tblGrid>
              <a:tr h="370840">
                <a:tc>
                  <a:txBody>
                    <a:bodyPr/>
                    <a:lstStyle/>
                    <a:p>
                      <a:r>
                        <a:rPr lang="en-GB" sz="1600" dirty="0" smtClean="0"/>
                        <a:t>Doc</a:t>
                      </a:r>
                      <a:endParaRPr lang="en-GB" sz="1600" dirty="0"/>
                    </a:p>
                  </a:txBody>
                  <a:tcPr/>
                </a:tc>
                <a:tc>
                  <a:txBody>
                    <a:bodyPr/>
                    <a:lstStyle/>
                    <a:p>
                      <a:r>
                        <a:rPr lang="en-GB" sz="1600" dirty="0" smtClean="0"/>
                        <a:t>Notes</a:t>
                      </a:r>
                      <a:endParaRPr lang="en-GB" sz="1600" dirty="0"/>
                    </a:p>
                  </a:txBody>
                  <a:tcPr/>
                </a:tc>
                <a:tc>
                  <a:txBody>
                    <a:bodyPr/>
                    <a:lstStyle/>
                    <a:p>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b="0" dirty="0" smtClean="0">
                          <a:solidFill>
                            <a:schemeClr val="tx1"/>
                          </a:solidFill>
                        </a:rPr>
                        <a:t>802.22a</a:t>
                      </a:r>
                    </a:p>
                  </a:txBody>
                  <a:tcPr/>
                </a:tc>
                <a:tc>
                  <a:txBody>
                    <a:bodyPr/>
                    <a:lstStyle/>
                    <a:p>
                      <a:r>
                        <a:rPr lang="en-GB" sz="1400" dirty="0" smtClean="0"/>
                        <a:t>Approved for PSDO process</a:t>
                      </a:r>
                      <a:endParaRPr lang="en-AU" sz="1400" dirty="0"/>
                    </a:p>
                  </a:txBody>
                  <a:tcPr/>
                </a:tc>
                <a:tc>
                  <a:txBody>
                    <a:bodyPr/>
                    <a:lstStyle/>
                    <a:p>
                      <a:pPr algn="ctr"/>
                      <a:r>
                        <a:rPr lang="en-GB" sz="1400" dirty="0" err="1" smtClean="0">
                          <a:solidFill>
                            <a:schemeClr val="tx2"/>
                          </a:solidFill>
                        </a:rPr>
                        <a:t>Std</a:t>
                      </a:r>
                      <a:endParaRPr lang="en-GB" sz="1400" dirty="0">
                        <a:solidFill>
                          <a:schemeClr val="tx2"/>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b="0" dirty="0" smtClean="0">
                          <a:solidFill>
                            <a:schemeClr val="tx1"/>
                          </a:solidFill>
                        </a:rPr>
                        <a:t>802.22b</a:t>
                      </a:r>
                    </a:p>
                  </a:txBody>
                  <a:tcPr/>
                </a:tc>
                <a:tc>
                  <a:txBody>
                    <a:bodyPr/>
                    <a:lstStyle/>
                    <a:p>
                      <a:r>
                        <a:rPr lang="en-AU" sz="1400" dirty="0" smtClean="0"/>
                        <a:t>Likely</a:t>
                      </a:r>
                      <a:r>
                        <a:rPr lang="en-AU" sz="1400" baseline="0" dirty="0" smtClean="0"/>
                        <a:t> to be approved for PSDO</a:t>
                      </a:r>
                      <a:endParaRPr lang="en-AU" sz="1400" dirty="0"/>
                    </a:p>
                  </a:txBody>
                  <a:tcPr/>
                </a:tc>
                <a:tc>
                  <a:txBody>
                    <a:bodyPr/>
                    <a:lstStyle/>
                    <a:p>
                      <a:pPr algn="ctr"/>
                      <a:r>
                        <a:rPr lang="en-GB" sz="1400" dirty="0" smtClean="0">
                          <a:solidFill>
                            <a:schemeClr val="tx2"/>
                          </a:solidFill>
                        </a:rPr>
                        <a:t>5.0</a:t>
                      </a:r>
                      <a:endParaRPr lang="en-GB" sz="1400" dirty="0">
                        <a:solidFill>
                          <a:schemeClr val="tx2"/>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bl>
          </a:graphicData>
        </a:graphic>
      </p:graphicFrame>
    </p:spTree>
    <p:extLst>
      <p:ext uri="{BB962C8B-B14F-4D97-AF65-F5344CB8AC3E}">
        <p14:creationId xmlns:p14="http://schemas.microsoft.com/office/powerpoint/2010/main" val="10902411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After the Nov 2014 plenary, the IEEE 802 notified SC6 of the approval of: </a:t>
            </a:r>
          </a:p>
          <a:p>
            <a:pPr lvl="2"/>
            <a:r>
              <a:rPr lang="en-AU" i="1" dirty="0" smtClean="0"/>
              <a:t>IEEE 802.1 Local Address Study Group </a:t>
            </a:r>
          </a:p>
          <a:p>
            <a:pPr lvl="2"/>
            <a:r>
              <a:rPr lang="en-AU" i="1" dirty="0" smtClean="0"/>
              <a:t>IEEE 802.3 Next Generation Enterprise Access BASE-T PHY Study Group </a:t>
            </a:r>
          </a:p>
          <a:p>
            <a:pPr lvl="2"/>
            <a:r>
              <a:rPr lang="en-AU" i="1" dirty="0" smtClean="0"/>
              <a:t>IEEE 802.3 25GBASE-T Study Group </a:t>
            </a:r>
          </a:p>
          <a:p>
            <a:pPr lvl="2"/>
            <a:r>
              <a:rPr lang="en-AU" i="1" dirty="0" smtClean="0"/>
              <a:t>IEEE 802.11 Next Generation Positioning Study Group </a:t>
            </a:r>
          </a:p>
          <a:p>
            <a:pPr lvl="2"/>
            <a:r>
              <a:rPr lang="en-AU" i="1" dirty="0" smtClean="0"/>
              <a:t>IEEE 802.15 High Rate Close Proximity (HRCP) Study Group </a:t>
            </a:r>
          </a:p>
          <a:p>
            <a:pPr lvl="2"/>
            <a:r>
              <a:rPr lang="en-AU" i="1" dirty="0" smtClean="0"/>
              <a:t>IEEE 802.19 Coexistence in Unlicensed Bands (CUB) Study Group </a:t>
            </a:r>
          </a:p>
          <a:p>
            <a:pPr lvl="1"/>
            <a:r>
              <a:rPr lang="en-AU" dirty="0"/>
              <a:t>After the </a:t>
            </a:r>
            <a:r>
              <a:rPr lang="en-AU" dirty="0" smtClean="0"/>
              <a:t>Mar 2015 </a:t>
            </a:r>
            <a:r>
              <a:rPr lang="en-AU" dirty="0"/>
              <a:t>plenary, the IEEE 802 notified </a:t>
            </a:r>
            <a:r>
              <a:rPr lang="en-AU" dirty="0" smtClean="0"/>
              <a:t>SC6 (N16184) </a:t>
            </a:r>
            <a:r>
              <a:rPr lang="en-AU" dirty="0"/>
              <a:t>of the approval </a:t>
            </a:r>
            <a:r>
              <a:rPr lang="en-AU" dirty="0" smtClean="0"/>
              <a:t>of:</a:t>
            </a:r>
          </a:p>
          <a:p>
            <a:pPr lvl="2"/>
            <a:r>
              <a:rPr lang="en-AU" i="1" dirty="0" smtClean="0">
                <a:solidFill>
                  <a:schemeClr val="tx2"/>
                </a:solidFill>
              </a:rPr>
              <a:t>802.24 </a:t>
            </a:r>
            <a:r>
              <a:rPr lang="en-AU" i="1" dirty="0" err="1" smtClean="0">
                <a:solidFill>
                  <a:schemeClr val="tx2"/>
                </a:solidFill>
              </a:rPr>
              <a:t>IoT</a:t>
            </a:r>
            <a:r>
              <a:rPr lang="en-AU" i="1" dirty="0" smtClean="0">
                <a:solidFill>
                  <a:schemeClr val="tx2"/>
                </a:solidFill>
              </a:rPr>
              <a:t> TG</a:t>
            </a:r>
            <a:endParaRPr lang="en-AU" i="1" dirty="0">
              <a:solidFill>
                <a:schemeClr val="tx2"/>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24</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ISO/IEC JTC1/SC6/WG7 has expressed interest in the activities of IEEE 802.24 WG …</a:t>
            </a:r>
            <a:endParaRPr lang="en-AU" dirty="0"/>
          </a:p>
        </p:txBody>
      </p:sp>
      <p:sp>
        <p:nvSpPr>
          <p:cNvPr id="3" name="Content Placeholder 2"/>
          <p:cNvSpPr>
            <a:spLocks noGrp="1"/>
          </p:cNvSpPr>
          <p:nvPr>
            <p:ph idx="1"/>
          </p:nvPr>
        </p:nvSpPr>
        <p:spPr>
          <a:xfrm>
            <a:off x="685800" y="1752600"/>
            <a:ext cx="7772400" cy="4343400"/>
          </a:xfrm>
        </p:spPr>
        <p:txBody>
          <a:bodyPr/>
          <a:lstStyle/>
          <a:p>
            <a:r>
              <a:rPr lang="en-AU" dirty="0" smtClean="0"/>
              <a:t>As a result of the notification relating to 802.24, WG7 sent a liaison</a:t>
            </a:r>
          </a:p>
          <a:p>
            <a:pPr lvl="1"/>
            <a:r>
              <a:rPr lang="en-AU" b="0" dirty="0" smtClean="0"/>
              <a:t>…</a:t>
            </a:r>
            <a:endParaRPr lang="en-AU" b="0" dirty="0"/>
          </a:p>
          <a:p>
            <a:pPr lvl="1"/>
            <a:r>
              <a:rPr lang="en-AU" b="0" i="1" dirty="0"/>
              <a:t>From your communication letter, we noted that the IEEE 802.24 </a:t>
            </a:r>
            <a:r>
              <a:rPr lang="en-AU" b="0" i="1" dirty="0" err="1"/>
              <a:t>IoT</a:t>
            </a:r>
            <a:r>
              <a:rPr lang="en-AU" b="0" i="1" dirty="0"/>
              <a:t> Task Group (</a:t>
            </a:r>
            <a:r>
              <a:rPr lang="en-AU" b="0" i="1" dirty="0" err="1"/>
              <a:t>IoT</a:t>
            </a:r>
            <a:r>
              <a:rPr lang="en-AU" b="0" i="1" dirty="0"/>
              <a:t> Application Development) was approved in the IEEE 802 March 2015 Plenary meeting. </a:t>
            </a:r>
          </a:p>
          <a:p>
            <a:pPr lvl="1"/>
            <a:r>
              <a:rPr lang="en-AU" b="0" i="1" dirty="0"/>
              <a:t>SC 6/WG 7 is developing standards on network, transport, and Future Network. We are interested in the networking-related issues of </a:t>
            </a:r>
            <a:r>
              <a:rPr lang="en-AU" b="0" i="1" dirty="0" err="1"/>
              <a:t>IoT</a:t>
            </a:r>
            <a:r>
              <a:rPr lang="en-AU" b="0" i="1" dirty="0"/>
              <a:t> services and applications. </a:t>
            </a:r>
          </a:p>
          <a:p>
            <a:pPr lvl="1"/>
            <a:r>
              <a:rPr lang="en-AU" b="0" i="1" dirty="0"/>
              <a:t>We would like to receive more information about the terms of reference, work plans, and related documents of IEEE 802.24 </a:t>
            </a:r>
            <a:r>
              <a:rPr lang="en-AU" b="0" i="1" dirty="0" err="1"/>
              <a:t>IoT</a:t>
            </a:r>
            <a:r>
              <a:rPr lang="en-AU" b="0" i="1" dirty="0"/>
              <a:t> Task Group. We expect to set up close collaboration relationship with each other in the future in accordance with the further observation of your works. </a:t>
            </a:r>
          </a:p>
          <a:p>
            <a:pPr lvl="1"/>
            <a:r>
              <a:rPr lang="en-AU" b="0" i="1" dirty="0"/>
              <a:t>SC 6/WG 7 looks forward to be kept informed of the progress on the relevant works of the IEEE 802.24 </a:t>
            </a:r>
            <a:r>
              <a:rPr lang="en-AU" b="0" i="1" dirty="0" err="1"/>
              <a:t>IoT</a:t>
            </a:r>
            <a:r>
              <a:rPr lang="en-AU" b="0" i="1" dirty="0"/>
              <a:t> Task Group.</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961299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and the IEEE 802 </a:t>
            </a:r>
            <a:r>
              <a:rPr lang="en-AU" dirty="0" err="1" smtClean="0"/>
              <a:t>HoD</a:t>
            </a:r>
            <a:r>
              <a:rPr lang="en-AU" dirty="0" smtClean="0"/>
              <a:t> responded by passing on a deck related to 802.24</a:t>
            </a:r>
            <a:endParaRPr lang="en-AU" dirty="0"/>
          </a:p>
        </p:txBody>
      </p:sp>
      <p:sp>
        <p:nvSpPr>
          <p:cNvPr id="3" name="Content Placeholder 2"/>
          <p:cNvSpPr>
            <a:spLocks noGrp="1"/>
          </p:cNvSpPr>
          <p:nvPr>
            <p:ph idx="1"/>
          </p:nvPr>
        </p:nvSpPr>
        <p:spPr/>
        <p:txBody>
          <a:bodyPr/>
          <a:lstStyle/>
          <a:p>
            <a:pPr lvl="1"/>
            <a:r>
              <a:rPr lang="en-AU" dirty="0" smtClean="0"/>
              <a:t>During the recent SC6/WG1 meeting, questions were asked about IEEE 802.24 WG activities</a:t>
            </a:r>
          </a:p>
          <a:p>
            <a:pPr lvl="1"/>
            <a:r>
              <a:rPr lang="en-AU" dirty="0" smtClean="0"/>
              <a:t>As a result, the Chair of 802.24 WG quickly developed a status report that was sent to WG1</a:t>
            </a:r>
          </a:p>
          <a:p>
            <a:pPr lvl="1"/>
            <a:r>
              <a:rPr lang="en-AU" dirty="0" smtClean="0"/>
              <a:t>After WG7 expressed interest, the same report was sent to WG7</a:t>
            </a:r>
          </a:p>
          <a:p>
            <a:pPr lvl="1"/>
            <a:r>
              <a:rPr lang="en-AU" dirty="0" smtClean="0"/>
              <a:t>The report is embedded below</a:t>
            </a:r>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625523833"/>
              </p:ext>
            </p:extLst>
          </p:nvPr>
        </p:nvGraphicFramePr>
        <p:xfrm>
          <a:off x="990600" y="4267200"/>
          <a:ext cx="914400" cy="771525"/>
        </p:xfrm>
        <a:graphic>
          <a:graphicData uri="http://schemas.openxmlformats.org/presentationml/2006/ole">
            <mc:AlternateContent xmlns:mc="http://schemas.openxmlformats.org/markup-compatibility/2006">
              <mc:Choice xmlns:v="urn:schemas-microsoft-com:vml" Requires="v">
                <p:oleObj spid="_x0000_s219143"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990600" y="4267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739908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t>
            </a:r>
            <a:r>
              <a:rPr lang="en-AU" dirty="0" smtClean="0"/>
              <a:t>had previously heard about a PSDO </a:t>
            </a:r>
            <a:r>
              <a:rPr lang="en-AU" dirty="0" smtClean="0"/>
              <a:t>tracking initiative by IEEE </a:t>
            </a:r>
            <a:r>
              <a:rPr lang="en-AU" dirty="0" smtClean="0"/>
              <a:t>staff …</a:t>
            </a:r>
            <a:endParaRPr lang="en-AU" dirty="0"/>
          </a:p>
        </p:txBody>
      </p:sp>
      <p:sp>
        <p:nvSpPr>
          <p:cNvPr id="3" name="Content Placeholder 2"/>
          <p:cNvSpPr>
            <a:spLocks noGrp="1"/>
          </p:cNvSpPr>
          <p:nvPr>
            <p:ph idx="1"/>
          </p:nvPr>
        </p:nvSpPr>
        <p:spPr>
          <a:xfrm>
            <a:off x="685800" y="1752600"/>
            <a:ext cx="7772400" cy="4114800"/>
          </a:xfrm>
        </p:spPr>
        <p:txBody>
          <a:bodyPr/>
          <a:lstStyle/>
          <a:p>
            <a:pPr lvl="1"/>
            <a:r>
              <a:rPr lang="en-AU" dirty="0" smtClean="0"/>
              <a:t>Jodi </a:t>
            </a:r>
            <a:r>
              <a:rPr lang="en-AU" dirty="0" err="1" smtClean="0"/>
              <a:t>Haasz</a:t>
            </a:r>
            <a:r>
              <a:rPr lang="en-AU" dirty="0" smtClean="0"/>
              <a:t>, Adrian Stephens and Andrew Myles had </a:t>
            </a:r>
            <a:r>
              <a:rPr lang="en-AU" dirty="0"/>
              <a:t>a conversation in October </a:t>
            </a:r>
            <a:r>
              <a:rPr lang="en-AU" dirty="0" smtClean="0"/>
              <a:t>2014 about IEEE staff tracking </a:t>
            </a:r>
            <a:r>
              <a:rPr lang="en-AU" dirty="0"/>
              <a:t>the IEEE 802 documents undergoing adoption under the PSDO agreement so that members of IEEE 802 </a:t>
            </a:r>
            <a:r>
              <a:rPr lang="en-AU" dirty="0" smtClean="0"/>
              <a:t>EC (the Working </a:t>
            </a:r>
            <a:r>
              <a:rPr lang="en-AU" dirty="0"/>
              <a:t>G</a:t>
            </a:r>
            <a:r>
              <a:rPr lang="en-AU" dirty="0" smtClean="0"/>
              <a:t>roup </a:t>
            </a:r>
            <a:r>
              <a:rPr lang="en-AU" dirty="0"/>
              <a:t>chairs) could see the status of a document. </a:t>
            </a:r>
            <a:endParaRPr lang="en-AU" dirty="0" smtClean="0"/>
          </a:p>
          <a:p>
            <a:pPr lvl="1"/>
            <a:r>
              <a:rPr lang="en-AU" dirty="0" smtClean="0"/>
              <a:t>Since </a:t>
            </a:r>
            <a:r>
              <a:rPr lang="en-AU" dirty="0"/>
              <a:t>this is already being done by IEEE-SA staff, </a:t>
            </a:r>
            <a:r>
              <a:rPr lang="en-AU" dirty="0" smtClean="0"/>
              <a:t>they agreed </a:t>
            </a:r>
            <a:r>
              <a:rPr lang="en-AU" dirty="0"/>
              <a:t>that setting up a system for tracking </a:t>
            </a:r>
            <a:r>
              <a:rPr lang="en-AU" dirty="0" smtClean="0"/>
              <a:t>so that </a:t>
            </a:r>
            <a:r>
              <a:rPr lang="en-AU" dirty="0"/>
              <a:t>IEEE 802 </a:t>
            </a:r>
            <a:r>
              <a:rPr lang="en-AU" dirty="0"/>
              <a:t>(</a:t>
            </a:r>
            <a:r>
              <a:rPr lang="en-AU" dirty="0" smtClean="0"/>
              <a:t>particularly WG </a:t>
            </a:r>
            <a:r>
              <a:rPr lang="en-AU" dirty="0"/>
              <a:t>chairs) </a:t>
            </a:r>
            <a:r>
              <a:rPr lang="en-AU" dirty="0"/>
              <a:t>have access to this information would be helpful </a:t>
            </a:r>
          </a:p>
          <a:p>
            <a:pPr lvl="1"/>
            <a:r>
              <a:rPr lang="en-AU" dirty="0" smtClean="0"/>
              <a:t>Jodi </a:t>
            </a:r>
            <a:r>
              <a:rPr lang="en-AU" dirty="0" smtClean="0"/>
              <a:t>had previously </a:t>
            </a:r>
            <a:r>
              <a:rPr lang="en-AU" dirty="0" smtClean="0"/>
              <a:t>indicated that this initiative will be ready for launch in July 2015 but status </a:t>
            </a:r>
            <a:r>
              <a:rPr lang="en-AU" dirty="0" smtClean="0"/>
              <a:t>as of May 2015 was”</a:t>
            </a:r>
            <a:endParaRPr lang="en-AU" dirty="0" smtClean="0"/>
          </a:p>
          <a:p>
            <a:pPr lvl="2"/>
            <a:r>
              <a:rPr lang="en-AU" dirty="0" smtClean="0"/>
              <a:t>First draft has been reviewed by Andrew Myles and Adrian Stephens</a:t>
            </a:r>
          </a:p>
          <a:p>
            <a:pPr lvl="2"/>
            <a:r>
              <a:rPr lang="en-AU" dirty="0" smtClean="0"/>
              <a:t>The process will be run using the IEEE Central Desktop</a:t>
            </a:r>
          </a:p>
          <a:p>
            <a:pPr lvl="2"/>
            <a:r>
              <a:rPr lang="en-AU" dirty="0" smtClean="0"/>
              <a:t>It will included automated reminders to WG Chairs on required actions</a:t>
            </a:r>
          </a:p>
          <a:p>
            <a:pPr lvl="1"/>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20341709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based on a draft PSDO process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28</a:t>
            </a:fld>
            <a:endParaRPr lang="en-US"/>
          </a:p>
        </p:txBody>
      </p:sp>
      <p:pic>
        <p:nvPicPr>
          <p:cNvPr id="2160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4573" y="1467314"/>
            <a:ext cx="4171027" cy="53455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Rectangle 9"/>
          <p:cNvSpPr/>
          <p:nvPr/>
        </p:nvSpPr>
        <p:spPr bwMode="auto">
          <a:xfrm>
            <a:off x="762000" y="3581400"/>
            <a:ext cx="1371600" cy="5334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This</a:t>
            </a:r>
            <a:r>
              <a:rPr kumimoji="0" lang="en-AU" sz="1600" b="0" i="0" u="none" strike="noStrike" cap="none" normalizeH="0" dirty="0" smtClean="0">
                <a:ln>
                  <a:noFill/>
                </a:ln>
                <a:solidFill>
                  <a:schemeClr val="tx1"/>
                </a:solidFill>
                <a:effectLst/>
                <a:latin typeface="+mj-lt"/>
              </a:rPr>
              <a:t> is an initial draft</a:t>
            </a:r>
            <a:endParaRPr kumimoji="0" lang="en-AU" sz="1600" b="0" i="0" u="none" strike="noStrike" cap="none" normalizeH="0" baseline="0" dirty="0" smtClean="0">
              <a:ln>
                <a:noFill/>
              </a:ln>
              <a:solidFill>
                <a:schemeClr val="tx1"/>
              </a:solidFill>
              <a:effectLst/>
              <a:latin typeface="+mj-lt"/>
            </a:endParaRPr>
          </a:p>
        </p:txBody>
      </p:sp>
      <p:cxnSp>
        <p:nvCxnSpPr>
          <p:cNvPr id="12" name="Straight Arrow Connector 11"/>
          <p:cNvCxnSpPr>
            <a:stCxn id="10" idx="3"/>
            <a:endCxn id="216066" idx="1"/>
          </p:cNvCxnSpPr>
          <p:nvPr/>
        </p:nvCxnSpPr>
        <p:spPr bwMode="auto">
          <a:xfrm>
            <a:off x="2133600" y="3848100"/>
            <a:ext cx="400973" cy="292001"/>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Tree>
    <p:extLst>
      <p:ext uri="{BB962C8B-B14F-4D97-AF65-F5344CB8AC3E}">
        <p14:creationId xmlns:p14="http://schemas.microsoft.com/office/powerpoint/2010/main" val="4052341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ready to go</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a:t>
            </a:r>
            <a:r>
              <a:rPr lang="en-AU" u="sng" dirty="0" smtClean="0">
                <a:hlinkClick r:id="rId2"/>
              </a:rPr>
              <a:t>ieee-sa.centraldesktop.com/802psdo/</a:t>
            </a:r>
            <a:endParaRPr lang="en-AU" dirty="0" smtClean="0"/>
          </a:p>
          <a:p>
            <a:pPr lvl="1"/>
            <a:r>
              <a:rPr lang="en-AU" dirty="0" smtClean="0"/>
              <a:t>WG Chairs (and some others) will have management access, which will allow them to update the process steps</a:t>
            </a:r>
          </a:p>
          <a:p>
            <a:pPr lvl="1"/>
            <a:r>
              <a:rPr lang="en-AU" dirty="0" smtClean="0"/>
              <a:t>Training will be available to WG Chairs as they need to use the new tool</a:t>
            </a:r>
            <a:endParaRPr lang="en-AU" dirty="0"/>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296495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a:t>
            </a:fld>
            <a:endParaRPr lang="en-US"/>
          </a:p>
        </p:txBody>
      </p:sp>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new Central Desktop area for the </a:t>
            </a:r>
            <a:r>
              <a:rPr lang="en-AU" dirty="0" smtClean="0"/>
              <a:t>“Adoption </a:t>
            </a:r>
            <a:r>
              <a:rPr lang="en-AU" dirty="0"/>
              <a:t>of IEEE 802 standards by ISO/IEC </a:t>
            </a:r>
            <a:r>
              <a:rPr lang="en-AU" dirty="0" smtClean="0"/>
              <a:t>JTC1” </a:t>
            </a:r>
            <a:r>
              <a:rPr lang="en-AU" dirty="0"/>
              <a:t>is ready to go</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pic>
        <p:nvPicPr>
          <p:cNvPr id="21811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804" r="41596" b="16501"/>
          <a:stretch/>
        </p:blipFill>
        <p:spPr bwMode="auto">
          <a:xfrm>
            <a:off x="685800" y="1676401"/>
            <a:ext cx="7885543" cy="46468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31771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hear a </a:t>
            </a:r>
            <a:r>
              <a:rPr lang="en-AU" dirty="0" smtClean="0"/>
              <a:t>final call </a:t>
            </a:r>
            <a:r>
              <a:rPr lang="en-AU" dirty="0" smtClean="0"/>
              <a:t>for volunteers as a Vice Chair</a:t>
            </a:r>
            <a:endParaRPr lang="en-AU" dirty="0"/>
          </a:p>
        </p:txBody>
      </p:sp>
      <p:sp>
        <p:nvSpPr>
          <p:cNvPr id="3" name="Content Placeholder 2"/>
          <p:cNvSpPr>
            <a:spLocks noGrp="1"/>
          </p:cNvSpPr>
          <p:nvPr>
            <p:ph idx="1"/>
          </p:nvPr>
        </p:nvSpPr>
        <p:spPr/>
        <p:txBody>
          <a:bodyPr/>
          <a:lstStyle/>
          <a:p>
            <a:pPr lvl="1"/>
            <a:r>
              <a:rPr lang="en-AU" dirty="0" smtClean="0"/>
              <a:t>In Berlin, the IEEE 802 Chair asked whether the SC should have a Vice Chair just in case the current Chair was “hit by a bus”</a:t>
            </a:r>
          </a:p>
          <a:p>
            <a:pPr lvl="1"/>
            <a:r>
              <a:rPr lang="en-AU" dirty="0" smtClean="0"/>
              <a:t>The current Chair promises to avoid buses but would not object to the appointment of a </a:t>
            </a:r>
            <a:r>
              <a:rPr lang="en-AU" strike="sngStrike" dirty="0" smtClean="0"/>
              <a:t>slave</a:t>
            </a:r>
            <a:r>
              <a:rPr lang="en-AU" dirty="0" smtClean="0"/>
              <a:t> Vice </a:t>
            </a:r>
            <a:r>
              <a:rPr lang="en-AU" dirty="0" smtClean="0"/>
              <a:t>Chair </a:t>
            </a:r>
            <a:r>
              <a:rPr lang="en-AU" dirty="0" smtClean="0">
                <a:sym typeface="Wingdings" panose="05000000000000000000" pitchFamily="2" charset="2"/>
              </a:rPr>
              <a:t></a:t>
            </a:r>
            <a:endParaRPr lang="en-AU" dirty="0" smtClean="0"/>
          </a:p>
          <a:p>
            <a:pPr lvl="1"/>
            <a:r>
              <a:rPr lang="en-AU" dirty="0" smtClean="0"/>
              <a:t>A call was made for volunteers</a:t>
            </a:r>
            <a:r>
              <a:rPr lang="en-AU" dirty="0"/>
              <a:t> </a:t>
            </a:r>
            <a:r>
              <a:rPr lang="en-AU" dirty="0" smtClean="0"/>
              <a:t>in Vancouver ...</a:t>
            </a:r>
            <a:r>
              <a:rPr lang="en-AU" dirty="0" smtClean="0"/>
              <a:t> and we now have at least one </a:t>
            </a:r>
            <a:r>
              <a:rPr lang="en-AU" strike="sngStrike" dirty="0" smtClean="0"/>
              <a:t>victim</a:t>
            </a:r>
            <a:r>
              <a:rPr lang="en-AU" dirty="0" smtClean="0"/>
              <a:t> volunteer</a:t>
            </a:r>
          </a:p>
          <a:p>
            <a:pPr lvl="2"/>
            <a:r>
              <a:rPr lang="en-AU" dirty="0" smtClean="0"/>
              <a:t>Peter Yee</a:t>
            </a:r>
          </a:p>
          <a:p>
            <a:pPr lvl="1"/>
            <a:r>
              <a:rPr lang="en-AU" dirty="0" smtClean="0"/>
              <a:t>The process for appointment is  not clear but the IEEE 802 EC Chair recommended that the SC makes a recommendation to the IEEE 802 EC</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2234695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a:t>
            </a:r>
            <a:r>
              <a:rPr lang="en-AU" dirty="0" smtClean="0"/>
              <a:t>consider recommending to the IEEE 802 EC the appointment </a:t>
            </a:r>
            <a:r>
              <a:rPr lang="en-AU" dirty="0" smtClean="0"/>
              <a:t>of a </a:t>
            </a:r>
            <a:r>
              <a:rPr lang="en-AU" dirty="0" smtClean="0"/>
              <a:t>Vice Chair for the SC</a:t>
            </a:r>
            <a:endParaRPr lang="en-AU" dirty="0"/>
          </a:p>
        </p:txBody>
      </p:sp>
      <p:sp>
        <p:nvSpPr>
          <p:cNvPr id="3" name="Content Placeholder 2"/>
          <p:cNvSpPr>
            <a:spLocks noGrp="1"/>
          </p:cNvSpPr>
          <p:nvPr>
            <p:ph idx="1"/>
          </p:nvPr>
        </p:nvSpPr>
        <p:spPr/>
        <p:txBody>
          <a:bodyPr/>
          <a:lstStyle/>
          <a:p>
            <a:pPr lvl="1"/>
            <a:r>
              <a:rPr lang="en-AU" dirty="0" smtClean="0"/>
              <a:t>Motion: </a:t>
            </a:r>
          </a:p>
          <a:p>
            <a:pPr lvl="2"/>
            <a:r>
              <a:rPr lang="en-AU" dirty="0" smtClean="0"/>
              <a:t>The IEEE 802 JTC1 SC recommends to the IEEE 802 EC that Peter Yee be appointed Vice Chair of the </a:t>
            </a:r>
            <a:r>
              <a:rPr lang="en-AU" dirty="0"/>
              <a:t>IEEE 802 JTC1 SC </a:t>
            </a:r>
            <a:endParaRPr lang="en-AU" dirty="0" smtClean="0"/>
          </a:p>
          <a:p>
            <a:pPr lvl="2"/>
            <a:r>
              <a:rPr lang="en-AU" dirty="0" smtClean="0"/>
              <a:t>Moved: Andrew Myles</a:t>
            </a:r>
          </a:p>
          <a:p>
            <a:pPr lvl="2"/>
            <a:r>
              <a:rPr lang="en-AU" dirty="0" smtClean="0"/>
              <a:t>Seconded:</a:t>
            </a:r>
          </a:p>
          <a:p>
            <a:pPr lvl="2"/>
            <a:r>
              <a:rPr lang="en-AU" dirty="0" smtClean="0"/>
              <a:t>Result: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38657726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13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15464564"/>
              </p:ext>
            </p:extLst>
          </p:nvPr>
        </p:nvGraphicFramePr>
        <p:xfrm>
          <a:off x="152399" y="1600200"/>
          <a:ext cx="8839200" cy="5181600"/>
        </p:xfrm>
        <a:graphic>
          <a:graphicData uri="http://schemas.openxmlformats.org/drawingml/2006/table">
            <a:tbl>
              <a:tblPr firstRow="1" bandRow="1">
                <a:tableStyleId>{21E4AEA4-8DFA-4A89-87EB-49C32662AFE0}</a:tableStyleId>
              </a:tblPr>
              <a:tblGrid>
                <a:gridCol w="1499508"/>
                <a:gridCol w="2446564"/>
                <a:gridCol w="2446564"/>
                <a:gridCol w="2446564"/>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AU" sz="1600" dirty="0" smtClean="0"/>
                        <a:t>60 day</a:t>
                      </a:r>
                      <a:br>
                        <a:rPr lang="en-AU" sz="1600" dirty="0" smtClean="0"/>
                      </a:br>
                      <a:r>
                        <a:rPr lang="en-AU" sz="1600" dirty="0" smtClean="0"/>
                        <a:t>pre-ballot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dirty="0" smtClean="0"/>
                        <a:t>802.11</a:t>
                      </a:r>
                      <a:endParaRPr lang="en-AU" sz="1600" dirty="0"/>
                    </a:p>
                  </a:txBody>
                  <a:tcPr marL="115147" marR="115147"/>
                </a:tc>
                <a:tc>
                  <a:txBody>
                    <a:bodyPr/>
                    <a:lstStyle/>
                    <a:p>
                      <a:pPr algn="ctr"/>
                      <a:r>
                        <a:rPr lang="en-AU" sz="1600" b="1" dirty="0" smtClean="0">
                          <a:solidFill>
                            <a:srgbClr val="00B050"/>
                          </a:solidFill>
                        </a:rPr>
                        <a:t>Passed (2012)</a:t>
                      </a:r>
                      <a:endParaRPr lang="en-AU" sz="1600" b="1" dirty="0">
                        <a:solidFill>
                          <a:srgbClr val="00B050"/>
                        </a:solidFill>
                      </a:endParaRPr>
                    </a:p>
                  </a:txBody>
                  <a:tcPr marL="115147" marR="115147"/>
                </a:tc>
                <a:tc>
                  <a:txBody>
                    <a:bodyPr/>
                    <a:lstStyle/>
                    <a:p>
                      <a:pPr algn="ctr"/>
                      <a:r>
                        <a:rPr lang="en-AU" sz="1600" b="1" dirty="0" smtClean="0">
                          <a:solidFill>
                            <a:srgbClr val="00B050"/>
                          </a:solidFill>
                        </a:rPr>
                        <a:t>Passed in 2012</a:t>
                      </a:r>
                      <a:endParaRPr lang="en-AU" sz="1600" b="1" dirty="0">
                        <a:solidFill>
                          <a:srgbClr val="00B050"/>
                        </a:solidFill>
                      </a:endParaRPr>
                    </a:p>
                  </a:txBody>
                  <a:tcPr marL="115147" marR="115147"/>
                </a:tc>
                <a:tc>
                  <a:txBody>
                    <a:bodyPr/>
                    <a:lstStyle/>
                    <a:p>
                      <a:pPr algn="ctr"/>
                      <a:r>
                        <a:rPr lang="en-AU" sz="1600" b="1" dirty="0" smtClean="0">
                          <a:solidFill>
                            <a:srgbClr val="00B050"/>
                          </a:solidFill>
                        </a:rPr>
                        <a:t>Liaised in Nov 2013</a:t>
                      </a:r>
                      <a:endParaRPr lang="en-AU" sz="1600" b="1" dirty="0">
                        <a:solidFill>
                          <a:srgbClr val="00B050"/>
                        </a:solidFill>
                      </a:endParaRPr>
                    </a:p>
                  </a:txBody>
                  <a:tcPr marL="115147" marR="115147"/>
                </a:tc>
              </a:tr>
              <a:tr h="351837">
                <a:tc>
                  <a:txBody>
                    <a:bodyPr/>
                    <a:lstStyle/>
                    <a:p>
                      <a:r>
                        <a:rPr lang="en-AU" sz="1600" dirty="0" smtClean="0"/>
                        <a:t>802.1X</a:t>
                      </a:r>
                    </a:p>
                  </a:txBody>
                  <a:tcPr marL="115147" marR="115147"/>
                </a:tc>
                <a:tc>
                  <a:txBody>
                    <a:bodyPr/>
                    <a:lstStyle/>
                    <a:p>
                      <a:pPr algn="ctr"/>
                      <a:r>
                        <a:rPr lang="en-AU" sz="1600" b="1" dirty="0" smtClean="0">
                          <a:solidFill>
                            <a:srgbClr val="00B050"/>
                          </a:solidFill>
                        </a:rPr>
                        <a:t>Passed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(21 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Jan 2014</a:t>
                      </a:r>
                    </a:p>
                  </a:txBody>
                  <a:tcPr marL="115147" marR="115147"/>
                </a:tc>
              </a:tr>
              <a:tr h="351837">
                <a:tc>
                  <a:txBody>
                    <a:bodyPr/>
                    <a:lstStyle/>
                    <a:p>
                      <a:r>
                        <a:rPr lang="en-AU" sz="1600" dirty="0" smtClean="0"/>
                        <a:t>802.1AE</a:t>
                      </a:r>
                      <a:endParaRPr lang="en-AU" sz="1600" dirty="0"/>
                    </a:p>
                  </a:txBody>
                  <a:tcPr marL="115147" marR="115147"/>
                </a:tc>
                <a:tc>
                  <a:txBody>
                    <a:bodyPr/>
                    <a:lstStyle/>
                    <a:p>
                      <a:pPr algn="ctr"/>
                      <a:r>
                        <a:rPr lang="en-AU" sz="1600" b="1" dirty="0" smtClean="0">
                          <a:solidFill>
                            <a:srgbClr val="00B050"/>
                          </a:solidFill>
                        </a:rPr>
                        <a:t>Passed (</a:t>
                      </a:r>
                      <a:r>
                        <a:rPr lang="en-AU" sz="1600" b="1" baseline="0" dirty="0" smtClean="0">
                          <a:solidFill>
                            <a:srgbClr val="00B050"/>
                          </a:solidFill>
                        </a:rPr>
                        <a:t>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(21 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Jan 2014</a:t>
                      </a:r>
                    </a:p>
                  </a:txBody>
                  <a:tcPr marL="115147" marR="115147"/>
                </a:tc>
              </a:tr>
              <a:tr h="351837">
                <a:tc>
                  <a:txBody>
                    <a:bodyPr/>
                    <a:lstStyle/>
                    <a:p>
                      <a:r>
                        <a:rPr lang="en-AU" sz="1600" dirty="0" smtClean="0"/>
                        <a:t>802.1AB</a:t>
                      </a:r>
                      <a:endParaRPr lang="en-AU" sz="1600" dirty="0"/>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May 2014</a:t>
                      </a:r>
                    </a:p>
                  </a:txBody>
                  <a:tcPr marL="115147" marR="115147"/>
                </a:tc>
              </a:tr>
              <a:tr h="351837">
                <a:tc>
                  <a:txBody>
                    <a:bodyPr/>
                    <a:lstStyle/>
                    <a:p>
                      <a:r>
                        <a:rPr lang="en-AU" sz="1600" dirty="0" smtClean="0"/>
                        <a:t>802.1AR</a:t>
                      </a:r>
                      <a:endParaRPr lang="en-AU" sz="1600" dirty="0"/>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May 2014</a:t>
                      </a:r>
                    </a:p>
                  </a:txBody>
                  <a:tcPr marL="115147" marR="115147"/>
                </a:tc>
              </a:tr>
              <a:tr h="351837">
                <a:tc>
                  <a:txBody>
                    <a:bodyPr/>
                    <a:lstStyle/>
                    <a:p>
                      <a:r>
                        <a:rPr lang="en-AU" sz="1600" dirty="0" smtClean="0"/>
                        <a:t>802.1AS</a:t>
                      </a:r>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May 2014</a:t>
                      </a:r>
                    </a:p>
                  </a:txBody>
                  <a:tcPr marL="115147" marR="115147"/>
                </a:tc>
              </a:tr>
              <a:tr h="351837">
                <a:tc>
                  <a:txBody>
                    <a:bodyPr/>
                    <a:lstStyle/>
                    <a:p>
                      <a:r>
                        <a:rPr lang="en-AU" sz="1600" dirty="0" smtClean="0"/>
                        <a:t>802.3</a:t>
                      </a:r>
                      <a:endParaRPr lang="en-AU" sz="1600" dirty="0"/>
                    </a:p>
                  </a:txBody>
                  <a:tcPr marL="115147" marR="115147"/>
                </a:tc>
                <a:tc>
                  <a:txBody>
                    <a:bodyPr/>
                    <a:lstStyle/>
                    <a:p>
                      <a:pPr algn="ctr"/>
                      <a:r>
                        <a:rPr lang="en-AU" sz="1600" b="1" dirty="0" smtClean="0">
                          <a:solidFill>
                            <a:srgbClr val="00B050"/>
                          </a:solidFill>
                        </a:rPr>
                        <a:t>Passed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(16 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Not required</a:t>
                      </a:r>
                    </a:p>
                  </a:txBody>
                  <a:tcPr marL="115147" marR="115147"/>
                </a:tc>
              </a:tr>
              <a:tr h="351837">
                <a:tc>
                  <a:txBody>
                    <a:bodyPr/>
                    <a:lstStyle/>
                    <a:p>
                      <a:r>
                        <a:rPr lang="en-AU" sz="1600" dirty="0" smtClean="0"/>
                        <a:t>802.11aa</a:t>
                      </a:r>
                      <a:endParaRPr lang="en-AU" sz="1600" dirty="0"/>
                    </a:p>
                  </a:txBody>
                  <a:tcPr marL="115147" marR="115147"/>
                </a:tc>
                <a:tc>
                  <a:txBody>
                    <a:bodyPr/>
                    <a:lstStyle/>
                    <a:p>
                      <a:pPr algn="ctr"/>
                      <a:r>
                        <a:rPr lang="en-AU" sz="1600" b="1" dirty="0" smtClean="0">
                          <a:solidFill>
                            <a:srgbClr val="00B050"/>
                          </a:solidFill>
                        </a:rPr>
                        <a:t>Passed (Feb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July 2014</a:t>
                      </a:r>
                    </a:p>
                  </a:txBody>
                  <a:tcPr marL="115147" marR="115147"/>
                </a:tc>
              </a:tr>
              <a:tr h="351837">
                <a:tc>
                  <a:txBody>
                    <a:bodyPr/>
                    <a:lstStyle/>
                    <a:p>
                      <a:r>
                        <a:rPr lang="en-AU" sz="1600" dirty="0" smtClean="0"/>
                        <a:t>802.11ad</a:t>
                      </a:r>
                      <a:endParaRPr lang="en-AU" sz="1600" dirty="0"/>
                    </a:p>
                  </a:txBody>
                  <a:tcPr marL="115147" marR="115147"/>
                </a:tc>
                <a:tc>
                  <a:txBody>
                    <a:bodyPr/>
                    <a:lstStyle/>
                    <a:p>
                      <a:pPr algn="ctr"/>
                      <a:r>
                        <a:rPr lang="en-AU" sz="1600" b="1" dirty="0" smtClean="0">
                          <a:solidFill>
                            <a:srgbClr val="00B050"/>
                          </a:solidFill>
                        </a:rPr>
                        <a:t>Passed (Feb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July 2014</a:t>
                      </a:r>
                    </a:p>
                  </a:txBody>
                  <a:tcPr marL="115147" marR="115147"/>
                </a:tc>
              </a:tr>
              <a:tr h="351837">
                <a:tc>
                  <a:txBody>
                    <a:bodyPr/>
                    <a:lstStyle/>
                    <a:p>
                      <a:r>
                        <a:rPr lang="en-AU" sz="1600" dirty="0" smtClean="0"/>
                        <a:t>802.11ae</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a:t>
                      </a:r>
                      <a:r>
                        <a:rPr lang="en-AU" sz="1600" b="1" baseline="0" dirty="0" smtClean="0">
                          <a:solidFill>
                            <a:srgbClr val="00B050"/>
                          </a:solidFill>
                        </a:rPr>
                        <a:t>(</a:t>
                      </a:r>
                      <a:r>
                        <a:rPr lang="en-AU" sz="1600" b="1" dirty="0" smtClean="0">
                          <a:solidFill>
                            <a:srgbClr val="00B050"/>
                          </a:solidFill>
                        </a:rPr>
                        <a:t>Feb</a:t>
                      </a:r>
                      <a:r>
                        <a:rPr lang="en-AU" sz="1600" b="1" baseline="0" dirty="0" smtClean="0">
                          <a:solidFill>
                            <a:srgbClr val="00B050"/>
                          </a:solidFill>
                        </a:rPr>
                        <a:t> 2013)</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July 2014</a:t>
                      </a:r>
                    </a:p>
                  </a:txBody>
                  <a:tcPr marL="115147" marR="115147"/>
                </a:tc>
              </a:tr>
              <a:tr h="351837">
                <a:tc>
                  <a:txBody>
                    <a:bodyPr/>
                    <a:lstStyle/>
                    <a:p>
                      <a:r>
                        <a:rPr lang="en-AU" sz="1600" dirty="0" smtClean="0">
                          <a:latin typeface="+mj-lt"/>
                          <a:cs typeface="Arial" panose="020B0604020202020204" pitchFamily="34" charset="0"/>
                        </a:rPr>
                        <a:t>802.22</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(Feb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Not required</a:t>
                      </a:r>
                    </a:p>
                  </a:txBody>
                  <a:tcPr marL="115147" marR="115147"/>
                </a:tc>
              </a:tr>
              <a:tr h="351837">
                <a:tc>
                  <a:txBody>
                    <a:bodyPr/>
                    <a:lstStyle/>
                    <a:p>
                      <a:r>
                        <a:rPr lang="en-AU" sz="1600" dirty="0" smtClean="0">
                          <a:latin typeface="+mj-lt"/>
                          <a:cs typeface="Arial" panose="020B0604020202020204" pitchFamily="34" charset="0"/>
                        </a:rPr>
                        <a:t>802.1AEbw</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(Jan 2014)</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(Feb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April</a:t>
                      </a:r>
                      <a:r>
                        <a:rPr lang="en-AU" sz="1600" b="1" baseline="0" dirty="0" smtClean="0">
                          <a:solidFill>
                            <a:srgbClr val="00B050"/>
                          </a:solidFill>
                        </a:rPr>
                        <a:t> 2015</a:t>
                      </a:r>
                    </a:p>
                  </a:txBody>
                  <a:tcPr marL="115147" marR="115147"/>
                </a:tc>
              </a:tr>
              <a:tr h="351837">
                <a:tc>
                  <a:txBody>
                    <a:bodyPr/>
                    <a:lstStyle/>
                    <a:p>
                      <a:r>
                        <a:rPr lang="en-AU" sz="1600" dirty="0" smtClean="0">
                          <a:latin typeface="+mj-lt"/>
                          <a:cs typeface="Arial" panose="020B0604020202020204" pitchFamily="34" charset="0"/>
                        </a:rPr>
                        <a:t>802.1AEbn</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(Jan 2014)</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(Feb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April</a:t>
                      </a:r>
                      <a:r>
                        <a:rPr lang="en-AU" sz="1600" b="1" baseline="0" dirty="0" smtClean="0">
                          <a:solidFill>
                            <a:srgbClr val="00B050"/>
                          </a:solidFill>
                        </a:rPr>
                        <a:t> 2015</a:t>
                      </a:r>
                    </a:p>
                  </a:txBody>
                  <a:tcPr marL="115147" marR="115147"/>
                </a:tc>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34</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60 day </a:t>
            </a:r>
            <a:r>
              <a:rPr lang="en-AU" dirty="0" smtClean="0"/>
              <a:t>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42169327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35</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2261314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36</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8814950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37</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39690724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38</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8245853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39</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2620865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3004630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40</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24121140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41</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16550365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42</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577290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43</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004158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44</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Will be published on 1May 2015</a:t>
            </a:r>
            <a:endParaRPr lang="en-AU" dirty="0"/>
          </a:p>
        </p:txBody>
      </p:sp>
      <p:graphicFrame>
        <p:nvGraphicFramePr>
          <p:cNvPr id="3" name="Object 2"/>
          <p:cNvGraphicFramePr>
            <a:graphicFrameLocks noChangeAspect="1"/>
          </p:cNvGraphicFramePr>
          <p:nvPr>
            <p:extLst>
              <p:ext uri="{D42A27DB-BD31-4B8C-83A1-F6EECF244321}">
                <p14:modId xmlns:p14="http://schemas.microsoft.com/office/powerpoint/2010/main" val="1041976084"/>
              </p:ext>
            </p:extLst>
          </p:nvPr>
        </p:nvGraphicFramePr>
        <p:xfrm>
          <a:off x="16625" y="2438400"/>
          <a:ext cx="914400" cy="771525"/>
        </p:xfrm>
        <a:graphic>
          <a:graphicData uri="http://schemas.openxmlformats.org/presentationml/2006/ole">
            <mc:AlternateContent xmlns:mc="http://schemas.openxmlformats.org/markup-compatibility/2006">
              <mc:Choice xmlns:v="urn:schemas-microsoft-com:vml" Requires="v">
                <p:oleObj spid="_x0000_s215154"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6625" y="2438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924280454"/>
              </p:ext>
            </p:extLst>
          </p:nvPr>
        </p:nvGraphicFramePr>
        <p:xfrm>
          <a:off x="-4156" y="3505200"/>
          <a:ext cx="914400" cy="771525"/>
        </p:xfrm>
        <a:graphic>
          <a:graphicData uri="http://schemas.openxmlformats.org/presentationml/2006/ole">
            <mc:AlternateContent xmlns:mc="http://schemas.openxmlformats.org/markup-compatibility/2006">
              <mc:Choice xmlns:v="urn:schemas-microsoft-com:vml" Requires="v">
                <p:oleObj spid="_x0000_s215155"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4156" y="3505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5533261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45</a:t>
            </a:fld>
            <a:endParaRPr lang="en-US">
              <a:solidFill>
                <a:srgbClr val="000000"/>
              </a:solidFill>
            </a:endParaRPr>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3"/>
              </a:rPr>
              <a:t>Pre-ballot </a:t>
            </a:r>
            <a:r>
              <a:rPr lang="en-AU" dirty="0">
                <a:hlinkClick r:id="rId3"/>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a:t>
            </a:r>
            <a:r>
              <a:rPr lang="en-AU" kern="1200" dirty="0"/>
              <a:t>will be called ISO/IEC/IEEE </a:t>
            </a:r>
            <a:r>
              <a:rPr lang="en-AU" dirty="0" smtClean="0"/>
              <a:t>8802-1AE:2015/</a:t>
            </a:r>
            <a:r>
              <a:rPr lang="en-AU" dirty="0" err="1" smtClean="0"/>
              <a:t>Amd</a:t>
            </a:r>
            <a:r>
              <a:rPr lang="en-AU" dirty="0" smtClean="0"/>
              <a:t> 1</a:t>
            </a:r>
          </a:p>
          <a:p>
            <a:pPr lvl="2"/>
            <a:r>
              <a:rPr lang="en-AU" dirty="0" smtClean="0">
                <a:solidFill>
                  <a:srgbClr val="FF0000"/>
                </a:solidFill>
              </a:rPr>
              <a:t>Has it </a:t>
            </a:r>
            <a:r>
              <a:rPr lang="en-AU" dirty="0" err="1" smtClean="0">
                <a:solidFill>
                  <a:srgbClr val="FF0000"/>
                </a:solidFill>
              </a:rPr>
              <a:t>it</a:t>
            </a:r>
            <a:r>
              <a:rPr lang="en-AU" dirty="0" smtClean="0">
                <a:solidFill>
                  <a:srgbClr val="FF0000"/>
                </a:solidFill>
              </a:rPr>
              <a:t> been </a:t>
            </a:r>
            <a:r>
              <a:rPr lang="en-AU" dirty="0" smtClean="0">
                <a:solidFill>
                  <a:srgbClr val="FF0000"/>
                </a:solidFill>
              </a:rPr>
              <a:t>published?</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278394745"/>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211009"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2559658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46</a:t>
            </a:fld>
            <a:endParaRPr lang="en-US">
              <a:solidFill>
                <a:srgbClr val="000000"/>
              </a:solidFill>
            </a:endParaRPr>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3"/>
              </a:rPr>
              <a:t>Pre-ballot </a:t>
            </a:r>
            <a:r>
              <a:rPr lang="en-AU" dirty="0">
                <a:hlinkClick r:id="rId3"/>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2</a:t>
            </a:r>
          </a:p>
          <a:p>
            <a:pPr lvl="2"/>
            <a:r>
              <a:rPr lang="en-AU" dirty="0" smtClean="0">
                <a:solidFill>
                  <a:srgbClr val="FF0000"/>
                </a:solidFill>
              </a:rPr>
              <a:t>Has it been </a:t>
            </a:r>
            <a:r>
              <a:rPr lang="en-AU" dirty="0">
                <a:solidFill>
                  <a:srgbClr val="FF0000"/>
                </a:solidFill>
              </a:rPr>
              <a:t>published</a:t>
            </a:r>
            <a:r>
              <a:rPr lang="en-AU" dirty="0" smtClean="0">
                <a:solidFill>
                  <a:srgbClr val="FF0000"/>
                </a:solidFill>
              </a:rPr>
              <a:t>?</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69167401"/>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212033" name="Acrobat Document" showAsIcon="1" r:id="rId4" imgW="914400" imgH="771480" progId="AcroExch.Document.7">
                  <p:embed/>
                </p:oleObj>
              </mc:Choice>
              <mc:Fallback>
                <p:oleObj name="Acrobat Document" showAsIcon="1" r:id="rId4" imgW="914400" imgH="771480" progId="AcroExch.Document.7">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6100294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33149108"/>
              </p:ext>
            </p:extLst>
          </p:nvPr>
        </p:nvGraphicFramePr>
        <p:xfrm>
          <a:off x="152399" y="1600200"/>
          <a:ext cx="8839200" cy="4175140"/>
        </p:xfrm>
        <a:graphic>
          <a:graphicData uri="http://schemas.openxmlformats.org/drawingml/2006/table">
            <a:tbl>
              <a:tblPr firstRow="1" bandRow="1">
                <a:tableStyleId>{21E4AEA4-8DFA-4A89-87EB-49C32662AFE0}</a:tableStyleId>
              </a:tblPr>
              <a:tblGrid>
                <a:gridCol w="1499508"/>
                <a:gridCol w="1223282"/>
                <a:gridCol w="1223282"/>
                <a:gridCol w="1223282"/>
                <a:gridCol w="1223282"/>
                <a:gridCol w="2446564"/>
              </a:tblGrid>
              <a:tr h="561571">
                <a:tc>
                  <a:txBody>
                    <a:bodyPr/>
                    <a:lstStyle/>
                    <a:p>
                      <a:r>
                        <a:rPr lang="en-AU" sz="1600" dirty="0" smtClean="0"/>
                        <a:t>IEEE 802</a:t>
                      </a:r>
                      <a:br>
                        <a:rPr lang="en-AU" sz="1600" dirty="0" smtClean="0"/>
                      </a:br>
                      <a:r>
                        <a:rPr lang="en-AU" sz="1600" dirty="0" smtClean="0"/>
                        <a:t>standard</a:t>
                      </a:r>
                      <a:endParaRPr lang="en-AU" sz="1600" dirty="0"/>
                    </a:p>
                  </a:txBody>
                  <a:tcPr marL="115147" marR="115147"/>
                </a:tc>
                <a:tc gridSpan="2">
                  <a:txBody>
                    <a:bodyPr/>
                    <a:lstStyle/>
                    <a:p>
                      <a:pPr algn="ctr"/>
                      <a:r>
                        <a:rPr lang="en-AU" sz="1600" dirty="0" smtClean="0"/>
                        <a:t>60 day</a:t>
                      </a:r>
                      <a:br>
                        <a:rPr lang="en-AU" sz="1600" dirty="0" smtClean="0"/>
                      </a:br>
                      <a:r>
                        <a:rPr lang="en-AU" sz="1600" dirty="0" smtClean="0"/>
                        <a:t>pre-ballot</a:t>
                      </a:r>
                      <a:endParaRPr lang="en-AU" sz="1600" dirty="0"/>
                    </a:p>
                  </a:txBody>
                  <a:tcPr marL="115147" marR="115147"/>
                </a:tc>
                <a:tc hMerge="1">
                  <a:txBody>
                    <a:bodyPr/>
                    <a:lstStyle/>
                    <a:p>
                      <a:endParaRPr lang="en-AU"/>
                    </a:p>
                  </a:txBody>
                  <a:tcPr/>
                </a:tc>
                <a:tc gridSpan="2">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hMerge="1">
                  <a:txBody>
                    <a:bodyPr/>
                    <a:lstStyle/>
                    <a:p>
                      <a:endParaRPr lang="en-AU"/>
                    </a:p>
                  </a:txBody>
                  <a:tcPr/>
                </a:tc>
                <a:tc>
                  <a:txBody>
                    <a:bodyPr/>
                    <a:lstStyle/>
                    <a:p>
                      <a:pPr algn="ctr"/>
                      <a:r>
                        <a:rPr lang="en-AU" sz="1600" dirty="0" smtClean="0"/>
                        <a:t>Comments</a:t>
                      </a:r>
                      <a:r>
                        <a:rPr lang="en-AU" sz="1600" baseline="0" dirty="0" smtClean="0"/>
                        <a:t> resolved</a:t>
                      </a:r>
                      <a:endParaRPr lang="en-AU" sz="1600" dirty="0"/>
                    </a:p>
                  </a:txBody>
                  <a:tcPr marL="115147" marR="115147"/>
                </a:tc>
              </a:tr>
              <a:tr h="359602">
                <a:tc>
                  <a:txBody>
                    <a:bodyPr/>
                    <a:lstStyle/>
                    <a:p>
                      <a:r>
                        <a:rPr lang="en-AU" sz="1600" dirty="0" smtClean="0"/>
                        <a:t>802.11ac</a:t>
                      </a:r>
                      <a:endParaRPr lang="en-AU" sz="1600" dirty="0">
                        <a:latin typeface="+mj-lt"/>
                        <a:cs typeface="Arial" panose="020B0604020202020204" pitchFamily="34" charset="0"/>
                      </a:endParaRPr>
                    </a:p>
                  </a:txBody>
                  <a:tcPr marL="115147" marR="115147"/>
                </a:tc>
                <a:tc>
                  <a:txBody>
                    <a:bodyPr/>
                    <a:lstStyle/>
                    <a:p>
                      <a:pPr algn="ctr"/>
                      <a:r>
                        <a:rPr lang="en-AU" sz="1600" b="1" kern="1200" dirty="0" smtClean="0">
                          <a:solidFill>
                            <a:srgbClr val="00B050"/>
                          </a:solidFill>
                        </a:rPr>
                        <a:t>Passed</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algn="ctr"/>
                      <a:r>
                        <a:rPr lang="en-AU" sz="1600" b="1" kern="1200" baseline="0" dirty="0" smtClean="0">
                          <a:solidFill>
                            <a:srgbClr val="00B050"/>
                          </a:solidFill>
                        </a:rPr>
                        <a:t>Sep 2014</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algn="ctr"/>
                      <a:r>
                        <a:rPr lang="en-AU" sz="1600" b="1" dirty="0" smtClean="0">
                          <a:solidFill>
                            <a:schemeClr val="accent2"/>
                          </a:solidFill>
                        </a:rPr>
                        <a:t>Closes</a:t>
                      </a:r>
                      <a:endParaRPr lang="en-AU" sz="1600" b="1" dirty="0">
                        <a:solidFill>
                          <a:schemeClr val="accent2"/>
                        </a:solidFill>
                        <a:latin typeface="+mj-lt"/>
                      </a:endParaRPr>
                    </a:p>
                  </a:txBody>
                  <a:tcPr marL="115147" marR="115147"/>
                </a:tc>
                <a:tc>
                  <a:txBody>
                    <a:bodyPr/>
                    <a:lstStyle/>
                    <a:p>
                      <a:pPr algn="ctr"/>
                      <a:r>
                        <a:rPr lang="en-AU" sz="1600" b="1" dirty="0" smtClean="0">
                          <a:solidFill>
                            <a:schemeClr val="accent2"/>
                          </a:solidFill>
                        </a:rPr>
                        <a:t>11 Jul</a:t>
                      </a:r>
                      <a:r>
                        <a:rPr lang="en-AU" sz="1600" b="1" baseline="0" dirty="0" smtClean="0">
                          <a:solidFill>
                            <a:schemeClr val="accent2"/>
                          </a:solidFill>
                        </a:rPr>
                        <a:t> 15</a:t>
                      </a:r>
                      <a:endParaRPr lang="en-AU" sz="1600" b="1"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Sent in Nov 2014</a:t>
                      </a:r>
                      <a:endParaRPr lang="en-AU" sz="1600" b="1" dirty="0" smtClean="0">
                        <a:solidFill>
                          <a:srgbClr val="00B050"/>
                        </a:solidFill>
                        <a:latin typeface="+mj-lt"/>
                      </a:endParaRPr>
                    </a:p>
                  </a:txBody>
                  <a:tcPr marL="115147" marR="115147"/>
                </a:tc>
              </a:tr>
              <a:tr h="359602">
                <a:tc>
                  <a:txBody>
                    <a:bodyPr/>
                    <a:lstStyle/>
                    <a:p>
                      <a:r>
                        <a:rPr lang="en-AU" sz="1600" dirty="0" smtClean="0"/>
                        <a:t>802.11af</a:t>
                      </a:r>
                      <a:endParaRPr lang="en-AU" sz="1600" dirty="0">
                        <a:latin typeface="+mj-lt"/>
                        <a:cs typeface="Arial" panose="020B0604020202020204" pitchFamily="34" charset="0"/>
                      </a:endParaRPr>
                    </a:p>
                  </a:txBody>
                  <a:tcPr marL="115147" marR="115147"/>
                </a:tc>
                <a:tc>
                  <a:txBody>
                    <a:bodyPr/>
                    <a:lstStyle/>
                    <a:p>
                      <a:pPr algn="ctr"/>
                      <a:r>
                        <a:rPr lang="en-AU" sz="1600" b="1" kern="1200" dirty="0" smtClean="0">
                          <a:solidFill>
                            <a:srgbClr val="00B050"/>
                          </a:solidFill>
                        </a:rPr>
                        <a:t>Passed</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baseline="0" dirty="0" smtClean="0">
                          <a:solidFill>
                            <a:srgbClr val="00B050"/>
                          </a:solidFill>
                        </a:rPr>
                        <a:t>Sep 2014</a:t>
                      </a:r>
                      <a:endParaRPr lang="en-AU" sz="1600" b="1" kern="1200" dirty="0" smtClean="0">
                        <a:solidFill>
                          <a:srgbClr val="00B050"/>
                        </a:solidFill>
                        <a:latin typeface="+mn-lt"/>
                        <a:ea typeface="+mn-ea"/>
                        <a:cs typeface="Arial" panose="020B0604020202020204" pitchFamily="34" charset="0"/>
                      </a:endParaRPr>
                    </a:p>
                  </a:txBody>
                  <a:tcPr marL="115147" marR="115147"/>
                </a:tc>
                <a:tc>
                  <a:txBody>
                    <a:bodyPr/>
                    <a:lstStyle/>
                    <a:p>
                      <a:pPr algn="ctr"/>
                      <a:r>
                        <a:rPr lang="en-AU" sz="1600" b="1" dirty="0" smtClean="0">
                          <a:solidFill>
                            <a:schemeClr val="accent2"/>
                          </a:solidFill>
                        </a:rPr>
                        <a:t>Closes</a:t>
                      </a:r>
                      <a:endParaRPr lang="en-AU" sz="1600" b="1" dirty="0">
                        <a:solidFill>
                          <a:schemeClr val="accent2"/>
                        </a:solidFill>
                        <a:latin typeface="+mj-lt"/>
                      </a:endParaRPr>
                    </a:p>
                  </a:txBody>
                  <a:tcPr marL="115147" marR="115147"/>
                </a:tc>
                <a:tc>
                  <a:txBody>
                    <a:bodyPr/>
                    <a:lstStyle/>
                    <a:p>
                      <a:pPr algn="ctr"/>
                      <a:r>
                        <a:rPr lang="en-AU" sz="1600" b="1" dirty="0" smtClean="0">
                          <a:solidFill>
                            <a:schemeClr val="accent2"/>
                          </a:solidFill>
                        </a:rPr>
                        <a:t>11 Jul</a:t>
                      </a:r>
                      <a:r>
                        <a:rPr lang="en-AU" sz="1600" b="1" baseline="0" dirty="0" smtClean="0">
                          <a:solidFill>
                            <a:schemeClr val="accent2"/>
                          </a:solidFill>
                        </a:rPr>
                        <a:t> 15</a:t>
                      </a:r>
                      <a:endParaRPr lang="en-AU" sz="1600" b="1"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baseline="0" dirty="0" smtClean="0">
                          <a:solidFill>
                            <a:srgbClr val="00B050"/>
                          </a:solidFill>
                        </a:rPr>
                        <a:t>Sent in Nov 2014</a:t>
                      </a:r>
                      <a:endParaRPr lang="en-AU" sz="1600" b="1" kern="1200" dirty="0" smtClean="0">
                        <a:solidFill>
                          <a:srgbClr val="00B050"/>
                        </a:solidFill>
                        <a:latin typeface="+mn-lt"/>
                        <a:ea typeface="+mn-ea"/>
                        <a:cs typeface="+mn-cs"/>
                      </a:endParaRPr>
                    </a:p>
                  </a:txBody>
                  <a:tcPr marL="115147" marR="115147"/>
                </a:tc>
              </a:tr>
              <a:tr h="359602">
                <a:tc>
                  <a:txBody>
                    <a:bodyPr/>
                    <a:lstStyle/>
                    <a:p>
                      <a:r>
                        <a:rPr lang="en-AU" sz="1600" dirty="0" smtClean="0"/>
                        <a:t>802</a:t>
                      </a:r>
                      <a:endParaRPr lang="en-AU" sz="1600" dirty="0">
                        <a:latin typeface="+mj-lt"/>
                        <a:cs typeface="Arial" panose="020B0604020202020204" pitchFamily="34" charset="0"/>
                      </a:endParaRPr>
                    </a:p>
                  </a:txBody>
                  <a:tcPr marL="115147" marR="115147"/>
                </a:tc>
                <a:tc>
                  <a:txBody>
                    <a:bodyPr/>
                    <a:lstStyle/>
                    <a:p>
                      <a:pPr algn="ctr"/>
                      <a:r>
                        <a:rPr lang="en-AU" sz="1600" b="1" kern="1200" dirty="0" smtClean="0">
                          <a:solidFill>
                            <a:srgbClr val="00B050"/>
                          </a:solidFill>
                        </a:rPr>
                        <a:t>Passed</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algn="ctr"/>
                      <a:r>
                        <a:rPr lang="en-AU" sz="1600" b="1" kern="1200" dirty="0" smtClean="0">
                          <a:solidFill>
                            <a:srgbClr val="00B050"/>
                          </a:solidFill>
                        </a:rPr>
                        <a:t>Oct 2014</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rPr>
                        <a:t>Closes</a:t>
                      </a:r>
                      <a:endParaRPr lang="en-AU" sz="1600" b="1"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latin typeface="+mj-lt"/>
                        </a:rPr>
                        <a:t>2</a:t>
                      </a:r>
                      <a:r>
                        <a:rPr lang="en-AU" sz="1600" b="1" baseline="0" dirty="0" smtClean="0">
                          <a:solidFill>
                            <a:schemeClr val="accent2"/>
                          </a:solidFill>
                          <a:latin typeface="+mj-lt"/>
                        </a:rPr>
                        <a:t> Nov 15</a:t>
                      </a:r>
                      <a:endParaRPr lang="en-AU" sz="1600" b="1"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rgbClr val="00B050"/>
                          </a:solidFill>
                        </a:rPr>
                        <a:t>Sent in Feb 2015</a:t>
                      </a:r>
                      <a:endParaRPr lang="en-AU" sz="1600" b="1" kern="1200" dirty="0" smtClean="0">
                        <a:solidFill>
                          <a:srgbClr val="00B050"/>
                        </a:solidFill>
                        <a:latin typeface="+mn-lt"/>
                        <a:ea typeface="+mn-ea"/>
                        <a:cs typeface="+mn-cs"/>
                      </a:endParaRPr>
                    </a:p>
                  </a:txBody>
                  <a:tcPr marL="115147" marR="115147"/>
                </a:tc>
              </a:tr>
              <a:tr h="359602">
                <a:tc>
                  <a:txBody>
                    <a:bodyPr/>
                    <a:lstStyle/>
                    <a:p>
                      <a:r>
                        <a:rPr lang="en-AU" sz="1600" dirty="0" smtClean="0"/>
                        <a:t>802.1Xbx</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Closed</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19 Mar 15</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n-lt"/>
                        </a:rPr>
                        <a:t>Waiting</a:t>
                      </a:r>
                      <a:endParaRPr lang="en-AU" sz="1600" b="1"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Sent</a:t>
                      </a:r>
                      <a:r>
                        <a:rPr lang="en-AU" sz="1600" b="1" baseline="0" dirty="0" smtClean="0">
                          <a:solidFill>
                            <a:srgbClr val="00B050"/>
                          </a:solidFill>
                        </a:rPr>
                        <a:t> in Jun 2015</a:t>
                      </a:r>
                      <a:endParaRPr lang="en-AU" sz="1600" b="1" dirty="0" smtClean="0">
                        <a:solidFill>
                          <a:srgbClr val="00B050"/>
                        </a:solidFill>
                        <a:latin typeface="+mj-lt"/>
                      </a:endParaRPr>
                    </a:p>
                  </a:txBody>
                  <a:tcPr marL="115147" marR="115147"/>
                </a:tc>
              </a:tr>
              <a:tr h="359602">
                <a:tc>
                  <a:txBody>
                    <a:bodyPr/>
                    <a:lstStyle/>
                    <a:p>
                      <a:r>
                        <a:rPr lang="en-AU" sz="1600" dirty="0" smtClean="0"/>
                        <a:t>802.1Q-Rev</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Closed</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13 Mar 15</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n-lt"/>
                        </a:rPr>
                        <a:t>Waiting</a:t>
                      </a:r>
                      <a:endParaRPr lang="en-AU" sz="1600" b="1"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Sent</a:t>
                      </a:r>
                      <a:r>
                        <a:rPr lang="en-AU" sz="1600" b="1" baseline="0" dirty="0" smtClean="0">
                          <a:solidFill>
                            <a:srgbClr val="00B050"/>
                          </a:solidFill>
                        </a:rPr>
                        <a:t> in Jun 2015</a:t>
                      </a:r>
                      <a:endParaRPr lang="en-AU" sz="1600" b="1" kern="1200" dirty="0" smtClean="0">
                        <a:solidFill>
                          <a:srgbClr val="00B050"/>
                        </a:solidFill>
                        <a:latin typeface="+mn-lt"/>
                        <a:ea typeface="+mn-ea"/>
                        <a:cs typeface="+mn-cs"/>
                      </a:endParaRPr>
                    </a:p>
                  </a:txBody>
                  <a:tcPr marL="115147" marR="115147"/>
                </a:tc>
              </a:tr>
              <a:tr h="359602">
                <a:tc>
                  <a:txBody>
                    <a:bodyPr/>
                    <a:lstStyle/>
                    <a:p>
                      <a:r>
                        <a:rPr lang="en-AU" sz="1600" dirty="0" smtClean="0">
                          <a:latin typeface="+mj-lt"/>
                          <a:cs typeface="Arial" panose="020B0604020202020204" pitchFamily="34" charset="0"/>
                        </a:rPr>
                        <a:t>802.1AX</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Closed</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30 May 15</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Closes</a:t>
                      </a:r>
                      <a:endParaRPr lang="en-AU" sz="1600" b="1"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19</a:t>
                      </a:r>
                      <a:r>
                        <a:rPr lang="en-AU" sz="1600" b="1" baseline="0" dirty="0" smtClean="0">
                          <a:solidFill>
                            <a:schemeClr val="accent6"/>
                          </a:solidFill>
                          <a:latin typeface="+mj-lt"/>
                        </a:rPr>
                        <a:t> Nov 15</a:t>
                      </a:r>
                      <a:endParaRPr lang="en-AU" sz="1600" b="1"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rgbClr val="00B050"/>
                          </a:solidFill>
                          <a:latin typeface="+mn-lt"/>
                          <a:ea typeface="+mn-ea"/>
                          <a:cs typeface="+mn-cs"/>
                        </a:rPr>
                        <a:t>No</a:t>
                      </a:r>
                      <a:r>
                        <a:rPr lang="en-AU" sz="1600" b="1" kern="1200" baseline="0" dirty="0" smtClean="0">
                          <a:solidFill>
                            <a:srgbClr val="00B050"/>
                          </a:solidFill>
                          <a:latin typeface="+mn-lt"/>
                          <a:ea typeface="+mn-ea"/>
                          <a:cs typeface="+mn-cs"/>
                        </a:rPr>
                        <a:t> comments</a:t>
                      </a:r>
                      <a:endParaRPr lang="en-AU" sz="1600" b="1" kern="1200" dirty="0" smtClean="0">
                        <a:solidFill>
                          <a:srgbClr val="00B050"/>
                        </a:solidFill>
                        <a:latin typeface="+mn-lt"/>
                        <a:ea typeface="+mn-ea"/>
                        <a:cs typeface="+mn-cs"/>
                      </a:endParaRPr>
                    </a:p>
                  </a:txBody>
                  <a:tcPr marL="115147" marR="115147"/>
                </a:tc>
              </a:tr>
              <a:tr h="359602">
                <a:tc>
                  <a:txBody>
                    <a:bodyPr/>
                    <a:lstStyle/>
                    <a:p>
                      <a:r>
                        <a:rPr lang="en-AU" sz="1600" dirty="0" smtClean="0">
                          <a:latin typeface="+mj-lt"/>
                          <a:cs typeface="Arial" panose="020B0604020202020204" pitchFamily="34" charset="0"/>
                        </a:rPr>
                        <a:t>802.1BA</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chemeClr val="accent2"/>
                          </a:solidFill>
                        </a:rPr>
                        <a:t>On hold</a:t>
                      </a:r>
                      <a:endParaRPr lang="en-AU" sz="1600" b="1" kern="1200" dirty="0">
                        <a:solidFill>
                          <a:schemeClr val="accent2"/>
                        </a:solidFill>
                        <a:latin typeface="+mn-lt"/>
                        <a:ea typeface="+mn-ea"/>
                        <a:cs typeface="Arial" panose="020B0604020202020204" pitchFamily="34" charset="0"/>
                      </a:endParaRPr>
                    </a:p>
                  </a:txBody>
                  <a:tcPr marL="115147" marR="115147"/>
                </a:tc>
                <a:tc>
                  <a:txBody>
                    <a:bodyPr/>
                    <a:lstStyle/>
                    <a:p>
                      <a:pPr algn="ctr"/>
                      <a:r>
                        <a:rPr lang="en-AU" sz="1600" b="1" dirty="0" smtClean="0">
                          <a:solidFill>
                            <a:schemeClr val="accent2"/>
                          </a:solidFill>
                          <a:latin typeface="+mj-lt"/>
                          <a:cs typeface="Arial" panose="020B0604020202020204" pitchFamily="34" charset="0"/>
                        </a:rPr>
                        <a:t>-</a:t>
                      </a:r>
                      <a:endParaRPr lang="en-AU" sz="1600" b="1" dirty="0">
                        <a:solidFill>
                          <a:schemeClr val="accent2"/>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a:t>
                      </a:r>
                    </a:p>
                  </a:txBody>
                  <a:tcPr marL="115147" marR="115147"/>
                </a:tc>
              </a:tr>
              <a:tr h="359602">
                <a:tc>
                  <a:txBody>
                    <a:bodyPr/>
                    <a:lstStyle/>
                    <a:p>
                      <a:r>
                        <a:rPr lang="en-AU" sz="1600" dirty="0" smtClean="0">
                          <a:latin typeface="+mj-lt"/>
                          <a:cs typeface="Arial" panose="020B0604020202020204" pitchFamily="34" charset="0"/>
                        </a:rPr>
                        <a:t>802.1BR</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chemeClr val="accent2"/>
                          </a:solidFill>
                        </a:rPr>
                        <a:t>On hold</a:t>
                      </a:r>
                      <a:endParaRPr lang="en-AU" sz="1600" b="1" kern="1200" dirty="0">
                        <a:solidFill>
                          <a:schemeClr val="accent2"/>
                        </a:solidFill>
                        <a:latin typeface="+mn-lt"/>
                        <a:ea typeface="+mn-ea"/>
                        <a:cs typeface="Arial" panose="020B0604020202020204" pitchFamily="34" charset="0"/>
                      </a:endParaRPr>
                    </a:p>
                  </a:txBody>
                  <a:tcPr marL="115147" marR="115147"/>
                </a:tc>
                <a:tc>
                  <a:txBody>
                    <a:bodyPr/>
                    <a:lstStyle/>
                    <a:p>
                      <a:pPr algn="ctr"/>
                      <a:r>
                        <a:rPr lang="en-AU" sz="1600" b="1" dirty="0" smtClean="0">
                          <a:solidFill>
                            <a:schemeClr val="accent2"/>
                          </a:solidFill>
                          <a:latin typeface="+mj-lt"/>
                          <a:cs typeface="Arial" panose="020B0604020202020204" pitchFamily="34" charset="0"/>
                        </a:rPr>
                        <a:t>-</a:t>
                      </a:r>
                      <a:endParaRPr lang="en-AU" sz="1600" b="1" dirty="0">
                        <a:solidFill>
                          <a:schemeClr val="accent2"/>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a:t>
                      </a:r>
                    </a:p>
                  </a:txBody>
                  <a:tcPr marL="115147" marR="115147"/>
                </a:tc>
              </a:tr>
              <a:tr h="359602">
                <a:tc>
                  <a:txBody>
                    <a:bodyPr/>
                    <a:lstStyle/>
                    <a:p>
                      <a:r>
                        <a:rPr lang="en-AU" sz="1600" dirty="0" smtClean="0"/>
                        <a:t>802.3.1</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rgbClr val="00B050"/>
                          </a:solidFill>
                        </a:rPr>
                        <a:t>Passed</a:t>
                      </a:r>
                      <a:endParaRPr lang="en-AU" sz="1600" b="1" dirty="0">
                        <a:solidFill>
                          <a:srgbClr val="00B050"/>
                        </a:solidFill>
                        <a:latin typeface="+mj-lt"/>
                        <a:cs typeface="Arial" panose="020B0604020202020204" pitchFamily="34" charset="0"/>
                      </a:endParaRPr>
                    </a:p>
                  </a:txBody>
                  <a:tcPr marL="115147" marR="115147"/>
                </a:tc>
                <a:tc>
                  <a:txBody>
                    <a:bodyPr/>
                    <a:lstStyle/>
                    <a:p>
                      <a:pPr algn="ctr"/>
                      <a:r>
                        <a:rPr lang="en-AU" sz="1600" b="1" dirty="0" smtClean="0">
                          <a:solidFill>
                            <a:srgbClr val="00B050"/>
                          </a:solidFill>
                        </a:rPr>
                        <a:t>Oct 2014</a:t>
                      </a:r>
                      <a:endParaRPr lang="en-AU" sz="1600" b="1" dirty="0">
                        <a:solidFill>
                          <a:srgbClr val="00B050"/>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19 Jun 15</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baseline="0" dirty="0" smtClean="0">
                          <a:solidFill>
                            <a:srgbClr val="00B050"/>
                          </a:solidFill>
                        </a:rPr>
                        <a:t>No comments</a:t>
                      </a:r>
                      <a:endParaRPr lang="en-AU" sz="1600" b="1" kern="1200" dirty="0" smtClean="0">
                        <a:solidFill>
                          <a:srgbClr val="00B050"/>
                        </a:solidFill>
                        <a:latin typeface="+mn-lt"/>
                        <a:ea typeface="+mn-ea"/>
                        <a:cs typeface="+mn-cs"/>
                      </a:endParaRPr>
                    </a:p>
                  </a:txBody>
                  <a:tcPr marL="115147" marR="115147"/>
                </a:tc>
              </a:tr>
              <a:tr h="359602">
                <a:tc>
                  <a:txBody>
                    <a:bodyPr/>
                    <a:lstStyle/>
                    <a:p>
                      <a:r>
                        <a:rPr lang="en-AU" sz="1600" dirty="0" smtClean="0"/>
                        <a:t>802.22a</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chemeClr val="accent2"/>
                          </a:solidFill>
                        </a:rPr>
                        <a:t>On hold</a:t>
                      </a:r>
                      <a:endParaRPr lang="en-AU" sz="1600" b="1" dirty="0">
                        <a:solidFill>
                          <a:schemeClr val="accent2"/>
                        </a:solidFill>
                        <a:latin typeface="+mj-lt"/>
                        <a:cs typeface="Arial" panose="020B0604020202020204" pitchFamily="34" charset="0"/>
                      </a:endParaRPr>
                    </a:p>
                  </a:txBody>
                  <a:tcPr marL="115147" marR="115147"/>
                </a:tc>
                <a:tc>
                  <a:txBody>
                    <a:bodyPr/>
                    <a:lstStyle/>
                    <a:p>
                      <a:pPr algn="ctr"/>
                      <a:endParaRPr lang="en-AU" sz="1600" b="1" dirty="0">
                        <a:solidFill>
                          <a:schemeClr val="accent2"/>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rgbClr val="00B050"/>
                          </a:solidFill>
                        </a:rPr>
                        <a:t>-</a:t>
                      </a:r>
                      <a:endParaRPr lang="en-AU" sz="1600" b="1" kern="1200" dirty="0" smtClean="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kern="1200" dirty="0" smtClean="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a:t>
                      </a:r>
                      <a:endParaRPr lang="en-AU" sz="1600" b="1" dirty="0" smtClean="0">
                        <a:solidFill>
                          <a:srgbClr val="00B050"/>
                        </a:solidFill>
                        <a:latin typeface="+mj-lt"/>
                      </a:endParaRP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47</a:t>
            </a:fld>
            <a:endParaRPr lang="en-US"/>
          </a:p>
        </p:txBody>
      </p:sp>
    </p:spTree>
    <p:extLst>
      <p:ext uri="{BB962C8B-B14F-4D97-AF65-F5344CB8AC3E}">
        <p14:creationId xmlns:p14="http://schemas.microsoft.com/office/powerpoint/2010/main" val="38888109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FDIS closes 11 July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48</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resolved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AU" dirty="0" smtClean="0"/>
              <a:t>The 60 day pre-ballot closed on 22 Sept 2014, and passed</a:t>
            </a:r>
          </a:p>
          <a:p>
            <a:pPr lvl="2"/>
            <a:r>
              <a:rPr lang="en-AU" dirty="0" smtClean="0"/>
              <a:t>Passed 11/1/4 – China NB voted no</a:t>
            </a:r>
          </a:p>
          <a:p>
            <a:pPr lvl="2"/>
            <a:r>
              <a:rPr lang="en-AU" dirty="0" smtClean="0"/>
              <a:t>Comments were received from China NB</a:t>
            </a:r>
          </a:p>
          <a:p>
            <a:pPr lvl="1"/>
            <a:r>
              <a:rPr lang="en-AU" dirty="0" smtClean="0"/>
              <a:t>Comments were resolved by </a:t>
            </a:r>
            <a:r>
              <a:rPr lang="en-AU" dirty="0" err="1" smtClean="0"/>
              <a:t>TGmc</a:t>
            </a:r>
            <a:r>
              <a:rPr lang="en-AU" dirty="0" smtClean="0"/>
              <a:t> in San Antonio in Nov 2014 and liaised to SC6 as N16085</a:t>
            </a:r>
          </a:p>
          <a:p>
            <a:r>
              <a:rPr lang="en-AU" dirty="0" smtClean="0"/>
              <a:t>FDIS ballot: </a:t>
            </a:r>
            <a:r>
              <a:rPr lang="en-AU" dirty="0" smtClean="0">
                <a:solidFill>
                  <a:schemeClr val="accent2"/>
                </a:solidFill>
              </a:rPr>
              <a:t>FDIS closes 11 July 2015</a:t>
            </a:r>
          </a:p>
        </p:txBody>
      </p:sp>
      <p:graphicFrame>
        <p:nvGraphicFramePr>
          <p:cNvPr id="3" name="Object 2"/>
          <p:cNvGraphicFramePr>
            <a:graphicFrameLocks noChangeAspect="1"/>
          </p:cNvGraphicFramePr>
          <p:nvPr>
            <p:extLst>
              <p:ext uri="{D42A27DB-BD31-4B8C-83A1-F6EECF244321}">
                <p14:modId xmlns:p14="http://schemas.microsoft.com/office/powerpoint/2010/main" val="1781246861"/>
              </p:ext>
            </p:extLst>
          </p:nvPr>
        </p:nvGraphicFramePr>
        <p:xfrm>
          <a:off x="0" y="4191000"/>
          <a:ext cx="914400" cy="771525"/>
        </p:xfrm>
        <a:graphic>
          <a:graphicData uri="http://schemas.openxmlformats.org/presentationml/2006/ole">
            <mc:AlternateContent xmlns:mc="http://schemas.openxmlformats.org/markup-compatibility/2006">
              <mc:Choice xmlns:v="urn:schemas-microsoft-com:vml" Requires="v">
                <p:oleObj spid="_x0000_s200872"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4191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0972348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FDIS </a:t>
            </a:r>
            <a:r>
              <a:rPr lang="en-GB" dirty="0"/>
              <a:t>closes </a:t>
            </a:r>
            <a:r>
              <a:rPr lang="en-GB" dirty="0" smtClean="0"/>
              <a:t>11 July 2015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49</a:t>
            </a:fld>
            <a:endParaRPr lang="en-US"/>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AU" dirty="0" smtClean="0"/>
              <a:t>60 day pre-ballot </a:t>
            </a:r>
            <a:r>
              <a:rPr lang="en-AU" dirty="0"/>
              <a:t>closed on 22 Sept 2014, and passed</a:t>
            </a:r>
          </a:p>
          <a:p>
            <a:pPr lvl="2"/>
            <a:r>
              <a:rPr lang="en-AU" dirty="0"/>
              <a:t>Passed 11/1/4 – China NB voted no</a:t>
            </a:r>
          </a:p>
          <a:p>
            <a:pPr lvl="2"/>
            <a:r>
              <a:rPr lang="en-AU" dirty="0"/>
              <a:t>Comments were received from China NB</a:t>
            </a:r>
          </a:p>
          <a:p>
            <a:pPr lvl="1"/>
            <a:r>
              <a:rPr lang="en-AU" dirty="0"/>
              <a:t>Comments </a:t>
            </a:r>
            <a:r>
              <a:rPr lang="en-AU" dirty="0" smtClean="0"/>
              <a:t>were resolved by </a:t>
            </a:r>
            <a:r>
              <a:rPr lang="en-AU" dirty="0" err="1" smtClean="0"/>
              <a:t>TGmc</a:t>
            </a:r>
            <a:r>
              <a:rPr lang="en-AU" dirty="0" smtClean="0"/>
              <a:t> </a:t>
            </a:r>
            <a:r>
              <a:rPr lang="en-AU" dirty="0"/>
              <a:t>in San Antonio in Nov 2014 and liaised to SC6 as </a:t>
            </a:r>
            <a:r>
              <a:rPr lang="en-AU" dirty="0" smtClean="0"/>
              <a:t>N16085 (see previous page)</a:t>
            </a:r>
            <a:endParaRPr lang="en-AU" dirty="0"/>
          </a:p>
          <a:p>
            <a:r>
              <a:rPr lang="en-AU" dirty="0"/>
              <a:t>FDIS ballot</a:t>
            </a:r>
            <a:r>
              <a:rPr lang="en-AU" dirty="0" smtClean="0"/>
              <a:t>: </a:t>
            </a:r>
            <a:r>
              <a:rPr lang="en-AU" dirty="0">
                <a:solidFill>
                  <a:schemeClr val="accent2"/>
                </a:solidFill>
              </a:rPr>
              <a:t>FDIS closes </a:t>
            </a:r>
            <a:r>
              <a:rPr lang="en-AU" dirty="0" smtClean="0">
                <a:solidFill>
                  <a:schemeClr val="accent2"/>
                </a:solidFill>
              </a:rPr>
              <a:t>11 </a:t>
            </a:r>
            <a:r>
              <a:rPr lang="en-AU" dirty="0">
                <a:solidFill>
                  <a:schemeClr val="accent2"/>
                </a:solidFill>
              </a:rPr>
              <a:t>July </a:t>
            </a:r>
            <a:r>
              <a:rPr lang="en-AU" dirty="0" smtClean="0">
                <a:solidFill>
                  <a:schemeClr val="accent2"/>
                </a:solidFill>
              </a:rPr>
              <a:t>2015</a:t>
            </a:r>
            <a:endParaRPr lang="en-AU" dirty="0">
              <a:solidFill>
                <a:schemeClr val="accent2"/>
              </a:solidFill>
            </a:endParaRPr>
          </a:p>
        </p:txBody>
      </p:sp>
    </p:spTree>
    <p:extLst>
      <p:ext uri="{BB962C8B-B14F-4D97-AF65-F5344CB8AC3E}">
        <p14:creationId xmlns:p14="http://schemas.microsoft.com/office/powerpoint/2010/main" val="19547179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5</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a:t>
            </a:r>
            <a:r>
              <a:rPr lang="en-GB" dirty="0" smtClean="0"/>
              <a:t>FDIS closes 2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50</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rgbClr val="00B050"/>
                </a:solidFill>
              </a:rPr>
              <a:t>Passed and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60 </a:t>
            </a:r>
            <a:r>
              <a:rPr lang="en-AU" dirty="0"/>
              <a:t>day </a:t>
            </a:r>
            <a:r>
              <a:rPr lang="en-AU" dirty="0" smtClean="0"/>
              <a:t>pre-ballot passed on 26 Oct 014</a:t>
            </a:r>
          </a:p>
          <a:p>
            <a:pPr lvl="2"/>
            <a:r>
              <a:rPr lang="en-AU" dirty="0"/>
              <a:t>Passed </a:t>
            </a:r>
            <a:r>
              <a:rPr lang="en-AU" dirty="0" smtClean="0"/>
              <a:t>11/0/6 </a:t>
            </a:r>
            <a:r>
              <a:rPr lang="en-AU" dirty="0"/>
              <a:t>on need for an ISO standard</a:t>
            </a:r>
          </a:p>
          <a:p>
            <a:pPr lvl="2"/>
            <a:r>
              <a:rPr lang="en-AU" dirty="0"/>
              <a:t>Passed </a:t>
            </a:r>
            <a:r>
              <a:rPr lang="en-AU" dirty="0" smtClean="0"/>
              <a:t>9/1/7 </a:t>
            </a:r>
            <a:r>
              <a:rPr lang="en-AU" dirty="0"/>
              <a:t>on submission to FDIS – China NB voted no</a:t>
            </a:r>
          </a:p>
          <a:p>
            <a:pPr lvl="2"/>
            <a:r>
              <a:rPr lang="en-AU" dirty="0"/>
              <a:t>A comment was received from China NB (see </a:t>
            </a:r>
            <a:r>
              <a:rPr lang="en-AU" dirty="0" smtClean="0"/>
              <a:t>N16084)</a:t>
            </a:r>
          </a:p>
          <a:p>
            <a:pPr lvl="1"/>
            <a:r>
              <a:rPr lang="en-AU" dirty="0"/>
              <a:t>Approval of the comment responses slipped through the cracks in </a:t>
            </a:r>
            <a:r>
              <a:rPr lang="en-AU" dirty="0" smtClean="0"/>
              <a:t>Nov 2014, </a:t>
            </a:r>
            <a:r>
              <a:rPr lang="en-AU" dirty="0"/>
              <a:t>but it was eventually approved 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chemeClr val="accent2"/>
                </a:solidFill>
              </a:rPr>
              <a:t>Closes 2 Nov 2015</a:t>
            </a:r>
            <a:endParaRPr lang="en-AU" dirty="0" smtClean="0">
              <a:solidFill>
                <a:schemeClr val="accent2"/>
              </a:solidFill>
            </a:endParaRPr>
          </a:p>
          <a:p>
            <a:pPr lvl="1"/>
            <a:r>
              <a:rPr lang="en-AU" dirty="0" smtClean="0"/>
              <a:t>It </a:t>
            </a:r>
            <a:r>
              <a:rPr lang="en-AU" dirty="0" smtClean="0"/>
              <a:t>is likely the final standard will be known as ISO/IEC/IEEE 8802-A</a:t>
            </a: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559362672"/>
              </p:ext>
            </p:extLst>
          </p:nvPr>
        </p:nvGraphicFramePr>
        <p:xfrm>
          <a:off x="0" y="4648200"/>
          <a:ext cx="914400" cy="771525"/>
        </p:xfrm>
        <a:graphic>
          <a:graphicData uri="http://schemas.openxmlformats.org/presentationml/2006/ole">
            <mc:AlternateContent xmlns:mc="http://schemas.openxmlformats.org/markup-compatibility/2006">
              <mc:Choice xmlns:v="urn:schemas-microsoft-com:vml" Requires="v">
                <p:oleObj spid="_x0000_s214074"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4648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4609329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GB" dirty="0"/>
              <a:t>1Xbx-2014 </a:t>
            </a:r>
            <a:r>
              <a:rPr lang="en-GB" dirty="0" smtClean="0"/>
              <a:t>is waiting for start of FDIS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51</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rgbClr val="00B050"/>
                </a:solidFill>
              </a:rPr>
              <a:t>passed on 19 March 2015</a:t>
            </a:r>
            <a:endParaRPr lang="en-AU" dirty="0">
              <a:solidFill>
                <a:srgbClr val="00B050"/>
              </a:solidFill>
            </a:endParaRPr>
          </a:p>
          <a:p>
            <a:pPr lvl="1"/>
            <a:r>
              <a:rPr lang="en-AU" dirty="0" smtClean="0"/>
              <a:t>The </a:t>
            </a:r>
            <a:r>
              <a:rPr lang="en-AU" dirty="0"/>
              <a:t>submission of IEEE 802.1Xbx-2014 </a:t>
            </a:r>
            <a:r>
              <a:rPr lang="en-AU" dirty="0" smtClean="0"/>
              <a:t>after publication under the PSDO was approved by 802 EC in July 2014</a:t>
            </a:r>
          </a:p>
          <a:p>
            <a:pPr lvl="1"/>
            <a:r>
              <a:rPr lang="en-AU" dirty="0" smtClean="0"/>
              <a:t>The </a:t>
            </a:r>
            <a:r>
              <a:rPr lang="en-AU" dirty="0"/>
              <a:t>pre-ballot closed on </a:t>
            </a:r>
            <a:r>
              <a:rPr lang="en-AU" dirty="0" smtClean="0"/>
              <a:t>19 Mar 2015, </a:t>
            </a:r>
            <a:r>
              <a:rPr lang="en-AU" dirty="0"/>
              <a:t>and passed</a:t>
            </a:r>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no</a:t>
            </a:r>
          </a:p>
          <a:p>
            <a:pPr lvl="2"/>
            <a:r>
              <a:rPr lang="en-AU" dirty="0"/>
              <a:t>A comment was received from China NB (see </a:t>
            </a:r>
            <a:r>
              <a:rPr lang="en-AU" dirty="0" smtClean="0"/>
              <a:t>N16115)</a:t>
            </a:r>
          </a:p>
          <a:p>
            <a:pPr lvl="1"/>
            <a:r>
              <a:rPr lang="en-AU" dirty="0" smtClean="0"/>
              <a:t>802.1 WG </a:t>
            </a:r>
            <a:r>
              <a:rPr lang="en-AU" dirty="0" smtClean="0"/>
              <a:t>responded to the comment in June 2015</a:t>
            </a:r>
            <a:endParaRPr lang="en-AU" dirty="0"/>
          </a:p>
          <a:p>
            <a:r>
              <a:rPr lang="en-AU" dirty="0" smtClean="0"/>
              <a:t>FDIS </a:t>
            </a:r>
            <a:r>
              <a:rPr lang="en-AU" dirty="0"/>
              <a:t>ballot</a:t>
            </a:r>
            <a:r>
              <a:rPr lang="en-AU" dirty="0" smtClean="0"/>
              <a:t>: </a:t>
            </a:r>
            <a:r>
              <a:rPr lang="en-AU" dirty="0" smtClean="0">
                <a:solidFill>
                  <a:schemeClr val="accent6"/>
                </a:solidFill>
              </a:rPr>
              <a:t>waiting</a:t>
            </a:r>
          </a:p>
          <a:p>
            <a:pPr lvl="1"/>
            <a:r>
              <a:rPr lang="en-AU" dirty="0" smtClean="0"/>
              <a:t>FDIS ballot will start soon</a:t>
            </a:r>
          </a:p>
          <a:p>
            <a:pPr lvl="1"/>
            <a:r>
              <a:rPr lang="en-AU" dirty="0" smtClean="0"/>
              <a:t>Jodi </a:t>
            </a:r>
            <a:r>
              <a:rPr lang="en-AU" dirty="0" err="1" smtClean="0"/>
              <a:t>Haasz</a:t>
            </a:r>
            <a:r>
              <a:rPr lang="en-AU" dirty="0" smtClean="0"/>
              <a:t> has asked ISO fo</a:t>
            </a:r>
            <a:r>
              <a:rPr lang="en-AU" dirty="0" smtClean="0"/>
              <a:t>r the likely ISO/IEC designation</a:t>
            </a:r>
            <a:endParaRPr lang="en-AU" dirty="0"/>
          </a:p>
        </p:txBody>
      </p:sp>
    </p:spTree>
    <p:extLst>
      <p:ext uri="{BB962C8B-B14F-4D97-AF65-F5344CB8AC3E}">
        <p14:creationId xmlns:p14="http://schemas.microsoft.com/office/powerpoint/2010/main" val="6039710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smtClean="0"/>
              <a:t>1Q-Rev-2014 </a:t>
            </a:r>
            <a:r>
              <a:rPr lang="en-GB" dirty="0"/>
              <a:t>is waiting for start of FDIS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52</a:t>
            </a:fld>
            <a:endParaRPr lang="en-US"/>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on </a:t>
            </a:r>
            <a:r>
              <a:rPr lang="en-AU" dirty="0" smtClean="0">
                <a:solidFill>
                  <a:srgbClr val="00B050"/>
                </a:solidFill>
              </a:rPr>
              <a:t>23 March </a:t>
            </a:r>
            <a:r>
              <a:rPr lang="en-AU" dirty="0">
                <a:solidFill>
                  <a:srgbClr val="00B050"/>
                </a:solidFill>
              </a:rPr>
              <a:t>2015</a:t>
            </a:r>
            <a:endParaRPr lang="en-AU" dirty="0">
              <a:solidFill>
                <a:schemeClr val="accent2"/>
              </a:solidFill>
            </a:endParaRPr>
          </a:p>
          <a:p>
            <a:pPr lvl="1"/>
            <a:r>
              <a:rPr lang="en-AU" dirty="0" smtClean="0"/>
              <a:t>IEEE </a:t>
            </a:r>
            <a:r>
              <a:rPr lang="en-AU" dirty="0"/>
              <a:t>802.1Q-Rev-2014 has been published and </a:t>
            </a:r>
            <a:r>
              <a:rPr lang="en-AU" dirty="0" smtClean="0"/>
              <a:t>was submitted </a:t>
            </a:r>
            <a:r>
              <a:rPr lang="en-AU" dirty="0"/>
              <a:t>to SC 6 </a:t>
            </a:r>
            <a:r>
              <a:rPr lang="en-AU" dirty="0" smtClean="0"/>
              <a:t>for </a:t>
            </a:r>
            <a:r>
              <a:rPr lang="en-AU" dirty="0"/>
              <a:t>the 60 day </a:t>
            </a:r>
            <a:r>
              <a:rPr lang="en-AU" dirty="0" smtClean="0"/>
              <a:t>ballot</a:t>
            </a:r>
          </a:p>
          <a:p>
            <a:pPr lvl="1"/>
            <a:r>
              <a:rPr lang="en-AU" dirty="0"/>
              <a:t>The pre-ballot closed on 2</a:t>
            </a:r>
            <a:r>
              <a:rPr lang="en-AU" dirty="0" smtClean="0"/>
              <a:t>3 Mar </a:t>
            </a:r>
            <a:r>
              <a:rPr lang="en-AU" dirty="0"/>
              <a:t>2015, and passed</a:t>
            </a:r>
          </a:p>
          <a:p>
            <a:pPr lvl="2"/>
            <a:r>
              <a:rPr lang="en-AU" dirty="0"/>
              <a:t>Passed </a:t>
            </a:r>
            <a:r>
              <a:rPr lang="en-AU" dirty="0" smtClean="0"/>
              <a:t>11/1/6 </a:t>
            </a:r>
            <a:r>
              <a:rPr lang="en-AU" dirty="0"/>
              <a:t>on need for an ISO standard – China NB voted no</a:t>
            </a:r>
          </a:p>
          <a:p>
            <a:pPr lvl="2"/>
            <a:r>
              <a:rPr lang="en-AU" dirty="0"/>
              <a:t>Passed </a:t>
            </a:r>
            <a:r>
              <a:rPr lang="en-AU" dirty="0" smtClean="0"/>
              <a:t>11/1/6 </a:t>
            </a:r>
            <a:r>
              <a:rPr lang="en-AU" dirty="0"/>
              <a:t>on submission to FDIS – China NB voted no</a:t>
            </a:r>
          </a:p>
          <a:p>
            <a:pPr lvl="2"/>
            <a:r>
              <a:rPr lang="en-AU" dirty="0"/>
              <a:t>A comment was received from China NB (see </a:t>
            </a:r>
            <a:r>
              <a:rPr lang="en-AU" dirty="0" smtClean="0"/>
              <a:t>N16135)</a:t>
            </a:r>
          </a:p>
          <a:p>
            <a:pPr lvl="1"/>
            <a:r>
              <a:rPr lang="en-AU" dirty="0"/>
              <a:t>802.1 WG responded to the comment in June 2015</a:t>
            </a:r>
          </a:p>
          <a:p>
            <a:r>
              <a:rPr lang="en-AU" dirty="0" smtClean="0"/>
              <a:t>FDIS </a:t>
            </a:r>
            <a:r>
              <a:rPr lang="en-AU" dirty="0"/>
              <a:t>ballot</a:t>
            </a:r>
            <a:r>
              <a:rPr lang="en-AU" dirty="0" smtClean="0"/>
              <a:t>: </a:t>
            </a:r>
            <a:r>
              <a:rPr lang="en-AU" dirty="0">
                <a:solidFill>
                  <a:schemeClr val="accent6"/>
                </a:solidFill>
              </a:rPr>
              <a:t>waiting</a:t>
            </a:r>
          </a:p>
          <a:p>
            <a:pPr lvl="1"/>
            <a:r>
              <a:rPr lang="en-AU" dirty="0"/>
              <a:t>FDIS ballot will start </a:t>
            </a:r>
            <a:r>
              <a:rPr lang="en-AU" dirty="0" smtClean="0"/>
              <a:t>soon</a:t>
            </a:r>
          </a:p>
          <a:p>
            <a:pPr lvl="1"/>
            <a:r>
              <a:rPr lang="en-AU" dirty="0"/>
              <a:t>Jodi </a:t>
            </a:r>
            <a:r>
              <a:rPr lang="en-AU" dirty="0" err="1"/>
              <a:t>Haasz</a:t>
            </a:r>
            <a:r>
              <a:rPr lang="en-AU" dirty="0"/>
              <a:t> has asked ISO for the likely ISO/IEC </a:t>
            </a:r>
            <a:r>
              <a:rPr lang="en-AU" dirty="0" smtClean="0"/>
              <a:t>designation</a:t>
            </a:r>
            <a:endParaRPr lang="en-AU" dirty="0"/>
          </a:p>
          <a:p>
            <a:endParaRPr lang="en-AU" dirty="0">
              <a:solidFill>
                <a:srgbClr val="FF0000"/>
              </a:solidFill>
            </a:endParaRPr>
          </a:p>
        </p:txBody>
      </p:sp>
    </p:spTree>
    <p:extLst>
      <p:ext uri="{BB962C8B-B14F-4D97-AF65-F5344CB8AC3E}">
        <p14:creationId xmlns:p14="http://schemas.microsoft.com/office/powerpoint/2010/main" val="16580603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closes on 19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53</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rgbClr val="00B050"/>
                </a:solidFill>
              </a:rPr>
              <a:t>c</a:t>
            </a:r>
            <a:r>
              <a:rPr lang="en-AU" dirty="0" smtClean="0">
                <a:solidFill>
                  <a:srgbClr val="00B050"/>
                </a:solidFill>
              </a:rPr>
              <a:t>losed on </a:t>
            </a:r>
            <a:r>
              <a:rPr lang="en-AU" dirty="0" smtClean="0">
                <a:solidFill>
                  <a:srgbClr val="00B050"/>
                </a:solidFill>
              </a:rPr>
              <a:t>30 May 2015</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opened on </a:t>
            </a:r>
            <a:r>
              <a:rPr lang="en-AU" dirty="0" smtClean="0"/>
              <a:t>30 March 2015 </a:t>
            </a:r>
            <a:r>
              <a:rPr lang="en-AU" dirty="0"/>
              <a:t>and </a:t>
            </a:r>
            <a:r>
              <a:rPr lang="en-AU" dirty="0" smtClean="0"/>
              <a:t>closed </a:t>
            </a:r>
            <a:r>
              <a:rPr lang="en-AU" dirty="0"/>
              <a:t>on </a:t>
            </a:r>
            <a:r>
              <a:rPr lang="en-AU" dirty="0" smtClean="0"/>
              <a:t>30 May </a:t>
            </a:r>
            <a:r>
              <a:rPr lang="en-AU" dirty="0" smtClean="0"/>
              <a:t>2015</a:t>
            </a:r>
          </a:p>
          <a:p>
            <a:pPr lvl="1"/>
            <a:r>
              <a:rPr lang="en-AU" dirty="0" smtClean="0"/>
              <a:t>It passed with 100% approval and no comments</a:t>
            </a:r>
            <a:endParaRPr lang="en-AU" dirty="0"/>
          </a:p>
          <a:p>
            <a:r>
              <a:rPr lang="en-AU" dirty="0" smtClean="0"/>
              <a:t>FDIS ballot: </a:t>
            </a:r>
            <a:r>
              <a:rPr lang="en-AU" dirty="0" smtClean="0">
                <a:solidFill>
                  <a:schemeClr val="accent6"/>
                </a:solidFill>
              </a:rPr>
              <a:t>closes on 19 Nov 2015</a:t>
            </a:r>
            <a:endParaRPr lang="en-AU" dirty="0">
              <a:solidFill>
                <a:schemeClr val="accent6"/>
              </a:solidFill>
            </a:endParaRPr>
          </a:p>
          <a:p>
            <a:pPr lvl="1"/>
            <a:r>
              <a:rPr lang="en-AU" dirty="0"/>
              <a:t>FDIS ballot </a:t>
            </a:r>
            <a:r>
              <a:rPr lang="en-AU" dirty="0" smtClean="0"/>
              <a:t>will close on 19 Nov 2015</a:t>
            </a:r>
            <a:endParaRPr lang="en-AU" dirty="0"/>
          </a:p>
        </p:txBody>
      </p:sp>
    </p:spTree>
    <p:extLst>
      <p:ext uri="{BB962C8B-B14F-4D97-AF65-F5344CB8AC3E}">
        <p14:creationId xmlns:p14="http://schemas.microsoft.com/office/powerpoint/2010/main" val="19218274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802.1BR-2012</a:t>
            </a:r>
            <a:r>
              <a:rPr lang="en-GB" dirty="0" smtClean="0"/>
              <a:t> will be submitted to 60 day pre-ballot soon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54</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chemeClr val="accent2"/>
                </a:solidFill>
              </a:rPr>
              <a:t>On hold</a:t>
            </a:r>
            <a:endParaRPr lang="en-AU" dirty="0">
              <a:solidFill>
                <a:schemeClr val="accent2"/>
              </a:solidFill>
            </a:endParaRPr>
          </a:p>
          <a:p>
            <a:pPr lvl="1"/>
            <a:r>
              <a:rPr lang="en-AU" dirty="0" smtClean="0"/>
              <a:t>IEEE 802.1BR-2012 was liaised (N16151) to SC6 on 7 April 2015 to allow them to become familiar with it before submission for approval under the PSDO process</a:t>
            </a:r>
          </a:p>
          <a:p>
            <a:pPr lvl="1"/>
            <a:r>
              <a:rPr lang="en-AU" dirty="0" smtClean="0"/>
              <a:t>It is likely the formal submission will occur in July </a:t>
            </a:r>
            <a:r>
              <a:rPr lang="en-AU" dirty="0" smtClean="0"/>
              <a:t>2015</a:t>
            </a:r>
          </a:p>
          <a:p>
            <a:pPr lvl="2"/>
            <a:r>
              <a:rPr lang="en-AU" dirty="0" smtClean="0"/>
              <a:t>Will 802.1 WG be approving the submission this week?</a:t>
            </a:r>
            <a:endParaRPr lang="en-AU" dirty="0" smtClean="0"/>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35259921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will be submitted to 60 day pre-ballot soon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55</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chemeClr val="accent2"/>
                </a:solidFill>
              </a:rPr>
              <a:t>On hold</a:t>
            </a:r>
            <a:endParaRPr lang="en-AU" dirty="0">
              <a:solidFill>
                <a:schemeClr val="accent2"/>
              </a:solidFill>
            </a:endParaRPr>
          </a:p>
          <a:p>
            <a:pPr lvl="1"/>
            <a:r>
              <a:rPr lang="en-AU" dirty="0" smtClean="0"/>
              <a:t>IEEE 802.1BA-2011 was liaised (N16149) to SC6 on 7 April 2015 to allow them to become familiar with it before submission for approval under the PSDO process</a:t>
            </a:r>
          </a:p>
          <a:p>
            <a:pPr lvl="1"/>
            <a:r>
              <a:rPr lang="en-AU" dirty="0" smtClean="0"/>
              <a:t>It is likely the formal submission will occur in July </a:t>
            </a:r>
            <a:r>
              <a:rPr lang="en-AU" dirty="0" smtClean="0"/>
              <a:t>2015</a:t>
            </a:r>
          </a:p>
          <a:p>
            <a:pPr lvl="2"/>
            <a:r>
              <a:rPr lang="en-AU" dirty="0"/>
              <a:t>Will 802.1 WG be approving the submission this week</a:t>
            </a:r>
            <a:r>
              <a:rPr lang="en-AU" dirty="0" smtClean="0"/>
              <a:t>?</a:t>
            </a:r>
            <a:endParaRPr lang="en-AU" dirty="0" smtClean="0"/>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10693219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a:t>
            </a:r>
            <a:r>
              <a:rPr lang="en-GB" dirty="0" smtClean="0"/>
              <a:t>FDIS ballot </a:t>
            </a:r>
            <a:r>
              <a:rPr lang="en-AU" dirty="0" smtClean="0"/>
              <a:t>passed with 100% approval</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56</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passed</a:t>
            </a:r>
          </a:p>
          <a:p>
            <a:pPr lvl="2"/>
            <a:r>
              <a:rPr lang="en-AU" dirty="0" smtClean="0"/>
              <a:t>Passed 11/0/5 on need for an ISO standard</a:t>
            </a:r>
          </a:p>
          <a:p>
            <a:pPr lvl="2"/>
            <a:r>
              <a:rPr lang="en-AU" dirty="0" smtClean="0"/>
              <a:t>Passed 10/1/5 on submission to FDIS – </a:t>
            </a:r>
            <a:r>
              <a:rPr lang="en-AU" dirty="0"/>
              <a:t>China NB voted </a:t>
            </a:r>
            <a:r>
              <a:rPr lang="en-AU" dirty="0" smtClean="0"/>
              <a:t>no</a:t>
            </a:r>
          </a:p>
          <a:p>
            <a:pPr lvl="2"/>
            <a:r>
              <a:rPr lang="en-AU" dirty="0" smtClean="0"/>
              <a:t>A comment was </a:t>
            </a:r>
            <a:r>
              <a:rPr lang="en-AU" dirty="0"/>
              <a:t>received from China </a:t>
            </a:r>
            <a:r>
              <a:rPr lang="en-AU" dirty="0" smtClean="0"/>
              <a:t>NB (see N16047)</a:t>
            </a:r>
            <a:endParaRPr lang="en-AU" dirty="0"/>
          </a:p>
          <a:p>
            <a:pPr lvl="1"/>
            <a:r>
              <a:rPr lang="en-AU" dirty="0" smtClean="0"/>
              <a:t>Comment was resolved by 802.3 WG  </a:t>
            </a:r>
            <a:r>
              <a:rPr lang="en-AU" dirty="0"/>
              <a:t>in San Antonio in Nov 2014 and liaised to SC6 as </a:t>
            </a:r>
            <a:r>
              <a:rPr lang="en-AU" dirty="0" smtClean="0"/>
              <a:t>N16086</a:t>
            </a:r>
            <a:endParaRPr lang="en-AU" dirty="0"/>
          </a:p>
          <a:p>
            <a:r>
              <a:rPr lang="en-AU" dirty="0" smtClean="0"/>
              <a:t>FDIS ballot: </a:t>
            </a:r>
            <a:r>
              <a:rPr lang="en-AU" dirty="0" smtClean="0">
                <a:solidFill>
                  <a:srgbClr val="00B050"/>
                </a:solidFill>
              </a:rPr>
              <a:t>closed </a:t>
            </a:r>
            <a:r>
              <a:rPr lang="en-AU" dirty="0">
                <a:solidFill>
                  <a:srgbClr val="00B050"/>
                </a:solidFill>
              </a:rPr>
              <a:t>19 </a:t>
            </a:r>
            <a:r>
              <a:rPr lang="en-AU" dirty="0" smtClean="0">
                <a:solidFill>
                  <a:srgbClr val="00B050"/>
                </a:solidFill>
              </a:rPr>
              <a:t>June 2015</a:t>
            </a:r>
          </a:p>
          <a:p>
            <a:pPr marL="342900" lvl="1" indent="-342900"/>
            <a:r>
              <a:rPr lang="en-AU" dirty="0" smtClean="0"/>
              <a:t>Passed with 100% approval and no comments</a:t>
            </a:r>
          </a:p>
          <a:p>
            <a:pPr marL="342900" lvl="1" indent="-342900"/>
            <a:r>
              <a:rPr lang="en-AU" dirty="0" smtClean="0"/>
              <a:t>Publication is the next step</a:t>
            </a:r>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344355629"/>
              </p:ext>
            </p:extLst>
          </p:nvPr>
        </p:nvGraphicFramePr>
        <p:xfrm>
          <a:off x="-11113" y="3505200"/>
          <a:ext cx="914401" cy="771525"/>
        </p:xfrm>
        <a:graphic>
          <a:graphicData uri="http://schemas.openxmlformats.org/presentationml/2006/ole">
            <mc:AlternateContent xmlns:mc="http://schemas.openxmlformats.org/markup-compatibility/2006">
              <mc:Choice xmlns:v="urn:schemas-microsoft-com:vml" Requires="v">
                <p:oleObj spid="_x0000_s203075"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3" y="35052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684745980"/>
              </p:ext>
            </p:extLst>
          </p:nvPr>
        </p:nvGraphicFramePr>
        <p:xfrm>
          <a:off x="0" y="4486275"/>
          <a:ext cx="914400" cy="771525"/>
        </p:xfrm>
        <a:graphic>
          <a:graphicData uri="http://schemas.openxmlformats.org/presentationml/2006/ole">
            <mc:AlternateContent xmlns:mc="http://schemas.openxmlformats.org/markup-compatibility/2006">
              <mc:Choice xmlns:v="urn:schemas-microsoft-com:vml" Requires="v">
                <p:oleObj spid="_x0000_s203076"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0" y="4486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380224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802.22a will be sent to PSDO when 802.22 completes the PSDO process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57</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chemeClr val="accent2"/>
                </a:solidFill>
              </a:rPr>
              <a:t>not submitted yet</a:t>
            </a:r>
          </a:p>
          <a:p>
            <a:pPr lvl="1"/>
            <a:r>
              <a:rPr lang="en-AU" dirty="0" smtClean="0"/>
              <a:t>It was agreed by consensus in San Diego in July 2014 that submission of IEEE 802.22a should wait until IEEE 802.22 is ratified by ISO/IEC</a:t>
            </a:r>
          </a:p>
          <a:p>
            <a:pPr lvl="1"/>
            <a:r>
              <a:rPr lang="en-AU" dirty="0" smtClean="0"/>
              <a:t>The FDIS ballot of IEEE 802.22 closed on 15 Feb 2015, and passed</a:t>
            </a:r>
          </a:p>
          <a:p>
            <a:pPr lvl="1"/>
            <a:r>
              <a:rPr lang="en-AU" dirty="0" smtClean="0"/>
              <a:t>Is it now time to submit IEEE 802.22a to 60 day </a:t>
            </a:r>
            <a:r>
              <a:rPr lang="en-AU" dirty="0" smtClean="0"/>
              <a:t>pre-ballot? Probably </a:t>
            </a:r>
            <a:r>
              <a:rPr lang="en-AU" dirty="0" smtClean="0"/>
              <a:t>in </a:t>
            </a:r>
            <a:r>
              <a:rPr lang="en-AU" dirty="0" smtClean="0"/>
              <a:t>July</a:t>
            </a:r>
          </a:p>
          <a:p>
            <a:pPr lvl="2"/>
            <a:r>
              <a:rPr lang="en-AU" dirty="0"/>
              <a:t>Will </a:t>
            </a:r>
            <a:r>
              <a:rPr lang="en-AU" dirty="0" smtClean="0"/>
              <a:t>802.22 </a:t>
            </a:r>
            <a:r>
              <a:rPr lang="en-AU" dirty="0"/>
              <a:t>WG be approving the submission this week</a:t>
            </a:r>
            <a:r>
              <a:rPr lang="en-AU" dirty="0" smtClean="0"/>
              <a:t>?</a:t>
            </a:r>
            <a:endParaRPr lang="en-AU" dirty="0"/>
          </a:p>
          <a:p>
            <a:r>
              <a:rPr lang="en-AU" dirty="0" smtClean="0"/>
              <a:t>FDIS </a:t>
            </a:r>
            <a:r>
              <a:rPr lang="en-AU" dirty="0"/>
              <a:t>ballot</a:t>
            </a:r>
            <a:r>
              <a:rPr lang="en-AU" dirty="0" smtClean="0"/>
              <a:t>:</a:t>
            </a:r>
            <a:endParaRPr lang="en-AU" dirty="0">
              <a:solidFill>
                <a:schemeClr val="accent2"/>
              </a:solidFill>
            </a:endParaRPr>
          </a:p>
        </p:txBody>
      </p:sp>
    </p:spTree>
    <p:extLst>
      <p:ext uri="{BB962C8B-B14F-4D97-AF65-F5344CB8AC3E}">
        <p14:creationId xmlns:p14="http://schemas.microsoft.com/office/powerpoint/2010/main" val="1337834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hear a report on the SC6 meeting in Ghent in May 2015</a:t>
            </a:r>
            <a:endParaRPr lang="en-AU" dirty="0"/>
          </a:p>
        </p:txBody>
      </p:sp>
      <p:sp>
        <p:nvSpPr>
          <p:cNvPr id="3" name="Content Placeholder 2"/>
          <p:cNvSpPr>
            <a:spLocks noGrp="1"/>
          </p:cNvSpPr>
          <p:nvPr>
            <p:ph idx="1"/>
          </p:nvPr>
        </p:nvSpPr>
        <p:spPr/>
        <p:txBody>
          <a:bodyPr/>
          <a:lstStyle/>
          <a:p>
            <a:pPr lvl="1"/>
            <a:r>
              <a:rPr lang="en-AU" dirty="0" smtClean="0"/>
              <a:t>Adrian Stephens was the IEEE 802 </a:t>
            </a:r>
            <a:r>
              <a:rPr lang="en-AU" dirty="0" err="1" smtClean="0"/>
              <a:t>HoD</a:t>
            </a:r>
            <a:r>
              <a:rPr lang="en-AU" dirty="0" smtClean="0"/>
              <a:t> at the SC6 meeting</a:t>
            </a:r>
          </a:p>
          <a:p>
            <a:pPr lvl="2"/>
            <a:r>
              <a:rPr lang="en-AU" dirty="0" smtClean="0"/>
              <a:t>His report is </a:t>
            </a:r>
            <a:r>
              <a:rPr lang="en-GB" u="sng" dirty="0">
                <a:hlinkClick r:id="rId2"/>
              </a:rPr>
              <a:t>https://</a:t>
            </a:r>
            <a:r>
              <a:rPr lang="en-GB" u="sng" dirty="0" smtClean="0">
                <a:hlinkClick r:id="rId2"/>
              </a:rPr>
              <a:t>mentor.ieee.org/802.11/dcn/15/11-15-0728-00-0jtc-may-jtc1-sc6-meeting-hod-report.ppt</a:t>
            </a:r>
            <a:r>
              <a:rPr lang="en-GB" u="sng" dirty="0" smtClean="0"/>
              <a:t>; e</a:t>
            </a:r>
            <a:r>
              <a:rPr lang="en-AU" dirty="0" err="1" smtClean="0"/>
              <a:t>xtract</a:t>
            </a:r>
            <a:r>
              <a:rPr lang="en-AU" dirty="0" smtClean="0"/>
              <a:t> of report is in following pages</a:t>
            </a:r>
          </a:p>
          <a:p>
            <a:pPr lvl="2"/>
            <a:r>
              <a:rPr lang="en-AU" dirty="0"/>
              <a:t>Note: Adrian was </a:t>
            </a:r>
            <a:r>
              <a:rPr lang="en-AU" dirty="0" err="1"/>
              <a:t>HoD</a:t>
            </a:r>
            <a:r>
              <a:rPr lang="en-AU" dirty="0"/>
              <a:t> for IEEE 802, not </a:t>
            </a:r>
            <a:r>
              <a:rPr lang="en-AU" dirty="0" smtClean="0"/>
              <a:t>IEEE-SA</a:t>
            </a:r>
          </a:p>
          <a:p>
            <a:pPr lvl="1"/>
            <a:r>
              <a:rPr lang="en-AU" dirty="0" smtClean="0"/>
              <a:t>Jodi </a:t>
            </a:r>
            <a:r>
              <a:rPr lang="en-AU" dirty="0" err="1" smtClean="0"/>
              <a:t>Haasz</a:t>
            </a:r>
            <a:r>
              <a:rPr lang="en-AU" dirty="0" smtClean="0"/>
              <a:t> was in attendance representing IEEE-SA</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29471488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altLang="en-US" smtClean="0"/>
              <a:t>Introduction</a:t>
            </a:r>
            <a:endParaRPr lang="en-US" altLang="en-US" smtClean="0"/>
          </a:p>
        </p:txBody>
      </p:sp>
      <p:sp>
        <p:nvSpPr>
          <p:cNvPr id="8195" name="Content Placeholder 2"/>
          <p:cNvSpPr>
            <a:spLocks noGrp="1"/>
          </p:cNvSpPr>
          <p:nvPr>
            <p:ph idx="1"/>
          </p:nvPr>
        </p:nvSpPr>
        <p:spPr/>
        <p:txBody>
          <a:bodyPr/>
          <a:lstStyle/>
          <a:p>
            <a:r>
              <a:rPr lang="en-GB" altLang="en-US" dirty="0" smtClean="0"/>
              <a:t>Report by Adrian Stephens</a:t>
            </a:r>
          </a:p>
          <a:p>
            <a:pPr lvl="1"/>
            <a:r>
              <a:rPr lang="en-GB" altLang="en-US" i="1" dirty="0" smtClean="0"/>
              <a:t>The ISO/IEC JTC1/SC6 committee and its working groups met in Ghent, Belgium during 2015-05-26 to 2015-05-29.</a:t>
            </a:r>
          </a:p>
          <a:p>
            <a:pPr lvl="1"/>
            <a:r>
              <a:rPr lang="en-GB" altLang="en-US" i="1" dirty="0" smtClean="0"/>
              <a:t>The author attended as head of the IEEE 802 delegation (</a:t>
            </a:r>
            <a:r>
              <a:rPr lang="en-GB" altLang="en-US" i="1" dirty="0" err="1" smtClean="0"/>
              <a:t>HoD</a:t>
            </a:r>
            <a:r>
              <a:rPr lang="en-GB" altLang="en-US" i="1" dirty="0" smtClean="0"/>
              <a:t>).</a:t>
            </a:r>
          </a:p>
          <a:p>
            <a:pPr lvl="1"/>
            <a:r>
              <a:rPr lang="en-GB" altLang="en-US" i="1" dirty="0" smtClean="0"/>
              <a:t>This is a report on those matters of significance to IEEE 802.</a:t>
            </a:r>
          </a:p>
          <a:p>
            <a:pPr lvl="1"/>
            <a:endParaRPr lang="en-GB" altLang="en-US" dirty="0" smtClean="0"/>
          </a:p>
        </p:txBody>
      </p:sp>
    </p:spTree>
    <p:extLst>
      <p:ext uri="{BB962C8B-B14F-4D97-AF65-F5344CB8AC3E}">
        <p14:creationId xmlns:p14="http://schemas.microsoft.com/office/powerpoint/2010/main" val="20039780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E9E285F-F601-43F1-B60E-9449BADFF5FA}" type="slidenum">
              <a:rPr lang="en-US" smtClean="0"/>
              <a:pPr>
                <a:defRPr/>
              </a:pPr>
              <a:t>6</a:t>
            </a:fld>
            <a:endParaRPr lang="en-US"/>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altLang="en-US" smtClean="0"/>
              <a:t>WG1 Significant</a:t>
            </a:r>
            <a:endParaRPr lang="en-GB" altLang="en-US" smtClean="0"/>
          </a:p>
        </p:txBody>
      </p:sp>
      <p:sp>
        <p:nvSpPr>
          <p:cNvPr id="9219" name="Content Placeholder 2"/>
          <p:cNvSpPr>
            <a:spLocks noGrp="1"/>
          </p:cNvSpPr>
          <p:nvPr>
            <p:ph idx="1"/>
          </p:nvPr>
        </p:nvSpPr>
        <p:spPr/>
        <p:txBody>
          <a:bodyPr/>
          <a:lstStyle/>
          <a:p>
            <a:r>
              <a:rPr lang="en-GB" altLang="en-US" dirty="0"/>
              <a:t>Report by Adrian Stephens</a:t>
            </a:r>
          </a:p>
          <a:p>
            <a:pPr lvl="1"/>
            <a:r>
              <a:rPr lang="en-GB" altLang="en-US" i="1" dirty="0" smtClean="0"/>
              <a:t>The Convenor has been replaced by Y. J. Won of Korea</a:t>
            </a:r>
          </a:p>
          <a:p>
            <a:pPr lvl="1"/>
            <a:r>
              <a:rPr lang="en-GB" altLang="en-US" i="1" dirty="0" smtClean="0"/>
              <a:t>The IEEE 802.1, .3, .11, .15 and .22 liaison reports were presented.   </a:t>
            </a:r>
          </a:p>
          <a:p>
            <a:pPr lvl="1"/>
            <a:r>
              <a:rPr lang="en-GB" altLang="en-US" i="1" dirty="0" smtClean="0"/>
              <a:t>There was some question on the status of 802.24, so an additional 802.24 liaison report was kindly produced by the 802.24 at short notice and submitted to SC6 for reference.</a:t>
            </a:r>
          </a:p>
          <a:p>
            <a:pPr lvl="1"/>
            <a:r>
              <a:rPr lang="en-GB" altLang="en-US" i="1" dirty="0" smtClean="0"/>
              <a:t>There was some discussion of the use of </a:t>
            </a:r>
            <a:r>
              <a:rPr lang="en-GB" altLang="en-US" i="1" dirty="0" err="1" smtClean="0"/>
              <a:t>telecons</a:t>
            </a:r>
            <a:r>
              <a:rPr lang="en-GB" altLang="en-US" i="1" dirty="0" smtClean="0"/>
              <a:t>.  </a:t>
            </a:r>
          </a:p>
          <a:p>
            <a:pPr lvl="2"/>
            <a:r>
              <a:rPr lang="en-GB" altLang="en-US" i="1" dirty="0" smtClean="0"/>
              <a:t>The group agreed a “note for the minutes” on the matter, which established agreement to the principal of having a </a:t>
            </a:r>
            <a:r>
              <a:rPr lang="en-GB" altLang="en-US" i="1" dirty="0" err="1" smtClean="0"/>
              <a:t>telecon</a:t>
            </a:r>
            <a:r>
              <a:rPr lang="en-GB" altLang="en-US" i="1" dirty="0" smtClean="0"/>
              <a:t> to discuss new technical items</a:t>
            </a:r>
          </a:p>
          <a:p>
            <a:pPr lvl="2"/>
            <a:r>
              <a:rPr lang="en-GB" altLang="en-US" i="1" dirty="0" smtClean="0"/>
              <a:t>This note has no real effect.</a:t>
            </a:r>
          </a:p>
          <a:p>
            <a:r>
              <a:rPr lang="en-GB" altLang="en-US" b="1" dirty="0" smtClean="0"/>
              <a:t>Other notes</a:t>
            </a:r>
          </a:p>
          <a:p>
            <a:pPr lvl="1" eaLnBrk="1" fontAlgn="t" hangingPunct="1"/>
            <a:r>
              <a:rPr lang="en-GB" altLang="en-US" dirty="0" smtClean="0"/>
              <a:t>There was no discussion of “</a:t>
            </a:r>
            <a:r>
              <a:rPr lang="en-AU" dirty="0" smtClean="0"/>
              <a:t>WLAN Cloud” or “</a:t>
            </a:r>
            <a:r>
              <a:rPr lang="en-AU" b="0" dirty="0" smtClean="0"/>
              <a:t>Optimization </a:t>
            </a:r>
            <a:r>
              <a:rPr lang="en-AU" b="0" dirty="0"/>
              <a:t>technology in </a:t>
            </a:r>
            <a:r>
              <a:rPr lang="en-AU" b="0" dirty="0" smtClean="0"/>
              <a:t>WLAN”</a:t>
            </a:r>
            <a:endParaRPr lang="en-GB" altLang="en-US" b="1" dirty="0" smtClean="0"/>
          </a:p>
        </p:txBody>
      </p:sp>
      <p:sp>
        <p:nvSpPr>
          <p:cNvPr id="9222" name="Slide Number Placeholder 5"/>
          <p:cNvSpPr>
            <a:spLocks noGrp="1"/>
          </p:cNvSpPr>
          <p:nvPr>
            <p:ph type="sldNum" sz="quarter" idx="4294967295"/>
          </p:nvPr>
        </p:nvSpPr>
        <p:spPr>
          <a:xfrm>
            <a:off x="8001000" y="6475413"/>
            <a:ext cx="530225" cy="1825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altLang="en-US" sz="1200" b="0" dirty="0"/>
              <a:t>Slide </a:t>
            </a:r>
            <a:fld id="{C48F4FD8-37FF-4063-9B48-CE065FCD2000}" type="slidenum">
              <a:rPr lang="en-US" altLang="en-US" sz="1200" b="0"/>
              <a:pPr/>
              <a:t>60</a:t>
            </a:fld>
            <a:endParaRPr lang="en-US" altLang="en-US" sz="1200" b="0" dirty="0"/>
          </a:p>
        </p:txBody>
      </p:sp>
    </p:spTree>
    <p:extLst>
      <p:ext uri="{BB962C8B-B14F-4D97-AF65-F5344CB8AC3E}">
        <p14:creationId xmlns:p14="http://schemas.microsoft.com/office/powerpoint/2010/main" val="34591843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altLang="en-US" smtClean="0"/>
              <a:t>WG7 Significant</a:t>
            </a:r>
            <a:endParaRPr lang="en-GB" altLang="en-US" smtClean="0"/>
          </a:p>
        </p:txBody>
      </p:sp>
      <p:sp>
        <p:nvSpPr>
          <p:cNvPr id="10243" name="Content Placeholder 2"/>
          <p:cNvSpPr>
            <a:spLocks noGrp="1"/>
          </p:cNvSpPr>
          <p:nvPr>
            <p:ph idx="1"/>
          </p:nvPr>
        </p:nvSpPr>
        <p:spPr/>
        <p:txBody>
          <a:bodyPr/>
          <a:lstStyle/>
          <a:p>
            <a:r>
              <a:rPr lang="en-GB" altLang="en-US" dirty="0"/>
              <a:t>Report by Adrian Stephens</a:t>
            </a:r>
          </a:p>
          <a:p>
            <a:pPr lvl="1"/>
            <a:r>
              <a:rPr lang="en-GB" altLang="en-US" i="1" dirty="0" smtClean="0"/>
              <a:t>The China NB experts presented on their “Home Roaming Hub” concept.</a:t>
            </a:r>
          </a:p>
          <a:p>
            <a:pPr lvl="2"/>
            <a:r>
              <a:rPr lang="en-GB" altLang="en-US" i="1" dirty="0" smtClean="0"/>
              <a:t>After an hour’s discussion on the topic, the intended scope of this work is becoming clearer.   </a:t>
            </a:r>
          </a:p>
          <a:p>
            <a:pPr lvl="2"/>
            <a:r>
              <a:rPr lang="en-GB" altLang="en-US" i="1" dirty="0" smtClean="0"/>
              <a:t>Initial concerns that the work might impact 802 technologies are probably ill founded.   However, until the scope of the work is written adequately, there will always be the danger that it overlaps or impacts our work.</a:t>
            </a:r>
          </a:p>
          <a:p>
            <a:pPr lvl="1"/>
            <a:r>
              <a:rPr lang="en-GB" altLang="en-US" i="1" dirty="0" smtClean="0"/>
              <a:t>During this discussion, there were potentially conflicting statements made such as:</a:t>
            </a:r>
          </a:p>
          <a:p>
            <a:pPr lvl="2"/>
            <a:r>
              <a:rPr lang="en-GB" altLang="en-US" i="1" dirty="0" smtClean="0"/>
              <a:t>The main intended function is to select between different service providers and locally provide an authenticated/authorized internet connection to those technologies that need one. This work is a L3 only, which is why it is in WG7.</a:t>
            </a:r>
          </a:p>
          <a:p>
            <a:pPr lvl="2"/>
            <a:r>
              <a:rPr lang="en-GB" altLang="en-US" i="1" dirty="0" smtClean="0"/>
              <a:t>Changes to 802.11 might involve using vendor specific IEs in management frames.  But that is not a change to 802.11 because it is merely using a service provided by 802.11 (Vendor Specific)</a:t>
            </a:r>
            <a:endParaRPr lang="en-GB" altLang="en-US" i="1" dirty="0" smtClean="0"/>
          </a:p>
        </p:txBody>
      </p:sp>
    </p:spTree>
    <p:extLst>
      <p:ext uri="{BB962C8B-B14F-4D97-AF65-F5344CB8AC3E}">
        <p14:creationId xmlns:p14="http://schemas.microsoft.com/office/powerpoint/2010/main" val="6162945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altLang="en-US" smtClean="0"/>
              <a:t>SC6 Significant</a:t>
            </a:r>
            <a:endParaRPr lang="en-GB" altLang="en-US" smtClean="0"/>
          </a:p>
        </p:txBody>
      </p:sp>
      <p:sp>
        <p:nvSpPr>
          <p:cNvPr id="11267" name="Content Placeholder 2"/>
          <p:cNvSpPr>
            <a:spLocks noGrp="1"/>
          </p:cNvSpPr>
          <p:nvPr>
            <p:ph idx="1"/>
          </p:nvPr>
        </p:nvSpPr>
        <p:spPr/>
        <p:txBody>
          <a:bodyPr/>
          <a:lstStyle/>
          <a:p>
            <a:r>
              <a:rPr lang="en-GB" altLang="en-US" dirty="0"/>
              <a:t>Report by Adrian Stephens</a:t>
            </a:r>
          </a:p>
          <a:p>
            <a:pPr lvl="1"/>
            <a:r>
              <a:rPr lang="en-GB" altLang="en-US" dirty="0" smtClean="0"/>
              <a:t>The Convenor DY Kim,  has been replaced by H. K. </a:t>
            </a:r>
            <a:r>
              <a:rPr lang="en-GB" altLang="en-US" dirty="0" err="1" smtClean="0"/>
              <a:t>Kahng</a:t>
            </a:r>
            <a:r>
              <a:rPr lang="en-GB" altLang="en-US" dirty="0" smtClean="0"/>
              <a:t> (Korea)</a:t>
            </a:r>
          </a:p>
        </p:txBody>
      </p:sp>
    </p:spTree>
    <p:extLst>
      <p:ext uri="{BB962C8B-B14F-4D97-AF65-F5344CB8AC3E}">
        <p14:creationId xmlns:p14="http://schemas.microsoft.com/office/powerpoint/2010/main" val="10194787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next SC6 meeting will be in February 2016  in </a:t>
            </a:r>
            <a:r>
              <a:rPr lang="en-AU" smtClean="0"/>
              <a:t>Xi'an, China </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a:t>
            </a:r>
          </a:p>
          <a:p>
            <a:pPr lvl="1"/>
            <a:r>
              <a:rPr lang="en-US" dirty="0" smtClean="0"/>
              <a:t>China</a:t>
            </a:r>
          </a:p>
          <a:p>
            <a:r>
              <a:rPr lang="en-AU" dirty="0" smtClean="0"/>
              <a:t>Date</a:t>
            </a:r>
          </a:p>
          <a:p>
            <a:pPr lvl="1"/>
            <a:r>
              <a:rPr lang="en-AU" dirty="0" smtClean="0"/>
              <a:t>Week of 29 February</a:t>
            </a:r>
          </a:p>
          <a:p>
            <a:r>
              <a:rPr lang="en-AU" dirty="0" smtClean="0"/>
              <a:t>Location</a:t>
            </a:r>
          </a:p>
          <a:p>
            <a:pPr lvl="1"/>
            <a:r>
              <a:rPr lang="en-AU" dirty="0" smtClean="0"/>
              <a:t>Xi'an, China </a:t>
            </a:r>
            <a:endParaRPr lang="en-AU" dirty="0" smtClean="0"/>
          </a:p>
        </p:txBody>
      </p:sp>
      <p:sp>
        <p:nvSpPr>
          <p:cNvPr id="6" name="Content Placeholder 5"/>
          <p:cNvSpPr>
            <a:spLocks noGrp="1"/>
          </p:cNvSpPr>
          <p:nvPr>
            <p:ph sz="half" idx="2"/>
          </p:nvPr>
        </p:nvSpPr>
        <p:spPr/>
        <p:txBody>
          <a:bodyPr/>
          <a:lstStyle/>
          <a:p>
            <a:r>
              <a:rPr lang="en-AU" dirty="0" smtClean="0"/>
              <a:t>Deadlines</a:t>
            </a:r>
          </a:p>
          <a:p>
            <a:pPr lvl="1"/>
            <a:r>
              <a:rPr lang="en-GB" altLang="en-US" dirty="0" smtClean="0"/>
              <a:t>Documents for decision:</a:t>
            </a:r>
          </a:p>
          <a:p>
            <a:pPr lvl="2"/>
            <a:r>
              <a:rPr lang="en-GB" altLang="en-US" dirty="0" smtClean="0"/>
              <a:t>15 Jan 2016</a:t>
            </a:r>
          </a:p>
          <a:p>
            <a:pPr lvl="1"/>
            <a:r>
              <a:rPr lang="en-GB" altLang="en-US" dirty="0"/>
              <a:t>Documents for </a:t>
            </a:r>
            <a:r>
              <a:rPr lang="en-GB" altLang="en-US" dirty="0" smtClean="0"/>
              <a:t>information:</a:t>
            </a:r>
          </a:p>
          <a:p>
            <a:pPr lvl="2"/>
            <a:r>
              <a:rPr lang="en-GB" altLang="en-US" dirty="0" smtClean="0"/>
              <a:t>5 Feb 2016</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63</a:t>
            </a:fld>
            <a:endParaRPr lang="en-US"/>
          </a:p>
        </p:txBody>
      </p:sp>
    </p:spTree>
    <p:extLst>
      <p:ext uri="{BB962C8B-B14F-4D97-AF65-F5344CB8AC3E}">
        <p14:creationId xmlns:p14="http://schemas.microsoft.com/office/powerpoint/2010/main" val="11585101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Volunteers </a:t>
            </a:r>
            <a:r>
              <a:rPr lang="en-AU" dirty="0" smtClean="0"/>
              <a:t>will be </a:t>
            </a:r>
            <a:r>
              <a:rPr lang="en-AU" dirty="0" smtClean="0"/>
              <a:t>sought </a:t>
            </a:r>
            <a:r>
              <a:rPr lang="en-AU" dirty="0" smtClean="0"/>
              <a:t>for the IEEE 802 delegation to SC6 in </a:t>
            </a:r>
            <a:r>
              <a:rPr lang="en-AU" dirty="0" smtClean="0"/>
              <a:t>February 2016</a:t>
            </a:r>
            <a:endParaRPr lang="en-AU" dirty="0"/>
          </a:p>
        </p:txBody>
      </p:sp>
      <p:sp>
        <p:nvSpPr>
          <p:cNvPr id="3" name="Content Placeholder 2"/>
          <p:cNvSpPr>
            <a:spLocks noGrp="1"/>
          </p:cNvSpPr>
          <p:nvPr>
            <p:ph idx="1"/>
          </p:nvPr>
        </p:nvSpPr>
        <p:spPr/>
        <p:txBody>
          <a:bodyPr/>
          <a:lstStyle/>
          <a:p>
            <a:pPr lvl="1"/>
            <a:r>
              <a:rPr lang="en-AU" dirty="0" smtClean="0"/>
              <a:t>It is not clear that Adrian Stephens will be available to represent IEEE 802 in February 2016 …</a:t>
            </a:r>
          </a:p>
          <a:p>
            <a:pPr lvl="1"/>
            <a:r>
              <a:rPr lang="en-AU" dirty="0" smtClean="0"/>
              <a:t>… but he believes that IEEE 802 will need a delegate to attend, </a:t>
            </a:r>
            <a:r>
              <a:rPr lang="en-AU" dirty="0" err="1" smtClean="0"/>
              <a:t>i</a:t>
            </a:r>
            <a:r>
              <a:rPr lang="en-GB" dirty="0" err="1" smtClean="0"/>
              <a:t>dealy</a:t>
            </a:r>
            <a:r>
              <a:rPr lang="en-GB" dirty="0" smtClean="0"/>
              <a:t> </a:t>
            </a:r>
            <a:r>
              <a:rPr lang="en-GB" dirty="0"/>
              <a:t>a </a:t>
            </a:r>
            <a:r>
              <a:rPr lang="en-GB" dirty="0" err="1"/>
              <a:t>HoD</a:t>
            </a:r>
            <a:r>
              <a:rPr lang="en-GB" dirty="0"/>
              <a:t> who speaks </a:t>
            </a:r>
            <a:r>
              <a:rPr lang="en-GB" dirty="0" smtClean="0"/>
              <a:t>Chinese</a:t>
            </a:r>
          </a:p>
          <a:p>
            <a:pPr lvl="2"/>
            <a:r>
              <a:rPr lang="en-AU" dirty="0"/>
              <a:t>With a new Chair and a meeting in </a:t>
            </a:r>
            <a:r>
              <a:rPr lang="en-AU" dirty="0" smtClean="0"/>
              <a:t>China there may be quite </a:t>
            </a:r>
            <a:r>
              <a:rPr lang="en-AU" dirty="0"/>
              <a:t>a few new </a:t>
            </a:r>
            <a:r>
              <a:rPr lang="en-AU" dirty="0" smtClean="0"/>
              <a:t>items of interest to IEEE 802</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87166882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All the security proposal based on </a:t>
            </a:r>
            <a:r>
              <a:rPr lang="en-AU" dirty="0" err="1" smtClean="0"/>
              <a:t>TePA</a:t>
            </a:r>
            <a:r>
              <a:rPr lang="en-AU" dirty="0" smtClean="0"/>
              <a:t>  in SC6 appear to be on hold or abandoned</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2735247"/>
              </p:ext>
            </p:extLst>
          </p:nvPr>
        </p:nvGraphicFramePr>
        <p:xfrm>
          <a:off x="685800" y="1981200"/>
          <a:ext cx="7772400" cy="3962400"/>
        </p:xfrm>
        <a:graphic>
          <a:graphicData uri="http://schemas.openxmlformats.org/drawingml/2006/table">
            <a:tbl>
              <a:tblPr firstRow="1" bandRow="1">
                <a:tableStyleId>{21E4AEA4-8DFA-4A89-87EB-49C32662AFE0}</a:tableStyleId>
              </a:tblPr>
              <a:tblGrid>
                <a:gridCol w="1143000"/>
                <a:gridCol w="1524000"/>
                <a:gridCol w="1676400"/>
                <a:gridCol w="1447800"/>
                <a:gridCol w="1981200"/>
              </a:tblGrid>
              <a:tr h="370840">
                <a:tc>
                  <a:txBody>
                    <a:bodyPr/>
                    <a:lstStyle/>
                    <a:p>
                      <a:r>
                        <a:rPr lang="en-AU" sz="1600" dirty="0" smtClean="0"/>
                        <a:t>Proposal</a:t>
                      </a:r>
                      <a:endParaRPr lang="en-AU" sz="1600" dirty="0"/>
                    </a:p>
                  </a:txBody>
                  <a:tcPr/>
                </a:tc>
                <a:tc>
                  <a:txBody>
                    <a:bodyPr/>
                    <a:lstStyle/>
                    <a:p>
                      <a:r>
                        <a:rPr lang="en-AU" sz="1600" dirty="0" smtClean="0"/>
                        <a:t>Equivalent</a:t>
                      </a:r>
                      <a:endParaRPr lang="en-AU" sz="1600" dirty="0"/>
                    </a:p>
                  </a:txBody>
                  <a:tcPr/>
                </a:tc>
                <a:tc>
                  <a:txBody>
                    <a:bodyPr/>
                    <a:lstStyle/>
                    <a:p>
                      <a:r>
                        <a:rPr lang="en-AU" sz="1600" dirty="0" smtClean="0"/>
                        <a:t>Chinese standard?</a:t>
                      </a:r>
                      <a:endParaRPr lang="en-AU" sz="1600" dirty="0" smtClean="0">
                        <a:solidFill>
                          <a:srgbClr val="FF0000"/>
                        </a:solidFill>
                      </a:endParaRPr>
                    </a:p>
                  </a:txBody>
                  <a:tcPr/>
                </a:tc>
                <a:tc>
                  <a:txBody>
                    <a:bodyPr/>
                    <a:lstStyle/>
                    <a:p>
                      <a:r>
                        <a:rPr lang="en-AU" sz="1600" dirty="0" smtClean="0"/>
                        <a:t>NP proposal in WG1?</a:t>
                      </a:r>
                      <a:endParaRPr lang="en-AU" sz="1600" dirty="0"/>
                    </a:p>
                  </a:txBody>
                  <a:tcPr/>
                </a:tc>
                <a:tc>
                  <a:txBody>
                    <a:bodyPr/>
                    <a:lstStyle/>
                    <a:p>
                      <a:r>
                        <a:rPr lang="en-AU" sz="1600" dirty="0" smtClean="0"/>
                        <a:t>Implemented?</a:t>
                      </a:r>
                      <a:endParaRPr lang="en-AU" sz="1600" dirty="0"/>
                    </a:p>
                  </a:txBody>
                  <a:tcPr/>
                </a:tc>
              </a:tr>
              <a:tr h="370840">
                <a:tc>
                  <a:txBody>
                    <a:bodyPr/>
                    <a:lstStyle/>
                    <a:p>
                      <a:r>
                        <a:rPr lang="en-AU" sz="1600" dirty="0" smtClean="0"/>
                        <a:t>TEPA-AC</a:t>
                      </a:r>
                      <a:endParaRPr lang="en-AU" sz="1600" dirty="0"/>
                    </a:p>
                  </a:txBody>
                  <a:tcPr/>
                </a:tc>
                <a:tc>
                  <a:txBody>
                    <a:bodyPr/>
                    <a:lstStyle/>
                    <a:p>
                      <a:r>
                        <a:rPr lang="en-AU" sz="1600" dirty="0" smtClean="0"/>
                        <a:t>Subset</a:t>
                      </a:r>
                      <a:r>
                        <a:rPr lang="en-AU" sz="1600" baseline="0" dirty="0" smtClean="0"/>
                        <a:t> of </a:t>
                      </a:r>
                      <a:r>
                        <a:rPr lang="en-AU" sz="1600" dirty="0" smtClean="0"/>
                        <a:t> 802.1X</a:t>
                      </a:r>
                      <a:endParaRPr lang="en-AU" sz="1600" dirty="0"/>
                    </a:p>
                  </a:txBody>
                  <a:tcPr/>
                </a:tc>
                <a:tc>
                  <a:txBody>
                    <a:bodyPr/>
                    <a:lstStyle/>
                    <a:p>
                      <a:r>
                        <a:rPr lang="en-AU" sz="1600" dirty="0" smtClean="0"/>
                        <a:t>Yes</a:t>
                      </a:r>
                      <a:endParaRPr lang="en-AU" sz="1600" dirty="0"/>
                    </a:p>
                  </a:txBody>
                  <a:tcPr/>
                </a:tc>
                <a:tc>
                  <a:txBody>
                    <a:bodyPr/>
                    <a:lstStyle/>
                    <a:p>
                      <a:r>
                        <a:rPr lang="en-AU" sz="1600" dirty="0" smtClean="0"/>
                        <a:t>Not yet</a:t>
                      </a:r>
                      <a:endParaRPr lang="en-AU" sz="1600" dirty="0"/>
                    </a:p>
                  </a:txBody>
                  <a:tcPr/>
                </a:tc>
                <a:tc>
                  <a:txBody>
                    <a:bodyPr/>
                    <a:lstStyle/>
                    <a:p>
                      <a:r>
                        <a:rPr lang="en-AU" sz="1600" dirty="0" smtClean="0"/>
                        <a:t>Not known</a:t>
                      </a:r>
                      <a:r>
                        <a:rPr lang="en-AU" sz="1600" baseline="0" dirty="0" smtClean="0"/>
                        <a:t> </a:t>
                      </a:r>
                      <a:endParaRPr lang="en-AU" sz="1600" dirty="0"/>
                    </a:p>
                  </a:txBody>
                  <a:tcPr/>
                </a:tc>
              </a:tr>
              <a:tr h="370840">
                <a:tc>
                  <a:txBody>
                    <a:bodyPr/>
                    <a:lstStyle/>
                    <a:p>
                      <a:r>
                        <a:rPr lang="en-AU" sz="1600" dirty="0" err="1" smtClean="0"/>
                        <a:t>TLSec</a:t>
                      </a:r>
                      <a:endParaRPr lang="en-AU" sz="1600" dirty="0"/>
                    </a:p>
                  </a:txBody>
                  <a:tcPr/>
                </a:tc>
                <a:tc>
                  <a:txBody>
                    <a:bodyPr/>
                    <a:lstStyle/>
                    <a:p>
                      <a:r>
                        <a:rPr lang="en-AU" sz="1600" dirty="0" smtClean="0"/>
                        <a:t>Subset</a:t>
                      </a:r>
                      <a:r>
                        <a:rPr lang="en-AU" sz="1600" baseline="0" dirty="0" smtClean="0"/>
                        <a:t> of </a:t>
                      </a:r>
                      <a:r>
                        <a:rPr lang="en-AU" sz="1600" dirty="0" smtClean="0"/>
                        <a:t>802.1AE</a:t>
                      </a:r>
                      <a:endParaRPr lang="en-AU" sz="1600" dirty="0"/>
                    </a:p>
                  </a:txBody>
                  <a:tcPr/>
                </a:tc>
                <a:tc>
                  <a:txBody>
                    <a:bodyPr/>
                    <a:lstStyle/>
                    <a:p>
                      <a:r>
                        <a:rPr lang="en-AU" sz="1600" dirty="0" smtClean="0"/>
                        <a:t>Not</a:t>
                      </a:r>
                      <a:r>
                        <a:rPr lang="en-AU" sz="1600" baseline="0" dirty="0" smtClean="0"/>
                        <a:t> yet</a:t>
                      </a:r>
                      <a:r>
                        <a:rPr lang="en-AU" sz="1600" dirty="0" smtClean="0"/>
                        <a:t>;</a:t>
                      </a:r>
                      <a:r>
                        <a:rPr lang="en-AU" sz="1600" baseline="0" dirty="0" smtClean="0"/>
                        <a:t> BWIPS driving?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yet</a:t>
                      </a:r>
                    </a:p>
                  </a:txBody>
                  <a:tcPr/>
                </a:tc>
                <a:tc>
                  <a:txBody>
                    <a:bodyPr/>
                    <a:lstStyle/>
                    <a:p>
                      <a:r>
                        <a:rPr lang="en-AU" sz="1600" dirty="0" smtClean="0"/>
                        <a:t>Yes,</a:t>
                      </a:r>
                      <a:r>
                        <a:rPr lang="en-AU" sz="1600" baseline="0" dirty="0" smtClean="0"/>
                        <a:t> in lab</a:t>
                      </a:r>
                      <a:endParaRPr lang="en-AU" sz="1600" dirty="0"/>
                    </a:p>
                  </a:txBody>
                  <a:tcPr/>
                </a:tc>
              </a:tr>
              <a:tr h="370840">
                <a:tc>
                  <a:txBody>
                    <a:bodyPr/>
                    <a:lstStyle/>
                    <a:p>
                      <a:r>
                        <a:rPr lang="en-AU" sz="1600" dirty="0" smtClean="0"/>
                        <a:t>TAAA</a:t>
                      </a:r>
                      <a:endParaRPr lang="en-AU" sz="1600" dirty="0"/>
                    </a:p>
                  </a:txBody>
                  <a:tcPr/>
                </a:tc>
                <a:tc>
                  <a:txBody>
                    <a:bodyPr/>
                    <a:lstStyle/>
                    <a:p>
                      <a:r>
                        <a:rPr lang="en-AU" sz="1600" dirty="0" smtClean="0"/>
                        <a:t>802.16</a:t>
                      </a:r>
                      <a:r>
                        <a:rPr lang="en-AU" sz="1600" baseline="0" dirty="0" smtClean="0"/>
                        <a:t> security</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yet</a:t>
                      </a:r>
                    </a:p>
                    <a:p>
                      <a:endParaRPr lang="en-AU" sz="1600" dirty="0"/>
                    </a:p>
                  </a:txBody>
                  <a:tcPr/>
                </a:tc>
                <a:tc>
                  <a:txBody>
                    <a:bodyPr/>
                    <a:lstStyle/>
                    <a:p>
                      <a:r>
                        <a:rPr lang="en-AU" sz="1600" dirty="0" smtClean="0"/>
                        <a:t>Yes, in lab</a:t>
                      </a:r>
                      <a:endParaRPr lang="en-AU" sz="1600" dirty="0"/>
                    </a:p>
                  </a:txBody>
                  <a:tcPr/>
                </a:tc>
              </a:tr>
              <a:tr h="370840">
                <a:tc>
                  <a:txBody>
                    <a:bodyPr/>
                    <a:lstStyle/>
                    <a:p>
                      <a:r>
                        <a:rPr lang="en-AU" sz="1600" dirty="0" smtClean="0"/>
                        <a:t>WAPI</a:t>
                      </a:r>
                      <a:endParaRPr lang="en-AU" sz="1600" dirty="0"/>
                    </a:p>
                  </a:txBody>
                  <a:tcPr/>
                </a:tc>
                <a:tc>
                  <a:txBody>
                    <a:bodyPr/>
                    <a:lstStyle/>
                    <a:p>
                      <a:r>
                        <a:rPr lang="en-AU" sz="1600" dirty="0" smtClean="0"/>
                        <a:t>Subset</a:t>
                      </a:r>
                      <a:r>
                        <a:rPr lang="en-AU" sz="1600" baseline="0" dirty="0" smtClean="0"/>
                        <a:t> of </a:t>
                      </a:r>
                      <a:r>
                        <a:rPr lang="en-AU" sz="1600" dirty="0" smtClean="0"/>
                        <a:t>802.11i based security</a:t>
                      </a:r>
                      <a:endParaRPr lang="en-AU" sz="1600" dirty="0"/>
                    </a:p>
                  </a:txBody>
                  <a:tcPr/>
                </a:tc>
                <a:tc>
                  <a:txBody>
                    <a:bodyPr/>
                    <a:lstStyle/>
                    <a:p>
                      <a:r>
                        <a:rPr lang="en-AU" sz="1600" dirty="0" smtClean="0"/>
                        <a:t>Yes</a:t>
                      </a:r>
                      <a:endParaRPr lang="en-AU" sz="1600" dirty="0"/>
                    </a:p>
                  </a:txBody>
                  <a:tcPr/>
                </a:tc>
                <a:tc>
                  <a:txBody>
                    <a:bodyPr/>
                    <a:lstStyle/>
                    <a:p>
                      <a:r>
                        <a:rPr lang="en-AU" sz="1600" dirty="0" smtClean="0"/>
                        <a:t>Yes, passed,</a:t>
                      </a:r>
                      <a:r>
                        <a:rPr lang="en-AU" sz="1600" baseline="0" dirty="0" smtClean="0"/>
                        <a:t> </a:t>
                      </a:r>
                      <a:r>
                        <a:rPr lang="en-AU" sz="1600" dirty="0" smtClean="0"/>
                        <a:t>but withdrawn</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Yes, required in handsets</a:t>
                      </a:r>
                      <a:r>
                        <a:rPr lang="en-AU" sz="1600" baseline="0" dirty="0" smtClean="0"/>
                        <a:t> &amp; by SP APs, </a:t>
                      </a:r>
                      <a:r>
                        <a:rPr lang="en-AU" sz="1600" dirty="0" smtClean="0"/>
                        <a:t>but rarely used</a:t>
                      </a:r>
                    </a:p>
                  </a:txBody>
                  <a:tcPr/>
                </a:tc>
              </a:tr>
              <a:tr h="370840">
                <a:tc>
                  <a:txBody>
                    <a:bodyPr/>
                    <a:lstStyle/>
                    <a:p>
                      <a:r>
                        <a:rPr lang="en-AU" sz="1600" dirty="0" err="1" smtClean="0"/>
                        <a:t>TISec</a:t>
                      </a:r>
                      <a:endParaRPr lang="en-AU" sz="1600" dirty="0"/>
                    </a:p>
                  </a:txBody>
                  <a:tcPr/>
                </a:tc>
                <a:tc>
                  <a:txBody>
                    <a:bodyPr/>
                    <a:lstStyle/>
                    <a:p>
                      <a:r>
                        <a:rPr lang="en-AU" sz="1600" dirty="0" smtClean="0"/>
                        <a:t>Subset/copy of </a:t>
                      </a:r>
                      <a:r>
                        <a:rPr lang="en-AU" sz="1600" dirty="0" err="1" smtClean="0"/>
                        <a:t>IPSec</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endParaRPr lang="en-AU" sz="1600" baseline="0" dirty="0" smtClean="0"/>
                    </a:p>
                    <a:p>
                      <a:endParaRPr lang="en-AU" sz="1600" dirty="0"/>
                    </a:p>
                  </a:txBody>
                  <a:tcPr/>
                </a:tc>
                <a:tc>
                  <a:txBody>
                    <a:bodyPr/>
                    <a:lstStyle/>
                    <a:p>
                      <a:r>
                        <a:rPr lang="en-AU" sz="1600" dirty="0" smtClean="0"/>
                        <a:t>Not yet</a:t>
                      </a:r>
                      <a:br>
                        <a:rPr lang="en-AU" sz="1600" dirty="0" smtClean="0"/>
                      </a:br>
                      <a:r>
                        <a:rPr lang="en-AU" sz="1600" dirty="0" smtClean="0"/>
                        <a:t>(in WG7)</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known</a:t>
                      </a:r>
                      <a:r>
                        <a:rPr lang="en-AU" sz="1600" baseline="0" dirty="0" smtClean="0"/>
                        <a:t> </a:t>
                      </a:r>
                      <a:endParaRPr lang="en-AU" sz="1600" dirty="0" smtClean="0"/>
                    </a:p>
                  </a:txBody>
                  <a:tcPr/>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65</a:t>
            </a:fld>
            <a:endParaRPr lang="en-US"/>
          </a:p>
        </p:txBody>
      </p:sp>
    </p:spTree>
    <p:extLst>
      <p:ext uri="{BB962C8B-B14F-4D97-AF65-F5344CB8AC3E}">
        <p14:creationId xmlns:p14="http://schemas.microsoft.com/office/powerpoint/2010/main" val="294630419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All the </a:t>
            </a:r>
            <a:r>
              <a:rPr lang="en-AU" dirty="0" smtClean="0"/>
              <a:t>other old proposals </a:t>
            </a:r>
            <a:r>
              <a:rPr lang="en-AU" dirty="0"/>
              <a:t>in SC6 </a:t>
            </a:r>
            <a:r>
              <a:rPr lang="en-AU" dirty="0" smtClean="0"/>
              <a:t>of interest to IEEE 802 appear </a:t>
            </a:r>
            <a:r>
              <a:rPr lang="en-AU" dirty="0"/>
              <a:t>to be on hold or </a:t>
            </a:r>
            <a:r>
              <a:rPr lang="en-AU" dirty="0" smtClean="0"/>
              <a:t>abandoned</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93055665"/>
              </p:ext>
            </p:extLst>
          </p:nvPr>
        </p:nvGraphicFramePr>
        <p:xfrm>
          <a:off x="685800" y="1981200"/>
          <a:ext cx="7772400" cy="3870960"/>
        </p:xfrm>
        <a:graphic>
          <a:graphicData uri="http://schemas.openxmlformats.org/drawingml/2006/table">
            <a:tbl>
              <a:tblPr firstRow="1" bandRow="1">
                <a:tableStyleId>{21E4AEA4-8DFA-4A89-87EB-49C32662AFE0}</a:tableStyleId>
              </a:tblPr>
              <a:tblGrid>
                <a:gridCol w="1371600"/>
                <a:gridCol w="2057400"/>
                <a:gridCol w="1219200"/>
                <a:gridCol w="1524000"/>
                <a:gridCol w="1600200"/>
              </a:tblGrid>
              <a:tr h="370840">
                <a:tc>
                  <a:txBody>
                    <a:bodyPr/>
                    <a:lstStyle/>
                    <a:p>
                      <a:r>
                        <a:rPr lang="en-AU" sz="1600" dirty="0" smtClean="0"/>
                        <a:t>Proposal</a:t>
                      </a:r>
                      <a:endParaRPr lang="en-AU" sz="1600" dirty="0"/>
                    </a:p>
                  </a:txBody>
                  <a:tcPr/>
                </a:tc>
                <a:tc>
                  <a:txBody>
                    <a:bodyPr/>
                    <a:lstStyle/>
                    <a:p>
                      <a:r>
                        <a:rPr lang="en-AU" sz="1600" dirty="0" smtClean="0"/>
                        <a:t>Equivalent</a:t>
                      </a:r>
                      <a:endParaRPr lang="en-AU" sz="1600" dirty="0"/>
                    </a:p>
                  </a:txBody>
                  <a:tcPr/>
                </a:tc>
                <a:tc>
                  <a:txBody>
                    <a:bodyPr/>
                    <a:lstStyle/>
                    <a:p>
                      <a:r>
                        <a:rPr lang="en-AU" sz="1600" dirty="0" smtClean="0"/>
                        <a:t>Chinese standard?</a:t>
                      </a:r>
                      <a:endParaRPr lang="en-AU" sz="1600" dirty="0"/>
                    </a:p>
                  </a:txBody>
                  <a:tcPr/>
                </a:tc>
                <a:tc>
                  <a:txBody>
                    <a:bodyPr/>
                    <a:lstStyle/>
                    <a:p>
                      <a:r>
                        <a:rPr lang="en-AU" sz="1600" dirty="0" smtClean="0"/>
                        <a:t>NP proposal in WG1?</a:t>
                      </a:r>
                      <a:endParaRPr lang="en-AU" sz="1600" dirty="0"/>
                    </a:p>
                  </a:txBody>
                  <a:tcPr/>
                </a:tc>
                <a:tc>
                  <a:txBody>
                    <a:bodyPr/>
                    <a:lstStyle/>
                    <a:p>
                      <a:r>
                        <a:rPr lang="en-AU" sz="1600" dirty="0" smtClean="0"/>
                        <a:t>Implemented?</a:t>
                      </a:r>
                      <a:endParaRPr lang="en-AU" sz="1600" dirty="0"/>
                    </a:p>
                  </a:txBody>
                  <a:tcPr/>
                </a:tc>
              </a:tr>
              <a:tr h="370840">
                <a:tc>
                  <a:txBody>
                    <a:bodyPr/>
                    <a:lstStyle/>
                    <a:p>
                      <a:r>
                        <a:rPr lang="en-AU" sz="1600" dirty="0" smtClean="0"/>
                        <a:t>UHT</a:t>
                      </a:r>
                      <a:endParaRPr lang="en-AU" sz="1600" b="0" dirty="0"/>
                    </a:p>
                  </a:txBody>
                  <a:tcPr/>
                </a:tc>
                <a:tc>
                  <a:txBody>
                    <a:bodyPr/>
                    <a:lstStyle/>
                    <a:p>
                      <a:r>
                        <a:rPr lang="en-AU" sz="1600" dirty="0" smtClean="0"/>
                        <a:t>802.11n</a:t>
                      </a:r>
                      <a:r>
                        <a:rPr lang="en-AU" sz="1600" baseline="0" dirty="0" smtClean="0"/>
                        <a:t> </a:t>
                      </a:r>
                      <a:r>
                        <a:rPr lang="en-AU" sz="1600" dirty="0" smtClean="0"/>
                        <a:t>extension</a:t>
                      </a:r>
                      <a:endParaRPr lang="en-AU" sz="1600" dirty="0"/>
                    </a:p>
                  </a:txBody>
                  <a:tcPr/>
                </a:tc>
                <a:tc>
                  <a:txBody>
                    <a:bodyPr/>
                    <a:lstStyle/>
                    <a:p>
                      <a:r>
                        <a:rPr lang="en-AU" sz="1600" dirty="0" smtClean="0"/>
                        <a:t>Yes</a:t>
                      </a:r>
                      <a:endParaRPr lang="en-AU" sz="1600" dirty="0"/>
                    </a:p>
                  </a:txBody>
                  <a:tcPr/>
                </a:tc>
                <a:tc>
                  <a:txBody>
                    <a:bodyPr/>
                    <a:lstStyle/>
                    <a:p>
                      <a:r>
                        <a:rPr lang="en-AU" sz="1600" dirty="0" smtClean="0"/>
                        <a:t>No; abandoned?</a:t>
                      </a:r>
                      <a:endParaRPr lang="en-AU" sz="1600" dirty="0"/>
                    </a:p>
                  </a:txBody>
                  <a:tcPr/>
                </a:tc>
                <a:tc>
                  <a:txBody>
                    <a:bodyPr/>
                    <a:lstStyle/>
                    <a:p>
                      <a:r>
                        <a:rPr lang="en-AU" sz="1600" dirty="0" smtClean="0"/>
                        <a:t>Not known</a:t>
                      </a:r>
                      <a:endParaRPr lang="en-AU" sz="1600" dirty="0"/>
                    </a:p>
                  </a:txBody>
                  <a:tcPr/>
                </a:tc>
              </a:tr>
              <a:tr h="370840">
                <a:tc>
                  <a:txBody>
                    <a:bodyPr/>
                    <a:lstStyle/>
                    <a:p>
                      <a:r>
                        <a:rPr lang="en-AU" sz="1600" dirty="0" smtClean="0"/>
                        <a:t>EUHT</a:t>
                      </a:r>
                      <a:endParaRPr lang="en-AU" sz="1600" dirty="0"/>
                    </a:p>
                  </a:txBody>
                  <a:tcPr/>
                </a:tc>
                <a:tc>
                  <a:txBody>
                    <a:bodyPr/>
                    <a:lstStyle/>
                    <a:p>
                      <a:r>
                        <a:rPr lang="en-AU" sz="1600" dirty="0" smtClean="0"/>
                        <a:t>802.11ac competitor – really</a:t>
                      </a:r>
                      <a:r>
                        <a:rPr lang="en-AU" sz="1600" baseline="0" dirty="0" smtClean="0"/>
                        <a:t> a LTE </a:t>
                      </a:r>
                      <a:r>
                        <a:rPr lang="en-AU" sz="1600" baseline="0" dirty="0" err="1" smtClean="0"/>
                        <a:t>lite</a:t>
                      </a:r>
                      <a:r>
                        <a:rPr lang="en-AU" sz="1600" baseline="0" dirty="0" smtClean="0"/>
                        <a:t> in unlicensed spectrum solution</a:t>
                      </a:r>
                      <a:endParaRPr lang="en-AU" sz="1600" dirty="0"/>
                    </a:p>
                  </a:txBody>
                  <a:tcPr/>
                </a:tc>
                <a:tc>
                  <a:txBody>
                    <a:bodyPr/>
                    <a:lstStyle/>
                    <a:p>
                      <a:r>
                        <a:rPr lang="en-AU" sz="1600" dirty="0" smtClean="0"/>
                        <a:t>Yes</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 abandoned?</a:t>
                      </a:r>
                    </a:p>
                  </a:txBody>
                  <a:tcPr/>
                </a:tc>
                <a:tc>
                  <a:txBody>
                    <a:bodyPr/>
                    <a:lstStyle/>
                    <a:p>
                      <a:r>
                        <a:rPr lang="en-AU" sz="1600" dirty="0" smtClean="0"/>
                        <a:t>Prototype</a:t>
                      </a:r>
                      <a:endParaRPr lang="en-AU" sz="1600" dirty="0"/>
                    </a:p>
                  </a:txBody>
                  <a:tcPr/>
                </a:tc>
              </a:tr>
              <a:tr h="370840">
                <a:tc>
                  <a:txBody>
                    <a:bodyPr/>
                    <a:lstStyle/>
                    <a:p>
                      <a:r>
                        <a:rPr lang="en-AU" sz="1600" dirty="0" smtClean="0"/>
                        <a:t>WLAN Cloud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Similar to existing functionality in APs or</a:t>
                      </a:r>
                      <a:r>
                        <a:rPr lang="en-AU" sz="1600" baseline="0" dirty="0" smtClean="0"/>
                        <a:t> using HS2.0</a:t>
                      </a:r>
                      <a:endParaRPr lang="en-AU"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r>
                        <a:rPr lang="en-AU" sz="1600" dirty="0" smtClean="0"/>
                        <a:t>Planned teleconference not scheduled</a:t>
                      </a:r>
                      <a:endParaRPr lang="en-AU" sz="1600" dirty="0"/>
                    </a:p>
                  </a:txBody>
                  <a:tcPr/>
                </a:tc>
                <a:tc>
                  <a:txBody>
                    <a:bodyPr/>
                    <a:lstStyle/>
                    <a:p>
                      <a:r>
                        <a:rPr lang="en-AU" sz="1600" dirty="0" smtClean="0"/>
                        <a:t>Not known</a:t>
                      </a:r>
                      <a:endParaRPr lang="en-AU"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Optimization technology in WLAN</a:t>
                      </a:r>
                    </a:p>
                  </a:txBody>
                  <a:tcPr/>
                </a:tc>
                <a:tc>
                  <a:txBody>
                    <a:bodyPr/>
                    <a:lstStyle/>
                    <a:p>
                      <a:r>
                        <a:rPr lang="en-AU" sz="1600" dirty="0" smtClean="0"/>
                        <a:t>Number</a:t>
                      </a:r>
                      <a:r>
                        <a:rPr lang="en-AU" sz="1600" baseline="0" dirty="0" smtClean="0"/>
                        <a:t> of proprietary sniffer systems</a:t>
                      </a:r>
                      <a:endParaRPr lang="en-AU" sz="1600" dirty="0"/>
                    </a:p>
                  </a:txBody>
                  <a:tcPr/>
                </a:tc>
                <a:tc>
                  <a:txBody>
                    <a:bodyPr/>
                    <a:lstStyle/>
                    <a:p>
                      <a:r>
                        <a:rPr lang="en-AU" sz="1600" dirty="0" smtClean="0"/>
                        <a:t>No</a:t>
                      </a:r>
                      <a:endParaRPr lang="en-AU" sz="1600" dirty="0"/>
                    </a:p>
                  </a:txBody>
                  <a:tcPr/>
                </a:tc>
                <a:tc>
                  <a:txBody>
                    <a:bodyPr/>
                    <a:lstStyle/>
                    <a:p>
                      <a:r>
                        <a:rPr lang="en-AU" sz="1600" dirty="0" smtClean="0"/>
                        <a:t>Planned teleconference not scheduled</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known</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600" dirty="0" smtClean="0"/>
                    </a:p>
                  </a:txBody>
                  <a:tcPr/>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66</a:t>
            </a:fld>
            <a:endParaRPr lang="en-US"/>
          </a:p>
        </p:txBody>
      </p:sp>
    </p:spTree>
    <p:extLst>
      <p:ext uri="{BB962C8B-B14F-4D97-AF65-F5344CB8AC3E}">
        <p14:creationId xmlns:p14="http://schemas.microsoft.com/office/powerpoint/2010/main" val="84086372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a:t>
            </a:r>
          </a:p>
          <a:p>
            <a:pPr lvl="1"/>
            <a:r>
              <a:rPr lang="en-AU" dirty="0" smtClean="0"/>
              <a:t>A recent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at the Belgium meeting but no one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67</a:t>
            </a:fld>
            <a:endParaRPr lang="en-US"/>
          </a:p>
        </p:txBody>
      </p:sp>
    </p:spTree>
    <p:extLst>
      <p:ext uri="{BB962C8B-B14F-4D97-AF65-F5344CB8AC3E}">
        <p14:creationId xmlns:p14="http://schemas.microsoft.com/office/powerpoint/2010/main" val="22850212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68</a:t>
            </a:fld>
            <a:endParaRPr lang="en-US"/>
          </a:p>
        </p:txBody>
      </p:sp>
    </p:spTree>
    <p:extLst>
      <p:ext uri="{BB962C8B-B14F-4D97-AF65-F5344CB8AC3E}">
        <p14:creationId xmlns:p14="http://schemas.microsoft.com/office/powerpoint/2010/main" val="9312439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Various names have been added to the SC6 document access lists at this time</a:t>
            </a:r>
            <a:endParaRPr lang="en-AU" dirty="0"/>
          </a:p>
        </p:txBody>
      </p:sp>
      <p:sp>
        <p:nvSpPr>
          <p:cNvPr id="3" name="Content Placeholder 2"/>
          <p:cNvSpPr>
            <a:spLocks noGrp="1"/>
          </p:cNvSpPr>
          <p:nvPr>
            <p:ph idx="1"/>
          </p:nvPr>
        </p:nvSpPr>
        <p:spPr/>
        <p:txBody>
          <a:bodyPr/>
          <a:lstStyle/>
          <a:p>
            <a:pPr lvl="1"/>
            <a:r>
              <a:rPr lang="en-AU" dirty="0" smtClean="0"/>
              <a:t>The small number of people who asked to be added to the SC6 reflectors have been added:</a:t>
            </a:r>
          </a:p>
          <a:p>
            <a:pPr lvl="2"/>
            <a:r>
              <a:rPr lang="en-AU" dirty="0" smtClean="0"/>
              <a:t>Ian </a:t>
            </a:r>
            <a:r>
              <a:rPr lang="en-AU" dirty="0"/>
              <a:t>Sherlock - </a:t>
            </a:r>
            <a:r>
              <a:rPr lang="en-AU" dirty="0" smtClean="0"/>
              <a:t>isherlock@ti.com</a:t>
            </a:r>
          </a:p>
          <a:p>
            <a:pPr lvl="2"/>
            <a:r>
              <a:rPr lang="en-AU" dirty="0" smtClean="0"/>
              <a:t>Al </a:t>
            </a:r>
            <a:r>
              <a:rPr lang="en-AU" dirty="0" err="1" smtClean="0"/>
              <a:t>Petrick</a:t>
            </a:r>
            <a:r>
              <a:rPr lang="en-AU" dirty="0"/>
              <a:t> - </a:t>
            </a:r>
            <a:r>
              <a:rPr lang="en-AU" dirty="0" smtClean="0"/>
              <a:t>al@jpasoc.com</a:t>
            </a:r>
          </a:p>
          <a:p>
            <a:pPr lvl="2"/>
            <a:r>
              <a:rPr lang="en-AU" dirty="0" smtClean="0"/>
              <a:t>Dan </a:t>
            </a:r>
            <a:r>
              <a:rPr lang="en-AU" dirty="0"/>
              <a:t>Harkins - </a:t>
            </a:r>
            <a:r>
              <a:rPr lang="en-AU" dirty="0" smtClean="0"/>
              <a:t>dharkins@arubanetworks.com</a:t>
            </a:r>
          </a:p>
          <a:p>
            <a:pPr lvl="2"/>
            <a:r>
              <a:rPr lang="en-AU" dirty="0" smtClean="0"/>
              <a:t>Brian </a:t>
            </a:r>
            <a:r>
              <a:rPr lang="en-AU" dirty="0"/>
              <a:t>Weis - </a:t>
            </a:r>
            <a:r>
              <a:rPr lang="en-AU" dirty="0" smtClean="0"/>
              <a:t>bew@cisco.com</a:t>
            </a:r>
          </a:p>
          <a:p>
            <a:pPr lvl="2"/>
            <a:r>
              <a:rPr lang="en-AU" dirty="0" smtClean="0"/>
              <a:t>Mick </a:t>
            </a:r>
            <a:r>
              <a:rPr lang="en-AU" dirty="0"/>
              <a:t>Seaman - </a:t>
            </a:r>
            <a:r>
              <a:rPr lang="en-AU" dirty="0" smtClean="0"/>
              <a:t>mickseaman@gmail.com</a:t>
            </a:r>
          </a:p>
          <a:p>
            <a:pPr lvl="2"/>
            <a:r>
              <a:rPr lang="en-AU" dirty="0"/>
              <a:t>Stephen McCann  - </a:t>
            </a:r>
            <a:r>
              <a:rPr lang="en-AU" dirty="0" smtClean="0"/>
              <a:t>mccann.stephen@gmail.com</a:t>
            </a:r>
          </a:p>
          <a:p>
            <a:pPr lvl="2"/>
            <a:r>
              <a:rPr lang="en-AU" dirty="0"/>
              <a:t>Adrian Stephens - </a:t>
            </a:r>
            <a:r>
              <a:rPr lang="en-AU" dirty="0" smtClean="0"/>
              <a:t>Adrian.P.Stephens@intel.com</a:t>
            </a:r>
          </a:p>
          <a:p>
            <a:pPr lvl="2"/>
            <a:r>
              <a:rPr lang="en-AU" dirty="0"/>
              <a:t>Bruce Kraemer - </a:t>
            </a:r>
            <a:r>
              <a:rPr lang="en-AU" dirty="0" smtClean="0"/>
              <a:t>bkraemer@marvell.com</a:t>
            </a:r>
          </a:p>
          <a:p>
            <a:pPr lvl="2"/>
            <a:r>
              <a:rPr lang="en-AU" dirty="0" smtClean="0"/>
              <a:t>John </a:t>
            </a:r>
            <a:r>
              <a:rPr lang="en-AU" dirty="0"/>
              <a:t>Messenger - </a:t>
            </a:r>
            <a:r>
              <a:rPr lang="en-AU" dirty="0" smtClean="0"/>
              <a:t>jmessenger@advaoptical.com</a:t>
            </a:r>
          </a:p>
          <a:p>
            <a:pPr lvl="2"/>
            <a:r>
              <a:rPr lang="en-AU" dirty="0" smtClean="0"/>
              <a:t>…</a:t>
            </a:r>
          </a:p>
          <a:p>
            <a:pPr lvl="1"/>
            <a:r>
              <a:rPr lang="en-AU" dirty="0" smtClean="0"/>
              <a:t>Yell if you would like to be added too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1594141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smtClean="0">
                <a:latin typeface="+mj-lt"/>
              </a:rPr>
              <a:t>Conduct </a:t>
            </a:r>
            <a:r>
              <a:rPr lang="en-US" sz="1600" dirty="0">
                <a:latin typeface="+mj-lt"/>
              </a:rPr>
              <a:t>meeting according to agenda</a:t>
            </a:r>
          </a:p>
          <a:p>
            <a:pPr marL="180975" indent="-180975">
              <a:spcBef>
                <a:spcPts val="800"/>
              </a:spcBef>
              <a:buFont typeface="Arial" pitchFamily="34" charset="0"/>
              <a:buChar char="•"/>
              <a:defRPr/>
            </a:pPr>
            <a:r>
              <a:rPr lang="en-US" sz="1600" dirty="0" smtClean="0">
                <a:latin typeface="+mj-lt"/>
              </a:rPr>
              <a:t>Recess</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has two slots at the </a:t>
            </a:r>
            <a:r>
              <a:rPr lang="en-US" dirty="0" smtClean="0"/>
              <a:t>Hawaii plenary meeting</a:t>
            </a:r>
            <a:r>
              <a:rPr lang="en-US" dirty="0" smtClean="0"/>
              <a:t>, but </a:t>
            </a:r>
            <a:r>
              <a:rPr lang="en-US" dirty="0" smtClean="0"/>
              <a:t>will probably only </a:t>
            </a:r>
            <a:r>
              <a:rPr lang="en-US" dirty="0" smtClean="0"/>
              <a:t>need one slot</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Tuesday</a:t>
            </a:r>
          </a:p>
          <a:p>
            <a:pPr algn="ctr">
              <a:defRPr/>
            </a:pPr>
            <a:r>
              <a:rPr lang="en-US" sz="1600" b="1" dirty="0" smtClean="0">
                <a:latin typeface="+mj-lt"/>
              </a:rPr>
              <a:t>14 July 2015</a:t>
            </a:r>
            <a:r>
              <a:rPr lang="en-US" sz="1600" b="1" dirty="0" smtClean="0">
                <a:latin typeface="+mj-lt"/>
              </a:rPr>
              <a:t>, </a:t>
            </a:r>
            <a:r>
              <a:rPr lang="en-US" sz="1600" b="1" dirty="0" smtClean="0">
                <a:solidFill>
                  <a:srgbClr val="FF0000"/>
                </a:solidFill>
                <a:latin typeface="+mj-lt"/>
              </a:rPr>
              <a:t>PM2</a:t>
            </a:r>
            <a:endParaRPr lang="en-US" sz="1600" b="1" dirty="0">
              <a:solidFill>
                <a:srgbClr val="FF0000"/>
              </a:solidFill>
              <a:latin typeface="+mj-lt"/>
            </a:endParaRPr>
          </a:p>
        </p:txBody>
      </p:sp>
      <p:sp>
        <p:nvSpPr>
          <p:cNvPr id="11" name="Rectangle 10"/>
          <p:cNvSpPr/>
          <p:nvPr/>
        </p:nvSpPr>
        <p:spPr bwMode="auto">
          <a:xfrm>
            <a:off x="6019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smtClean="0">
                <a:latin typeface="+mj-lt"/>
              </a:rPr>
              <a:t>Conduct </a:t>
            </a:r>
            <a:r>
              <a:rPr lang="en-US" sz="1600" dirty="0">
                <a:latin typeface="+mj-lt"/>
              </a:rPr>
              <a:t>meeting according to </a:t>
            </a:r>
            <a:r>
              <a:rPr lang="en-US" sz="1600" dirty="0" smtClean="0">
                <a:latin typeface="+mj-lt"/>
              </a:rPr>
              <a:t>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p>
        </p:txBody>
      </p:sp>
      <p:sp>
        <p:nvSpPr>
          <p:cNvPr id="12" name="Rectangle 11"/>
          <p:cNvSpPr/>
          <p:nvPr/>
        </p:nvSpPr>
        <p:spPr bwMode="auto">
          <a:xfrm>
            <a:off x="6019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Thursday</a:t>
            </a:r>
            <a:endParaRPr lang="en-US" sz="1600" b="1" dirty="0">
              <a:latin typeface="+mj-lt"/>
            </a:endParaRPr>
          </a:p>
          <a:p>
            <a:pPr algn="ctr">
              <a:defRPr/>
            </a:pPr>
            <a:r>
              <a:rPr lang="en-US" sz="1600" b="1" dirty="0" smtClean="0">
                <a:latin typeface="+mj-lt"/>
              </a:rPr>
              <a:t>14 May 2015, </a:t>
            </a:r>
            <a:r>
              <a:rPr lang="en-US" sz="1600" b="1" dirty="0">
                <a:latin typeface="+mj-lt"/>
              </a:rPr>
              <a:t>PM1</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AU" i="1" dirty="0" smtClean="0"/>
              <a:t>Hawaii in July 2015</a:t>
            </a:r>
            <a:r>
              <a:rPr lang="en-AU" i="1" dirty="0" smtClean="0"/>
              <a:t>, adjourns</a:t>
            </a:r>
          </a:p>
          <a:p>
            <a:pPr lvl="1"/>
            <a:r>
              <a:rPr lang="en-AU" dirty="0" smtClean="0"/>
              <a:t>Moved:</a:t>
            </a:r>
          </a:p>
          <a:p>
            <a:pPr lvl="1"/>
            <a:r>
              <a:rPr lang="en-AU" dirty="0" smtClean="0"/>
              <a:t>Seconded:</a:t>
            </a:r>
          </a:p>
          <a:p>
            <a:pPr lvl="1"/>
            <a:r>
              <a:rPr lang="en-AU" dirty="0" smtClean="0"/>
              <a:t>Result: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material</a:t>
            </a:r>
            <a:endParaRPr lang="en-AU" dirty="0"/>
          </a:p>
        </p:txBody>
      </p:sp>
      <p:sp>
        <p:nvSpPr>
          <p:cNvPr id="3" name="Content Placeholder 2"/>
          <p:cNvSpPr>
            <a:spLocks noGrp="1"/>
          </p:cNvSpPr>
          <p:nvPr>
            <p:ph idx="1"/>
          </p:nvPr>
        </p:nvSpPr>
        <p:spPr/>
        <p:txBody>
          <a:bodyPr/>
          <a:lstStyle/>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33233178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a:t>
            </a:r>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Process: what are the processes that should be followed in interactions with SC6?</a:t>
            </a:r>
            <a:endParaRPr lang="en-AU" dirty="0"/>
          </a:p>
        </p:txBody>
      </p:sp>
      <p:sp>
        <p:nvSpPr>
          <p:cNvPr id="3" name="Content Placeholder 2"/>
          <p:cNvSpPr>
            <a:spLocks noGrp="1"/>
          </p:cNvSpPr>
          <p:nvPr>
            <p:ph idx="1"/>
          </p:nvPr>
        </p:nvSpPr>
        <p:spPr/>
        <p:txBody>
          <a:bodyPr/>
          <a:lstStyle/>
          <a:p>
            <a:pPr lvl="1"/>
            <a:r>
              <a:rPr lang="en-AU" dirty="0" smtClean="0"/>
              <a:t>The following pages contain draft processes for interactions with SC6</a:t>
            </a:r>
          </a:p>
          <a:p>
            <a:pPr lvl="1"/>
            <a:r>
              <a:rPr lang="en-AU" dirty="0" smtClean="0"/>
              <a:t>Once refined and agreed by the SC6, they will be documented as an operations manual and approved by IEEE 802 EC</a:t>
            </a:r>
          </a:p>
          <a:p>
            <a:pPr lvl="1"/>
            <a:r>
              <a:rPr lang="en-AU" dirty="0" smtClean="0"/>
              <a:t>The draft process include:</a:t>
            </a:r>
          </a:p>
          <a:p>
            <a:pPr lvl="2"/>
            <a:r>
              <a:rPr lang="en-AU" dirty="0" smtClean="0"/>
              <a:t>How </a:t>
            </a:r>
            <a:r>
              <a:rPr lang="en-AU" dirty="0"/>
              <a:t>does a WG send a liaison to SC6</a:t>
            </a:r>
            <a:r>
              <a:rPr lang="en-AU" dirty="0" smtClean="0"/>
              <a:t>?</a:t>
            </a:r>
          </a:p>
          <a:p>
            <a:pPr lvl="2"/>
            <a:r>
              <a:rPr lang="en-AU" dirty="0"/>
              <a:t>H</a:t>
            </a:r>
            <a:r>
              <a:rPr lang="en-AU" dirty="0" smtClean="0"/>
              <a:t>ow </a:t>
            </a:r>
            <a:r>
              <a:rPr lang="en-AU" dirty="0"/>
              <a:t>does a WG send a draft (or ratified standard) to SC6 for information or review</a:t>
            </a:r>
            <a:r>
              <a:rPr lang="en-AU" dirty="0" smtClean="0"/>
              <a:t>?</a:t>
            </a:r>
          </a:p>
          <a:p>
            <a:pPr lvl="2"/>
            <a:r>
              <a:rPr lang="en-AU" dirty="0" smtClean="0"/>
              <a:t>How </a:t>
            </a:r>
            <a:r>
              <a:rPr lang="en-AU" dirty="0"/>
              <a:t>does a WG submit a standard for ratification under the PSDO process</a:t>
            </a:r>
            <a:r>
              <a:rPr lang="en-AU" dirty="0" smtClean="0"/>
              <a:t>?</a:t>
            </a:r>
          </a:p>
          <a:p>
            <a:pPr lvl="2"/>
            <a:r>
              <a:rPr lang="en-AU" dirty="0" smtClean="0"/>
              <a:t>How </a:t>
            </a:r>
            <a:r>
              <a:rPr lang="en-AU" dirty="0"/>
              <a:t>does a WG submit response to any comments received during the PSDO process?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29425229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Process: how does a WG send a liaison to SC6?</a:t>
            </a:r>
            <a:endParaRPr lang="en-AU" dirty="0"/>
          </a:p>
        </p:txBody>
      </p:sp>
      <p:sp>
        <p:nvSpPr>
          <p:cNvPr id="3" name="Content Placeholder 2"/>
          <p:cNvSpPr>
            <a:spLocks noGrp="1"/>
          </p:cNvSpPr>
          <p:nvPr>
            <p:ph idx="1"/>
          </p:nvPr>
        </p:nvSpPr>
        <p:spPr/>
        <p:txBody>
          <a:bodyPr/>
          <a:lstStyle/>
          <a:p>
            <a:pPr lvl="1"/>
            <a:r>
              <a:rPr lang="en-AU" dirty="0" smtClean="0"/>
              <a:t>Development</a:t>
            </a:r>
          </a:p>
          <a:p>
            <a:pPr lvl="2"/>
            <a:r>
              <a:rPr lang="en-AU" dirty="0" smtClean="0"/>
              <a:t>The WG may develop a proposed liaison at any time</a:t>
            </a:r>
          </a:p>
          <a:p>
            <a:pPr lvl="2"/>
            <a:r>
              <a:rPr lang="en-AU" dirty="0" smtClean="0"/>
              <a:t>It is suggested that the WG coordinate with the IEEE 802 JTC1 SC </a:t>
            </a:r>
          </a:p>
          <a:p>
            <a:pPr lvl="1"/>
            <a:r>
              <a:rPr lang="en-AU" dirty="0" smtClean="0"/>
              <a:t>Approval</a:t>
            </a:r>
          </a:p>
          <a:p>
            <a:pPr lvl="2"/>
            <a:r>
              <a:rPr lang="en-AU" dirty="0" smtClean="0"/>
              <a:t>The WG and then the IEEE 802 EC must approve liaisons to SC6</a:t>
            </a:r>
          </a:p>
          <a:p>
            <a:pPr lvl="1"/>
            <a:r>
              <a:rPr lang="en-AU" dirty="0" smtClean="0"/>
              <a:t>Transmission</a:t>
            </a:r>
          </a:p>
          <a:p>
            <a:pPr lvl="2"/>
            <a:r>
              <a:rPr lang="en-AU" dirty="0" smtClean="0"/>
              <a:t>The WG Chair is responsible for transmitting the liaison to the SC6 Secretary</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75</a:t>
            </a:fld>
            <a:endParaRPr lang="en-US"/>
          </a:p>
        </p:txBody>
      </p:sp>
    </p:spTree>
    <p:extLst>
      <p:ext uri="{BB962C8B-B14F-4D97-AF65-F5344CB8AC3E}">
        <p14:creationId xmlns:p14="http://schemas.microsoft.com/office/powerpoint/2010/main" val="95319422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Process: how does a WG send a draft (or ratified standard) to SC6 for information or review?</a:t>
            </a:r>
            <a:endParaRPr lang="en-AU" dirty="0"/>
          </a:p>
        </p:txBody>
      </p:sp>
      <p:sp>
        <p:nvSpPr>
          <p:cNvPr id="3" name="Content Placeholder 2"/>
          <p:cNvSpPr>
            <a:spLocks noGrp="1"/>
          </p:cNvSpPr>
          <p:nvPr>
            <p:ph idx="1"/>
          </p:nvPr>
        </p:nvSpPr>
        <p:spPr/>
        <p:txBody>
          <a:bodyPr/>
          <a:lstStyle/>
          <a:p>
            <a:pPr lvl="1"/>
            <a:r>
              <a:rPr lang="en-AU" dirty="0" smtClean="0"/>
              <a:t>Development</a:t>
            </a:r>
          </a:p>
          <a:p>
            <a:pPr lvl="2"/>
            <a:r>
              <a:rPr lang="en-AU" dirty="0" smtClean="0"/>
              <a:t>The WG may decide to send a draft (or a ratified standard) to SC6 for information or review at any time</a:t>
            </a:r>
          </a:p>
          <a:p>
            <a:pPr lvl="2"/>
            <a:r>
              <a:rPr lang="en-AU" dirty="0" smtClean="0"/>
              <a:t>It is suggested that the WG coordinate with the IEEE 802 JTC1 SC</a:t>
            </a:r>
          </a:p>
          <a:p>
            <a:pPr lvl="2"/>
            <a:r>
              <a:rPr lang="en-AU" dirty="0"/>
              <a:t>The WG Chair must work with IEEE-SA staff to ensure the inclusion of appropriate front </a:t>
            </a:r>
            <a:r>
              <a:rPr lang="en-AU" dirty="0" smtClean="0"/>
              <a:t>matter </a:t>
            </a:r>
          </a:p>
          <a:p>
            <a:pPr lvl="1"/>
            <a:r>
              <a:rPr lang="en-AU" dirty="0" smtClean="0"/>
              <a:t>Approval</a:t>
            </a:r>
          </a:p>
          <a:p>
            <a:pPr lvl="2"/>
            <a:r>
              <a:rPr lang="en-AU" dirty="0" smtClean="0"/>
              <a:t>The WG and the IEEE 802 EC must approve sending a draft (or a ratified standard) to SC6 and the request for any SC6 action</a:t>
            </a:r>
          </a:p>
          <a:p>
            <a:pPr lvl="3"/>
            <a:r>
              <a:rPr lang="en-AU" dirty="0" smtClean="0"/>
              <a:t>The approval will normally be on the IEEE 802 EC consent agenda </a:t>
            </a:r>
          </a:p>
          <a:p>
            <a:pPr lvl="1"/>
            <a:r>
              <a:rPr lang="en-AU" dirty="0" smtClean="0"/>
              <a:t>Transmission</a:t>
            </a:r>
          </a:p>
          <a:p>
            <a:pPr lvl="2"/>
            <a:r>
              <a:rPr lang="en-AU" dirty="0" smtClean="0"/>
              <a:t>The WG Chair is responsible for notifying the SC6 Secretary that a draft (or a ratified standard) is available and any action expected of SC6</a:t>
            </a:r>
          </a:p>
          <a:p>
            <a:pPr lvl="3"/>
            <a:r>
              <a:rPr lang="en-AU" dirty="0" smtClean="0"/>
              <a:t>Normally the draft will be held in an IEEE 802 WG private area with only the user name/password sent to SC6</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76</a:t>
            </a:fld>
            <a:endParaRPr lang="en-US"/>
          </a:p>
        </p:txBody>
      </p:sp>
    </p:spTree>
    <p:extLst>
      <p:ext uri="{BB962C8B-B14F-4D97-AF65-F5344CB8AC3E}">
        <p14:creationId xmlns:p14="http://schemas.microsoft.com/office/powerpoint/2010/main" val="370927670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Process: how does a WG submit a standard for ratification under the PSDO process?</a:t>
            </a:r>
            <a:endParaRPr lang="en-AU" dirty="0"/>
          </a:p>
        </p:txBody>
      </p:sp>
      <p:sp>
        <p:nvSpPr>
          <p:cNvPr id="3" name="Content Placeholder 2"/>
          <p:cNvSpPr>
            <a:spLocks noGrp="1"/>
          </p:cNvSpPr>
          <p:nvPr>
            <p:ph idx="1"/>
          </p:nvPr>
        </p:nvSpPr>
        <p:spPr/>
        <p:txBody>
          <a:bodyPr/>
          <a:lstStyle/>
          <a:p>
            <a:pPr lvl="1"/>
            <a:r>
              <a:rPr lang="en-AU" dirty="0" smtClean="0"/>
              <a:t>Development</a:t>
            </a:r>
          </a:p>
          <a:p>
            <a:pPr lvl="2"/>
            <a:r>
              <a:rPr lang="en-AU" dirty="0" smtClean="0"/>
              <a:t>A WG may decide to submit a standard for ratification at any time</a:t>
            </a:r>
          </a:p>
          <a:p>
            <a:pPr lvl="2"/>
            <a:r>
              <a:rPr lang="en-AU" dirty="0" smtClean="0"/>
              <a:t>It is suggested that the WG coordinate with the IEEE 802 JTC1 SC </a:t>
            </a:r>
          </a:p>
          <a:p>
            <a:pPr lvl="1"/>
            <a:r>
              <a:rPr lang="en-AU" dirty="0" smtClean="0"/>
              <a:t>Approval</a:t>
            </a:r>
          </a:p>
          <a:p>
            <a:pPr lvl="2"/>
            <a:r>
              <a:rPr lang="en-AU" dirty="0" smtClean="0"/>
              <a:t>The WG and the IEEE 802 EC shall approve submitting a standard for ratification under the PSDO process</a:t>
            </a:r>
          </a:p>
          <a:p>
            <a:pPr lvl="1"/>
            <a:r>
              <a:rPr lang="en-AU" dirty="0" smtClean="0"/>
              <a:t>Transmission</a:t>
            </a:r>
          </a:p>
          <a:p>
            <a:pPr lvl="2"/>
            <a:r>
              <a:rPr lang="en-AU" dirty="0"/>
              <a:t>The WG Chair shall </a:t>
            </a:r>
            <a:r>
              <a:rPr lang="en-AU" dirty="0" smtClean="0"/>
              <a:t>request the </a:t>
            </a:r>
            <a:r>
              <a:rPr lang="en-AU" dirty="0"/>
              <a:t>IEEE-SA staff </a:t>
            </a:r>
            <a:r>
              <a:rPr lang="en-AU" dirty="0" smtClean="0"/>
              <a:t>liaison to arrange the execution of the PSDO process</a:t>
            </a:r>
          </a:p>
          <a:p>
            <a:pPr lvl="2"/>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77</a:t>
            </a:fld>
            <a:endParaRPr lang="en-US"/>
          </a:p>
        </p:txBody>
      </p:sp>
    </p:spTree>
    <p:extLst>
      <p:ext uri="{BB962C8B-B14F-4D97-AF65-F5344CB8AC3E}">
        <p14:creationId xmlns:p14="http://schemas.microsoft.com/office/powerpoint/2010/main" val="73658211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Process: how does a WG submit response to any comments received during the PSDO process?</a:t>
            </a:r>
            <a:endParaRPr lang="en-AU" dirty="0"/>
          </a:p>
        </p:txBody>
      </p:sp>
      <p:sp>
        <p:nvSpPr>
          <p:cNvPr id="3" name="Content Placeholder 2"/>
          <p:cNvSpPr>
            <a:spLocks noGrp="1"/>
          </p:cNvSpPr>
          <p:nvPr>
            <p:ph idx="1"/>
          </p:nvPr>
        </p:nvSpPr>
        <p:spPr/>
        <p:txBody>
          <a:bodyPr/>
          <a:lstStyle/>
          <a:p>
            <a:pPr lvl="1"/>
            <a:r>
              <a:rPr lang="en-AU" dirty="0" smtClean="0"/>
              <a:t>Development</a:t>
            </a:r>
          </a:p>
          <a:p>
            <a:pPr lvl="2"/>
            <a:r>
              <a:rPr lang="en-AU" dirty="0" smtClean="0"/>
              <a:t>A WG is responsible for developing responses to any comments received during the PSDO process</a:t>
            </a:r>
          </a:p>
          <a:p>
            <a:pPr lvl="2"/>
            <a:r>
              <a:rPr lang="en-AU" dirty="0" smtClean="0"/>
              <a:t>It is suggested that the WG coordinate with the IEEE 802 JTC1 SC </a:t>
            </a:r>
          </a:p>
          <a:p>
            <a:pPr lvl="1"/>
            <a:r>
              <a:rPr lang="en-AU" dirty="0" smtClean="0"/>
              <a:t>Approval</a:t>
            </a:r>
          </a:p>
          <a:p>
            <a:pPr lvl="2"/>
            <a:r>
              <a:rPr lang="en-AU" dirty="0" smtClean="0"/>
              <a:t>The WG and the IEEE 802 EC shall approve submitting any responses to comments received during the PSDO process</a:t>
            </a:r>
          </a:p>
          <a:p>
            <a:pPr lvl="1"/>
            <a:r>
              <a:rPr lang="en-AU" dirty="0" smtClean="0"/>
              <a:t>Transmission</a:t>
            </a:r>
          </a:p>
          <a:p>
            <a:pPr lvl="2"/>
            <a:r>
              <a:rPr lang="en-AU" dirty="0"/>
              <a:t>The WG Chair is responsible for sending any responses to the SC6 Secretary</a:t>
            </a:r>
          </a:p>
          <a:p>
            <a:pPr lvl="2"/>
            <a:r>
              <a:rPr lang="en-AU" dirty="0"/>
              <a:t>The WG Chair shall notify the IEEE-SA staff liaison so that they can ensure the next step of the PSDO process is executed</a:t>
            </a:r>
          </a:p>
          <a:p>
            <a:pPr lvl="1"/>
            <a:endParaRPr lang="en-AU" dirty="0" smtClean="0"/>
          </a:p>
          <a:p>
            <a:pPr lvl="2"/>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78</a:t>
            </a:fld>
            <a:endParaRPr lang="en-US"/>
          </a:p>
        </p:txBody>
      </p:sp>
    </p:spTree>
    <p:extLst>
      <p:ext uri="{BB962C8B-B14F-4D97-AF65-F5344CB8AC3E}">
        <p14:creationId xmlns:p14="http://schemas.microsoft.com/office/powerpoint/2010/main" val="1827802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plenary meeting in </a:t>
            </a:r>
            <a:r>
              <a:rPr lang="en-AU" dirty="0" smtClean="0"/>
              <a:t>May 2015 </a:t>
            </a:r>
            <a:r>
              <a:rPr lang="en-AU" dirty="0" smtClean="0"/>
              <a:t>in </a:t>
            </a:r>
            <a:r>
              <a:rPr lang="en-AU" dirty="0" smtClean="0"/>
              <a:t>Vancouver</a:t>
            </a:r>
            <a:endParaRPr lang="en-AU" dirty="0" smtClean="0"/>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t>
            </a:r>
          </a:p>
          <a:p>
            <a:pPr lvl="1"/>
            <a:r>
              <a:rPr lang="en-AU" dirty="0" smtClean="0"/>
              <a:t>Review </a:t>
            </a:r>
            <a:r>
              <a:rPr lang="en-AU" dirty="0" smtClean="0"/>
              <a:t>activities at </a:t>
            </a:r>
            <a:r>
              <a:rPr lang="en-AU" dirty="0" smtClean="0"/>
              <a:t>Belgium </a:t>
            </a:r>
            <a:r>
              <a:rPr lang="en-AU" dirty="0" smtClean="0"/>
              <a:t>SC6  meeting </a:t>
            </a:r>
          </a:p>
          <a:p>
            <a:pPr lvl="2"/>
            <a:r>
              <a:rPr lang="en-AU" dirty="0" smtClean="0"/>
              <a:t>Hear report from </a:t>
            </a:r>
            <a:r>
              <a:rPr lang="en-AU" dirty="0" err="1" smtClean="0"/>
              <a:t>HoD</a:t>
            </a:r>
            <a:endParaRPr lang="en-AU" dirty="0" smtClean="0"/>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9</a:t>
            </a:fld>
            <a:endParaRPr lang="en-US"/>
          </a:p>
        </p:txBody>
      </p:sp>
    </p:spTree>
    <p:extLst>
      <p:ext uri="{BB962C8B-B14F-4D97-AF65-F5344CB8AC3E}">
        <p14:creationId xmlns:p14="http://schemas.microsoft.com/office/powerpoint/2010/main" val="4241330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7148</Words>
  <Application>Microsoft Office PowerPoint</Application>
  <PresentationFormat>On-screen Show (4:3)</PresentationFormat>
  <Paragraphs>1103</Paragraphs>
  <Slides>78</Slides>
  <Notes>12</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78</vt:i4>
      </vt:variant>
    </vt:vector>
  </HeadingPairs>
  <TitlesOfParts>
    <vt:vector size="82" baseType="lpstr">
      <vt:lpstr>802-11-Submission</vt:lpstr>
      <vt:lpstr>Acrobat Document</vt:lpstr>
      <vt:lpstr>Packager Shell Object</vt:lpstr>
      <vt:lpstr>Adobe Acrobat Document</vt:lpstr>
      <vt:lpstr>IEEE 802 JTC1 Standing Committee July 2015 agenda</vt:lpstr>
      <vt:lpstr>This presentation will be used to run the IEEE 802 JTC1 SC meetings in Hawaii in July 2015</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IEEE 802 JTC1 SC has two slots at the Hawaii plenary meeting, but will probably only need one slot</vt:lpstr>
      <vt:lpstr>The IEEE 802 JTC1 SC has a high level list of agenda items to be considered</vt:lpstr>
      <vt:lpstr>The IEEE 802 JTC1 SC has a high level list of agenda items to be considered</vt:lpstr>
      <vt:lpstr>The IEEE 802 JTC1 SC will consider approving its agenda for the Hawaii meeting</vt:lpstr>
      <vt:lpstr>The IEEE 802 JTC1 SC will consider approval of the minutes of its Vancouver meeting</vt:lpstr>
      <vt:lpstr>The goals of the IEEE 802 JTC1 SC were reaffirmed by the IEEE 802 EC in March 2014</vt:lpstr>
      <vt:lpstr>The IEEE 802 WGs continue to liaise drafts to SC6 for their information</vt:lpstr>
      <vt:lpstr>IEEE 802.11 WG has liaised a variety of drafts from complete TGs  to SC6</vt:lpstr>
      <vt:lpstr>IEEE 802.11 WG is liaised a variety of drafts from active TGs  to SC6</vt:lpstr>
      <vt:lpstr>The SC will discuss drafts that should be liaised from the IEEE 802.11 WG</vt:lpstr>
      <vt:lpstr>IEEE 802.1 WG has liaised a variety of drafts to SC6</vt:lpstr>
      <vt:lpstr>The SC will discuss drafts that should be liaised from the IEEE 802.1 WG</vt:lpstr>
      <vt:lpstr>IEEE 802.3 WG has liaised a variety of drafts to SC6</vt:lpstr>
      <vt:lpstr>The SC will discuss drafts that should be liaised from the IEEE 802.3 WG</vt:lpstr>
      <vt:lpstr>The SC may discuss the possibility of liaising IEEE 802.15 drafts to SC6</vt:lpstr>
      <vt:lpstr>IEEE 802.22 WG will continue to consider drafts for liaison</vt:lpstr>
      <vt:lpstr>IEEE 802.22 WG has liaised a variety of drafts to SC6</vt:lpstr>
      <vt:lpstr>IEEE 802 continues to notify SC6 of various new projects</vt:lpstr>
      <vt:lpstr>ISO/IEC JTC1/SC6/WG7 has expressed interest in the activities of IEEE 802.24 WG …</vt:lpstr>
      <vt:lpstr>… and the IEEE 802 HoD responded by passing on a deck related to 802.24</vt:lpstr>
      <vt:lpstr>The SC had previously heard about a PSDO tracking initiative by IEEE staff …</vt:lpstr>
      <vt:lpstr>… based on a draft PSDO process</vt:lpstr>
      <vt:lpstr>The new Central Desktop area for the “Adoption of IEEE 802 standards by ISO/IEC JTC1” is ready to go</vt:lpstr>
      <vt:lpstr>The new Central Desktop area for the “Adoption of IEEE 802 standards by ISO/IEC JTC1” is ready to go</vt:lpstr>
      <vt:lpstr>The SC will hear a final call for volunteers as a Vice Chair</vt:lpstr>
      <vt:lpstr>The SC will consider recommending to the IEEE 802 EC the appointment of a Vice Chair for the SC</vt:lpstr>
      <vt:lpstr>IEEE 802 has pushed 13 standards completely through the PSDO ratification process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 has ten standards in the pipeline for ratification under the PSDO</vt:lpstr>
      <vt:lpstr>IEEE 802.11ac-2013 FDIS closes 11 July 2015</vt:lpstr>
      <vt:lpstr>IEEE 802.11af-2013 FDIS closes 11 July 2015</vt:lpstr>
      <vt:lpstr>IEEE 802-2014 FDIS closes 2 Nov 2015</vt:lpstr>
      <vt:lpstr>IEEE 802.1Xbx-2014 is waiting for start of FDIS</vt:lpstr>
      <vt:lpstr>IEEE 802.1Q-Rev-2014 is waiting for start of FDIS</vt:lpstr>
      <vt:lpstr>IEEE 802.1AX-2014 FDIS closes on 19 Nov 2015</vt:lpstr>
      <vt:lpstr>IEEE 802.1BR-2012 will be submitted to 60 day pre-ballot soon</vt:lpstr>
      <vt:lpstr>IEEE 802.1BA-2011 will be submitted to 60 day pre-ballot soon</vt:lpstr>
      <vt:lpstr>IEEE 802.3.1-2013 FDIS ballot passed with 100% approval</vt:lpstr>
      <vt:lpstr>802.22a will be sent to PSDO when 802.22 completes the PSDO process</vt:lpstr>
      <vt:lpstr>The SC will hear a report on the SC6 meeting in Ghent in May 2015</vt:lpstr>
      <vt:lpstr>Introduction</vt:lpstr>
      <vt:lpstr>WG1 Significant</vt:lpstr>
      <vt:lpstr>WG7 Significant</vt:lpstr>
      <vt:lpstr>SC6 Significant</vt:lpstr>
      <vt:lpstr>The next SC6 meeting will be in February 2016  in Xi'an, China </vt:lpstr>
      <vt:lpstr>Volunteers will be sought for the IEEE 802 delegation to SC6 in February 2016</vt:lpstr>
      <vt:lpstr>All the security proposal based on TePA  in SC6 appear to be on hold or abandoned</vt:lpstr>
      <vt:lpstr>All the other old proposals in SC6 of interest to IEEE 802 appear to be on hold or abandoned</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Are there any other matters for consideration by IEEE 802 JTC1 SC?</vt:lpstr>
      <vt:lpstr>The IEEE 802 JTC1 SC will adjourn for the week</vt:lpstr>
      <vt:lpstr>Additional material</vt:lpstr>
      <vt:lpstr>The SC agreed in Nov 2014 on a process for developing &amp; approving PSDO comment resolutions</vt:lpstr>
      <vt:lpstr>Process: what are the processes that should be followed in interactions with SC6?</vt:lpstr>
      <vt:lpstr>Process: how does a WG send a liaison to SC6?</vt:lpstr>
      <vt:lpstr>Process: how does a WG send a draft (or ratified standard) to SC6 for information or review?</vt:lpstr>
      <vt:lpstr>Process: how does a WG submit a standard for ratification under the PSDO process?</vt:lpstr>
      <vt:lpstr>Process: how does a WG submit response to any comments received during the PSDO process?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2015-06-29T06:22:08Z</dcterms:modified>
</cp:coreProperties>
</file>