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2" r:id="rId2"/>
  </p:sldMasterIdLst>
  <p:notesMasterIdLst>
    <p:notesMasterId r:id="rId47"/>
  </p:notesMasterIdLst>
  <p:handoutMasterIdLst>
    <p:handoutMasterId r:id="rId48"/>
  </p:handoutMasterIdLst>
  <p:sldIdLst>
    <p:sldId id="269" r:id="rId3"/>
    <p:sldId id="370" r:id="rId4"/>
    <p:sldId id="380" r:id="rId5"/>
    <p:sldId id="381" r:id="rId6"/>
    <p:sldId id="371" r:id="rId7"/>
    <p:sldId id="372" r:id="rId8"/>
    <p:sldId id="383" r:id="rId9"/>
    <p:sldId id="384" r:id="rId10"/>
    <p:sldId id="373" r:id="rId11"/>
    <p:sldId id="386" r:id="rId12"/>
    <p:sldId id="387" r:id="rId13"/>
    <p:sldId id="396" r:id="rId14"/>
    <p:sldId id="414" r:id="rId15"/>
    <p:sldId id="417" r:id="rId16"/>
    <p:sldId id="401" r:id="rId17"/>
    <p:sldId id="402" r:id="rId18"/>
    <p:sldId id="416" r:id="rId19"/>
    <p:sldId id="403" r:id="rId20"/>
    <p:sldId id="411" r:id="rId21"/>
    <p:sldId id="412" r:id="rId22"/>
    <p:sldId id="413" r:id="rId23"/>
    <p:sldId id="404" r:id="rId24"/>
    <p:sldId id="406" r:id="rId25"/>
    <p:sldId id="415" r:id="rId26"/>
    <p:sldId id="405" r:id="rId27"/>
    <p:sldId id="418" r:id="rId28"/>
    <p:sldId id="419" r:id="rId29"/>
    <p:sldId id="407" r:id="rId30"/>
    <p:sldId id="408" r:id="rId31"/>
    <p:sldId id="388" r:id="rId32"/>
    <p:sldId id="389" r:id="rId33"/>
    <p:sldId id="390" r:id="rId34"/>
    <p:sldId id="391" r:id="rId35"/>
    <p:sldId id="392" r:id="rId36"/>
    <p:sldId id="393" r:id="rId37"/>
    <p:sldId id="398" r:id="rId38"/>
    <p:sldId id="399" r:id="rId39"/>
    <p:sldId id="400" r:id="rId40"/>
    <p:sldId id="397" r:id="rId41"/>
    <p:sldId id="395" r:id="rId42"/>
    <p:sldId id="379" r:id="rId43"/>
    <p:sldId id="422" r:id="rId44"/>
    <p:sldId id="420" r:id="rId45"/>
    <p:sldId id="421" r:id="rId46"/>
  </p:sldIdLst>
  <p:sldSz cx="9144000" cy="6858000" type="screen4x3"/>
  <p:notesSz cx="6858000" cy="9296400"/>
  <p:defaultTextStyle>
    <a:defPPr>
      <a:defRPr lang="en-US"/>
    </a:defPPr>
    <a:lvl1pPr algn="l" rtl="0" fontAlgn="base">
      <a:spcBef>
        <a:spcPct val="0"/>
      </a:spcBef>
      <a:spcAft>
        <a:spcPct val="0"/>
      </a:spcAft>
      <a:defRPr sz="2400" b="1"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b="1"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b="1"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b="1"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b="1" kern="1200">
        <a:solidFill>
          <a:schemeClr val="tx1"/>
        </a:solidFill>
        <a:latin typeface="Times New Roman" pitchFamily="18" charset="0"/>
        <a:ea typeface="+mn-ea"/>
        <a:cs typeface="Arial" charset="0"/>
      </a:defRPr>
    </a:lvl5pPr>
    <a:lvl6pPr marL="2286000" algn="l" defTabSz="914400" rtl="0" eaLnBrk="1" latinLnBrk="0" hangingPunct="1">
      <a:defRPr sz="2400" b="1" kern="1200">
        <a:solidFill>
          <a:schemeClr val="tx1"/>
        </a:solidFill>
        <a:latin typeface="Times New Roman" pitchFamily="18" charset="0"/>
        <a:ea typeface="+mn-ea"/>
        <a:cs typeface="Arial" charset="0"/>
      </a:defRPr>
    </a:lvl6pPr>
    <a:lvl7pPr marL="2743200" algn="l" defTabSz="914400" rtl="0" eaLnBrk="1" latinLnBrk="0" hangingPunct="1">
      <a:defRPr sz="2400" b="1" kern="1200">
        <a:solidFill>
          <a:schemeClr val="tx1"/>
        </a:solidFill>
        <a:latin typeface="Times New Roman" pitchFamily="18" charset="0"/>
        <a:ea typeface="+mn-ea"/>
        <a:cs typeface="Arial" charset="0"/>
      </a:defRPr>
    </a:lvl7pPr>
    <a:lvl8pPr marL="3200400" algn="l" defTabSz="914400" rtl="0" eaLnBrk="1" latinLnBrk="0" hangingPunct="1">
      <a:defRPr sz="2400" b="1" kern="1200">
        <a:solidFill>
          <a:schemeClr val="tx1"/>
        </a:solidFill>
        <a:latin typeface="Times New Roman" pitchFamily="18" charset="0"/>
        <a:ea typeface="+mn-ea"/>
        <a:cs typeface="Arial" charset="0"/>
      </a:defRPr>
    </a:lvl8pPr>
    <a:lvl9pPr marL="3657600" algn="l" defTabSz="914400" rtl="0" eaLnBrk="1" latinLnBrk="0" hangingPunct="1">
      <a:defRPr sz="2400" b="1"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3">
          <p15:clr>
            <a:srgbClr val="A4A3A4"/>
          </p15:clr>
        </p15:guide>
        <p15:guide id="2" pos="284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00CC99"/>
    <a:srgbClr val="FF33CC"/>
    <a:srgbClr val="66FF99"/>
    <a:srgbClr val="FF9966"/>
    <a:srgbClr val="FF9933"/>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580" autoAdjust="0"/>
    <p:restoredTop sz="96233" autoAdjust="0"/>
  </p:normalViewPr>
  <p:slideViewPr>
    <p:cSldViewPr>
      <p:cViewPr varScale="1">
        <p:scale>
          <a:sx n="63" d="100"/>
          <a:sy n="63" d="100"/>
        </p:scale>
        <p:origin x="120" y="66"/>
      </p:cViewPr>
      <p:guideLst>
        <p:guide orient="horz" pos="2160"/>
        <p:guide pos="2880"/>
      </p:guideLst>
    </p:cSldViewPr>
  </p:slideViewPr>
  <p:outlineViewPr>
    <p:cViewPr>
      <p:scale>
        <a:sx n="33" d="100"/>
        <a:sy n="33" d="100"/>
      </p:scale>
      <p:origin x="0" y="-3042"/>
    </p:cViewPr>
  </p:outlineViewPr>
  <p:notesTextViewPr>
    <p:cViewPr>
      <p:scale>
        <a:sx n="100" d="100"/>
        <a:sy n="100" d="100"/>
      </p:scale>
      <p:origin x="0" y="0"/>
    </p:cViewPr>
  </p:notesTextViewPr>
  <p:sorterViewPr>
    <p:cViewPr varScale="1">
      <p:scale>
        <a:sx n="100" d="100"/>
        <a:sy n="100" d="100"/>
      </p:scale>
      <p:origin x="0" y="4214"/>
    </p:cViewPr>
  </p:sorterViewPr>
  <p:notesViewPr>
    <p:cSldViewPr>
      <p:cViewPr>
        <p:scale>
          <a:sx n="100" d="100"/>
          <a:sy n="100" d="100"/>
        </p:scale>
        <p:origin x="-1506" y="42"/>
      </p:cViewPr>
      <p:guideLst>
        <p:guide orient="horz" pos="2163"/>
        <p:guide pos="284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975100" y="174625"/>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eaLnBrk="0" hangingPunct="0">
              <a:defRPr sz="1400">
                <a:cs typeface="+mn-cs"/>
              </a:defRPr>
            </a:lvl1pPr>
          </a:lstStyle>
          <a:p>
            <a:pPr>
              <a:defRPr/>
            </a:pPr>
            <a:r>
              <a:rPr lang="en-US"/>
              <a:t>doc.: IEEE </a:t>
            </a:r>
            <a:r>
              <a:rPr lang="en-US" smtClean="0"/>
              <a:t>802.11-12/0038r6</a:t>
            </a:r>
            <a:endParaRPr lang="en-US"/>
          </a:p>
        </p:txBody>
      </p:sp>
      <p:sp>
        <p:nvSpPr>
          <p:cNvPr id="3075" name="Rectangle 3"/>
          <p:cNvSpPr>
            <a:spLocks noGrp="1" noChangeArrowheads="1"/>
          </p:cNvSpPr>
          <p:nvPr>
            <p:ph type="dt" sz="quarter" idx="1"/>
          </p:nvPr>
        </p:nvSpPr>
        <p:spPr bwMode="auto">
          <a:xfrm>
            <a:off x="687388" y="174625"/>
            <a:ext cx="712787"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eaLnBrk="0" hangingPunct="0">
              <a:defRPr sz="1400">
                <a:cs typeface="+mn-cs"/>
              </a:defRPr>
            </a:lvl1pPr>
          </a:lstStyle>
          <a:p>
            <a:pPr>
              <a:defRPr/>
            </a:pPr>
            <a:r>
              <a:rPr lang="en-US"/>
              <a:t>Nov 2012</a:t>
            </a:r>
          </a:p>
        </p:txBody>
      </p:sp>
      <p:sp>
        <p:nvSpPr>
          <p:cNvPr id="3076" name="Rectangle 4"/>
          <p:cNvSpPr>
            <a:spLocks noGrp="1" noChangeArrowheads="1"/>
          </p:cNvSpPr>
          <p:nvPr>
            <p:ph type="ftr" sz="quarter" idx="2"/>
          </p:nvPr>
        </p:nvSpPr>
        <p:spPr bwMode="auto">
          <a:xfrm>
            <a:off x="5781675" y="8997950"/>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eaLnBrk="0" hangingPunct="0">
              <a:defRPr sz="1200" b="0">
                <a:cs typeface="+mn-cs"/>
              </a:defRPr>
            </a:lvl1pPr>
          </a:lstStyle>
          <a:p>
            <a:pPr>
              <a:defRPr/>
            </a:pPr>
            <a:r>
              <a:rPr lang="en-US"/>
              <a:t>Adrian Stephens, Intel Corporation</a:t>
            </a:r>
          </a:p>
        </p:txBody>
      </p:sp>
      <p:sp>
        <p:nvSpPr>
          <p:cNvPr id="3077" name="Rectangle 5"/>
          <p:cNvSpPr>
            <a:spLocks noGrp="1" noChangeArrowheads="1"/>
          </p:cNvSpPr>
          <p:nvPr>
            <p:ph type="sldNum" sz="quarter" idx="3"/>
          </p:nvPr>
        </p:nvSpPr>
        <p:spPr bwMode="auto">
          <a:xfrm>
            <a:off x="3095625" y="89979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8213" eaLnBrk="0" hangingPunct="0">
              <a:defRPr sz="1200" b="0">
                <a:cs typeface="+mn-cs"/>
              </a:defRPr>
            </a:lvl1pPr>
          </a:lstStyle>
          <a:p>
            <a:pPr>
              <a:defRPr/>
            </a:pPr>
            <a:r>
              <a:rPr lang="en-US"/>
              <a:t>Page </a:t>
            </a:r>
            <a:fld id="{188CB6CF-F406-492A-98CC-DBE1410B43AE}" type="slidenum">
              <a:rPr lang="en-US"/>
              <a:pPr>
                <a:defRPr/>
              </a:pPr>
              <a:t>‹#›</a:t>
            </a:fld>
            <a:endParaRPr lang="en-US"/>
          </a:p>
        </p:txBody>
      </p:sp>
      <p:sp>
        <p:nvSpPr>
          <p:cNvPr id="5126" name="Line 6"/>
          <p:cNvSpPr>
            <a:spLocks noChangeShapeType="1"/>
          </p:cNvSpPr>
          <p:nvPr/>
        </p:nvSpPr>
        <p:spPr bwMode="auto">
          <a:xfrm>
            <a:off x="685800" y="387350"/>
            <a:ext cx="5486400" cy="0"/>
          </a:xfrm>
          <a:prstGeom prst="line">
            <a:avLst/>
          </a:prstGeom>
          <a:noFill/>
          <a:ln w="12700">
            <a:solidFill>
              <a:schemeClr val="tx1"/>
            </a:solidFill>
            <a:round/>
            <a:headEnd type="none" w="sm" len="sm"/>
            <a:tailEnd type="none" w="sm" len="sm"/>
          </a:ln>
        </p:spPr>
        <p:txBody>
          <a:bodyPr wrap="none" anchor="ctr"/>
          <a:lstStyle/>
          <a:p>
            <a:pPr eaLnBrk="0" hangingPunct="0">
              <a:defRPr/>
            </a:pPr>
            <a:endParaRPr lang="en-US">
              <a:cs typeface="+mn-cs"/>
            </a:endParaRPr>
          </a:p>
        </p:txBody>
      </p:sp>
      <p:sp>
        <p:nvSpPr>
          <p:cNvPr id="35847" name="Rectangle 7"/>
          <p:cNvSpPr>
            <a:spLocks noChangeArrowheads="1"/>
          </p:cNvSpPr>
          <p:nvPr/>
        </p:nvSpPr>
        <p:spPr bwMode="auto">
          <a:xfrm>
            <a:off x="685800" y="8997950"/>
            <a:ext cx="703263" cy="182563"/>
          </a:xfrm>
          <a:prstGeom prst="rect">
            <a:avLst/>
          </a:prstGeom>
          <a:noFill/>
          <a:ln>
            <a:noFill/>
          </a:ln>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eaLnBrk="0" hangingPunct="0">
              <a:defRPr/>
            </a:pPr>
            <a:r>
              <a:rPr lang="en-US" sz="1200" b="0" smtClean="0">
                <a:cs typeface="+mn-cs"/>
              </a:rPr>
              <a:t>Submission</a:t>
            </a:r>
          </a:p>
        </p:txBody>
      </p:sp>
      <p:sp>
        <p:nvSpPr>
          <p:cNvPr id="5128" name="Line 8"/>
          <p:cNvSpPr>
            <a:spLocks noChangeShapeType="1"/>
          </p:cNvSpPr>
          <p:nvPr/>
        </p:nvSpPr>
        <p:spPr bwMode="auto">
          <a:xfrm>
            <a:off x="685800" y="8986838"/>
            <a:ext cx="5638800" cy="0"/>
          </a:xfrm>
          <a:prstGeom prst="line">
            <a:avLst/>
          </a:prstGeom>
          <a:noFill/>
          <a:ln w="12700">
            <a:solidFill>
              <a:schemeClr val="tx1"/>
            </a:solidFill>
            <a:round/>
            <a:headEnd type="none" w="sm" len="sm"/>
            <a:tailEnd type="none" w="sm" len="sm"/>
          </a:ln>
        </p:spPr>
        <p:txBody>
          <a:bodyPr wrap="none" anchor="ctr"/>
          <a:lstStyle/>
          <a:p>
            <a:pPr eaLnBrk="0" hangingPunct="0">
              <a:defRPr/>
            </a:pPr>
            <a:endParaRPr lang="en-US">
              <a:cs typeface="+mn-cs"/>
            </a:endParaRPr>
          </a:p>
        </p:txBody>
      </p:sp>
    </p:spTree>
    <p:extLst>
      <p:ext uri="{BB962C8B-B14F-4D97-AF65-F5344CB8AC3E}">
        <p14:creationId xmlns:p14="http://schemas.microsoft.com/office/powerpoint/2010/main" val="41857415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572125"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eaLnBrk="0" hangingPunct="0">
              <a:defRPr sz="1400">
                <a:cs typeface="+mn-cs"/>
              </a:defRPr>
            </a:lvl1pPr>
          </a:lstStyle>
          <a:p>
            <a:pPr>
              <a:defRPr/>
            </a:pPr>
            <a:r>
              <a:rPr lang="en-US"/>
              <a:t>doc.: IEEE 802.11-11/0051r2</a:t>
            </a:r>
          </a:p>
        </p:txBody>
      </p:sp>
      <p:sp>
        <p:nvSpPr>
          <p:cNvPr id="2051" name="Rectangle 3"/>
          <p:cNvSpPr>
            <a:spLocks noGrp="1" noChangeArrowheads="1"/>
          </p:cNvSpPr>
          <p:nvPr>
            <p:ph type="dt" idx="1"/>
          </p:nvPr>
        </p:nvSpPr>
        <p:spPr bwMode="auto">
          <a:xfrm>
            <a:off x="646113" y="98425"/>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eaLnBrk="0" hangingPunct="0">
              <a:defRPr sz="1400">
                <a:cs typeface="+mn-cs"/>
              </a:defRPr>
            </a:lvl1pPr>
          </a:lstStyle>
          <a:p>
            <a:pPr>
              <a:defRPr/>
            </a:pPr>
            <a:r>
              <a:rPr lang="en-US"/>
              <a:t>May 2011</a:t>
            </a:r>
          </a:p>
        </p:txBody>
      </p:sp>
      <p:sp>
        <p:nvSpPr>
          <p:cNvPr id="27652" name="Rectangle 4"/>
          <p:cNvSpPr>
            <a:spLocks noGrp="1" noRot="1" noChangeAspect="1" noChangeArrowheads="1" noTextEdit="1"/>
          </p:cNvSpPr>
          <p:nvPr>
            <p:ph type="sldImg" idx="2"/>
          </p:nvPr>
        </p:nvSpPr>
        <p:spPr bwMode="auto">
          <a:xfrm>
            <a:off x="1112838" y="701675"/>
            <a:ext cx="4635500" cy="3476625"/>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14400" y="4416425"/>
            <a:ext cx="5029200" cy="4184650"/>
          </a:xfrm>
          <a:prstGeom prst="rect">
            <a:avLst/>
          </a:prstGeom>
          <a:noFill/>
          <a:ln w="9525">
            <a:noFill/>
            <a:miter lim="800000"/>
            <a:headEnd/>
            <a:tailEnd/>
          </a:ln>
          <a:effectLst/>
        </p:spPr>
        <p:txBody>
          <a:bodyPr vert="horz" wrap="square" lIns="94112" tIns="46259" rIns="94112" bIns="462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287963" y="9001125"/>
            <a:ext cx="925512"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8788" lvl="4" algn="r" defTabSz="938213" eaLnBrk="0" hangingPunct="0">
              <a:defRPr sz="1200" b="0">
                <a:cs typeface="+mn-cs"/>
              </a:defRPr>
            </a:lvl5pPr>
          </a:lstStyle>
          <a:p>
            <a:pPr lvl="4">
              <a:defRPr/>
            </a:pPr>
            <a:r>
              <a:rPr lang="en-US"/>
              <a:t>Adrian Stephens, Intel Corporation</a:t>
            </a:r>
          </a:p>
        </p:txBody>
      </p:sp>
      <p:sp>
        <p:nvSpPr>
          <p:cNvPr id="2055" name="Rectangle 7"/>
          <p:cNvSpPr>
            <a:spLocks noGrp="1" noChangeArrowheads="1"/>
          </p:cNvSpPr>
          <p:nvPr>
            <p:ph type="sldNum" sz="quarter" idx="5"/>
          </p:nvPr>
        </p:nvSpPr>
        <p:spPr bwMode="auto">
          <a:xfrm>
            <a:off x="3181350" y="900112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eaLnBrk="0" hangingPunct="0">
              <a:defRPr sz="1200" b="0">
                <a:cs typeface="+mn-cs"/>
              </a:defRPr>
            </a:lvl1pPr>
          </a:lstStyle>
          <a:p>
            <a:pPr>
              <a:defRPr/>
            </a:pPr>
            <a:r>
              <a:rPr lang="en-US"/>
              <a:t>Page </a:t>
            </a:r>
            <a:fld id="{B09C50DC-C5E9-4BFE-93CC-99CF3DDD6751}" type="slidenum">
              <a:rPr lang="en-US"/>
              <a:pPr>
                <a:defRPr/>
              </a:pPr>
              <a:t>‹#›</a:t>
            </a:fld>
            <a:endParaRPr lang="en-US"/>
          </a:p>
        </p:txBody>
      </p:sp>
      <p:sp>
        <p:nvSpPr>
          <p:cNvPr id="25608" name="Rectangle 8"/>
          <p:cNvSpPr>
            <a:spLocks noChangeArrowheads="1"/>
          </p:cNvSpPr>
          <p:nvPr/>
        </p:nvSpPr>
        <p:spPr bwMode="auto">
          <a:xfrm>
            <a:off x="715963" y="9001125"/>
            <a:ext cx="703262" cy="182563"/>
          </a:xfrm>
          <a:prstGeom prst="rect">
            <a:avLst/>
          </a:prstGeom>
          <a:noFill/>
          <a:ln>
            <a:noFill/>
          </a:ln>
          <a:extLst/>
        </p:spPr>
        <p:txBody>
          <a:bodyPr wrap="none" lIns="0" tIns="0" rIns="0" bIns="0">
            <a:spAutoFit/>
          </a:bodyPr>
          <a:lstStyle>
            <a:lvl1pPr defTabSz="919163">
              <a:defRPr sz="2400" b="1">
                <a:solidFill>
                  <a:schemeClr val="tx1"/>
                </a:solidFill>
                <a:latin typeface="Times New Roman" panose="02020603050405020304" pitchFamily="18" charset="0"/>
              </a:defRPr>
            </a:lvl1pPr>
            <a:lvl2pPr marL="742950" indent="-285750" defTabSz="919163">
              <a:defRPr sz="2400" b="1">
                <a:solidFill>
                  <a:schemeClr val="tx1"/>
                </a:solidFill>
                <a:latin typeface="Times New Roman" panose="02020603050405020304" pitchFamily="18" charset="0"/>
              </a:defRPr>
            </a:lvl2pPr>
            <a:lvl3pPr marL="1143000" indent="-228600" defTabSz="919163">
              <a:defRPr sz="2400" b="1">
                <a:solidFill>
                  <a:schemeClr val="tx1"/>
                </a:solidFill>
                <a:latin typeface="Times New Roman" panose="02020603050405020304" pitchFamily="18" charset="0"/>
              </a:defRPr>
            </a:lvl3pPr>
            <a:lvl4pPr marL="1600200" indent="-228600" defTabSz="919163">
              <a:defRPr sz="2400" b="1">
                <a:solidFill>
                  <a:schemeClr val="tx1"/>
                </a:solidFill>
                <a:latin typeface="Times New Roman" panose="02020603050405020304" pitchFamily="18" charset="0"/>
              </a:defRPr>
            </a:lvl4pPr>
            <a:lvl5pPr marL="2057400" indent="-228600" defTabSz="919163">
              <a:defRPr sz="2400" b="1">
                <a:solidFill>
                  <a:schemeClr val="tx1"/>
                </a:solidFill>
                <a:latin typeface="Times New Roman" panose="02020603050405020304" pitchFamily="18" charset="0"/>
              </a:defRPr>
            </a:lvl5pPr>
            <a:lvl6pPr marL="2514600" indent="-228600" defTabSz="91916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1916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1916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19163" eaLnBrk="0" fontAlgn="base" hangingPunct="0">
              <a:spcBef>
                <a:spcPct val="0"/>
              </a:spcBef>
              <a:spcAft>
                <a:spcPct val="0"/>
              </a:spcAft>
              <a:defRPr sz="2400" b="1">
                <a:solidFill>
                  <a:schemeClr val="tx1"/>
                </a:solidFill>
                <a:latin typeface="Times New Roman" panose="02020603050405020304" pitchFamily="18" charset="0"/>
              </a:defRPr>
            </a:lvl9pPr>
          </a:lstStyle>
          <a:p>
            <a:pPr eaLnBrk="0" hangingPunct="0">
              <a:defRPr/>
            </a:pPr>
            <a:r>
              <a:rPr lang="en-US" sz="1200" b="0" smtClean="0">
                <a:cs typeface="+mn-cs"/>
              </a:rPr>
              <a:t>Submission</a:t>
            </a:r>
          </a:p>
        </p:txBody>
      </p:sp>
      <p:sp>
        <p:nvSpPr>
          <p:cNvPr id="4105" name="Line 9"/>
          <p:cNvSpPr>
            <a:spLocks noChangeShapeType="1"/>
          </p:cNvSpPr>
          <p:nvPr/>
        </p:nvSpPr>
        <p:spPr bwMode="auto">
          <a:xfrm>
            <a:off x="715963" y="8999538"/>
            <a:ext cx="5426075" cy="0"/>
          </a:xfrm>
          <a:prstGeom prst="line">
            <a:avLst/>
          </a:prstGeom>
          <a:noFill/>
          <a:ln w="12700">
            <a:solidFill>
              <a:schemeClr val="tx1"/>
            </a:solidFill>
            <a:round/>
            <a:headEnd type="none" w="sm" len="sm"/>
            <a:tailEnd type="none" w="sm" len="sm"/>
          </a:ln>
        </p:spPr>
        <p:txBody>
          <a:bodyPr wrap="none" anchor="ctr"/>
          <a:lstStyle/>
          <a:p>
            <a:pPr eaLnBrk="0" hangingPunct="0">
              <a:defRPr/>
            </a:pPr>
            <a:endParaRPr lang="en-US">
              <a:cs typeface="+mn-cs"/>
            </a:endParaRPr>
          </a:p>
        </p:txBody>
      </p:sp>
      <p:sp>
        <p:nvSpPr>
          <p:cNvPr id="4106" name="Line 10"/>
          <p:cNvSpPr>
            <a:spLocks noChangeShapeType="1"/>
          </p:cNvSpPr>
          <p:nvPr/>
        </p:nvSpPr>
        <p:spPr bwMode="auto">
          <a:xfrm>
            <a:off x="639763" y="296863"/>
            <a:ext cx="5578475" cy="0"/>
          </a:xfrm>
          <a:prstGeom prst="line">
            <a:avLst/>
          </a:prstGeom>
          <a:noFill/>
          <a:ln w="12700">
            <a:solidFill>
              <a:schemeClr val="tx1"/>
            </a:solidFill>
            <a:round/>
            <a:headEnd type="none" w="sm" len="sm"/>
            <a:tailEnd type="none" w="sm" len="sm"/>
          </a:ln>
        </p:spPr>
        <p:txBody>
          <a:bodyPr wrap="none" anchor="ctr"/>
          <a:lstStyle/>
          <a:p>
            <a:pPr eaLnBrk="0" hangingPunct="0">
              <a:defRPr/>
            </a:pPr>
            <a:endParaRPr lang="en-US">
              <a:cs typeface="+mn-cs"/>
            </a:endParaRPr>
          </a:p>
        </p:txBody>
      </p:sp>
    </p:spTree>
    <p:extLst>
      <p:ext uri="{BB962C8B-B14F-4D97-AF65-F5344CB8AC3E}">
        <p14:creationId xmlns:p14="http://schemas.microsoft.com/office/powerpoint/2010/main" val="2773631342"/>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hdr" sz="quarter"/>
          </p:nvPr>
        </p:nvSpPr>
        <p:spPr>
          <a:noFill/>
        </p:spPr>
        <p:txBody>
          <a:bodyPr/>
          <a:lstStyle/>
          <a:p>
            <a:r>
              <a:rPr lang="en-US" altLang="en-US" smtClean="0">
                <a:cs typeface="Arial" charset="0"/>
              </a:rPr>
              <a:t>doc.: IEEE 802.11-11/0051r2</a:t>
            </a:r>
          </a:p>
        </p:txBody>
      </p:sp>
      <p:sp>
        <p:nvSpPr>
          <p:cNvPr id="31746" name="Rectangle 3"/>
          <p:cNvSpPr>
            <a:spLocks noGrp="1" noChangeArrowheads="1"/>
          </p:cNvSpPr>
          <p:nvPr>
            <p:ph type="dt" sz="quarter" idx="1"/>
          </p:nvPr>
        </p:nvSpPr>
        <p:spPr>
          <a:noFill/>
        </p:spPr>
        <p:txBody>
          <a:bodyPr/>
          <a:lstStyle/>
          <a:p>
            <a:r>
              <a:rPr lang="en-US" altLang="en-US" smtClean="0">
                <a:cs typeface="Arial" charset="0"/>
              </a:rPr>
              <a:t>May 2011</a:t>
            </a:r>
          </a:p>
        </p:txBody>
      </p:sp>
      <p:sp>
        <p:nvSpPr>
          <p:cNvPr id="31747" name="Rectangle 6"/>
          <p:cNvSpPr>
            <a:spLocks noGrp="1" noChangeArrowheads="1"/>
          </p:cNvSpPr>
          <p:nvPr>
            <p:ph type="ftr" sz="quarter" idx="4"/>
          </p:nvPr>
        </p:nvSpPr>
        <p:spPr>
          <a:noFill/>
        </p:spPr>
        <p:txBody>
          <a:bodyPr/>
          <a:lstStyle/>
          <a:p>
            <a:pPr lvl="4"/>
            <a:r>
              <a:rPr lang="en-US" altLang="en-US" smtClean="0">
                <a:cs typeface="Arial" charset="0"/>
              </a:rPr>
              <a:t>Adrian Stephens, Intel Corporation</a:t>
            </a:r>
          </a:p>
        </p:txBody>
      </p:sp>
      <p:sp>
        <p:nvSpPr>
          <p:cNvPr id="31748" name="Rectangle 7"/>
          <p:cNvSpPr>
            <a:spLocks noGrp="1" noChangeArrowheads="1"/>
          </p:cNvSpPr>
          <p:nvPr>
            <p:ph type="sldNum" sz="quarter" idx="5"/>
          </p:nvPr>
        </p:nvSpPr>
        <p:spPr>
          <a:noFill/>
        </p:spPr>
        <p:txBody>
          <a:bodyPr/>
          <a:lstStyle/>
          <a:p>
            <a:r>
              <a:rPr lang="en-US" altLang="en-US" smtClean="0">
                <a:cs typeface="Arial" charset="0"/>
              </a:rPr>
              <a:t>Page </a:t>
            </a:r>
            <a:fld id="{17A261D3-4320-4079-9205-9D0E95786EFF}" type="slidenum">
              <a:rPr lang="en-US" altLang="en-US" smtClean="0">
                <a:cs typeface="Arial" charset="0"/>
              </a:rPr>
              <a:pPr/>
              <a:t>1</a:t>
            </a:fld>
            <a:endParaRPr lang="en-US" altLang="en-US" smtClean="0">
              <a:cs typeface="Arial" charset="0"/>
            </a:endParaRPr>
          </a:p>
        </p:txBody>
      </p:sp>
      <p:sp>
        <p:nvSpPr>
          <p:cNvPr id="31749" name="Rectangle 2"/>
          <p:cNvSpPr>
            <a:spLocks noGrp="1" noRot="1" noChangeAspect="1" noChangeArrowheads="1" noTextEdit="1"/>
          </p:cNvSpPr>
          <p:nvPr>
            <p:ph type="sldImg"/>
          </p:nvPr>
        </p:nvSpPr>
        <p:spPr>
          <a:ln/>
        </p:spPr>
      </p:sp>
      <p:sp>
        <p:nvSpPr>
          <p:cNvPr id="31750" name="Rectangle 3"/>
          <p:cNvSpPr>
            <a:spLocks noGrp="1" noChangeArrowheads="1"/>
          </p:cNvSpPr>
          <p:nvPr>
            <p:ph type="body" idx="1"/>
          </p:nvPr>
        </p:nvSpPr>
        <p:spPr>
          <a:noFill/>
          <a:ln/>
        </p:spPr>
        <p:txBody>
          <a:bodyPr/>
          <a:lstStyle/>
          <a:p>
            <a:endParaRPr lang="en-GB" altLang="en-US" smtClean="0"/>
          </a:p>
        </p:txBody>
      </p:sp>
    </p:spTree>
    <p:extLst>
      <p:ext uri="{BB962C8B-B14F-4D97-AF65-F5344CB8AC3E}">
        <p14:creationId xmlns:p14="http://schemas.microsoft.com/office/powerpoint/2010/main" val="3003803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July 2015</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Adrian Stephens, Intel Corporation</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31CC98B7-D6F5-4FA5-8B6E-493193D0DB4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July 2015</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Adrian Stephens, Intel Corporation</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744D5B62-A02A-4350-8FB2-834DFA23896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July 2015</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Adrian Stephens, Intel Corporation</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3183FE8-D7C7-4389-8CB1-ED7E5BD0935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r>
              <a:rPr lang="en-US"/>
              <a:t>July 2015</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Adrian Stephens, Intel Corporation</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7059E897-653B-4466-A5A7-D0E7B7003C2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July 2015</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Adrian Stephens, Intel Corporation</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EA372A7E-86C9-4620-92DB-5CB85508F3E6}"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a:t>July 2015</a:t>
            </a:r>
          </a:p>
        </p:txBody>
      </p:sp>
      <p:sp>
        <p:nvSpPr>
          <p:cNvPr id="5" name="Footer Placeholder 4"/>
          <p:cNvSpPr>
            <a:spLocks noGrp="1"/>
          </p:cNvSpPr>
          <p:nvPr>
            <p:ph type="ftr" sz="quarter" idx="11"/>
          </p:nvPr>
        </p:nvSpPr>
        <p:spPr/>
        <p:txBody>
          <a:bodyPr/>
          <a:lstStyle>
            <a:lvl1pPr>
              <a:defRPr/>
            </a:lvl1pPr>
          </a:lstStyle>
          <a:p>
            <a:pPr>
              <a:defRPr/>
            </a:pPr>
            <a:r>
              <a:rPr lang="en-US"/>
              <a:t>Adrian Stephens, Intel Corporation</a:t>
            </a:r>
          </a:p>
        </p:txBody>
      </p:sp>
      <p:sp>
        <p:nvSpPr>
          <p:cNvPr id="6" name="Slide Number Placeholder 5"/>
          <p:cNvSpPr>
            <a:spLocks noGrp="1"/>
          </p:cNvSpPr>
          <p:nvPr>
            <p:ph type="sldNum" sz="quarter" idx="12"/>
          </p:nvPr>
        </p:nvSpPr>
        <p:spPr/>
        <p:txBody>
          <a:bodyPr/>
          <a:lstStyle>
            <a:lvl1pPr>
              <a:defRPr/>
            </a:lvl1pPr>
          </a:lstStyle>
          <a:p>
            <a:pPr>
              <a:defRPr/>
            </a:pPr>
            <a:fld id="{A29B472E-C4B3-42D8-A880-078E3C8F5C69}"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July 2015</a:t>
            </a:r>
          </a:p>
        </p:txBody>
      </p:sp>
      <p:sp>
        <p:nvSpPr>
          <p:cNvPr id="5" name="Footer Placeholder 4"/>
          <p:cNvSpPr>
            <a:spLocks noGrp="1"/>
          </p:cNvSpPr>
          <p:nvPr>
            <p:ph type="ftr" sz="quarter" idx="11"/>
          </p:nvPr>
        </p:nvSpPr>
        <p:spPr/>
        <p:txBody>
          <a:bodyPr/>
          <a:lstStyle>
            <a:lvl1pPr>
              <a:defRPr/>
            </a:lvl1pPr>
          </a:lstStyle>
          <a:p>
            <a:pPr>
              <a:defRPr/>
            </a:pPr>
            <a:r>
              <a:rPr lang="en-US"/>
              <a:t>Adrian Stephens, Intel Corporation</a:t>
            </a:r>
          </a:p>
        </p:txBody>
      </p:sp>
      <p:sp>
        <p:nvSpPr>
          <p:cNvPr id="6" name="Slide Number Placeholder 5"/>
          <p:cNvSpPr>
            <a:spLocks noGrp="1"/>
          </p:cNvSpPr>
          <p:nvPr>
            <p:ph type="sldNum" sz="quarter" idx="12"/>
          </p:nvPr>
        </p:nvSpPr>
        <p:spPr/>
        <p:txBody>
          <a:bodyPr/>
          <a:lstStyle>
            <a:lvl1pPr>
              <a:defRPr/>
            </a:lvl1pPr>
          </a:lstStyle>
          <a:p>
            <a:pPr>
              <a:defRPr/>
            </a:pPr>
            <a:fld id="{3AD33CB0-3C56-4294-9C22-2ECDED91C44B}"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July 2015</a:t>
            </a:r>
          </a:p>
        </p:txBody>
      </p:sp>
      <p:sp>
        <p:nvSpPr>
          <p:cNvPr id="5" name="Footer Placeholder 4"/>
          <p:cNvSpPr>
            <a:spLocks noGrp="1"/>
          </p:cNvSpPr>
          <p:nvPr>
            <p:ph type="ftr" sz="quarter" idx="11"/>
          </p:nvPr>
        </p:nvSpPr>
        <p:spPr/>
        <p:txBody>
          <a:bodyPr/>
          <a:lstStyle>
            <a:lvl1pPr>
              <a:defRPr/>
            </a:lvl1pPr>
          </a:lstStyle>
          <a:p>
            <a:pPr>
              <a:defRPr/>
            </a:pPr>
            <a:r>
              <a:rPr lang="en-US"/>
              <a:t>Adrian Stephens, Intel Corporation</a:t>
            </a:r>
          </a:p>
        </p:txBody>
      </p:sp>
      <p:sp>
        <p:nvSpPr>
          <p:cNvPr id="6" name="Slide Number Placeholder 5"/>
          <p:cNvSpPr>
            <a:spLocks noGrp="1"/>
          </p:cNvSpPr>
          <p:nvPr>
            <p:ph type="sldNum" sz="quarter" idx="12"/>
          </p:nvPr>
        </p:nvSpPr>
        <p:spPr/>
        <p:txBody>
          <a:bodyPr/>
          <a:lstStyle>
            <a:lvl1pPr>
              <a:defRPr/>
            </a:lvl1pPr>
          </a:lstStyle>
          <a:p>
            <a:pPr>
              <a:defRPr/>
            </a:pPr>
            <a:fld id="{F019B718-57D8-4E47-B8B2-E1DD180AA42E}"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a:t>July 2015</a:t>
            </a:r>
          </a:p>
        </p:txBody>
      </p:sp>
      <p:sp>
        <p:nvSpPr>
          <p:cNvPr id="6" name="Footer Placeholder 4"/>
          <p:cNvSpPr>
            <a:spLocks noGrp="1"/>
          </p:cNvSpPr>
          <p:nvPr>
            <p:ph type="ftr" sz="quarter" idx="11"/>
          </p:nvPr>
        </p:nvSpPr>
        <p:spPr/>
        <p:txBody>
          <a:bodyPr/>
          <a:lstStyle>
            <a:lvl1pPr>
              <a:defRPr/>
            </a:lvl1pPr>
          </a:lstStyle>
          <a:p>
            <a:pPr>
              <a:defRPr/>
            </a:pPr>
            <a:r>
              <a:rPr lang="en-US"/>
              <a:t>Adrian Stephens, Intel Corporation</a:t>
            </a:r>
          </a:p>
        </p:txBody>
      </p:sp>
      <p:sp>
        <p:nvSpPr>
          <p:cNvPr id="7" name="Slide Number Placeholder 5"/>
          <p:cNvSpPr>
            <a:spLocks noGrp="1"/>
          </p:cNvSpPr>
          <p:nvPr>
            <p:ph type="sldNum" sz="quarter" idx="12"/>
          </p:nvPr>
        </p:nvSpPr>
        <p:spPr/>
        <p:txBody>
          <a:bodyPr/>
          <a:lstStyle>
            <a:lvl1pPr>
              <a:defRPr/>
            </a:lvl1pPr>
          </a:lstStyle>
          <a:p>
            <a:pPr>
              <a:defRPr/>
            </a:pPr>
            <a:fld id="{2F273C20-87E3-4633-ADBD-4F3CEB659777}"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a:t>July 2015</a:t>
            </a:r>
          </a:p>
        </p:txBody>
      </p:sp>
      <p:sp>
        <p:nvSpPr>
          <p:cNvPr id="8" name="Footer Placeholder 4"/>
          <p:cNvSpPr>
            <a:spLocks noGrp="1"/>
          </p:cNvSpPr>
          <p:nvPr>
            <p:ph type="ftr" sz="quarter" idx="11"/>
          </p:nvPr>
        </p:nvSpPr>
        <p:spPr/>
        <p:txBody>
          <a:bodyPr/>
          <a:lstStyle>
            <a:lvl1pPr>
              <a:defRPr/>
            </a:lvl1pPr>
          </a:lstStyle>
          <a:p>
            <a:pPr>
              <a:defRPr/>
            </a:pPr>
            <a:r>
              <a:rPr lang="en-US"/>
              <a:t>Adrian Stephens, Intel Corporation</a:t>
            </a:r>
          </a:p>
        </p:txBody>
      </p:sp>
      <p:sp>
        <p:nvSpPr>
          <p:cNvPr id="9" name="Slide Number Placeholder 5"/>
          <p:cNvSpPr>
            <a:spLocks noGrp="1"/>
          </p:cNvSpPr>
          <p:nvPr>
            <p:ph type="sldNum" sz="quarter" idx="12"/>
          </p:nvPr>
        </p:nvSpPr>
        <p:spPr/>
        <p:txBody>
          <a:bodyPr/>
          <a:lstStyle>
            <a:lvl1pPr>
              <a:defRPr/>
            </a:lvl1pPr>
          </a:lstStyle>
          <a:p>
            <a:pPr>
              <a:defRPr/>
            </a:pPr>
            <a:fld id="{81AF7023-0550-43CD-82DA-2436219B3B62}"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a:t>July 2015</a:t>
            </a:r>
          </a:p>
        </p:txBody>
      </p:sp>
      <p:sp>
        <p:nvSpPr>
          <p:cNvPr id="4" name="Footer Placeholder 4"/>
          <p:cNvSpPr>
            <a:spLocks noGrp="1"/>
          </p:cNvSpPr>
          <p:nvPr>
            <p:ph type="ftr" sz="quarter" idx="11"/>
          </p:nvPr>
        </p:nvSpPr>
        <p:spPr/>
        <p:txBody>
          <a:bodyPr/>
          <a:lstStyle>
            <a:lvl1pPr>
              <a:defRPr/>
            </a:lvl1pPr>
          </a:lstStyle>
          <a:p>
            <a:pPr>
              <a:defRPr/>
            </a:pPr>
            <a:r>
              <a:rPr lang="en-US"/>
              <a:t>Adrian Stephens, Intel Corporation</a:t>
            </a:r>
          </a:p>
        </p:txBody>
      </p:sp>
      <p:sp>
        <p:nvSpPr>
          <p:cNvPr id="5" name="Slide Number Placeholder 5"/>
          <p:cNvSpPr>
            <a:spLocks noGrp="1"/>
          </p:cNvSpPr>
          <p:nvPr>
            <p:ph type="sldNum" sz="quarter" idx="12"/>
          </p:nvPr>
        </p:nvSpPr>
        <p:spPr/>
        <p:txBody>
          <a:bodyPr/>
          <a:lstStyle>
            <a:lvl1pPr>
              <a:defRPr/>
            </a:lvl1pPr>
          </a:lstStyle>
          <a:p>
            <a:pPr>
              <a:defRPr/>
            </a:pPr>
            <a:fld id="{B7319684-D665-41A4-895B-E45044C09DA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11"/>
          <p:cNvCxnSpPr>
            <a:cxnSpLocks noChangeShapeType="1"/>
          </p:cNvCxnSpPr>
          <p:nvPr userDrawn="1"/>
        </p:nvCxnSpPr>
        <p:spPr bwMode="auto">
          <a:xfrm>
            <a:off x="685800" y="609600"/>
            <a:ext cx="7856538" cy="0"/>
          </a:xfrm>
          <a:prstGeom prst="line">
            <a:avLst/>
          </a:prstGeom>
          <a:noFill/>
          <a:ln w="12700" algn="ctr">
            <a:solidFill>
              <a:schemeClr val="tx1"/>
            </a:solidFill>
            <a:round/>
            <a:headEnd type="none" w="sm" len="sm"/>
            <a:tailEnd type="none" w="sm" len="sm"/>
          </a:ln>
        </p:spPr>
      </p:cxn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96913" y="333375"/>
            <a:ext cx="955675" cy="276225"/>
          </a:xfrm>
        </p:spPr>
        <p:txBody>
          <a:bodyPr/>
          <a:lstStyle>
            <a:lvl1pPr>
              <a:defRPr/>
            </a:lvl1pPr>
          </a:lstStyle>
          <a:p>
            <a:pPr>
              <a:defRPr/>
            </a:pPr>
            <a:r>
              <a:rPr lang="en-US"/>
              <a:t>July 2015</a:t>
            </a:r>
          </a:p>
        </p:txBody>
      </p:sp>
      <p:sp>
        <p:nvSpPr>
          <p:cNvPr id="6" name="Rectangle 5"/>
          <p:cNvSpPr>
            <a:spLocks noGrp="1" noChangeArrowheads="1"/>
          </p:cNvSpPr>
          <p:nvPr>
            <p:ph type="ftr" sz="quarter" idx="11"/>
          </p:nvPr>
        </p:nvSpPr>
        <p:spPr/>
        <p:txBody>
          <a:bodyPr/>
          <a:lstStyle>
            <a:lvl1pPr>
              <a:defRPr/>
            </a:lvl1pPr>
          </a:lstStyle>
          <a:p>
            <a:pPr>
              <a:defRPr/>
            </a:pPr>
            <a:r>
              <a:rPr lang="en-US"/>
              <a:t>Adrian Stephens, Intel Corporation</a:t>
            </a:r>
          </a:p>
        </p:txBody>
      </p:sp>
      <p:sp>
        <p:nvSpPr>
          <p:cNvPr id="7" name="Rectangle 6"/>
          <p:cNvSpPr>
            <a:spLocks noGrp="1" noChangeArrowheads="1"/>
          </p:cNvSpPr>
          <p:nvPr>
            <p:ph type="sldNum" sz="quarter" idx="12"/>
          </p:nvPr>
        </p:nvSpPr>
        <p:spPr/>
        <p:txBody>
          <a:bodyPr/>
          <a:lstStyle>
            <a:lvl1pPr>
              <a:defRPr/>
            </a:lvl1pPr>
          </a:lstStyle>
          <a:p>
            <a:pPr>
              <a:defRPr/>
            </a:pPr>
            <a:r>
              <a:rPr lang="en-US"/>
              <a:t>Slide </a:t>
            </a:r>
            <a:fld id="{92A81C98-AE3C-41CC-A3BC-6232291636D4}"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July 2015</a:t>
            </a:r>
          </a:p>
        </p:txBody>
      </p:sp>
      <p:sp>
        <p:nvSpPr>
          <p:cNvPr id="3" name="Footer Placeholder 4"/>
          <p:cNvSpPr>
            <a:spLocks noGrp="1"/>
          </p:cNvSpPr>
          <p:nvPr>
            <p:ph type="ftr" sz="quarter" idx="11"/>
          </p:nvPr>
        </p:nvSpPr>
        <p:spPr/>
        <p:txBody>
          <a:bodyPr/>
          <a:lstStyle>
            <a:lvl1pPr>
              <a:defRPr/>
            </a:lvl1pPr>
          </a:lstStyle>
          <a:p>
            <a:pPr>
              <a:defRPr/>
            </a:pPr>
            <a:r>
              <a:rPr lang="en-US"/>
              <a:t>Adrian Stephens, Intel Corporation</a:t>
            </a:r>
          </a:p>
        </p:txBody>
      </p:sp>
      <p:sp>
        <p:nvSpPr>
          <p:cNvPr id="4" name="Slide Number Placeholder 5"/>
          <p:cNvSpPr>
            <a:spLocks noGrp="1"/>
          </p:cNvSpPr>
          <p:nvPr>
            <p:ph type="sldNum" sz="quarter" idx="12"/>
          </p:nvPr>
        </p:nvSpPr>
        <p:spPr/>
        <p:txBody>
          <a:bodyPr/>
          <a:lstStyle>
            <a:lvl1pPr>
              <a:defRPr/>
            </a:lvl1pPr>
          </a:lstStyle>
          <a:p>
            <a:pPr>
              <a:defRPr/>
            </a:pPr>
            <a:fld id="{6F8C598E-0020-4AEA-AB58-5CB3C33E21A8}"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July 2015</a:t>
            </a:r>
          </a:p>
        </p:txBody>
      </p:sp>
      <p:sp>
        <p:nvSpPr>
          <p:cNvPr id="6" name="Footer Placeholder 4"/>
          <p:cNvSpPr>
            <a:spLocks noGrp="1"/>
          </p:cNvSpPr>
          <p:nvPr>
            <p:ph type="ftr" sz="quarter" idx="11"/>
          </p:nvPr>
        </p:nvSpPr>
        <p:spPr/>
        <p:txBody>
          <a:bodyPr/>
          <a:lstStyle>
            <a:lvl1pPr>
              <a:defRPr/>
            </a:lvl1pPr>
          </a:lstStyle>
          <a:p>
            <a:pPr>
              <a:defRPr/>
            </a:pPr>
            <a:r>
              <a:rPr lang="en-US"/>
              <a:t>Adrian Stephens, Intel Corporation</a:t>
            </a:r>
          </a:p>
        </p:txBody>
      </p:sp>
      <p:sp>
        <p:nvSpPr>
          <p:cNvPr id="7" name="Slide Number Placeholder 5"/>
          <p:cNvSpPr>
            <a:spLocks noGrp="1"/>
          </p:cNvSpPr>
          <p:nvPr>
            <p:ph type="sldNum" sz="quarter" idx="12"/>
          </p:nvPr>
        </p:nvSpPr>
        <p:spPr/>
        <p:txBody>
          <a:bodyPr/>
          <a:lstStyle>
            <a:lvl1pPr>
              <a:defRPr/>
            </a:lvl1pPr>
          </a:lstStyle>
          <a:p>
            <a:pPr>
              <a:defRPr/>
            </a:pPr>
            <a:fld id="{C8AEFA6A-120C-4B8A-9C60-51FFA4DF02FD}"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July 2015</a:t>
            </a:r>
          </a:p>
        </p:txBody>
      </p:sp>
      <p:sp>
        <p:nvSpPr>
          <p:cNvPr id="6" name="Footer Placeholder 4"/>
          <p:cNvSpPr>
            <a:spLocks noGrp="1"/>
          </p:cNvSpPr>
          <p:nvPr>
            <p:ph type="ftr" sz="quarter" idx="11"/>
          </p:nvPr>
        </p:nvSpPr>
        <p:spPr/>
        <p:txBody>
          <a:bodyPr/>
          <a:lstStyle>
            <a:lvl1pPr>
              <a:defRPr/>
            </a:lvl1pPr>
          </a:lstStyle>
          <a:p>
            <a:pPr>
              <a:defRPr/>
            </a:pPr>
            <a:r>
              <a:rPr lang="en-US"/>
              <a:t>Adrian Stephens, Intel Corporation</a:t>
            </a:r>
          </a:p>
        </p:txBody>
      </p:sp>
      <p:sp>
        <p:nvSpPr>
          <p:cNvPr id="7" name="Slide Number Placeholder 5"/>
          <p:cNvSpPr>
            <a:spLocks noGrp="1"/>
          </p:cNvSpPr>
          <p:nvPr>
            <p:ph type="sldNum" sz="quarter" idx="12"/>
          </p:nvPr>
        </p:nvSpPr>
        <p:spPr/>
        <p:txBody>
          <a:bodyPr/>
          <a:lstStyle>
            <a:lvl1pPr>
              <a:defRPr/>
            </a:lvl1pPr>
          </a:lstStyle>
          <a:p>
            <a:pPr>
              <a:defRPr/>
            </a:pPr>
            <a:fld id="{A3AB22C8-E783-4F0B-AC88-2B0BA4232A96}"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July 2015</a:t>
            </a:r>
          </a:p>
        </p:txBody>
      </p:sp>
      <p:sp>
        <p:nvSpPr>
          <p:cNvPr id="5" name="Footer Placeholder 4"/>
          <p:cNvSpPr>
            <a:spLocks noGrp="1"/>
          </p:cNvSpPr>
          <p:nvPr>
            <p:ph type="ftr" sz="quarter" idx="11"/>
          </p:nvPr>
        </p:nvSpPr>
        <p:spPr/>
        <p:txBody>
          <a:bodyPr/>
          <a:lstStyle>
            <a:lvl1pPr>
              <a:defRPr/>
            </a:lvl1pPr>
          </a:lstStyle>
          <a:p>
            <a:pPr>
              <a:defRPr/>
            </a:pPr>
            <a:r>
              <a:rPr lang="en-US"/>
              <a:t>Adrian Stephens, Intel Corporation</a:t>
            </a:r>
          </a:p>
        </p:txBody>
      </p:sp>
      <p:sp>
        <p:nvSpPr>
          <p:cNvPr id="6" name="Slide Number Placeholder 5"/>
          <p:cNvSpPr>
            <a:spLocks noGrp="1"/>
          </p:cNvSpPr>
          <p:nvPr>
            <p:ph type="sldNum" sz="quarter" idx="12"/>
          </p:nvPr>
        </p:nvSpPr>
        <p:spPr/>
        <p:txBody>
          <a:bodyPr/>
          <a:lstStyle>
            <a:lvl1pPr>
              <a:defRPr/>
            </a:lvl1pPr>
          </a:lstStyle>
          <a:p>
            <a:pPr>
              <a:defRPr/>
            </a:pPr>
            <a:fld id="{F2406D46-F91C-4C00-81AA-11E669694099}"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July 2015</a:t>
            </a:r>
          </a:p>
        </p:txBody>
      </p:sp>
      <p:sp>
        <p:nvSpPr>
          <p:cNvPr id="5" name="Footer Placeholder 4"/>
          <p:cNvSpPr>
            <a:spLocks noGrp="1"/>
          </p:cNvSpPr>
          <p:nvPr>
            <p:ph type="ftr" sz="quarter" idx="11"/>
          </p:nvPr>
        </p:nvSpPr>
        <p:spPr/>
        <p:txBody>
          <a:bodyPr/>
          <a:lstStyle>
            <a:lvl1pPr>
              <a:defRPr/>
            </a:lvl1pPr>
          </a:lstStyle>
          <a:p>
            <a:pPr>
              <a:defRPr/>
            </a:pPr>
            <a:r>
              <a:rPr lang="en-US"/>
              <a:t>Adrian Stephens, Intel Corporation</a:t>
            </a:r>
          </a:p>
        </p:txBody>
      </p:sp>
      <p:sp>
        <p:nvSpPr>
          <p:cNvPr id="6" name="Slide Number Placeholder 5"/>
          <p:cNvSpPr>
            <a:spLocks noGrp="1"/>
          </p:cNvSpPr>
          <p:nvPr>
            <p:ph type="sldNum" sz="quarter" idx="12"/>
          </p:nvPr>
        </p:nvSpPr>
        <p:spPr/>
        <p:txBody>
          <a:bodyPr/>
          <a:lstStyle>
            <a:lvl1pPr>
              <a:defRPr/>
            </a:lvl1pPr>
          </a:lstStyle>
          <a:p>
            <a:pPr>
              <a:defRPr/>
            </a:pPr>
            <a:fld id="{BB8ECC05-BB2D-4D75-A689-C32101AC097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July 2015</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Adrian Stephens, Intel Corporation</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E9A85816-645B-4239-B079-CFB77783E15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July 2015</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Adrian Stephens, Intel Corporation</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8BE8B96C-603A-4AD0-AF37-AC1BB32932D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July 2015</a:t>
            </a: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t>Adrian Stephens, Intel Corporation</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29BE777D-5522-4537-BE8A-6D4316B544B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July 2015</a:t>
            </a: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t>Adrian Stephens, Intel Corporation</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FECD31A4-46E6-4605-A80C-AEABFD42244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July 2015</a:t>
            </a: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t>Adrian Stephens, Intel Corporation</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A87A5408-6482-4B89-9792-7727428C5E1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July 2015</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Adrian Stephens, Intel Corporation</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55EF2421-634E-48C9-831B-BAC754ED511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July 2015</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Adrian Stephens, Intel Corporation</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83E8BFD4-031A-4925-B211-9DB1F50A162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307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96913" y="333375"/>
            <a:ext cx="930275"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hangingPunct="0">
              <a:defRPr sz="1800">
                <a:cs typeface="+mn-cs"/>
              </a:defRPr>
            </a:lvl1pPr>
          </a:lstStyle>
          <a:p>
            <a:pPr>
              <a:defRPr/>
            </a:pPr>
            <a:r>
              <a:rPr lang="en-US"/>
              <a:t>July 2015</a:t>
            </a:r>
            <a:endParaRPr lang="en-US" dirty="0"/>
          </a:p>
        </p:txBody>
      </p:sp>
      <p:sp>
        <p:nvSpPr>
          <p:cNvPr id="1029" name="Rectangle 5"/>
          <p:cNvSpPr>
            <a:spLocks noGrp="1" noChangeArrowheads="1"/>
          </p:cNvSpPr>
          <p:nvPr>
            <p:ph type="ftr" sz="quarter" idx="3"/>
          </p:nvPr>
        </p:nvSpPr>
        <p:spPr bwMode="auto">
          <a:xfrm>
            <a:off x="8077200" y="6475413"/>
            <a:ext cx="4667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sz="1200" b="0">
                <a:cs typeface="+mn-cs"/>
              </a:defRPr>
            </a:lvl1pPr>
          </a:lstStyle>
          <a:p>
            <a:pPr>
              <a:defRPr/>
            </a:pPr>
            <a:r>
              <a:rPr lang="en-US"/>
              <a:t>Adrian Stephens, Intel Corporation</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sz="1200" b="0">
                <a:cs typeface="+mn-cs"/>
              </a:defRPr>
            </a:lvl1pPr>
          </a:lstStyle>
          <a:p>
            <a:pPr>
              <a:defRPr/>
            </a:pPr>
            <a:r>
              <a:rPr lang="en-US"/>
              <a:t>Slide </a:t>
            </a:r>
            <a:fld id="{71AB1453-0D34-4697-8B4F-E76ED6BCECCA}" type="slidenum">
              <a:rPr lang="en-US"/>
              <a:pPr>
                <a:defRPr/>
              </a:pPr>
              <a:t>‹#›</a:t>
            </a:fld>
            <a:endParaRPr lang="en-US"/>
          </a:p>
        </p:txBody>
      </p:sp>
      <p:sp>
        <p:nvSpPr>
          <p:cNvPr id="1031" name="Rectangle 7"/>
          <p:cNvSpPr>
            <a:spLocks noChangeArrowheads="1"/>
          </p:cNvSpPr>
          <p:nvPr/>
        </p:nvSpPr>
        <p:spPr bwMode="auto">
          <a:xfrm>
            <a:off x="5278438" y="333375"/>
            <a:ext cx="3167062" cy="276225"/>
          </a:xfrm>
          <a:prstGeom prst="rect">
            <a:avLst/>
          </a:prstGeom>
          <a:noFill/>
          <a:ln>
            <a:noFill/>
          </a:ln>
          <a:extLst/>
        </p:spPr>
        <p:txBody>
          <a:bodyPr wrap="none" lIns="0" tIns="0" rIns="0" bIns="0" anchor="b">
            <a:spAutoFit/>
          </a:bodyPr>
          <a:lstStyle>
            <a:lvl1pPr marL="342900" indent="-342900">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457200">
              <a:defRPr sz="2400" b="1">
                <a:solidFill>
                  <a:schemeClr val="tx1"/>
                </a:solidFill>
                <a:latin typeface="Times New Roman" panose="02020603050405020304" pitchFamily="18" charset="0"/>
              </a:defRPr>
            </a:lvl5pPr>
            <a:lvl6pPr marL="914400" eaLnBrk="0" fontAlgn="base" hangingPunct="0">
              <a:spcBef>
                <a:spcPct val="0"/>
              </a:spcBef>
              <a:spcAft>
                <a:spcPct val="0"/>
              </a:spcAft>
              <a:defRPr sz="2400" b="1">
                <a:solidFill>
                  <a:schemeClr val="tx1"/>
                </a:solidFill>
                <a:latin typeface="Times New Roman" panose="02020603050405020304" pitchFamily="18" charset="0"/>
              </a:defRPr>
            </a:lvl6pPr>
            <a:lvl7pPr marL="1371600" eaLnBrk="0" fontAlgn="base" hangingPunct="0">
              <a:spcBef>
                <a:spcPct val="0"/>
              </a:spcBef>
              <a:spcAft>
                <a:spcPct val="0"/>
              </a:spcAft>
              <a:defRPr sz="2400" b="1">
                <a:solidFill>
                  <a:schemeClr val="tx1"/>
                </a:solidFill>
                <a:latin typeface="Times New Roman" panose="02020603050405020304" pitchFamily="18" charset="0"/>
              </a:defRPr>
            </a:lvl7pPr>
            <a:lvl8pPr marL="1828800" eaLnBrk="0" fontAlgn="base" hangingPunct="0">
              <a:spcBef>
                <a:spcPct val="0"/>
              </a:spcBef>
              <a:spcAft>
                <a:spcPct val="0"/>
              </a:spcAft>
              <a:defRPr sz="2400" b="1">
                <a:solidFill>
                  <a:schemeClr val="tx1"/>
                </a:solidFill>
                <a:latin typeface="Times New Roman" panose="02020603050405020304" pitchFamily="18" charset="0"/>
              </a:defRPr>
            </a:lvl8pPr>
            <a:lvl9pPr marL="2286000"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eaLnBrk="0" hangingPunct="0">
              <a:defRPr/>
            </a:pPr>
            <a:r>
              <a:rPr lang="en-US" sz="1800" dirty="0" smtClean="0">
                <a:cs typeface="+mn-cs"/>
              </a:rPr>
              <a:t>doc.: </a:t>
            </a:r>
            <a:r>
              <a:rPr lang="en-US" sz="1800" smtClean="0">
                <a:cs typeface="+mn-cs"/>
              </a:rPr>
              <a:t>IEEE 802.11-15/757r1</a:t>
            </a:r>
            <a:endParaRPr lang="en-US" sz="1800" dirty="0" smtClean="0">
              <a:cs typeface="+mn-cs"/>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p:spPr>
        <p:txBody>
          <a:bodyPr wrap="none" anchor="ctr"/>
          <a:lstStyle/>
          <a:p>
            <a:pPr eaLnBrk="0" hangingPunct="0">
              <a:defRPr/>
            </a:pPr>
            <a:endParaRPr lang="en-US">
              <a:cs typeface="+mn-cs"/>
            </a:endParaRPr>
          </a:p>
        </p:txBody>
      </p:sp>
      <p:sp>
        <p:nvSpPr>
          <p:cNvPr id="1033" name="Rectangle 9"/>
          <p:cNvSpPr>
            <a:spLocks noChangeArrowheads="1"/>
          </p:cNvSpPr>
          <p:nvPr/>
        </p:nvSpPr>
        <p:spPr bwMode="auto">
          <a:xfrm>
            <a:off x="685800" y="6475413"/>
            <a:ext cx="717550" cy="184150"/>
          </a:xfrm>
          <a:prstGeom prst="rect">
            <a:avLst/>
          </a:prstGeom>
          <a:noFill/>
          <a:ln>
            <a:noFill/>
          </a:ln>
          <a:extLst/>
        </p:spPr>
        <p:txBody>
          <a:bodyPr wrap="none" lIns="0" tIns="0" rIns="0" bIns="0">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0" hangingPunct="0">
              <a:defRPr/>
            </a:pPr>
            <a:r>
              <a:rPr lang="en-US" sz="1200" b="0" dirty="0" smtClean="0">
                <a:cs typeface="+mn-cs"/>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p:spPr>
        <p:txBody>
          <a:bodyPr wrap="none" anchor="ctr"/>
          <a:lstStyle/>
          <a:p>
            <a:pPr eaLnBrk="0" hangingPunct="0">
              <a:defRPr/>
            </a:pPr>
            <a:endParaRPr lang="en-US">
              <a:cs typeface="+mn-cs"/>
            </a:endParaRPr>
          </a:p>
        </p:txBody>
      </p:sp>
    </p:spTree>
  </p:cSld>
  <p:clrMap bg1="lt1" tx1="dk1" bg2="lt2" tx2="dk2" accent1="accent1" accent2="accent2" accent3="accent3" accent4="accent4" accent5="accent5" accent6="accent6" hlink="hlink" folHlink="folHlink"/>
  <p:sldLayoutIdLst>
    <p:sldLayoutId id="2147483664" r:id="rId1"/>
    <p:sldLayoutId id="2147483687"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536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r>
              <a:rPr lang="en-US"/>
              <a:t>July 2015</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r>
              <a:rPr lang="en-US"/>
              <a:t>Adrian Stephens, Intel Corporation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cs typeface="+mn-cs"/>
              </a:defRPr>
            </a:lvl1pPr>
          </a:lstStyle>
          <a:p>
            <a:pPr>
              <a:defRPr/>
            </a:pPr>
            <a:fld id="{244255F9-9AB7-47C9-AE83-12DEE34D99D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6.emf"/></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its.dot.gov/" TargetMode="External"/><Relationship Id="rId2" Type="http://schemas.openxmlformats.org/officeDocument/2006/relationships/hyperlink" Target="http://its-standards.info/" TargetMode="External"/><Relationship Id="rId1" Type="http://schemas.openxmlformats.org/officeDocument/2006/relationships/slideLayout" Target="../slideLayouts/slideLayout2.xml"/><Relationship Id="rId5" Type="http://schemas.openxmlformats.org/officeDocument/2006/relationships/hyperlink" Target="http://www.transport-research.info/web/projects/project_details.cfm?ID=38260" TargetMode="External"/><Relationship Id="rId4" Type="http://schemas.openxmlformats.org/officeDocument/2006/relationships/hyperlink" Target="http://www.iteris.com/cvri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2.wmf"/><Relationship Id="rId5" Type="http://schemas.openxmlformats.org/officeDocument/2006/relationships/image" Target="../media/image21.png"/><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Date Placeholder 3"/>
          <p:cNvSpPr>
            <a:spLocks noGrp="1"/>
          </p:cNvSpPr>
          <p:nvPr>
            <p:ph type="dt" sz="quarter" idx="10"/>
          </p:nvPr>
        </p:nvSpPr>
        <p:spPr>
          <a:noFill/>
        </p:spPr>
        <p:txBody>
          <a:bodyPr/>
          <a:lstStyle/>
          <a:p>
            <a:r>
              <a:rPr lang="en-US" altLang="en-US" smtClean="0">
                <a:cs typeface="Arial" charset="0"/>
              </a:rPr>
              <a:t>July 2015</a:t>
            </a:r>
          </a:p>
        </p:txBody>
      </p:sp>
      <p:sp>
        <p:nvSpPr>
          <p:cNvPr id="1028" name="Footer Placeholder 4"/>
          <p:cNvSpPr>
            <a:spLocks noGrp="1"/>
          </p:cNvSpPr>
          <p:nvPr>
            <p:ph type="ftr" sz="quarter" idx="11"/>
          </p:nvPr>
        </p:nvSpPr>
        <p:spPr>
          <a:noFill/>
        </p:spPr>
        <p:txBody>
          <a:bodyPr/>
          <a:lstStyle/>
          <a:p>
            <a:r>
              <a:rPr lang="en-US" altLang="en-US" smtClean="0">
                <a:cs typeface="Arial" charset="0"/>
              </a:rPr>
              <a:t>Adrian Stephens, Intel Corporation</a:t>
            </a:r>
          </a:p>
        </p:txBody>
      </p:sp>
      <p:sp>
        <p:nvSpPr>
          <p:cNvPr id="1029" name="Slide Number Placeholder 5"/>
          <p:cNvSpPr>
            <a:spLocks noGrp="1"/>
          </p:cNvSpPr>
          <p:nvPr>
            <p:ph type="sldNum" sz="quarter" idx="12"/>
          </p:nvPr>
        </p:nvSpPr>
        <p:spPr>
          <a:noFill/>
        </p:spPr>
        <p:txBody>
          <a:bodyPr/>
          <a:lstStyle/>
          <a:p>
            <a:r>
              <a:rPr lang="en-US" altLang="en-US" smtClean="0">
                <a:cs typeface="Arial" charset="0"/>
              </a:rPr>
              <a:t>Slide </a:t>
            </a:r>
            <a:fld id="{45C0ED7A-E0F9-4CC4-B390-E65AC5EC3921}" type="slidenum">
              <a:rPr lang="en-US" altLang="en-US" smtClean="0">
                <a:cs typeface="Arial" charset="0"/>
              </a:rPr>
              <a:pPr/>
              <a:t>1</a:t>
            </a:fld>
            <a:endParaRPr lang="en-US" altLang="en-US" smtClean="0">
              <a:cs typeface="Arial" charset="0"/>
            </a:endParaRPr>
          </a:p>
        </p:txBody>
      </p:sp>
      <p:sp>
        <p:nvSpPr>
          <p:cNvPr id="1030" name="Rectangle 2"/>
          <p:cNvSpPr>
            <a:spLocks noGrp="1" noChangeArrowheads="1"/>
          </p:cNvSpPr>
          <p:nvPr>
            <p:ph type="title"/>
          </p:nvPr>
        </p:nvSpPr>
        <p:spPr/>
        <p:txBody>
          <a:bodyPr/>
          <a:lstStyle/>
          <a:p>
            <a:r>
              <a:rPr lang="en-US" altLang="en-US" smtClean="0"/>
              <a:t>IEEE 802.11 as a “component”</a:t>
            </a:r>
          </a:p>
        </p:txBody>
      </p:sp>
      <p:sp>
        <p:nvSpPr>
          <p:cNvPr id="1031" name="Rectangle 6"/>
          <p:cNvSpPr>
            <a:spLocks noGrp="1" noChangeArrowheads="1"/>
          </p:cNvSpPr>
          <p:nvPr>
            <p:ph type="body" idx="1"/>
          </p:nvPr>
        </p:nvSpPr>
        <p:spPr>
          <a:xfrm>
            <a:off x="685800" y="1752600"/>
            <a:ext cx="7772400" cy="381000"/>
          </a:xfrm>
        </p:spPr>
        <p:txBody>
          <a:bodyPr/>
          <a:lstStyle/>
          <a:p>
            <a:pPr algn="ctr">
              <a:lnSpc>
                <a:spcPct val="90000"/>
              </a:lnSpc>
              <a:buFontTx/>
              <a:buNone/>
            </a:pPr>
            <a:r>
              <a:rPr lang="en-US" altLang="en-US" sz="2000" dirty="0" smtClean="0"/>
              <a:t>Date:</a:t>
            </a:r>
            <a:r>
              <a:rPr lang="en-US" altLang="en-US" sz="2000" b="0" dirty="0" smtClean="0"/>
              <a:t> 2015-07-14</a:t>
            </a:r>
          </a:p>
        </p:txBody>
      </p:sp>
      <p:graphicFrame>
        <p:nvGraphicFramePr>
          <p:cNvPr id="1026" name="Object 11"/>
          <p:cNvGraphicFramePr>
            <a:graphicFrameLocks noChangeAspect="1"/>
          </p:cNvGraphicFramePr>
          <p:nvPr/>
        </p:nvGraphicFramePr>
        <p:xfrm>
          <a:off x="519113" y="2273300"/>
          <a:ext cx="7612062" cy="2557463"/>
        </p:xfrm>
        <a:graphic>
          <a:graphicData uri="http://schemas.openxmlformats.org/presentationml/2006/ole">
            <mc:AlternateContent xmlns:mc="http://schemas.openxmlformats.org/markup-compatibility/2006">
              <mc:Choice xmlns:v="urn:schemas-microsoft-com:vml" Requires="v">
                <p:oleObj spid="_x0000_s1028" name="Document" r:id="rId4" imgW="8265012" imgH="2783545" progId="Word.Document.8">
                  <p:embed/>
                </p:oleObj>
              </mc:Choice>
              <mc:Fallback>
                <p:oleObj name="Document" r:id="rId4" imgW="8265012" imgH="2783545" progId="Word.Document.8">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113" y="2273300"/>
                        <a:ext cx="7612062" cy="2557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533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altLang="en-US" sz="2000"/>
              <a:t>Authors:</a:t>
            </a:r>
            <a:endParaRPr lang="en-US" altLang="en-US" sz="2000" b="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GB" smtClean="0"/>
              <a:t>A practical measure of success?</a:t>
            </a:r>
          </a:p>
        </p:txBody>
      </p:sp>
      <p:sp>
        <p:nvSpPr>
          <p:cNvPr id="40962" name="Content Placeholder 2"/>
          <p:cNvSpPr>
            <a:spLocks noGrp="1"/>
          </p:cNvSpPr>
          <p:nvPr>
            <p:ph idx="1"/>
          </p:nvPr>
        </p:nvSpPr>
        <p:spPr/>
        <p:txBody>
          <a:bodyPr/>
          <a:lstStyle/>
          <a:p>
            <a:r>
              <a:rPr lang="en-GB" smtClean="0"/>
              <a:t>When 3GPP,  or whoever defines 5G comes to us and says “can you change your interface to do this”,  we want to be able to reply “of course”.</a:t>
            </a:r>
          </a:p>
        </p:txBody>
      </p:sp>
      <p:sp>
        <p:nvSpPr>
          <p:cNvPr id="40963" name="Date Placeholder 3"/>
          <p:cNvSpPr>
            <a:spLocks noGrp="1"/>
          </p:cNvSpPr>
          <p:nvPr>
            <p:ph type="dt" sz="quarter" idx="10"/>
          </p:nvPr>
        </p:nvSpPr>
        <p:spPr>
          <a:noFill/>
        </p:spPr>
        <p:txBody>
          <a:bodyPr/>
          <a:lstStyle/>
          <a:p>
            <a:r>
              <a:rPr lang="en-US" smtClean="0">
                <a:cs typeface="Arial" charset="0"/>
              </a:rPr>
              <a:t>July 2015</a:t>
            </a:r>
          </a:p>
        </p:txBody>
      </p:sp>
      <p:sp>
        <p:nvSpPr>
          <p:cNvPr id="40964" name="Footer Placeholder 4"/>
          <p:cNvSpPr>
            <a:spLocks noGrp="1"/>
          </p:cNvSpPr>
          <p:nvPr>
            <p:ph type="ftr" sz="quarter" idx="11"/>
          </p:nvPr>
        </p:nvSpPr>
        <p:spPr>
          <a:noFill/>
        </p:spPr>
        <p:txBody>
          <a:bodyPr/>
          <a:lstStyle/>
          <a:p>
            <a:r>
              <a:rPr lang="en-US" smtClean="0">
                <a:cs typeface="Arial" charset="0"/>
              </a:rPr>
              <a:t>Adrian Stephens, Intel Corporation</a:t>
            </a:r>
          </a:p>
        </p:txBody>
      </p:sp>
      <p:sp>
        <p:nvSpPr>
          <p:cNvPr id="40965" name="Slide Number Placeholder 5"/>
          <p:cNvSpPr>
            <a:spLocks noGrp="1"/>
          </p:cNvSpPr>
          <p:nvPr>
            <p:ph type="sldNum" sz="quarter" idx="12"/>
          </p:nvPr>
        </p:nvSpPr>
        <p:spPr>
          <a:noFill/>
        </p:spPr>
        <p:txBody>
          <a:bodyPr/>
          <a:lstStyle/>
          <a:p>
            <a:r>
              <a:rPr lang="en-US" smtClean="0">
                <a:cs typeface="Arial" charset="0"/>
              </a:rPr>
              <a:t>Slide </a:t>
            </a:r>
            <a:fld id="{49E4E13B-39F8-4F9F-ACE1-A3496381E9C9}" type="slidenum">
              <a:rPr lang="en-US" smtClean="0">
                <a:cs typeface="Arial" charset="0"/>
              </a:rPr>
              <a:pPr/>
              <a:t>10</a:t>
            </a:fld>
            <a:endParaRPr lang="en-US" smtClean="0">
              <a:cs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ctrTitle"/>
          </p:nvPr>
        </p:nvSpPr>
        <p:spPr/>
        <p:txBody>
          <a:bodyPr/>
          <a:lstStyle/>
          <a:p>
            <a:r>
              <a:rPr lang="en-GB" altLang="en-US" smtClean="0"/>
              <a:t>Intelligent Transport System (ITS) as an example of how 802.11 is implemented as a component of a defined system architecture</a:t>
            </a:r>
            <a:br>
              <a:rPr lang="en-GB" altLang="en-US" smtClean="0"/>
            </a:br>
            <a:r>
              <a:rPr lang="en-GB" altLang="en-US" smtClean="0"/>
              <a:t/>
            </a:r>
            <a:br>
              <a:rPr lang="en-GB" altLang="en-US" smtClean="0"/>
            </a:br>
            <a:endParaRPr lang="en-US" smtClean="0"/>
          </a:p>
        </p:txBody>
      </p:sp>
      <p:sp>
        <p:nvSpPr>
          <p:cNvPr id="41986" name="Subtitle 2"/>
          <p:cNvSpPr>
            <a:spLocks noGrp="1"/>
          </p:cNvSpPr>
          <p:nvPr>
            <p:ph type="subTitle" idx="1"/>
          </p:nvPr>
        </p:nvSpPr>
        <p:spPr/>
        <p:txBody>
          <a:bodyPr/>
          <a:lstStyle/>
          <a:p>
            <a:r>
              <a:rPr lang="en-GB" altLang="en-US" smtClean="0"/>
              <a:t>Dick Roy</a:t>
            </a:r>
            <a:endParaRPr lang="en-US" smtClean="0"/>
          </a:p>
        </p:txBody>
      </p:sp>
      <p:sp>
        <p:nvSpPr>
          <p:cNvPr id="41987" name="Date Placeholder 3"/>
          <p:cNvSpPr>
            <a:spLocks noGrp="1"/>
          </p:cNvSpPr>
          <p:nvPr>
            <p:ph type="dt" sz="quarter" idx="10"/>
          </p:nvPr>
        </p:nvSpPr>
        <p:spPr>
          <a:noFill/>
        </p:spPr>
        <p:txBody>
          <a:bodyPr/>
          <a:lstStyle/>
          <a:p>
            <a:r>
              <a:rPr lang="en-US" smtClean="0">
                <a:cs typeface="Arial" charset="0"/>
              </a:rPr>
              <a:t>July 2015</a:t>
            </a:r>
          </a:p>
        </p:txBody>
      </p:sp>
      <p:sp>
        <p:nvSpPr>
          <p:cNvPr id="41988" name="Footer Placeholder 4"/>
          <p:cNvSpPr>
            <a:spLocks noGrp="1"/>
          </p:cNvSpPr>
          <p:nvPr>
            <p:ph type="ftr" sz="quarter" idx="11"/>
          </p:nvPr>
        </p:nvSpPr>
        <p:spPr>
          <a:noFill/>
        </p:spPr>
        <p:txBody>
          <a:bodyPr/>
          <a:lstStyle/>
          <a:p>
            <a:r>
              <a:rPr lang="en-US" smtClean="0">
                <a:cs typeface="Arial" charset="0"/>
              </a:rPr>
              <a:t>Adrian Stephens, Intel Corporation</a:t>
            </a:r>
          </a:p>
        </p:txBody>
      </p:sp>
      <p:sp>
        <p:nvSpPr>
          <p:cNvPr id="41989" name="Slide Number Placeholder 5"/>
          <p:cNvSpPr>
            <a:spLocks noGrp="1"/>
          </p:cNvSpPr>
          <p:nvPr>
            <p:ph type="sldNum" sz="quarter" idx="12"/>
          </p:nvPr>
        </p:nvSpPr>
        <p:spPr>
          <a:noFill/>
        </p:spPr>
        <p:txBody>
          <a:bodyPr/>
          <a:lstStyle/>
          <a:p>
            <a:r>
              <a:rPr lang="en-US" smtClean="0">
                <a:cs typeface="Arial" charset="0"/>
              </a:rPr>
              <a:t>Slide </a:t>
            </a:r>
            <a:fld id="{CA1EAB45-F339-4FD1-94D7-315FF206F13F}" type="slidenum">
              <a:rPr lang="en-US" smtClean="0">
                <a:cs typeface="Arial" charset="0"/>
              </a:rPr>
              <a:pPr/>
              <a:t>11</a:t>
            </a:fld>
            <a:endParaRPr lang="en-US" smtClean="0">
              <a:cs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685800" y="533400"/>
            <a:ext cx="7772400" cy="762000"/>
          </a:xfrm>
        </p:spPr>
        <p:txBody>
          <a:bodyPr/>
          <a:lstStyle/>
          <a:p>
            <a:r>
              <a:rPr lang="en-US" smtClean="0"/>
              <a:t>What should you take away?</a:t>
            </a:r>
          </a:p>
        </p:txBody>
      </p:sp>
      <p:sp>
        <p:nvSpPr>
          <p:cNvPr id="43010" name="Date Placeholder 3"/>
          <p:cNvSpPr>
            <a:spLocks noGrp="1"/>
          </p:cNvSpPr>
          <p:nvPr>
            <p:ph type="dt" sz="quarter" idx="10"/>
          </p:nvPr>
        </p:nvSpPr>
        <p:spPr>
          <a:noFill/>
        </p:spPr>
        <p:txBody>
          <a:bodyPr/>
          <a:lstStyle/>
          <a:p>
            <a:r>
              <a:rPr lang="en-US" smtClean="0">
                <a:cs typeface="Arial" charset="0"/>
              </a:rPr>
              <a:t>July 2015</a:t>
            </a:r>
          </a:p>
        </p:txBody>
      </p:sp>
      <p:sp>
        <p:nvSpPr>
          <p:cNvPr id="43011" name="Footer Placeholder 4"/>
          <p:cNvSpPr>
            <a:spLocks noGrp="1"/>
          </p:cNvSpPr>
          <p:nvPr>
            <p:ph type="ftr" sz="quarter" idx="11"/>
          </p:nvPr>
        </p:nvSpPr>
        <p:spPr>
          <a:noFill/>
        </p:spPr>
        <p:txBody>
          <a:bodyPr/>
          <a:lstStyle/>
          <a:p>
            <a:r>
              <a:rPr lang="en-US" smtClean="0">
                <a:cs typeface="Arial" charset="0"/>
              </a:rPr>
              <a:t>Adrian Stephens, Intel Corporation</a:t>
            </a:r>
          </a:p>
        </p:txBody>
      </p:sp>
      <p:sp>
        <p:nvSpPr>
          <p:cNvPr id="43012" name="Slide Number Placeholder 5"/>
          <p:cNvSpPr>
            <a:spLocks noGrp="1"/>
          </p:cNvSpPr>
          <p:nvPr>
            <p:ph type="sldNum" sz="quarter" idx="12"/>
          </p:nvPr>
        </p:nvSpPr>
        <p:spPr>
          <a:noFill/>
        </p:spPr>
        <p:txBody>
          <a:bodyPr/>
          <a:lstStyle/>
          <a:p>
            <a:r>
              <a:rPr lang="en-US" smtClean="0">
                <a:cs typeface="Arial" charset="0"/>
              </a:rPr>
              <a:t>Slide </a:t>
            </a:r>
            <a:fld id="{DDFA81E1-8DB5-4B62-B9DA-C663A4DD984D}" type="slidenum">
              <a:rPr lang="en-US" smtClean="0">
                <a:cs typeface="Arial" charset="0"/>
              </a:rPr>
              <a:pPr/>
              <a:t>12</a:t>
            </a:fld>
            <a:endParaRPr lang="en-US" smtClean="0">
              <a:cs typeface="Arial" charset="0"/>
            </a:endParaRPr>
          </a:p>
        </p:txBody>
      </p:sp>
      <p:sp>
        <p:nvSpPr>
          <p:cNvPr id="43013" name="Text Box 7"/>
          <p:cNvSpPr txBox="1">
            <a:spLocks noChangeArrowheads="1"/>
          </p:cNvSpPr>
          <p:nvPr/>
        </p:nvSpPr>
        <p:spPr bwMode="auto">
          <a:xfrm>
            <a:off x="457200" y="1219200"/>
            <a:ext cx="8382000" cy="5203825"/>
          </a:xfrm>
          <a:prstGeom prst="rect">
            <a:avLst/>
          </a:prstGeom>
          <a:noFill/>
          <a:ln w="9525">
            <a:noFill/>
            <a:miter lim="800000"/>
            <a:headEnd/>
            <a:tailEnd/>
          </a:ln>
        </p:spPr>
        <p:txBody>
          <a:bodyPr>
            <a:spAutoFit/>
          </a:bodyPr>
          <a:lstStyle/>
          <a:p>
            <a:pPr indent="346075" fontAlgn="ctr">
              <a:buFontTx/>
              <a:buChar char="•"/>
              <a:tabLst>
                <a:tab pos="346075" algn="l"/>
              </a:tabLst>
            </a:pPr>
            <a:r>
              <a:rPr lang="en-US" b="0"/>
              <a:t>ITS communications involves massive deployments of 802 		technologies/products (think IoE) … including “802.11 as a 	component”.</a:t>
            </a:r>
          </a:p>
          <a:p>
            <a:pPr indent="346075">
              <a:buFontTx/>
              <a:buChar char="•"/>
              <a:tabLst>
                <a:tab pos="346075" algn="l"/>
              </a:tabLst>
            </a:pPr>
            <a:endParaRPr lang="en-US" b="0"/>
          </a:p>
          <a:p>
            <a:pPr indent="346075">
              <a:buFontTx/>
              <a:buChar char="•"/>
              <a:tabLst>
                <a:tab pos="346075" algn="l"/>
              </a:tabLst>
            </a:pPr>
            <a:r>
              <a:rPr lang="en-US" b="0"/>
              <a:t>The 5G (aka CALM) paradigm in ITS communications has 	been and continues to be standardized globally. </a:t>
            </a:r>
          </a:p>
          <a:p>
            <a:pPr indent="346075">
              <a:buFontTx/>
              <a:buChar char="•"/>
              <a:tabLst>
                <a:tab pos="346075" algn="l"/>
              </a:tabLst>
            </a:pPr>
            <a:endParaRPr lang="en-US" b="0"/>
          </a:p>
          <a:p>
            <a:pPr indent="346075">
              <a:buFontTx/>
              <a:buChar char="•"/>
              <a:tabLst>
                <a:tab pos="346075" algn="l"/>
              </a:tabLst>
            </a:pPr>
            <a:r>
              <a:rPr lang="en-US" b="0"/>
              <a:t>Prototypes with “802.11 components” have been built and 	successfully tested … and they WORK!</a:t>
            </a:r>
          </a:p>
          <a:p>
            <a:pPr indent="346075">
              <a:buFontTx/>
              <a:buChar char="•"/>
              <a:tabLst>
                <a:tab pos="346075" algn="l"/>
              </a:tabLst>
            </a:pPr>
            <a:endParaRPr lang="en-US" b="0"/>
          </a:p>
          <a:p>
            <a:pPr indent="346075">
              <a:buFontTx/>
              <a:buChar char="•"/>
              <a:tabLst>
                <a:tab pos="346075" algn="l"/>
              </a:tabLst>
            </a:pPr>
            <a:r>
              <a:rPr lang="en-US" b="0"/>
              <a:t>Products with “802.11 components” are now on the market. </a:t>
            </a:r>
          </a:p>
          <a:p>
            <a:pPr indent="346075">
              <a:buFontTx/>
              <a:buChar char="•"/>
              <a:tabLst>
                <a:tab pos="346075" algn="l"/>
              </a:tabLst>
            </a:pPr>
            <a:endParaRPr lang="en-US" b="0"/>
          </a:p>
          <a:p>
            <a:pPr indent="346075">
              <a:buFontTx/>
              <a:buChar char="•"/>
              <a:tabLst>
                <a:tab pos="346075" algn="l"/>
              </a:tabLst>
            </a:pPr>
            <a:r>
              <a:rPr lang="en-US" b="0"/>
              <a:t>Standardized 802.11 management and data plane interfaces 	would be beneficial!</a:t>
            </a:r>
            <a:endParaRPr lang="en-US" sz="2000" b="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idx="4294967295"/>
          </p:nvPr>
        </p:nvSpPr>
        <p:spPr/>
        <p:txBody>
          <a:bodyPr/>
          <a:lstStyle/>
          <a:p>
            <a:r>
              <a:rPr lang="en-US" smtClean="0"/>
              <a:t>What is ITS?</a:t>
            </a:r>
          </a:p>
        </p:txBody>
      </p:sp>
      <p:sp>
        <p:nvSpPr>
          <p:cNvPr id="44034" name="Date Placeholder 3"/>
          <p:cNvSpPr txBox="1">
            <a:spLocks noGrp="1"/>
          </p:cNvSpPr>
          <p:nvPr/>
        </p:nvSpPr>
        <p:spPr bwMode="auto">
          <a:xfrm>
            <a:off x="696913" y="333375"/>
            <a:ext cx="955675" cy="276225"/>
          </a:xfrm>
          <a:prstGeom prst="rect">
            <a:avLst/>
          </a:prstGeom>
          <a:noFill/>
          <a:ln w="9525">
            <a:noFill/>
            <a:miter lim="800000"/>
            <a:headEnd/>
            <a:tailEnd/>
          </a:ln>
        </p:spPr>
        <p:txBody>
          <a:bodyPr wrap="none" lIns="0" tIns="0" rIns="0" bIns="0" anchor="b">
            <a:spAutoFit/>
          </a:bodyPr>
          <a:lstStyle/>
          <a:p>
            <a:pPr eaLnBrk="0" hangingPunct="0"/>
            <a:r>
              <a:rPr lang="en-US" sz="1800"/>
              <a:t>July 2015</a:t>
            </a:r>
          </a:p>
        </p:txBody>
      </p:sp>
      <p:sp>
        <p:nvSpPr>
          <p:cNvPr id="44035" name="Footer Placeholder 4"/>
          <p:cNvSpPr txBox="1">
            <a:spLocks noGrp="1"/>
          </p:cNvSpPr>
          <p:nvPr/>
        </p:nvSpPr>
        <p:spPr bwMode="auto">
          <a:xfrm>
            <a:off x="8077200" y="6475413"/>
            <a:ext cx="466725" cy="182562"/>
          </a:xfrm>
          <a:prstGeom prst="rect">
            <a:avLst/>
          </a:prstGeom>
          <a:noFill/>
          <a:ln w="9525">
            <a:noFill/>
            <a:miter lim="800000"/>
            <a:headEnd/>
            <a:tailEnd/>
          </a:ln>
        </p:spPr>
        <p:txBody>
          <a:bodyPr wrap="none" lIns="0" tIns="0" rIns="0" bIns="0">
            <a:spAutoFit/>
          </a:bodyPr>
          <a:lstStyle/>
          <a:p>
            <a:pPr algn="r" eaLnBrk="0" hangingPunct="0"/>
            <a:r>
              <a:rPr lang="en-US" sz="1200" b="0"/>
              <a:t>Adrian Stephens, Intel Corporation</a:t>
            </a:r>
          </a:p>
        </p:txBody>
      </p:sp>
      <p:sp>
        <p:nvSpPr>
          <p:cNvPr id="44036" name="Slide Number Placeholder 5"/>
          <p:cNvSpPr txBox="1">
            <a:spLocks noGrp="1"/>
          </p:cNvSpPr>
          <p:nvPr/>
        </p:nvSpPr>
        <p:spPr bwMode="auto">
          <a:xfrm>
            <a:off x="4344988" y="6475413"/>
            <a:ext cx="530225" cy="182562"/>
          </a:xfrm>
          <a:prstGeom prst="rect">
            <a:avLst/>
          </a:prstGeom>
          <a:noFill/>
          <a:ln w="9525">
            <a:noFill/>
            <a:miter lim="800000"/>
            <a:headEnd/>
            <a:tailEnd/>
          </a:ln>
        </p:spPr>
        <p:txBody>
          <a:bodyPr wrap="none" lIns="0" tIns="0" rIns="0" bIns="0">
            <a:spAutoFit/>
          </a:bodyPr>
          <a:lstStyle/>
          <a:p>
            <a:pPr algn="ctr" eaLnBrk="0" hangingPunct="0"/>
            <a:r>
              <a:rPr lang="en-US" sz="1200" b="0"/>
              <a:t>Slide </a:t>
            </a:r>
            <a:fld id="{F9CD79A5-1B9C-4443-AE06-34840651D338}" type="slidenum">
              <a:rPr lang="en-US" sz="1200" b="0"/>
              <a:pPr algn="ctr" eaLnBrk="0" hangingPunct="0"/>
              <a:t>13</a:t>
            </a:fld>
            <a:endParaRPr lang="en-US" sz="1200" b="0"/>
          </a:p>
        </p:txBody>
      </p:sp>
      <p:sp>
        <p:nvSpPr>
          <p:cNvPr id="44037" name="Text Box 6"/>
          <p:cNvSpPr txBox="1">
            <a:spLocks noChangeArrowheads="1"/>
          </p:cNvSpPr>
          <p:nvPr/>
        </p:nvSpPr>
        <p:spPr bwMode="auto">
          <a:xfrm>
            <a:off x="457200" y="1828800"/>
            <a:ext cx="8382000" cy="3987800"/>
          </a:xfrm>
          <a:prstGeom prst="rect">
            <a:avLst/>
          </a:prstGeom>
          <a:noFill/>
          <a:ln w="9525">
            <a:noFill/>
            <a:miter lim="800000"/>
            <a:headEnd/>
            <a:tailEnd/>
          </a:ln>
        </p:spPr>
        <p:txBody>
          <a:bodyPr>
            <a:spAutoFit/>
          </a:bodyPr>
          <a:lstStyle/>
          <a:p>
            <a:r>
              <a:rPr lang="en-US"/>
              <a:t>Intelligent Transport Systems (ITS): </a:t>
            </a:r>
            <a:r>
              <a:rPr lang="en-US" b="0"/>
              <a:t>the application of advanced information and communications technology to surface transportation in order to achieve enhanced safety and mobility while reducing the environmental impact of transportation.</a:t>
            </a:r>
          </a:p>
          <a:p>
            <a:r>
              <a:rPr lang="en-US" sz="2000" b="0"/>
              <a:t>[cf. http://www.its.dot.gov/standards_strategic_plan/#sthash.6p82feaS.dpuf]</a:t>
            </a:r>
          </a:p>
          <a:p>
            <a:endParaRPr lang="en-US" b="0"/>
          </a:p>
          <a:p>
            <a:r>
              <a:rPr lang="en-US" altLang="ja-JP">
                <a:ea typeface="MS PGothic" pitchFamily="34" charset="-128"/>
              </a:rPr>
              <a:t>Cooperative ITS: </a:t>
            </a:r>
            <a:r>
              <a:rPr lang="en-US" altLang="ja-JP" b="0">
                <a:ea typeface="MS PGothic" pitchFamily="34" charset="-128"/>
              </a:rPr>
              <a:t>a subset of overall ITS that communicates and shares information between ITS stations to give advice or facilitate actions with the objective of improving safety, sustainability, efficiency and comfort beyond the scope of stand-alone systems.</a:t>
            </a:r>
            <a:r>
              <a:rPr lang="en-US" altLang="ja-JP">
                <a:ea typeface="MS PGothic" pitchFamily="34" charset="-128"/>
              </a:rPr>
              <a:t> </a:t>
            </a:r>
          </a:p>
          <a:p>
            <a:r>
              <a:rPr lang="en-US" altLang="ja-JP" sz="2000" b="0">
                <a:ea typeface="MS PGothic" pitchFamily="34" charset="-128"/>
              </a:rPr>
              <a:t>[cf. “Joint CEN and ETSI Response to Mandate M/453” dated 15 April 2010]</a:t>
            </a:r>
            <a:endParaRPr lang="en-US" sz="2000" b="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idx="4294967295"/>
          </p:nvPr>
        </p:nvSpPr>
        <p:spPr>
          <a:xfrm>
            <a:off x="685800" y="533400"/>
            <a:ext cx="7772400" cy="1066800"/>
          </a:xfrm>
        </p:spPr>
        <p:txBody>
          <a:bodyPr/>
          <a:lstStyle/>
          <a:p>
            <a:r>
              <a:rPr lang="en-US" smtClean="0"/>
              <a:t>Why should you care?</a:t>
            </a:r>
          </a:p>
        </p:txBody>
      </p:sp>
      <p:sp>
        <p:nvSpPr>
          <p:cNvPr id="45058" name="Date Placeholder 3"/>
          <p:cNvSpPr txBox="1">
            <a:spLocks noGrp="1"/>
          </p:cNvSpPr>
          <p:nvPr/>
        </p:nvSpPr>
        <p:spPr bwMode="auto">
          <a:xfrm>
            <a:off x="696913" y="333375"/>
            <a:ext cx="955675" cy="276225"/>
          </a:xfrm>
          <a:prstGeom prst="rect">
            <a:avLst/>
          </a:prstGeom>
          <a:noFill/>
          <a:ln w="9525">
            <a:noFill/>
            <a:miter lim="800000"/>
            <a:headEnd/>
            <a:tailEnd/>
          </a:ln>
        </p:spPr>
        <p:txBody>
          <a:bodyPr wrap="none" lIns="0" tIns="0" rIns="0" bIns="0" anchor="b">
            <a:spAutoFit/>
          </a:bodyPr>
          <a:lstStyle/>
          <a:p>
            <a:pPr eaLnBrk="0" hangingPunct="0"/>
            <a:r>
              <a:rPr lang="en-US" sz="1800"/>
              <a:t>July 2015</a:t>
            </a:r>
          </a:p>
        </p:txBody>
      </p:sp>
      <p:sp>
        <p:nvSpPr>
          <p:cNvPr id="45059" name="Footer Placeholder 4"/>
          <p:cNvSpPr txBox="1">
            <a:spLocks noGrp="1"/>
          </p:cNvSpPr>
          <p:nvPr/>
        </p:nvSpPr>
        <p:spPr bwMode="auto">
          <a:xfrm>
            <a:off x="8077200" y="6475413"/>
            <a:ext cx="466725" cy="182562"/>
          </a:xfrm>
          <a:prstGeom prst="rect">
            <a:avLst/>
          </a:prstGeom>
          <a:noFill/>
          <a:ln w="9525">
            <a:noFill/>
            <a:miter lim="800000"/>
            <a:headEnd/>
            <a:tailEnd/>
          </a:ln>
        </p:spPr>
        <p:txBody>
          <a:bodyPr wrap="none" lIns="0" tIns="0" rIns="0" bIns="0">
            <a:spAutoFit/>
          </a:bodyPr>
          <a:lstStyle/>
          <a:p>
            <a:pPr algn="r" eaLnBrk="0" hangingPunct="0"/>
            <a:r>
              <a:rPr lang="en-US" sz="1200" b="0"/>
              <a:t>Adrian Stephens, Intel Corporation</a:t>
            </a:r>
          </a:p>
        </p:txBody>
      </p:sp>
      <p:sp>
        <p:nvSpPr>
          <p:cNvPr id="45060" name="Slide Number Placeholder 5"/>
          <p:cNvSpPr txBox="1">
            <a:spLocks noGrp="1"/>
          </p:cNvSpPr>
          <p:nvPr/>
        </p:nvSpPr>
        <p:spPr bwMode="auto">
          <a:xfrm>
            <a:off x="4344988" y="6475413"/>
            <a:ext cx="530225" cy="182562"/>
          </a:xfrm>
          <a:prstGeom prst="rect">
            <a:avLst/>
          </a:prstGeom>
          <a:noFill/>
          <a:ln w="9525">
            <a:noFill/>
            <a:miter lim="800000"/>
            <a:headEnd/>
            <a:tailEnd/>
          </a:ln>
        </p:spPr>
        <p:txBody>
          <a:bodyPr wrap="none" lIns="0" tIns="0" rIns="0" bIns="0">
            <a:spAutoFit/>
          </a:bodyPr>
          <a:lstStyle/>
          <a:p>
            <a:pPr algn="ctr" eaLnBrk="0" hangingPunct="0"/>
            <a:r>
              <a:rPr lang="en-US" sz="1200" b="0"/>
              <a:t>Slide </a:t>
            </a:r>
            <a:fld id="{1C4163D9-4DB3-475D-B239-5EA159173095}" type="slidenum">
              <a:rPr lang="en-US" sz="1200" b="0"/>
              <a:pPr algn="ctr" eaLnBrk="0" hangingPunct="0"/>
              <a:t>14</a:t>
            </a:fld>
            <a:endParaRPr lang="en-US" sz="1200" b="0"/>
          </a:p>
        </p:txBody>
      </p:sp>
      <p:sp>
        <p:nvSpPr>
          <p:cNvPr id="45061" name="Text Box 6"/>
          <p:cNvSpPr txBox="1">
            <a:spLocks noChangeArrowheads="1"/>
          </p:cNvSpPr>
          <p:nvPr/>
        </p:nvSpPr>
        <p:spPr bwMode="auto">
          <a:xfrm>
            <a:off x="457200" y="1524000"/>
            <a:ext cx="8382000" cy="4664075"/>
          </a:xfrm>
          <a:prstGeom prst="rect">
            <a:avLst/>
          </a:prstGeom>
          <a:noFill/>
          <a:ln w="9525">
            <a:noFill/>
            <a:miter lim="800000"/>
            <a:headEnd/>
            <a:tailEnd/>
          </a:ln>
        </p:spPr>
        <p:txBody>
          <a:bodyPr>
            <a:spAutoFit/>
          </a:bodyPr>
          <a:lstStyle/>
          <a:p>
            <a:pPr indent="284163">
              <a:buFontTx/>
              <a:buChar char="•"/>
            </a:pPr>
            <a:r>
              <a:rPr lang="en-US" sz="2000"/>
              <a:t>SAFETY</a:t>
            </a:r>
          </a:p>
          <a:p>
            <a:pPr marL="569913" lvl="1" indent="344488">
              <a:buFont typeface="Arial" charset="0"/>
              <a:buChar char="−"/>
            </a:pPr>
            <a:r>
              <a:rPr lang="en-US" sz="2000" b="0"/>
              <a:t>33,561 highway deaths in 2012</a:t>
            </a:r>
          </a:p>
          <a:p>
            <a:pPr marL="569913" lvl="1" indent="344488">
              <a:buFont typeface="Arial" charset="0"/>
              <a:buChar char="−"/>
            </a:pPr>
            <a:r>
              <a:rPr lang="en-US" sz="2000" b="0"/>
              <a:t>5,615,000 crashes in 2012</a:t>
            </a:r>
          </a:p>
          <a:p>
            <a:pPr marL="569913" lvl="1" indent="344488">
              <a:buFont typeface="Arial" charset="0"/>
              <a:buChar char="−"/>
            </a:pPr>
            <a:r>
              <a:rPr lang="en-US" sz="2000" b="0"/>
              <a:t>Leading cause of death for ages 4, and 11-27</a:t>
            </a:r>
          </a:p>
          <a:p>
            <a:pPr marL="569913" lvl="1" indent="344488">
              <a:buFont typeface="Arial" charset="0"/>
              <a:buChar char="−"/>
            </a:pPr>
            <a:endParaRPr lang="en-US" sz="2000" b="0"/>
          </a:p>
          <a:p>
            <a:pPr indent="284163">
              <a:buFontTx/>
              <a:buChar char="•"/>
            </a:pPr>
            <a:r>
              <a:rPr lang="en-US" sz="2000"/>
              <a:t>MOBILITY</a:t>
            </a:r>
          </a:p>
          <a:p>
            <a:pPr marL="569913" lvl="1" indent="344488">
              <a:buFont typeface="Arial" charset="0"/>
              <a:buChar char="−"/>
            </a:pPr>
            <a:r>
              <a:rPr lang="en-US" sz="2000" b="0"/>
              <a:t>5.5 billion hours of travel delay annually</a:t>
            </a:r>
          </a:p>
          <a:p>
            <a:pPr marL="569913" lvl="1" indent="344488">
              <a:buFont typeface="Arial" charset="0"/>
              <a:buChar char="−"/>
            </a:pPr>
            <a:r>
              <a:rPr lang="en-US" sz="2000">
                <a:solidFill>
                  <a:srgbClr val="FF0000"/>
                </a:solidFill>
              </a:rPr>
              <a:t>$121 billion</a:t>
            </a:r>
            <a:r>
              <a:rPr lang="en-US" sz="2000" b="0"/>
              <a:t> cost of urban congestion annually</a:t>
            </a:r>
          </a:p>
          <a:p>
            <a:pPr marL="569913" lvl="1" indent="344488">
              <a:buFont typeface="Arial" charset="0"/>
              <a:buChar char="−"/>
            </a:pPr>
            <a:endParaRPr lang="en-US" sz="2000" b="0"/>
          </a:p>
          <a:p>
            <a:pPr indent="284163">
              <a:buFontTx/>
              <a:buChar char="•"/>
            </a:pPr>
            <a:r>
              <a:rPr lang="en-US" sz="2000"/>
              <a:t>ENVIRONMENT</a:t>
            </a:r>
          </a:p>
          <a:p>
            <a:pPr marL="569913" lvl="1" indent="344488">
              <a:buFont typeface="Arial" charset="0"/>
              <a:buChar char="−"/>
            </a:pPr>
            <a:r>
              <a:rPr lang="en-US" sz="2000" b="0"/>
              <a:t>2.9 billion gallons of wasted fuel annually</a:t>
            </a:r>
          </a:p>
          <a:p>
            <a:pPr marL="569913" lvl="1" indent="344488">
              <a:buFont typeface="Arial" charset="0"/>
              <a:buChar char="−"/>
            </a:pPr>
            <a:r>
              <a:rPr lang="en-US" sz="2000" b="0"/>
              <a:t>56 billion lbs of additional CO2 annually</a:t>
            </a:r>
          </a:p>
          <a:p>
            <a:pPr indent="284163">
              <a:buFontTx/>
              <a:buChar char="•"/>
            </a:pPr>
            <a:endParaRPr lang="en-US" sz="2000" b="0"/>
          </a:p>
          <a:p>
            <a:pPr indent="284163">
              <a:buFontTx/>
              <a:buChar char="•"/>
            </a:pPr>
            <a:r>
              <a:rPr lang="en-US" sz="2000"/>
              <a:t>COST </a:t>
            </a:r>
          </a:p>
          <a:p>
            <a:pPr marL="569913" lvl="1" indent="344488">
              <a:buFont typeface="Arial" charset="0"/>
              <a:buChar char="−"/>
            </a:pPr>
            <a:r>
              <a:rPr lang="en-US" sz="2000" b="0"/>
              <a:t>Accidents cost the US taxpayer approximately </a:t>
            </a:r>
            <a:r>
              <a:rPr lang="en-US" sz="2000">
                <a:solidFill>
                  <a:srgbClr val="FF0000"/>
                </a:solidFill>
              </a:rPr>
              <a:t>$300 billion</a:t>
            </a:r>
            <a:r>
              <a:rPr lang="en-US" sz="2000" b="0"/>
              <a:t> annually!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idx="4294967295"/>
          </p:nvPr>
        </p:nvSpPr>
        <p:spPr>
          <a:xfrm>
            <a:off x="685800" y="457200"/>
            <a:ext cx="7772400" cy="1066800"/>
          </a:xfrm>
        </p:spPr>
        <p:txBody>
          <a:bodyPr/>
          <a:lstStyle/>
          <a:p>
            <a:r>
              <a:rPr lang="en-US" smtClean="0"/>
              <a:t>ITS Architecture (“High-level”)</a:t>
            </a:r>
          </a:p>
        </p:txBody>
      </p:sp>
      <p:sp>
        <p:nvSpPr>
          <p:cNvPr id="46082" name="Date Placeholder 3"/>
          <p:cNvSpPr txBox="1">
            <a:spLocks noGrp="1"/>
          </p:cNvSpPr>
          <p:nvPr/>
        </p:nvSpPr>
        <p:spPr bwMode="auto">
          <a:xfrm>
            <a:off x="696913" y="333375"/>
            <a:ext cx="955675" cy="276225"/>
          </a:xfrm>
          <a:prstGeom prst="rect">
            <a:avLst/>
          </a:prstGeom>
          <a:noFill/>
          <a:ln w="9525">
            <a:noFill/>
            <a:miter lim="800000"/>
            <a:headEnd/>
            <a:tailEnd/>
          </a:ln>
        </p:spPr>
        <p:txBody>
          <a:bodyPr wrap="none" lIns="0" tIns="0" rIns="0" bIns="0" anchor="b">
            <a:spAutoFit/>
          </a:bodyPr>
          <a:lstStyle/>
          <a:p>
            <a:pPr eaLnBrk="0" hangingPunct="0"/>
            <a:r>
              <a:rPr lang="en-US" sz="1800"/>
              <a:t>July 2015</a:t>
            </a:r>
          </a:p>
        </p:txBody>
      </p:sp>
      <p:sp>
        <p:nvSpPr>
          <p:cNvPr id="46083" name="Footer Placeholder 4"/>
          <p:cNvSpPr txBox="1">
            <a:spLocks noGrp="1"/>
          </p:cNvSpPr>
          <p:nvPr/>
        </p:nvSpPr>
        <p:spPr bwMode="auto">
          <a:xfrm>
            <a:off x="8077200" y="6475413"/>
            <a:ext cx="466725" cy="182562"/>
          </a:xfrm>
          <a:prstGeom prst="rect">
            <a:avLst/>
          </a:prstGeom>
          <a:noFill/>
          <a:ln w="9525">
            <a:noFill/>
            <a:miter lim="800000"/>
            <a:headEnd/>
            <a:tailEnd/>
          </a:ln>
        </p:spPr>
        <p:txBody>
          <a:bodyPr wrap="none" lIns="0" tIns="0" rIns="0" bIns="0">
            <a:spAutoFit/>
          </a:bodyPr>
          <a:lstStyle/>
          <a:p>
            <a:pPr algn="r" eaLnBrk="0" hangingPunct="0"/>
            <a:r>
              <a:rPr lang="en-US" sz="1200" b="0"/>
              <a:t>Adrian Stephens, Intel Corporation</a:t>
            </a:r>
          </a:p>
        </p:txBody>
      </p:sp>
      <p:sp>
        <p:nvSpPr>
          <p:cNvPr id="46084" name="Slide Number Placeholder 5"/>
          <p:cNvSpPr txBox="1">
            <a:spLocks noGrp="1"/>
          </p:cNvSpPr>
          <p:nvPr/>
        </p:nvSpPr>
        <p:spPr bwMode="auto">
          <a:xfrm>
            <a:off x="4357688" y="6475413"/>
            <a:ext cx="504825" cy="182562"/>
          </a:xfrm>
          <a:prstGeom prst="rect">
            <a:avLst/>
          </a:prstGeom>
          <a:noFill/>
          <a:ln w="9525">
            <a:noFill/>
            <a:miter lim="800000"/>
            <a:headEnd/>
            <a:tailEnd/>
          </a:ln>
        </p:spPr>
        <p:txBody>
          <a:bodyPr wrap="none" lIns="0" tIns="0" rIns="0" bIns="0">
            <a:spAutoFit/>
          </a:bodyPr>
          <a:lstStyle/>
          <a:p>
            <a:pPr algn="ctr" eaLnBrk="0" hangingPunct="0"/>
            <a:r>
              <a:rPr lang="en-US" sz="1200" b="0"/>
              <a:t>Slide </a:t>
            </a:r>
            <a:fld id="{DE8FFDF9-37C5-47E1-880B-53BC8F960F9B}" type="slidenum">
              <a:rPr lang="en-US" sz="1200" b="0"/>
              <a:pPr algn="ctr" eaLnBrk="0" hangingPunct="0"/>
              <a:t>15</a:t>
            </a:fld>
            <a:endParaRPr lang="en-US" sz="1200" b="0"/>
          </a:p>
        </p:txBody>
      </p:sp>
      <p:pic>
        <p:nvPicPr>
          <p:cNvPr id="46085" name="Picture 7" descr="sausage_v61"/>
          <p:cNvPicPr>
            <a:picLocks noGrp="1" noChangeAspect="1" noChangeArrowheads="1"/>
          </p:cNvPicPr>
          <p:nvPr>
            <p:ph idx="4294967295"/>
          </p:nvPr>
        </p:nvPicPr>
        <p:blipFill>
          <a:blip r:embed="rId2"/>
          <a:srcRect/>
          <a:stretch>
            <a:fillRect/>
          </a:stretch>
        </p:blipFill>
        <p:spPr>
          <a:xfrm>
            <a:off x="1219200" y="1295400"/>
            <a:ext cx="6705600" cy="4651375"/>
          </a:xfrm>
        </p:spPr>
      </p:pic>
      <p:sp>
        <p:nvSpPr>
          <p:cNvPr id="46086" name="Rectangle 8"/>
          <p:cNvSpPr>
            <a:spLocks noChangeArrowheads="1"/>
          </p:cNvSpPr>
          <p:nvPr/>
        </p:nvSpPr>
        <p:spPr bwMode="auto">
          <a:xfrm>
            <a:off x="2057400" y="5915025"/>
            <a:ext cx="5140325" cy="396875"/>
          </a:xfrm>
          <a:prstGeom prst="rect">
            <a:avLst/>
          </a:prstGeom>
          <a:noFill/>
          <a:ln w="9525">
            <a:noFill/>
            <a:miter lim="800000"/>
            <a:headEnd/>
            <a:tailEnd/>
          </a:ln>
        </p:spPr>
        <p:txBody>
          <a:bodyPr wrap="none">
            <a:spAutoFit/>
          </a:bodyPr>
          <a:lstStyle/>
          <a:p>
            <a:r>
              <a:rPr lang="en-US" sz="2000" b="0"/>
              <a:t>[http://www.its.dot.gov/arch/arch_longdesc.htm]</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idx="4294967295"/>
          </p:nvPr>
        </p:nvSpPr>
        <p:spPr>
          <a:xfrm>
            <a:off x="685800" y="304800"/>
            <a:ext cx="7772400" cy="1066800"/>
          </a:xfrm>
        </p:spPr>
        <p:txBody>
          <a:bodyPr/>
          <a:lstStyle/>
          <a:p>
            <a:r>
              <a:rPr lang="en-US" smtClean="0"/>
              <a:t>ITS Communications Architecture</a:t>
            </a:r>
          </a:p>
        </p:txBody>
      </p:sp>
      <p:sp>
        <p:nvSpPr>
          <p:cNvPr id="47106" name="Date Placeholder 3"/>
          <p:cNvSpPr txBox="1">
            <a:spLocks noGrp="1"/>
          </p:cNvSpPr>
          <p:nvPr/>
        </p:nvSpPr>
        <p:spPr bwMode="auto">
          <a:xfrm>
            <a:off x="696913" y="333375"/>
            <a:ext cx="955675" cy="276225"/>
          </a:xfrm>
          <a:prstGeom prst="rect">
            <a:avLst/>
          </a:prstGeom>
          <a:noFill/>
          <a:ln w="9525">
            <a:noFill/>
            <a:miter lim="800000"/>
            <a:headEnd/>
            <a:tailEnd/>
          </a:ln>
        </p:spPr>
        <p:txBody>
          <a:bodyPr wrap="none" lIns="0" tIns="0" rIns="0" bIns="0" anchor="b">
            <a:spAutoFit/>
          </a:bodyPr>
          <a:lstStyle/>
          <a:p>
            <a:pPr eaLnBrk="0" hangingPunct="0"/>
            <a:r>
              <a:rPr lang="en-US" sz="1800"/>
              <a:t>July 2015</a:t>
            </a:r>
          </a:p>
        </p:txBody>
      </p:sp>
      <p:sp>
        <p:nvSpPr>
          <p:cNvPr id="47107" name="Footer Placeholder 4"/>
          <p:cNvSpPr txBox="1">
            <a:spLocks noGrp="1"/>
          </p:cNvSpPr>
          <p:nvPr/>
        </p:nvSpPr>
        <p:spPr bwMode="auto">
          <a:xfrm>
            <a:off x="8077200" y="6475413"/>
            <a:ext cx="466725" cy="182562"/>
          </a:xfrm>
          <a:prstGeom prst="rect">
            <a:avLst/>
          </a:prstGeom>
          <a:noFill/>
          <a:ln w="9525">
            <a:noFill/>
            <a:miter lim="800000"/>
            <a:headEnd/>
            <a:tailEnd/>
          </a:ln>
        </p:spPr>
        <p:txBody>
          <a:bodyPr wrap="none" lIns="0" tIns="0" rIns="0" bIns="0">
            <a:spAutoFit/>
          </a:bodyPr>
          <a:lstStyle/>
          <a:p>
            <a:pPr algn="r" eaLnBrk="0" hangingPunct="0"/>
            <a:r>
              <a:rPr lang="en-US" sz="1200" b="0"/>
              <a:t>Adrian Stephens, Intel Corporation</a:t>
            </a:r>
          </a:p>
        </p:txBody>
      </p:sp>
      <p:sp>
        <p:nvSpPr>
          <p:cNvPr id="47108" name="Slide Number Placeholder 5"/>
          <p:cNvSpPr txBox="1">
            <a:spLocks noGrp="1"/>
          </p:cNvSpPr>
          <p:nvPr/>
        </p:nvSpPr>
        <p:spPr bwMode="auto">
          <a:xfrm>
            <a:off x="4357688" y="6475413"/>
            <a:ext cx="504825" cy="182562"/>
          </a:xfrm>
          <a:prstGeom prst="rect">
            <a:avLst/>
          </a:prstGeom>
          <a:noFill/>
          <a:ln w="9525">
            <a:noFill/>
            <a:miter lim="800000"/>
            <a:headEnd/>
            <a:tailEnd/>
          </a:ln>
        </p:spPr>
        <p:txBody>
          <a:bodyPr wrap="none" lIns="0" tIns="0" rIns="0" bIns="0">
            <a:spAutoFit/>
          </a:bodyPr>
          <a:lstStyle/>
          <a:p>
            <a:pPr algn="ctr" eaLnBrk="0" hangingPunct="0"/>
            <a:r>
              <a:rPr lang="en-US" sz="1200" b="0"/>
              <a:t>Slide </a:t>
            </a:r>
            <a:fld id="{3BE6E4FC-7B69-4427-843E-B8BEE21A9038}" type="slidenum">
              <a:rPr lang="en-US" sz="1200" b="0"/>
              <a:pPr algn="ctr" eaLnBrk="0" hangingPunct="0"/>
              <a:t>16</a:t>
            </a:fld>
            <a:endParaRPr lang="en-US" sz="1200" b="0"/>
          </a:p>
        </p:txBody>
      </p:sp>
      <p:pic>
        <p:nvPicPr>
          <p:cNvPr id="47109" name="Bild 13"/>
          <p:cNvPicPr>
            <a:picLocks noChangeAspect="1" noChangeArrowheads="1"/>
          </p:cNvPicPr>
          <p:nvPr/>
        </p:nvPicPr>
        <p:blipFill>
          <a:blip r:embed="rId2"/>
          <a:srcRect/>
          <a:stretch>
            <a:fillRect/>
          </a:stretch>
        </p:blipFill>
        <p:spPr bwMode="auto">
          <a:xfrm>
            <a:off x="1066800" y="1066800"/>
            <a:ext cx="7154863" cy="52578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idx="4294967295"/>
          </p:nvPr>
        </p:nvSpPr>
        <p:spPr>
          <a:xfrm>
            <a:off x="533400" y="685800"/>
            <a:ext cx="8153400" cy="1066800"/>
          </a:xfrm>
        </p:spPr>
        <p:txBody>
          <a:bodyPr/>
          <a:lstStyle/>
          <a:p>
            <a:r>
              <a:rPr lang="en-US" smtClean="0"/>
              <a:t>Connected Vehicle Reference Implementation Architecture (CVRIA)</a:t>
            </a:r>
          </a:p>
        </p:txBody>
      </p:sp>
      <p:sp>
        <p:nvSpPr>
          <p:cNvPr id="48130" name="Content Placeholder 2"/>
          <p:cNvSpPr>
            <a:spLocks noGrp="1"/>
          </p:cNvSpPr>
          <p:nvPr>
            <p:ph idx="4294967295"/>
          </p:nvPr>
        </p:nvSpPr>
        <p:spPr>
          <a:xfrm>
            <a:off x="228600" y="1752600"/>
            <a:ext cx="8763000" cy="4114800"/>
          </a:xfrm>
        </p:spPr>
        <p:txBody>
          <a:bodyPr/>
          <a:lstStyle/>
          <a:p>
            <a:pPr>
              <a:buFontTx/>
              <a:buNone/>
            </a:pPr>
            <a:r>
              <a:rPr lang="en-US" b="0" smtClean="0"/>
              <a:t>The US DoT sponsored CVRIA project (a SafetyPilot “follow-on”) objectives are to develop a Connected Vehicle Environment that is:</a:t>
            </a:r>
          </a:p>
          <a:p>
            <a:r>
              <a:rPr lang="en-US" b="0" smtClean="0"/>
              <a:t>a robust (resilient, secure, and operational) transportation (communication) environment</a:t>
            </a:r>
          </a:p>
          <a:p>
            <a:r>
              <a:rPr lang="en-US" b="0" smtClean="0"/>
              <a:t>where vehicles, mobile devices, and fixed infrastructure communicate</a:t>
            </a:r>
          </a:p>
          <a:p>
            <a:r>
              <a:rPr lang="en-US" smtClean="0">
                <a:solidFill>
                  <a:schemeClr val="accent2"/>
                </a:solidFill>
              </a:rPr>
              <a:t>agnostic to communications media selected based on function and cost</a:t>
            </a:r>
          </a:p>
          <a:p>
            <a:r>
              <a:rPr lang="en-US" b="0" smtClean="0"/>
              <a:t>improving traveler safety and traveler &amp; goods mobility while minimizing</a:t>
            </a:r>
          </a:p>
          <a:p>
            <a:r>
              <a:rPr lang="en-US" b="0" smtClean="0"/>
              <a:t>environmental impacts</a:t>
            </a:r>
          </a:p>
        </p:txBody>
      </p:sp>
      <p:sp>
        <p:nvSpPr>
          <p:cNvPr id="48131" name="Date Placeholder 3"/>
          <p:cNvSpPr txBox="1">
            <a:spLocks noGrp="1"/>
          </p:cNvSpPr>
          <p:nvPr/>
        </p:nvSpPr>
        <p:spPr bwMode="auto">
          <a:xfrm>
            <a:off x="696913" y="333375"/>
            <a:ext cx="955675" cy="276225"/>
          </a:xfrm>
          <a:prstGeom prst="rect">
            <a:avLst/>
          </a:prstGeom>
          <a:noFill/>
          <a:ln w="9525">
            <a:noFill/>
            <a:miter lim="800000"/>
            <a:headEnd/>
            <a:tailEnd/>
          </a:ln>
        </p:spPr>
        <p:txBody>
          <a:bodyPr wrap="none" lIns="0" tIns="0" rIns="0" bIns="0" anchor="b">
            <a:spAutoFit/>
          </a:bodyPr>
          <a:lstStyle/>
          <a:p>
            <a:pPr eaLnBrk="0" hangingPunct="0"/>
            <a:r>
              <a:rPr lang="en-US" sz="1800"/>
              <a:t>July 2015</a:t>
            </a:r>
          </a:p>
        </p:txBody>
      </p:sp>
      <p:sp>
        <p:nvSpPr>
          <p:cNvPr id="48132" name="Footer Placeholder 4"/>
          <p:cNvSpPr txBox="1">
            <a:spLocks noGrp="1"/>
          </p:cNvSpPr>
          <p:nvPr/>
        </p:nvSpPr>
        <p:spPr bwMode="auto">
          <a:xfrm>
            <a:off x="8077200" y="6475413"/>
            <a:ext cx="466725" cy="182562"/>
          </a:xfrm>
          <a:prstGeom prst="rect">
            <a:avLst/>
          </a:prstGeom>
          <a:noFill/>
          <a:ln w="9525">
            <a:noFill/>
            <a:miter lim="800000"/>
            <a:headEnd/>
            <a:tailEnd/>
          </a:ln>
        </p:spPr>
        <p:txBody>
          <a:bodyPr wrap="none" lIns="0" tIns="0" rIns="0" bIns="0">
            <a:spAutoFit/>
          </a:bodyPr>
          <a:lstStyle/>
          <a:p>
            <a:pPr algn="r" eaLnBrk="0" hangingPunct="0"/>
            <a:r>
              <a:rPr lang="en-US" sz="1200" b="0"/>
              <a:t>Adrian Stephens, Intel Corporation</a:t>
            </a:r>
          </a:p>
        </p:txBody>
      </p:sp>
      <p:sp>
        <p:nvSpPr>
          <p:cNvPr id="48133" name="Slide Number Placeholder 5"/>
          <p:cNvSpPr txBox="1">
            <a:spLocks noGrp="1"/>
          </p:cNvSpPr>
          <p:nvPr/>
        </p:nvSpPr>
        <p:spPr bwMode="auto">
          <a:xfrm>
            <a:off x="4357688" y="6475413"/>
            <a:ext cx="504825" cy="182562"/>
          </a:xfrm>
          <a:prstGeom prst="rect">
            <a:avLst/>
          </a:prstGeom>
          <a:noFill/>
          <a:ln w="9525">
            <a:noFill/>
            <a:miter lim="800000"/>
            <a:headEnd/>
            <a:tailEnd/>
          </a:ln>
        </p:spPr>
        <p:txBody>
          <a:bodyPr wrap="none" lIns="0" tIns="0" rIns="0" bIns="0">
            <a:spAutoFit/>
          </a:bodyPr>
          <a:lstStyle/>
          <a:p>
            <a:pPr algn="ctr" eaLnBrk="0" hangingPunct="0"/>
            <a:r>
              <a:rPr lang="en-US" sz="1200" b="0"/>
              <a:t>Slide </a:t>
            </a:r>
            <a:fld id="{60E6AC82-6BD3-4354-A2D6-9884E48ECBF0}" type="slidenum">
              <a:rPr lang="en-US" sz="1200" b="0"/>
              <a:pPr algn="ctr" eaLnBrk="0" hangingPunct="0"/>
              <a:t>17</a:t>
            </a:fld>
            <a:endParaRPr lang="en-US" sz="1200" b="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idx="4294967295"/>
          </p:nvPr>
        </p:nvSpPr>
        <p:spPr>
          <a:xfrm>
            <a:off x="533400" y="685800"/>
            <a:ext cx="8153400" cy="1066800"/>
          </a:xfrm>
        </p:spPr>
        <p:txBody>
          <a:bodyPr/>
          <a:lstStyle/>
          <a:p>
            <a:r>
              <a:rPr lang="en-US" smtClean="0"/>
              <a:t>Cooperative Vehicle-Infrastructure Systems (CVIS)</a:t>
            </a:r>
          </a:p>
        </p:txBody>
      </p:sp>
      <p:sp>
        <p:nvSpPr>
          <p:cNvPr id="49154" name="Content Placeholder 2"/>
          <p:cNvSpPr>
            <a:spLocks noGrp="1"/>
          </p:cNvSpPr>
          <p:nvPr>
            <p:ph idx="4294967295"/>
          </p:nvPr>
        </p:nvSpPr>
        <p:spPr>
          <a:xfrm>
            <a:off x="228600" y="1752600"/>
            <a:ext cx="8763000" cy="4114800"/>
          </a:xfrm>
        </p:spPr>
        <p:txBody>
          <a:bodyPr/>
          <a:lstStyle/>
          <a:p>
            <a:pPr>
              <a:buFontTx/>
              <a:buNone/>
            </a:pPr>
            <a:r>
              <a:rPr lang="en-US" smtClean="0"/>
              <a:t>The European CVIS project objectives were:</a:t>
            </a:r>
          </a:p>
          <a:p>
            <a:r>
              <a:rPr lang="en-US" b="0" smtClean="0"/>
              <a:t>to create a unified technical solution allowing all vehicles and infrastructure elements to </a:t>
            </a:r>
            <a:r>
              <a:rPr lang="en-US" smtClean="0">
                <a:solidFill>
                  <a:schemeClr val="hlink"/>
                </a:solidFill>
              </a:rPr>
              <a:t>communicate with each other in a continuous and transparent way using a variety of media</a:t>
            </a:r>
            <a:r>
              <a:rPr lang="en-US" b="0" smtClean="0"/>
              <a:t> and with enhanced localization;</a:t>
            </a:r>
          </a:p>
          <a:p>
            <a:r>
              <a:rPr lang="en-US" b="0" smtClean="0"/>
              <a:t>to enable a wide range of potential cooperative services to run on an open application framework in the vehicle and roadside equipment</a:t>
            </a:r>
            <a:r>
              <a:rPr lang="en-US" smtClean="0"/>
              <a:t>;</a:t>
            </a:r>
          </a:p>
          <a:p>
            <a:r>
              <a:rPr lang="en-US" b="0" smtClean="0"/>
              <a:t>to define and validate an open architecture and system concept for a number of cooperative system applications, …</a:t>
            </a:r>
          </a:p>
          <a:p>
            <a:pPr lvl="1">
              <a:buFontTx/>
              <a:buNone/>
            </a:pPr>
            <a:r>
              <a:rPr lang="en-US" sz="1800" smtClean="0"/>
              <a:t>[http://cvt-project.ir/En/EnNewsDetail.aspx?SubjectType=99&amp;InfoID=1057]</a:t>
            </a:r>
          </a:p>
        </p:txBody>
      </p:sp>
      <p:sp>
        <p:nvSpPr>
          <p:cNvPr id="49155" name="Date Placeholder 3"/>
          <p:cNvSpPr txBox="1">
            <a:spLocks noGrp="1"/>
          </p:cNvSpPr>
          <p:nvPr/>
        </p:nvSpPr>
        <p:spPr bwMode="auto">
          <a:xfrm>
            <a:off x="696913" y="333375"/>
            <a:ext cx="955675" cy="276225"/>
          </a:xfrm>
          <a:prstGeom prst="rect">
            <a:avLst/>
          </a:prstGeom>
          <a:noFill/>
          <a:ln w="9525">
            <a:noFill/>
            <a:miter lim="800000"/>
            <a:headEnd/>
            <a:tailEnd/>
          </a:ln>
        </p:spPr>
        <p:txBody>
          <a:bodyPr wrap="none" lIns="0" tIns="0" rIns="0" bIns="0" anchor="b">
            <a:spAutoFit/>
          </a:bodyPr>
          <a:lstStyle/>
          <a:p>
            <a:pPr eaLnBrk="0" hangingPunct="0"/>
            <a:r>
              <a:rPr lang="en-US" sz="1800"/>
              <a:t>July 2015</a:t>
            </a:r>
          </a:p>
        </p:txBody>
      </p:sp>
      <p:sp>
        <p:nvSpPr>
          <p:cNvPr id="49156" name="Footer Placeholder 4"/>
          <p:cNvSpPr txBox="1">
            <a:spLocks noGrp="1"/>
          </p:cNvSpPr>
          <p:nvPr/>
        </p:nvSpPr>
        <p:spPr bwMode="auto">
          <a:xfrm>
            <a:off x="8077200" y="6475413"/>
            <a:ext cx="466725" cy="182562"/>
          </a:xfrm>
          <a:prstGeom prst="rect">
            <a:avLst/>
          </a:prstGeom>
          <a:noFill/>
          <a:ln w="9525">
            <a:noFill/>
            <a:miter lim="800000"/>
            <a:headEnd/>
            <a:tailEnd/>
          </a:ln>
        </p:spPr>
        <p:txBody>
          <a:bodyPr wrap="none" lIns="0" tIns="0" rIns="0" bIns="0">
            <a:spAutoFit/>
          </a:bodyPr>
          <a:lstStyle/>
          <a:p>
            <a:pPr algn="r" eaLnBrk="0" hangingPunct="0"/>
            <a:r>
              <a:rPr lang="en-US" sz="1200" b="0"/>
              <a:t>Adrian Stephens, Intel Corporation</a:t>
            </a:r>
          </a:p>
        </p:txBody>
      </p:sp>
      <p:sp>
        <p:nvSpPr>
          <p:cNvPr id="49157" name="Slide Number Placeholder 5"/>
          <p:cNvSpPr txBox="1">
            <a:spLocks noGrp="1"/>
          </p:cNvSpPr>
          <p:nvPr/>
        </p:nvSpPr>
        <p:spPr bwMode="auto">
          <a:xfrm>
            <a:off x="4357688" y="6475413"/>
            <a:ext cx="504825" cy="182562"/>
          </a:xfrm>
          <a:prstGeom prst="rect">
            <a:avLst/>
          </a:prstGeom>
          <a:noFill/>
          <a:ln w="9525">
            <a:noFill/>
            <a:miter lim="800000"/>
            <a:headEnd/>
            <a:tailEnd/>
          </a:ln>
        </p:spPr>
        <p:txBody>
          <a:bodyPr wrap="none" lIns="0" tIns="0" rIns="0" bIns="0">
            <a:spAutoFit/>
          </a:bodyPr>
          <a:lstStyle/>
          <a:p>
            <a:pPr algn="ctr" eaLnBrk="0" hangingPunct="0"/>
            <a:r>
              <a:rPr lang="en-US" sz="1200" b="0"/>
              <a:t>Slide </a:t>
            </a:r>
            <a:fld id="{595F49CE-8955-4CB4-9DA5-99D69ACCC7EE}" type="slidenum">
              <a:rPr lang="en-US" sz="1200" b="0"/>
              <a:pPr algn="ctr" eaLnBrk="0" hangingPunct="0"/>
              <a:t>18</a:t>
            </a:fld>
            <a:endParaRPr lang="en-US" sz="1200" b="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idx="4294967295"/>
          </p:nvPr>
        </p:nvSpPr>
        <p:spPr>
          <a:xfrm>
            <a:off x="533400" y="685800"/>
            <a:ext cx="8153400" cy="1066800"/>
          </a:xfrm>
        </p:spPr>
        <p:txBody>
          <a:bodyPr/>
          <a:lstStyle/>
          <a:p>
            <a:r>
              <a:rPr lang="en-US" smtClean="0"/>
              <a:t>Cooperative Vehicle-Infrastructure Systems (CVIS)</a:t>
            </a:r>
          </a:p>
        </p:txBody>
      </p:sp>
      <p:sp>
        <p:nvSpPr>
          <p:cNvPr id="50178" name="Content Placeholder 2"/>
          <p:cNvSpPr>
            <a:spLocks noGrp="1"/>
          </p:cNvSpPr>
          <p:nvPr>
            <p:ph idx="4294967295"/>
          </p:nvPr>
        </p:nvSpPr>
        <p:spPr>
          <a:xfrm>
            <a:off x="228600" y="1752600"/>
            <a:ext cx="8763000" cy="4114800"/>
          </a:xfrm>
        </p:spPr>
        <p:txBody>
          <a:bodyPr/>
          <a:lstStyle/>
          <a:p>
            <a:pPr>
              <a:buFontTx/>
              <a:buNone/>
            </a:pPr>
            <a:r>
              <a:rPr lang="en-US" smtClean="0"/>
              <a:t>Some results from the European CVIS project:</a:t>
            </a:r>
          </a:p>
          <a:p>
            <a:r>
              <a:rPr lang="en-US" sz="2000" b="0" smtClean="0"/>
              <a:t>a multi-channel terminal capable of </a:t>
            </a:r>
            <a:r>
              <a:rPr lang="en-US" sz="2000" smtClean="0">
                <a:solidFill>
                  <a:schemeClr val="hlink"/>
                </a:solidFill>
              </a:rPr>
              <a:t>maintaining a continuous Internet connection over a wide range of carriers, including cellular, mobile Wi-Fi networks, infra-red or short-range microwave channels</a:t>
            </a:r>
            <a:r>
              <a:rPr lang="en-US" sz="2000" b="0" smtClean="0"/>
              <a:t>, ensuring full interoperability in the communication between different makes of vehicle and of traffic management systems;</a:t>
            </a:r>
          </a:p>
          <a:p>
            <a:r>
              <a:rPr lang="en-US" sz="2000" b="0" smtClean="0"/>
              <a:t>an open architecture connecting in-vehicle and traffic management systems and telematics services at the roadside, that can be easily updated and scaled up to allow implementation for various client and back-end server technologies;</a:t>
            </a:r>
          </a:p>
          <a:p>
            <a:r>
              <a:rPr lang="en-US" sz="2000" b="0" smtClean="0"/>
              <a:t>techniques for enhanced vehicle positioning and the creation of local dynamic maps, using satellite positioning, radio triangulation and the latest methods for location referencing;…</a:t>
            </a:r>
          </a:p>
          <a:p>
            <a:pPr>
              <a:buFontTx/>
              <a:buNone/>
            </a:pPr>
            <a:r>
              <a:rPr lang="en-US" sz="1800" smtClean="0"/>
              <a:t>	</a:t>
            </a:r>
            <a:r>
              <a:rPr lang="en-US" sz="1800" b="0" smtClean="0"/>
              <a:t>[http://cvt-project.ir/En/EnNewsDetail.aspx?SubjectType=99&amp;InfoID=1057]</a:t>
            </a:r>
          </a:p>
        </p:txBody>
      </p:sp>
      <p:sp>
        <p:nvSpPr>
          <p:cNvPr id="50179" name="Date Placeholder 3"/>
          <p:cNvSpPr txBox="1">
            <a:spLocks noGrp="1"/>
          </p:cNvSpPr>
          <p:nvPr/>
        </p:nvSpPr>
        <p:spPr bwMode="auto">
          <a:xfrm>
            <a:off x="696913" y="333375"/>
            <a:ext cx="955675" cy="276225"/>
          </a:xfrm>
          <a:prstGeom prst="rect">
            <a:avLst/>
          </a:prstGeom>
          <a:noFill/>
          <a:ln w="9525">
            <a:noFill/>
            <a:miter lim="800000"/>
            <a:headEnd/>
            <a:tailEnd/>
          </a:ln>
        </p:spPr>
        <p:txBody>
          <a:bodyPr wrap="none" lIns="0" tIns="0" rIns="0" bIns="0" anchor="b">
            <a:spAutoFit/>
          </a:bodyPr>
          <a:lstStyle/>
          <a:p>
            <a:pPr eaLnBrk="0" hangingPunct="0"/>
            <a:r>
              <a:rPr lang="en-US" sz="1800"/>
              <a:t>July 2015</a:t>
            </a:r>
          </a:p>
        </p:txBody>
      </p:sp>
      <p:sp>
        <p:nvSpPr>
          <p:cNvPr id="50180" name="Footer Placeholder 4"/>
          <p:cNvSpPr txBox="1">
            <a:spLocks noGrp="1"/>
          </p:cNvSpPr>
          <p:nvPr/>
        </p:nvSpPr>
        <p:spPr bwMode="auto">
          <a:xfrm>
            <a:off x="8077200" y="6475413"/>
            <a:ext cx="466725" cy="182562"/>
          </a:xfrm>
          <a:prstGeom prst="rect">
            <a:avLst/>
          </a:prstGeom>
          <a:noFill/>
          <a:ln w="9525">
            <a:noFill/>
            <a:miter lim="800000"/>
            <a:headEnd/>
            <a:tailEnd/>
          </a:ln>
        </p:spPr>
        <p:txBody>
          <a:bodyPr wrap="none" lIns="0" tIns="0" rIns="0" bIns="0">
            <a:spAutoFit/>
          </a:bodyPr>
          <a:lstStyle/>
          <a:p>
            <a:pPr algn="r" eaLnBrk="0" hangingPunct="0"/>
            <a:r>
              <a:rPr lang="en-US" sz="1200" b="0"/>
              <a:t>Adrian Stephens, Intel Corporation</a:t>
            </a:r>
          </a:p>
        </p:txBody>
      </p:sp>
      <p:sp>
        <p:nvSpPr>
          <p:cNvPr id="50181" name="Slide Number Placeholder 5"/>
          <p:cNvSpPr txBox="1">
            <a:spLocks noGrp="1"/>
          </p:cNvSpPr>
          <p:nvPr/>
        </p:nvSpPr>
        <p:spPr bwMode="auto">
          <a:xfrm>
            <a:off x="4357688" y="6475413"/>
            <a:ext cx="504825" cy="182562"/>
          </a:xfrm>
          <a:prstGeom prst="rect">
            <a:avLst/>
          </a:prstGeom>
          <a:noFill/>
          <a:ln w="9525">
            <a:noFill/>
            <a:miter lim="800000"/>
            <a:headEnd/>
            <a:tailEnd/>
          </a:ln>
        </p:spPr>
        <p:txBody>
          <a:bodyPr wrap="none" lIns="0" tIns="0" rIns="0" bIns="0">
            <a:spAutoFit/>
          </a:bodyPr>
          <a:lstStyle/>
          <a:p>
            <a:pPr algn="ctr" eaLnBrk="0" hangingPunct="0"/>
            <a:r>
              <a:rPr lang="en-US" sz="1200" b="0"/>
              <a:t>Slide </a:t>
            </a:r>
            <a:fld id="{5662568A-08E4-4029-9CDA-C2DE73224ED8}" type="slidenum">
              <a:rPr lang="en-US" sz="1200" b="0"/>
              <a:pPr algn="ctr" eaLnBrk="0" hangingPunct="0"/>
              <a:t>19</a:t>
            </a:fld>
            <a:endParaRPr lang="en-US" sz="1200" b="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GB" altLang="en-US" smtClean="0"/>
              <a:t>Introduction</a:t>
            </a:r>
            <a:endParaRPr lang="en-US" altLang="en-US" smtClean="0"/>
          </a:p>
        </p:txBody>
      </p:sp>
      <p:sp>
        <p:nvSpPr>
          <p:cNvPr id="32770" name="Content Placeholder 2"/>
          <p:cNvSpPr>
            <a:spLocks noGrp="1"/>
          </p:cNvSpPr>
          <p:nvPr>
            <p:ph idx="1"/>
          </p:nvPr>
        </p:nvSpPr>
        <p:spPr>
          <a:xfrm>
            <a:off x="685800" y="1676400"/>
            <a:ext cx="7772400" cy="4648200"/>
          </a:xfrm>
        </p:spPr>
        <p:txBody>
          <a:bodyPr/>
          <a:lstStyle/>
          <a:p>
            <a:r>
              <a:rPr lang="en-GB" altLang="en-US" sz="2800" b="0" smtClean="0"/>
              <a:t>This submission is prepared for presentation at a tutorial session of IEEE 802.</a:t>
            </a:r>
          </a:p>
          <a:p>
            <a:r>
              <a:rPr lang="en-GB" altLang="en-US" sz="2800" b="0" smtClean="0"/>
              <a:t>The goal is to stimulate discussion on a possible topic of future work in 802.11.</a:t>
            </a:r>
          </a:p>
          <a:p>
            <a:r>
              <a:rPr lang="en-GB" altLang="en-US" sz="2800" b="0" smtClean="0"/>
              <a:t>That topic is how a 802.11 STA can be managed by non-proprietary interfaces inside a converged network architecture.</a:t>
            </a:r>
          </a:p>
        </p:txBody>
      </p:sp>
      <p:sp>
        <p:nvSpPr>
          <p:cNvPr id="32771" name="Date Placeholder 3"/>
          <p:cNvSpPr>
            <a:spLocks noGrp="1"/>
          </p:cNvSpPr>
          <p:nvPr>
            <p:ph type="dt" sz="quarter" idx="10"/>
          </p:nvPr>
        </p:nvSpPr>
        <p:spPr>
          <a:noFill/>
        </p:spPr>
        <p:txBody>
          <a:bodyPr/>
          <a:lstStyle/>
          <a:p>
            <a:r>
              <a:rPr lang="en-US" altLang="en-US" smtClean="0">
                <a:cs typeface="Arial" charset="0"/>
              </a:rPr>
              <a:t>July 2015</a:t>
            </a:r>
          </a:p>
        </p:txBody>
      </p:sp>
      <p:sp>
        <p:nvSpPr>
          <p:cNvPr id="32772" name="Footer Placeholder 4"/>
          <p:cNvSpPr>
            <a:spLocks noGrp="1"/>
          </p:cNvSpPr>
          <p:nvPr>
            <p:ph type="ftr" sz="quarter" idx="11"/>
          </p:nvPr>
        </p:nvSpPr>
        <p:spPr>
          <a:noFill/>
        </p:spPr>
        <p:txBody>
          <a:bodyPr/>
          <a:lstStyle/>
          <a:p>
            <a:r>
              <a:rPr lang="en-US" altLang="en-US" smtClean="0">
                <a:cs typeface="Arial" charset="0"/>
              </a:rPr>
              <a:t>Adrian Stephens, Intel Corporation</a:t>
            </a:r>
          </a:p>
        </p:txBody>
      </p:sp>
      <p:sp>
        <p:nvSpPr>
          <p:cNvPr id="32773" name="Slide Number Placeholder 5"/>
          <p:cNvSpPr>
            <a:spLocks noGrp="1"/>
          </p:cNvSpPr>
          <p:nvPr>
            <p:ph type="sldNum" sz="quarter" idx="12"/>
          </p:nvPr>
        </p:nvSpPr>
        <p:spPr>
          <a:noFill/>
        </p:spPr>
        <p:txBody>
          <a:bodyPr/>
          <a:lstStyle/>
          <a:p>
            <a:r>
              <a:rPr lang="en-US" altLang="en-US" smtClean="0">
                <a:cs typeface="Arial" charset="0"/>
              </a:rPr>
              <a:t>Slide </a:t>
            </a:r>
            <a:fld id="{2DF36286-5F7B-4C91-B9FF-21047E7B1FDE}" type="slidenum">
              <a:rPr lang="en-US" altLang="en-US" smtClean="0">
                <a:cs typeface="Arial" charset="0"/>
              </a:rPr>
              <a:pPr/>
              <a:t>2</a:t>
            </a:fld>
            <a:endParaRPr lang="en-US" altLang="en-US" smtClean="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idx="4294967295"/>
          </p:nvPr>
        </p:nvSpPr>
        <p:spPr>
          <a:xfrm>
            <a:off x="533400" y="685800"/>
            <a:ext cx="8153400" cy="1066800"/>
          </a:xfrm>
        </p:spPr>
        <p:txBody>
          <a:bodyPr/>
          <a:lstStyle/>
          <a:p>
            <a:r>
              <a:rPr lang="en-US" smtClean="0"/>
              <a:t>Silo Approach to ITS Service Implementation (in Vehicles)</a:t>
            </a:r>
          </a:p>
        </p:txBody>
      </p:sp>
      <p:sp>
        <p:nvSpPr>
          <p:cNvPr id="51202" name="Content Placeholder 2"/>
          <p:cNvSpPr>
            <a:spLocks noGrp="1"/>
          </p:cNvSpPr>
          <p:nvPr>
            <p:ph idx="4294967295"/>
          </p:nvPr>
        </p:nvSpPr>
        <p:spPr>
          <a:xfrm>
            <a:off x="228600" y="1752600"/>
            <a:ext cx="8763000" cy="4114800"/>
          </a:xfrm>
        </p:spPr>
        <p:txBody>
          <a:bodyPr/>
          <a:lstStyle/>
          <a:p>
            <a:pPr>
              <a:buFontTx/>
              <a:buNone/>
            </a:pPr>
            <a:endParaRPr lang="en-US" smtClean="0"/>
          </a:p>
        </p:txBody>
      </p:sp>
      <p:sp>
        <p:nvSpPr>
          <p:cNvPr id="51203" name="Date Placeholder 3"/>
          <p:cNvSpPr txBox="1">
            <a:spLocks noGrp="1"/>
          </p:cNvSpPr>
          <p:nvPr/>
        </p:nvSpPr>
        <p:spPr bwMode="auto">
          <a:xfrm>
            <a:off x="696913" y="333375"/>
            <a:ext cx="955675" cy="276225"/>
          </a:xfrm>
          <a:prstGeom prst="rect">
            <a:avLst/>
          </a:prstGeom>
          <a:noFill/>
          <a:ln w="9525">
            <a:noFill/>
            <a:miter lim="800000"/>
            <a:headEnd/>
            <a:tailEnd/>
          </a:ln>
        </p:spPr>
        <p:txBody>
          <a:bodyPr wrap="none" lIns="0" tIns="0" rIns="0" bIns="0" anchor="b">
            <a:spAutoFit/>
          </a:bodyPr>
          <a:lstStyle/>
          <a:p>
            <a:pPr eaLnBrk="0" hangingPunct="0"/>
            <a:r>
              <a:rPr lang="en-US" sz="1800"/>
              <a:t>July 2015</a:t>
            </a:r>
          </a:p>
        </p:txBody>
      </p:sp>
      <p:sp>
        <p:nvSpPr>
          <p:cNvPr id="51204" name="Footer Placeholder 4"/>
          <p:cNvSpPr txBox="1">
            <a:spLocks noGrp="1"/>
          </p:cNvSpPr>
          <p:nvPr/>
        </p:nvSpPr>
        <p:spPr bwMode="auto">
          <a:xfrm>
            <a:off x="8077200" y="6475413"/>
            <a:ext cx="466725" cy="182562"/>
          </a:xfrm>
          <a:prstGeom prst="rect">
            <a:avLst/>
          </a:prstGeom>
          <a:noFill/>
          <a:ln w="9525">
            <a:noFill/>
            <a:miter lim="800000"/>
            <a:headEnd/>
            <a:tailEnd/>
          </a:ln>
        </p:spPr>
        <p:txBody>
          <a:bodyPr wrap="none" lIns="0" tIns="0" rIns="0" bIns="0">
            <a:spAutoFit/>
          </a:bodyPr>
          <a:lstStyle/>
          <a:p>
            <a:pPr algn="r" eaLnBrk="0" hangingPunct="0"/>
            <a:r>
              <a:rPr lang="en-US" sz="1200" b="0"/>
              <a:t>Adrian Stephens, Intel Corporation</a:t>
            </a:r>
          </a:p>
        </p:txBody>
      </p:sp>
      <p:sp>
        <p:nvSpPr>
          <p:cNvPr id="51205" name="Slide Number Placeholder 5"/>
          <p:cNvSpPr txBox="1">
            <a:spLocks noGrp="1"/>
          </p:cNvSpPr>
          <p:nvPr/>
        </p:nvSpPr>
        <p:spPr bwMode="auto">
          <a:xfrm>
            <a:off x="4357688" y="6475413"/>
            <a:ext cx="504825" cy="182562"/>
          </a:xfrm>
          <a:prstGeom prst="rect">
            <a:avLst/>
          </a:prstGeom>
          <a:noFill/>
          <a:ln w="9525">
            <a:noFill/>
            <a:miter lim="800000"/>
            <a:headEnd/>
            <a:tailEnd/>
          </a:ln>
        </p:spPr>
        <p:txBody>
          <a:bodyPr wrap="none" lIns="0" tIns="0" rIns="0" bIns="0">
            <a:spAutoFit/>
          </a:bodyPr>
          <a:lstStyle/>
          <a:p>
            <a:pPr algn="ctr" eaLnBrk="0" hangingPunct="0"/>
            <a:r>
              <a:rPr lang="en-US" sz="1200" b="0"/>
              <a:t>Slide </a:t>
            </a:r>
            <a:fld id="{7FCBF660-2202-464E-B2E1-EAE8E8791662}" type="slidenum">
              <a:rPr lang="en-US" sz="1200" b="0"/>
              <a:pPr algn="ctr" eaLnBrk="0" hangingPunct="0"/>
              <a:t>20</a:t>
            </a:fld>
            <a:endParaRPr lang="en-US" sz="1200" b="0"/>
          </a:p>
        </p:txBody>
      </p:sp>
      <p:sp>
        <p:nvSpPr>
          <p:cNvPr id="7" name="Rounded Rectangle 3"/>
          <p:cNvSpPr/>
          <p:nvPr/>
        </p:nvSpPr>
        <p:spPr>
          <a:xfrm>
            <a:off x="317501" y="2293515"/>
            <a:ext cx="2176461" cy="1366838"/>
          </a:xfrm>
          <a:prstGeom prst="roundRect">
            <a:avLst/>
          </a:prstGeom>
          <a:solidFill>
            <a:srgbClr val="00B05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a:solidFill>
                  <a:schemeClr val="bg1"/>
                </a:solidFill>
                <a:cs typeface="Arial" charset="0"/>
              </a:rPr>
              <a:t>VM Proprietary</a:t>
            </a:r>
          </a:p>
          <a:p>
            <a:pPr algn="ctr">
              <a:defRPr/>
            </a:pPr>
            <a:r>
              <a:rPr lang="en-GB" sz="2000">
                <a:solidFill>
                  <a:schemeClr val="bg1"/>
                </a:solidFill>
                <a:cs typeface="Arial" charset="0"/>
              </a:rPr>
              <a:t>System</a:t>
            </a:r>
          </a:p>
        </p:txBody>
      </p:sp>
      <p:sp>
        <p:nvSpPr>
          <p:cNvPr id="8" name="Rounded Rectangle 4"/>
          <p:cNvSpPr/>
          <p:nvPr/>
        </p:nvSpPr>
        <p:spPr>
          <a:xfrm>
            <a:off x="7069138" y="2303040"/>
            <a:ext cx="1751012" cy="1366838"/>
          </a:xfrm>
          <a:prstGeom prst="roundRect">
            <a:avLst/>
          </a:prstGeom>
          <a:solidFill>
            <a:srgbClr val="C000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a:solidFill>
                  <a:schemeClr val="bg1"/>
                </a:solidFill>
              </a:rPr>
              <a:t>Active </a:t>
            </a:r>
          </a:p>
          <a:p>
            <a:pPr algn="ctr" fontAlgn="auto">
              <a:spcBef>
                <a:spcPts val="0"/>
              </a:spcBef>
              <a:spcAft>
                <a:spcPts val="0"/>
              </a:spcAft>
              <a:defRPr/>
            </a:pPr>
            <a:r>
              <a:rPr lang="en-GB" sz="2000" dirty="0">
                <a:solidFill>
                  <a:schemeClr val="bg1"/>
                </a:solidFill>
              </a:rPr>
              <a:t>Safety</a:t>
            </a:r>
          </a:p>
          <a:p>
            <a:pPr algn="ctr" fontAlgn="auto">
              <a:spcBef>
                <a:spcPts val="0"/>
              </a:spcBef>
              <a:spcAft>
                <a:spcPts val="0"/>
              </a:spcAft>
              <a:defRPr/>
            </a:pPr>
            <a:r>
              <a:rPr lang="en-GB" sz="2000" dirty="0">
                <a:solidFill>
                  <a:schemeClr val="bg1"/>
                </a:solidFill>
              </a:rPr>
              <a:t>system</a:t>
            </a:r>
          </a:p>
        </p:txBody>
      </p:sp>
      <p:sp>
        <p:nvSpPr>
          <p:cNvPr id="9" name="Rounded Rectangle 5"/>
          <p:cNvSpPr/>
          <p:nvPr/>
        </p:nvSpPr>
        <p:spPr>
          <a:xfrm>
            <a:off x="334963" y="3742902"/>
            <a:ext cx="2154237" cy="863600"/>
          </a:xfrm>
          <a:prstGeom prst="roundRect">
            <a:avLst/>
          </a:prstGeom>
          <a:solidFill>
            <a:schemeClr val="bg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600" b="0" dirty="0">
                <a:solidFill>
                  <a:schemeClr val="tx1"/>
                </a:solidFill>
              </a:rPr>
              <a:t>Radio box</a:t>
            </a:r>
          </a:p>
          <a:p>
            <a:pPr algn="ctr" fontAlgn="auto">
              <a:spcBef>
                <a:spcPts val="0"/>
              </a:spcBef>
              <a:spcAft>
                <a:spcPts val="0"/>
              </a:spcAft>
              <a:defRPr/>
            </a:pPr>
            <a:r>
              <a:rPr lang="en-GB" sz="1600" b="0" dirty="0">
                <a:solidFill>
                  <a:schemeClr val="tx1"/>
                </a:solidFill>
              </a:rPr>
              <a:t>(3G/LTE, </a:t>
            </a:r>
            <a:r>
              <a:rPr lang="en-GB" sz="1600" b="0" dirty="0" err="1">
                <a:solidFill>
                  <a:schemeClr val="tx1"/>
                </a:solidFill>
              </a:rPr>
              <a:t>WiFi</a:t>
            </a:r>
            <a:r>
              <a:rPr lang="en-GB" sz="1600" b="0" dirty="0">
                <a:solidFill>
                  <a:schemeClr val="tx1"/>
                </a:solidFill>
              </a:rPr>
              <a:t>, Bluetooth, GPS,…)</a:t>
            </a:r>
          </a:p>
        </p:txBody>
      </p:sp>
      <p:sp>
        <p:nvSpPr>
          <p:cNvPr id="10" name="Rounded Rectangle 6"/>
          <p:cNvSpPr/>
          <p:nvPr/>
        </p:nvSpPr>
        <p:spPr>
          <a:xfrm>
            <a:off x="7086600" y="3742902"/>
            <a:ext cx="1698625" cy="863600"/>
          </a:xfrm>
          <a:prstGeom prst="roundRect">
            <a:avLst/>
          </a:prstGeom>
          <a:solidFill>
            <a:schemeClr val="bg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600" b="0" dirty="0">
                <a:solidFill>
                  <a:schemeClr val="tx1"/>
                </a:solidFill>
              </a:rPr>
              <a:t>Radio box</a:t>
            </a:r>
          </a:p>
          <a:p>
            <a:pPr algn="ctr" fontAlgn="auto">
              <a:spcBef>
                <a:spcPts val="0"/>
              </a:spcBef>
              <a:spcAft>
                <a:spcPts val="0"/>
              </a:spcAft>
              <a:defRPr/>
            </a:pPr>
            <a:r>
              <a:rPr lang="en-GB" sz="1600" b="0" dirty="0">
                <a:solidFill>
                  <a:schemeClr val="tx1"/>
                </a:solidFill>
              </a:rPr>
              <a:t>(GPS, 5.9GHz,…)</a:t>
            </a:r>
          </a:p>
        </p:txBody>
      </p:sp>
      <p:sp>
        <p:nvSpPr>
          <p:cNvPr id="11" name="Rounded Rectangle 7"/>
          <p:cNvSpPr/>
          <p:nvPr/>
        </p:nvSpPr>
        <p:spPr>
          <a:xfrm>
            <a:off x="5059363" y="2303040"/>
            <a:ext cx="1600200" cy="1366838"/>
          </a:xfrm>
          <a:prstGeom prst="roundRect">
            <a:avLst/>
          </a:prstGeom>
          <a:solidFill>
            <a:srgbClr val="FFC0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a:solidFill>
                  <a:schemeClr val="bg1"/>
                </a:solidFill>
              </a:rPr>
              <a:t>eCall</a:t>
            </a:r>
          </a:p>
          <a:p>
            <a:pPr algn="ctr" fontAlgn="auto">
              <a:spcBef>
                <a:spcPts val="0"/>
              </a:spcBef>
              <a:spcAft>
                <a:spcPts val="0"/>
              </a:spcAft>
              <a:defRPr/>
            </a:pPr>
            <a:r>
              <a:rPr lang="en-GB" sz="2000" dirty="0">
                <a:solidFill>
                  <a:schemeClr val="bg1"/>
                </a:solidFill>
              </a:rPr>
              <a:t>system</a:t>
            </a:r>
          </a:p>
        </p:txBody>
      </p:sp>
      <p:sp>
        <p:nvSpPr>
          <p:cNvPr id="12" name="Rounded Rectangle 8"/>
          <p:cNvSpPr/>
          <p:nvPr/>
        </p:nvSpPr>
        <p:spPr>
          <a:xfrm>
            <a:off x="5072063" y="3742902"/>
            <a:ext cx="1552575" cy="863600"/>
          </a:xfrm>
          <a:prstGeom prst="roundRect">
            <a:avLst/>
          </a:prstGeom>
          <a:solidFill>
            <a:schemeClr val="bg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600" b="0" dirty="0">
                <a:solidFill>
                  <a:schemeClr val="tx1"/>
                </a:solidFill>
              </a:rPr>
              <a:t>Radio box</a:t>
            </a:r>
          </a:p>
          <a:p>
            <a:pPr algn="ctr" fontAlgn="auto">
              <a:spcBef>
                <a:spcPts val="0"/>
              </a:spcBef>
              <a:spcAft>
                <a:spcPts val="0"/>
              </a:spcAft>
              <a:defRPr/>
            </a:pPr>
            <a:r>
              <a:rPr lang="en-GB" sz="1600" b="0" dirty="0">
                <a:solidFill>
                  <a:schemeClr val="tx1"/>
                </a:solidFill>
              </a:rPr>
              <a:t>(2G/3G, GPS,…)</a:t>
            </a:r>
          </a:p>
        </p:txBody>
      </p:sp>
      <p:sp>
        <p:nvSpPr>
          <p:cNvPr id="13" name="Rectangle 9"/>
          <p:cNvSpPr/>
          <p:nvPr/>
        </p:nvSpPr>
        <p:spPr>
          <a:xfrm>
            <a:off x="2700338" y="2014115"/>
            <a:ext cx="179387" cy="2814637"/>
          </a:xfrm>
          <a:prstGeom prst="rect">
            <a:avLst/>
          </a:prstGeom>
          <a:blipFill>
            <a:blip r:embed="rId2"/>
            <a:tile tx="0" ty="0" sx="100000" sy="100000" flip="none" algn="tl"/>
          </a:blip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b="0"/>
          </a:p>
        </p:txBody>
      </p:sp>
      <p:sp>
        <p:nvSpPr>
          <p:cNvPr id="14" name="Rounded Rectangle 160"/>
          <p:cNvSpPr/>
          <p:nvPr/>
        </p:nvSpPr>
        <p:spPr>
          <a:xfrm>
            <a:off x="3059113" y="2303040"/>
            <a:ext cx="1600200" cy="1366838"/>
          </a:xfrm>
          <a:prstGeom prst="roundRect">
            <a:avLst/>
          </a:prstGeom>
          <a:solidFill>
            <a:srgbClr val="00B0F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a:solidFill>
                  <a:schemeClr val="bg1"/>
                </a:solidFill>
              </a:rPr>
              <a:t>EETS</a:t>
            </a:r>
          </a:p>
          <a:p>
            <a:pPr algn="ctr" fontAlgn="auto">
              <a:spcBef>
                <a:spcPts val="0"/>
              </a:spcBef>
              <a:spcAft>
                <a:spcPts val="0"/>
              </a:spcAft>
              <a:defRPr/>
            </a:pPr>
            <a:r>
              <a:rPr lang="en-GB" sz="2000" dirty="0">
                <a:solidFill>
                  <a:schemeClr val="bg1"/>
                </a:solidFill>
              </a:rPr>
              <a:t>system</a:t>
            </a:r>
          </a:p>
        </p:txBody>
      </p:sp>
      <p:sp>
        <p:nvSpPr>
          <p:cNvPr id="15" name="Rounded Rectangle 161"/>
          <p:cNvSpPr/>
          <p:nvPr/>
        </p:nvSpPr>
        <p:spPr>
          <a:xfrm>
            <a:off x="3071813" y="3742902"/>
            <a:ext cx="1552575" cy="863600"/>
          </a:xfrm>
          <a:prstGeom prst="roundRect">
            <a:avLst/>
          </a:prstGeom>
          <a:solidFill>
            <a:schemeClr val="bg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600" b="0" dirty="0">
                <a:solidFill>
                  <a:schemeClr val="tx1"/>
                </a:solidFill>
              </a:rPr>
              <a:t>Radio box</a:t>
            </a:r>
          </a:p>
          <a:p>
            <a:pPr algn="ctr" fontAlgn="auto">
              <a:spcBef>
                <a:spcPts val="0"/>
              </a:spcBef>
              <a:spcAft>
                <a:spcPts val="0"/>
              </a:spcAft>
              <a:defRPr/>
            </a:pPr>
            <a:r>
              <a:rPr lang="en-GB" sz="1600" b="0" dirty="0">
                <a:solidFill>
                  <a:schemeClr val="tx1"/>
                </a:solidFill>
              </a:rPr>
              <a:t>(2G/3G, GPS, 5.8GHz,…)</a:t>
            </a:r>
          </a:p>
        </p:txBody>
      </p:sp>
      <p:sp>
        <p:nvSpPr>
          <p:cNvPr id="16" name="Rectangle 162"/>
          <p:cNvSpPr/>
          <p:nvPr/>
        </p:nvSpPr>
        <p:spPr>
          <a:xfrm>
            <a:off x="4751388" y="2014115"/>
            <a:ext cx="180975" cy="2814637"/>
          </a:xfrm>
          <a:prstGeom prst="rect">
            <a:avLst/>
          </a:prstGeom>
          <a:blipFill>
            <a:blip r:embed="rId2"/>
            <a:tile tx="0" ty="0" sx="100000" sy="100000" flip="none" algn="tl"/>
          </a:blip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b="0"/>
          </a:p>
        </p:txBody>
      </p:sp>
      <p:sp>
        <p:nvSpPr>
          <p:cNvPr id="17" name="Rectangle 163"/>
          <p:cNvSpPr/>
          <p:nvPr/>
        </p:nvSpPr>
        <p:spPr>
          <a:xfrm>
            <a:off x="6767513" y="2014115"/>
            <a:ext cx="180975" cy="2814637"/>
          </a:xfrm>
          <a:prstGeom prst="rect">
            <a:avLst/>
          </a:prstGeom>
          <a:blipFill>
            <a:blip r:embed="rId2"/>
            <a:tile tx="0" ty="0" sx="100000" sy="100000" flip="none" algn="tl"/>
          </a:blip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b="0"/>
          </a:p>
        </p:txBody>
      </p:sp>
      <p:grpSp>
        <p:nvGrpSpPr>
          <p:cNvPr id="51239" name="Group 14"/>
          <p:cNvGrpSpPr>
            <a:grpSpLocks/>
          </p:cNvGrpSpPr>
          <p:nvPr/>
        </p:nvGrpSpPr>
        <p:grpSpPr bwMode="auto">
          <a:xfrm>
            <a:off x="363538" y="4605338"/>
            <a:ext cx="592137" cy="825500"/>
            <a:chOff x="1763688" y="5303790"/>
            <a:chExt cx="591675" cy="825664"/>
          </a:xfrm>
        </p:grpSpPr>
        <p:grpSp>
          <p:nvGrpSpPr>
            <p:cNvPr id="51351" name="Group 12"/>
            <p:cNvGrpSpPr>
              <a:grpSpLocks/>
            </p:cNvGrpSpPr>
            <p:nvPr/>
          </p:nvGrpSpPr>
          <p:grpSpPr bwMode="auto">
            <a:xfrm>
              <a:off x="1763688" y="5667643"/>
              <a:ext cx="591675" cy="460407"/>
              <a:chOff x="1763688" y="5667643"/>
              <a:chExt cx="591675" cy="460407"/>
            </a:xfrm>
          </p:grpSpPr>
          <p:grpSp>
            <p:nvGrpSpPr>
              <p:cNvPr id="51353" name="Group 257"/>
              <p:cNvGrpSpPr>
                <a:grpSpLocks/>
              </p:cNvGrpSpPr>
              <p:nvPr/>
            </p:nvGrpSpPr>
            <p:grpSpPr bwMode="auto">
              <a:xfrm>
                <a:off x="1966868" y="5780096"/>
                <a:ext cx="114928" cy="347954"/>
                <a:chOff x="1259632" y="5157192"/>
                <a:chExt cx="288032" cy="576064"/>
              </a:xfrm>
            </p:grpSpPr>
            <p:cxnSp>
              <p:nvCxnSpPr>
                <p:cNvPr id="25" name="Straight Connector 261"/>
                <p:cNvCxnSpPr/>
                <p:nvPr/>
              </p:nvCxnSpPr>
              <p:spPr>
                <a:xfrm>
                  <a:off x="1406375" y="5157255"/>
                  <a:ext cx="0" cy="575695"/>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62"/>
                <p:cNvCxnSpPr/>
                <p:nvPr/>
              </p:nvCxnSpPr>
              <p:spPr>
                <a:xfrm flipV="1">
                  <a:off x="1406375" y="5228230"/>
                  <a:ext cx="143117"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3"/>
                <p:cNvCxnSpPr/>
                <p:nvPr/>
              </p:nvCxnSpPr>
              <p:spPr>
                <a:xfrm>
                  <a:off x="1259284" y="5228230"/>
                  <a:ext cx="147091"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2" name="Arc 258"/>
              <p:cNvSpPr/>
              <p:nvPr/>
            </p:nvSpPr>
            <p:spPr>
              <a:xfrm rot="18314974">
                <a:off x="1867408" y="5647794"/>
                <a:ext cx="368373" cy="496500"/>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sp>
            <p:nvSpPr>
              <p:cNvPr id="23" name="Arc 259"/>
              <p:cNvSpPr/>
              <p:nvPr/>
            </p:nvSpPr>
            <p:spPr>
              <a:xfrm rot="18314974">
                <a:off x="1899961" y="5721569"/>
                <a:ext cx="296921" cy="375944"/>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sp>
            <p:nvSpPr>
              <p:cNvPr id="24" name="Arc 260"/>
              <p:cNvSpPr/>
              <p:nvPr/>
            </p:nvSpPr>
            <p:spPr>
              <a:xfrm rot="18314974">
                <a:off x="1851522" y="5579565"/>
                <a:ext cx="416007" cy="591675"/>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grpSp>
        <p:sp>
          <p:nvSpPr>
            <p:cNvPr id="20" name="Freeform 256"/>
            <p:cNvSpPr/>
            <p:nvPr/>
          </p:nvSpPr>
          <p:spPr>
            <a:xfrm>
              <a:off x="2009558" y="5303790"/>
              <a:ext cx="198283" cy="825664"/>
            </a:xfrm>
            <a:custGeom>
              <a:avLst/>
              <a:gdLst>
                <a:gd name="connsiteX0" fmla="*/ 0 w 195943"/>
                <a:gd name="connsiteY0" fmla="*/ 822960 h 836029"/>
                <a:gd name="connsiteX1" fmla="*/ 0 w 195943"/>
                <a:gd name="connsiteY1" fmla="*/ 822960 h 836029"/>
                <a:gd name="connsiteX2" fmla="*/ 182880 w 195943"/>
                <a:gd name="connsiteY2" fmla="*/ 836023 h 836029"/>
                <a:gd name="connsiteX3" fmla="*/ 195943 w 195943"/>
                <a:gd name="connsiteY3" fmla="*/ 0 h 836029"/>
                <a:gd name="connsiteX4" fmla="*/ 195943 w 195943"/>
                <a:gd name="connsiteY4" fmla="*/ 0 h 836029"/>
                <a:gd name="connsiteX0" fmla="*/ 0 w 195943"/>
                <a:gd name="connsiteY0" fmla="*/ 822960 h 843229"/>
                <a:gd name="connsiteX1" fmla="*/ 7636 w 195943"/>
                <a:gd name="connsiteY1" fmla="*/ 837452 h 843229"/>
                <a:gd name="connsiteX2" fmla="*/ 182880 w 195943"/>
                <a:gd name="connsiteY2" fmla="*/ 836023 h 843229"/>
                <a:gd name="connsiteX3" fmla="*/ 195943 w 195943"/>
                <a:gd name="connsiteY3" fmla="*/ 0 h 843229"/>
                <a:gd name="connsiteX4" fmla="*/ 195943 w 195943"/>
                <a:gd name="connsiteY4" fmla="*/ 0 h 843229"/>
                <a:gd name="connsiteX0" fmla="*/ 0 w 195943"/>
                <a:gd name="connsiteY0" fmla="*/ 822960 h 873268"/>
                <a:gd name="connsiteX1" fmla="*/ 7636 w 195943"/>
                <a:gd name="connsiteY1" fmla="*/ 837452 h 873268"/>
                <a:gd name="connsiteX2" fmla="*/ 182880 w 195943"/>
                <a:gd name="connsiteY2" fmla="*/ 836023 h 873268"/>
                <a:gd name="connsiteX3" fmla="*/ 195943 w 195943"/>
                <a:gd name="connsiteY3" fmla="*/ 0 h 873268"/>
                <a:gd name="connsiteX4" fmla="*/ 195943 w 195943"/>
                <a:gd name="connsiteY4" fmla="*/ 0 h 873268"/>
                <a:gd name="connsiteX0" fmla="*/ 0 w 195943"/>
                <a:gd name="connsiteY0" fmla="*/ 822960 h 837452"/>
                <a:gd name="connsiteX1" fmla="*/ 7636 w 195943"/>
                <a:gd name="connsiteY1" fmla="*/ 837452 h 837452"/>
                <a:gd name="connsiteX2" fmla="*/ 182880 w 195943"/>
                <a:gd name="connsiteY2" fmla="*/ 836023 h 837452"/>
                <a:gd name="connsiteX3" fmla="*/ 195943 w 195943"/>
                <a:gd name="connsiteY3" fmla="*/ 0 h 837452"/>
                <a:gd name="connsiteX4" fmla="*/ 195943 w 195943"/>
                <a:gd name="connsiteY4" fmla="*/ 0 h 837452"/>
                <a:gd name="connsiteX0" fmla="*/ 0 w 195943"/>
                <a:gd name="connsiteY0" fmla="*/ 822960 h 836023"/>
                <a:gd name="connsiteX1" fmla="*/ 2546 w 195943"/>
                <a:gd name="connsiteY1" fmla="*/ 825376 h 836023"/>
                <a:gd name="connsiteX2" fmla="*/ 182880 w 195943"/>
                <a:gd name="connsiteY2" fmla="*/ 836023 h 836023"/>
                <a:gd name="connsiteX3" fmla="*/ 195943 w 195943"/>
                <a:gd name="connsiteY3" fmla="*/ 0 h 836023"/>
                <a:gd name="connsiteX4" fmla="*/ 195943 w 195943"/>
                <a:gd name="connsiteY4" fmla="*/ 0 h 836023"/>
                <a:gd name="connsiteX0" fmla="*/ 0 w 195943"/>
                <a:gd name="connsiteY0" fmla="*/ 822960 h 836023"/>
                <a:gd name="connsiteX1" fmla="*/ 182880 w 195943"/>
                <a:gd name="connsiteY1" fmla="*/ 836023 h 836023"/>
                <a:gd name="connsiteX2" fmla="*/ 195943 w 195943"/>
                <a:gd name="connsiteY2" fmla="*/ 0 h 836023"/>
                <a:gd name="connsiteX3" fmla="*/ 195943 w 195943"/>
                <a:gd name="connsiteY3" fmla="*/ 0 h 836023"/>
                <a:gd name="connsiteX0" fmla="*/ 0 w 195943"/>
                <a:gd name="connsiteY0" fmla="*/ 832621 h 836023"/>
                <a:gd name="connsiteX1" fmla="*/ 182880 w 195943"/>
                <a:gd name="connsiteY1" fmla="*/ 836023 h 836023"/>
                <a:gd name="connsiteX2" fmla="*/ 195943 w 195943"/>
                <a:gd name="connsiteY2" fmla="*/ 0 h 836023"/>
                <a:gd name="connsiteX3" fmla="*/ 195943 w 195943"/>
                <a:gd name="connsiteY3" fmla="*/ 0 h 836023"/>
                <a:gd name="connsiteX0" fmla="*/ 0 w 193398"/>
                <a:gd name="connsiteY0" fmla="*/ 837452 h 837452"/>
                <a:gd name="connsiteX1" fmla="*/ 180335 w 193398"/>
                <a:gd name="connsiteY1" fmla="*/ 836023 h 837452"/>
                <a:gd name="connsiteX2" fmla="*/ 193398 w 193398"/>
                <a:gd name="connsiteY2" fmla="*/ 0 h 837452"/>
                <a:gd name="connsiteX3" fmla="*/ 193398 w 193398"/>
                <a:gd name="connsiteY3" fmla="*/ 0 h 837452"/>
              </a:gdLst>
              <a:ahLst/>
              <a:cxnLst>
                <a:cxn ang="0">
                  <a:pos x="connsiteX0" y="connsiteY0"/>
                </a:cxn>
                <a:cxn ang="0">
                  <a:pos x="connsiteX1" y="connsiteY1"/>
                </a:cxn>
                <a:cxn ang="0">
                  <a:pos x="connsiteX2" y="connsiteY2"/>
                </a:cxn>
                <a:cxn ang="0">
                  <a:pos x="connsiteX3" y="connsiteY3"/>
                </a:cxn>
              </a:cxnLst>
              <a:rect l="l" t="t" r="r" b="b"/>
              <a:pathLst>
                <a:path w="193398" h="837452">
                  <a:moveTo>
                    <a:pt x="0" y="837452"/>
                  </a:moveTo>
                  <a:lnTo>
                    <a:pt x="180335" y="836023"/>
                  </a:lnTo>
                  <a:lnTo>
                    <a:pt x="193398" y="0"/>
                  </a:lnTo>
                  <a:lnTo>
                    <a:pt x="193398"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b="0"/>
            </a:p>
          </p:txBody>
        </p:sp>
      </p:grpSp>
      <p:grpSp>
        <p:nvGrpSpPr>
          <p:cNvPr id="51240" name="Group 264"/>
          <p:cNvGrpSpPr>
            <a:grpSpLocks/>
          </p:cNvGrpSpPr>
          <p:nvPr/>
        </p:nvGrpSpPr>
        <p:grpSpPr bwMode="auto">
          <a:xfrm>
            <a:off x="811213" y="4605338"/>
            <a:ext cx="592137" cy="825500"/>
            <a:chOff x="1763688" y="5303790"/>
            <a:chExt cx="591675" cy="825664"/>
          </a:xfrm>
        </p:grpSpPr>
        <p:grpSp>
          <p:nvGrpSpPr>
            <p:cNvPr id="51342" name="Group 265"/>
            <p:cNvGrpSpPr>
              <a:grpSpLocks/>
            </p:cNvGrpSpPr>
            <p:nvPr/>
          </p:nvGrpSpPr>
          <p:grpSpPr bwMode="auto">
            <a:xfrm>
              <a:off x="1763688" y="5667643"/>
              <a:ext cx="591675" cy="460407"/>
              <a:chOff x="1763688" y="5667643"/>
              <a:chExt cx="591675" cy="460407"/>
            </a:xfrm>
          </p:grpSpPr>
          <p:grpSp>
            <p:nvGrpSpPr>
              <p:cNvPr id="51344" name="Group 267"/>
              <p:cNvGrpSpPr>
                <a:grpSpLocks/>
              </p:cNvGrpSpPr>
              <p:nvPr/>
            </p:nvGrpSpPr>
            <p:grpSpPr bwMode="auto">
              <a:xfrm>
                <a:off x="1966868" y="5780096"/>
                <a:ext cx="114928" cy="347954"/>
                <a:chOff x="1259632" y="5157192"/>
                <a:chExt cx="288032" cy="576064"/>
              </a:xfrm>
            </p:grpSpPr>
            <p:cxnSp>
              <p:nvCxnSpPr>
                <p:cNvPr id="35" name="Straight Connector 271"/>
                <p:cNvCxnSpPr/>
                <p:nvPr/>
              </p:nvCxnSpPr>
              <p:spPr>
                <a:xfrm>
                  <a:off x="1406375" y="5157255"/>
                  <a:ext cx="0" cy="575695"/>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272"/>
                <p:cNvCxnSpPr/>
                <p:nvPr/>
              </p:nvCxnSpPr>
              <p:spPr>
                <a:xfrm flipV="1">
                  <a:off x="1406375" y="5228230"/>
                  <a:ext cx="143117"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273"/>
                <p:cNvCxnSpPr/>
                <p:nvPr/>
              </p:nvCxnSpPr>
              <p:spPr>
                <a:xfrm>
                  <a:off x="1259284" y="5228230"/>
                  <a:ext cx="147091"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2" name="Arc 268"/>
              <p:cNvSpPr/>
              <p:nvPr/>
            </p:nvSpPr>
            <p:spPr>
              <a:xfrm rot="18314974">
                <a:off x="1867408" y="5647794"/>
                <a:ext cx="368373" cy="496500"/>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sp>
            <p:nvSpPr>
              <p:cNvPr id="33" name="Arc 269"/>
              <p:cNvSpPr/>
              <p:nvPr/>
            </p:nvSpPr>
            <p:spPr>
              <a:xfrm rot="18314974">
                <a:off x="1899961" y="5721569"/>
                <a:ext cx="296921" cy="375944"/>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sp>
            <p:nvSpPr>
              <p:cNvPr id="34" name="Arc 270"/>
              <p:cNvSpPr/>
              <p:nvPr/>
            </p:nvSpPr>
            <p:spPr>
              <a:xfrm rot="18314974">
                <a:off x="1851522" y="5579565"/>
                <a:ext cx="416007" cy="591675"/>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grpSp>
        <p:sp>
          <p:nvSpPr>
            <p:cNvPr id="30" name="Freeform 266"/>
            <p:cNvSpPr/>
            <p:nvPr/>
          </p:nvSpPr>
          <p:spPr>
            <a:xfrm>
              <a:off x="2009558" y="5303790"/>
              <a:ext cx="198283" cy="825664"/>
            </a:xfrm>
            <a:custGeom>
              <a:avLst/>
              <a:gdLst>
                <a:gd name="connsiteX0" fmla="*/ 0 w 195943"/>
                <a:gd name="connsiteY0" fmla="*/ 822960 h 836029"/>
                <a:gd name="connsiteX1" fmla="*/ 0 w 195943"/>
                <a:gd name="connsiteY1" fmla="*/ 822960 h 836029"/>
                <a:gd name="connsiteX2" fmla="*/ 182880 w 195943"/>
                <a:gd name="connsiteY2" fmla="*/ 836023 h 836029"/>
                <a:gd name="connsiteX3" fmla="*/ 195943 w 195943"/>
                <a:gd name="connsiteY3" fmla="*/ 0 h 836029"/>
                <a:gd name="connsiteX4" fmla="*/ 195943 w 195943"/>
                <a:gd name="connsiteY4" fmla="*/ 0 h 836029"/>
                <a:gd name="connsiteX0" fmla="*/ 0 w 195943"/>
                <a:gd name="connsiteY0" fmla="*/ 822960 h 843229"/>
                <a:gd name="connsiteX1" fmla="*/ 7636 w 195943"/>
                <a:gd name="connsiteY1" fmla="*/ 837452 h 843229"/>
                <a:gd name="connsiteX2" fmla="*/ 182880 w 195943"/>
                <a:gd name="connsiteY2" fmla="*/ 836023 h 843229"/>
                <a:gd name="connsiteX3" fmla="*/ 195943 w 195943"/>
                <a:gd name="connsiteY3" fmla="*/ 0 h 843229"/>
                <a:gd name="connsiteX4" fmla="*/ 195943 w 195943"/>
                <a:gd name="connsiteY4" fmla="*/ 0 h 843229"/>
                <a:gd name="connsiteX0" fmla="*/ 0 w 195943"/>
                <a:gd name="connsiteY0" fmla="*/ 822960 h 873268"/>
                <a:gd name="connsiteX1" fmla="*/ 7636 w 195943"/>
                <a:gd name="connsiteY1" fmla="*/ 837452 h 873268"/>
                <a:gd name="connsiteX2" fmla="*/ 182880 w 195943"/>
                <a:gd name="connsiteY2" fmla="*/ 836023 h 873268"/>
                <a:gd name="connsiteX3" fmla="*/ 195943 w 195943"/>
                <a:gd name="connsiteY3" fmla="*/ 0 h 873268"/>
                <a:gd name="connsiteX4" fmla="*/ 195943 w 195943"/>
                <a:gd name="connsiteY4" fmla="*/ 0 h 873268"/>
                <a:gd name="connsiteX0" fmla="*/ 0 w 195943"/>
                <a:gd name="connsiteY0" fmla="*/ 822960 h 837452"/>
                <a:gd name="connsiteX1" fmla="*/ 7636 w 195943"/>
                <a:gd name="connsiteY1" fmla="*/ 837452 h 837452"/>
                <a:gd name="connsiteX2" fmla="*/ 182880 w 195943"/>
                <a:gd name="connsiteY2" fmla="*/ 836023 h 837452"/>
                <a:gd name="connsiteX3" fmla="*/ 195943 w 195943"/>
                <a:gd name="connsiteY3" fmla="*/ 0 h 837452"/>
                <a:gd name="connsiteX4" fmla="*/ 195943 w 195943"/>
                <a:gd name="connsiteY4" fmla="*/ 0 h 837452"/>
                <a:gd name="connsiteX0" fmla="*/ 0 w 195943"/>
                <a:gd name="connsiteY0" fmla="*/ 822960 h 836023"/>
                <a:gd name="connsiteX1" fmla="*/ 2546 w 195943"/>
                <a:gd name="connsiteY1" fmla="*/ 825376 h 836023"/>
                <a:gd name="connsiteX2" fmla="*/ 182880 w 195943"/>
                <a:gd name="connsiteY2" fmla="*/ 836023 h 836023"/>
                <a:gd name="connsiteX3" fmla="*/ 195943 w 195943"/>
                <a:gd name="connsiteY3" fmla="*/ 0 h 836023"/>
                <a:gd name="connsiteX4" fmla="*/ 195943 w 195943"/>
                <a:gd name="connsiteY4" fmla="*/ 0 h 836023"/>
                <a:gd name="connsiteX0" fmla="*/ 0 w 195943"/>
                <a:gd name="connsiteY0" fmla="*/ 822960 h 836023"/>
                <a:gd name="connsiteX1" fmla="*/ 182880 w 195943"/>
                <a:gd name="connsiteY1" fmla="*/ 836023 h 836023"/>
                <a:gd name="connsiteX2" fmla="*/ 195943 w 195943"/>
                <a:gd name="connsiteY2" fmla="*/ 0 h 836023"/>
                <a:gd name="connsiteX3" fmla="*/ 195943 w 195943"/>
                <a:gd name="connsiteY3" fmla="*/ 0 h 836023"/>
                <a:gd name="connsiteX0" fmla="*/ 0 w 195943"/>
                <a:gd name="connsiteY0" fmla="*/ 832621 h 836023"/>
                <a:gd name="connsiteX1" fmla="*/ 182880 w 195943"/>
                <a:gd name="connsiteY1" fmla="*/ 836023 h 836023"/>
                <a:gd name="connsiteX2" fmla="*/ 195943 w 195943"/>
                <a:gd name="connsiteY2" fmla="*/ 0 h 836023"/>
                <a:gd name="connsiteX3" fmla="*/ 195943 w 195943"/>
                <a:gd name="connsiteY3" fmla="*/ 0 h 836023"/>
                <a:gd name="connsiteX0" fmla="*/ 0 w 193398"/>
                <a:gd name="connsiteY0" fmla="*/ 837452 h 837452"/>
                <a:gd name="connsiteX1" fmla="*/ 180335 w 193398"/>
                <a:gd name="connsiteY1" fmla="*/ 836023 h 837452"/>
                <a:gd name="connsiteX2" fmla="*/ 193398 w 193398"/>
                <a:gd name="connsiteY2" fmla="*/ 0 h 837452"/>
                <a:gd name="connsiteX3" fmla="*/ 193398 w 193398"/>
                <a:gd name="connsiteY3" fmla="*/ 0 h 837452"/>
              </a:gdLst>
              <a:ahLst/>
              <a:cxnLst>
                <a:cxn ang="0">
                  <a:pos x="connsiteX0" y="connsiteY0"/>
                </a:cxn>
                <a:cxn ang="0">
                  <a:pos x="connsiteX1" y="connsiteY1"/>
                </a:cxn>
                <a:cxn ang="0">
                  <a:pos x="connsiteX2" y="connsiteY2"/>
                </a:cxn>
                <a:cxn ang="0">
                  <a:pos x="connsiteX3" y="connsiteY3"/>
                </a:cxn>
              </a:cxnLst>
              <a:rect l="l" t="t" r="r" b="b"/>
              <a:pathLst>
                <a:path w="193398" h="837452">
                  <a:moveTo>
                    <a:pt x="0" y="837452"/>
                  </a:moveTo>
                  <a:lnTo>
                    <a:pt x="180335" y="836023"/>
                  </a:lnTo>
                  <a:lnTo>
                    <a:pt x="193398" y="0"/>
                  </a:lnTo>
                  <a:lnTo>
                    <a:pt x="193398"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b="0"/>
            </a:p>
          </p:txBody>
        </p:sp>
      </p:grpSp>
      <p:grpSp>
        <p:nvGrpSpPr>
          <p:cNvPr id="51241" name="Group 274"/>
          <p:cNvGrpSpPr>
            <a:grpSpLocks/>
          </p:cNvGrpSpPr>
          <p:nvPr/>
        </p:nvGrpSpPr>
        <p:grpSpPr bwMode="auto">
          <a:xfrm>
            <a:off x="1244600" y="4605338"/>
            <a:ext cx="590550" cy="825500"/>
            <a:chOff x="1763688" y="5303790"/>
            <a:chExt cx="591675" cy="825664"/>
          </a:xfrm>
        </p:grpSpPr>
        <p:grpSp>
          <p:nvGrpSpPr>
            <p:cNvPr id="51333" name="Group 275"/>
            <p:cNvGrpSpPr>
              <a:grpSpLocks/>
            </p:cNvGrpSpPr>
            <p:nvPr/>
          </p:nvGrpSpPr>
          <p:grpSpPr bwMode="auto">
            <a:xfrm>
              <a:off x="1763688" y="5667643"/>
              <a:ext cx="591675" cy="460407"/>
              <a:chOff x="1763688" y="5667643"/>
              <a:chExt cx="591675" cy="460407"/>
            </a:xfrm>
          </p:grpSpPr>
          <p:grpSp>
            <p:nvGrpSpPr>
              <p:cNvPr id="51335" name="Group 277"/>
              <p:cNvGrpSpPr>
                <a:grpSpLocks/>
              </p:cNvGrpSpPr>
              <p:nvPr/>
            </p:nvGrpSpPr>
            <p:grpSpPr bwMode="auto">
              <a:xfrm>
                <a:off x="1966868" y="5780096"/>
                <a:ext cx="114928" cy="347954"/>
                <a:chOff x="1259632" y="5157192"/>
                <a:chExt cx="288032" cy="576064"/>
              </a:xfrm>
            </p:grpSpPr>
            <p:cxnSp>
              <p:nvCxnSpPr>
                <p:cNvPr id="45" name="Straight Connector 281"/>
                <p:cNvCxnSpPr/>
                <p:nvPr/>
              </p:nvCxnSpPr>
              <p:spPr>
                <a:xfrm>
                  <a:off x="1404154" y="5157255"/>
                  <a:ext cx="0" cy="575695"/>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282"/>
                <p:cNvCxnSpPr/>
                <p:nvPr/>
              </p:nvCxnSpPr>
              <p:spPr>
                <a:xfrm flipV="1">
                  <a:off x="1404154" y="5228230"/>
                  <a:ext cx="143503"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283"/>
                <p:cNvCxnSpPr/>
                <p:nvPr/>
              </p:nvCxnSpPr>
              <p:spPr>
                <a:xfrm>
                  <a:off x="1260651" y="5228230"/>
                  <a:ext cx="143503"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2" name="Arc 278"/>
              <p:cNvSpPr/>
              <p:nvPr/>
            </p:nvSpPr>
            <p:spPr>
              <a:xfrm rot="18314974">
                <a:off x="1867387" y="5647922"/>
                <a:ext cx="368373" cy="496244"/>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sp>
            <p:nvSpPr>
              <p:cNvPr id="43" name="Arc 279"/>
              <p:cNvSpPr/>
              <p:nvPr/>
            </p:nvSpPr>
            <p:spPr>
              <a:xfrm rot="18314974">
                <a:off x="1899932" y="5721859"/>
                <a:ext cx="296921" cy="375364"/>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sp>
            <p:nvSpPr>
              <p:cNvPr id="44" name="Arc 280"/>
              <p:cNvSpPr/>
              <p:nvPr/>
            </p:nvSpPr>
            <p:spPr>
              <a:xfrm rot="18314974">
                <a:off x="1851521" y="5579566"/>
                <a:ext cx="416007" cy="591675"/>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grpSp>
        <p:sp>
          <p:nvSpPr>
            <p:cNvPr id="40" name="Freeform 276"/>
            <p:cNvSpPr/>
            <p:nvPr/>
          </p:nvSpPr>
          <p:spPr>
            <a:xfrm>
              <a:off x="2010220" y="5303790"/>
              <a:ext cx="197225" cy="825664"/>
            </a:xfrm>
            <a:custGeom>
              <a:avLst/>
              <a:gdLst>
                <a:gd name="connsiteX0" fmla="*/ 0 w 195943"/>
                <a:gd name="connsiteY0" fmla="*/ 822960 h 836029"/>
                <a:gd name="connsiteX1" fmla="*/ 0 w 195943"/>
                <a:gd name="connsiteY1" fmla="*/ 822960 h 836029"/>
                <a:gd name="connsiteX2" fmla="*/ 182880 w 195943"/>
                <a:gd name="connsiteY2" fmla="*/ 836023 h 836029"/>
                <a:gd name="connsiteX3" fmla="*/ 195943 w 195943"/>
                <a:gd name="connsiteY3" fmla="*/ 0 h 836029"/>
                <a:gd name="connsiteX4" fmla="*/ 195943 w 195943"/>
                <a:gd name="connsiteY4" fmla="*/ 0 h 836029"/>
                <a:gd name="connsiteX0" fmla="*/ 0 w 195943"/>
                <a:gd name="connsiteY0" fmla="*/ 822960 h 843229"/>
                <a:gd name="connsiteX1" fmla="*/ 7636 w 195943"/>
                <a:gd name="connsiteY1" fmla="*/ 837452 h 843229"/>
                <a:gd name="connsiteX2" fmla="*/ 182880 w 195943"/>
                <a:gd name="connsiteY2" fmla="*/ 836023 h 843229"/>
                <a:gd name="connsiteX3" fmla="*/ 195943 w 195943"/>
                <a:gd name="connsiteY3" fmla="*/ 0 h 843229"/>
                <a:gd name="connsiteX4" fmla="*/ 195943 w 195943"/>
                <a:gd name="connsiteY4" fmla="*/ 0 h 843229"/>
                <a:gd name="connsiteX0" fmla="*/ 0 w 195943"/>
                <a:gd name="connsiteY0" fmla="*/ 822960 h 873268"/>
                <a:gd name="connsiteX1" fmla="*/ 7636 w 195943"/>
                <a:gd name="connsiteY1" fmla="*/ 837452 h 873268"/>
                <a:gd name="connsiteX2" fmla="*/ 182880 w 195943"/>
                <a:gd name="connsiteY2" fmla="*/ 836023 h 873268"/>
                <a:gd name="connsiteX3" fmla="*/ 195943 w 195943"/>
                <a:gd name="connsiteY3" fmla="*/ 0 h 873268"/>
                <a:gd name="connsiteX4" fmla="*/ 195943 w 195943"/>
                <a:gd name="connsiteY4" fmla="*/ 0 h 873268"/>
                <a:gd name="connsiteX0" fmla="*/ 0 w 195943"/>
                <a:gd name="connsiteY0" fmla="*/ 822960 h 837452"/>
                <a:gd name="connsiteX1" fmla="*/ 7636 w 195943"/>
                <a:gd name="connsiteY1" fmla="*/ 837452 h 837452"/>
                <a:gd name="connsiteX2" fmla="*/ 182880 w 195943"/>
                <a:gd name="connsiteY2" fmla="*/ 836023 h 837452"/>
                <a:gd name="connsiteX3" fmla="*/ 195943 w 195943"/>
                <a:gd name="connsiteY3" fmla="*/ 0 h 837452"/>
                <a:gd name="connsiteX4" fmla="*/ 195943 w 195943"/>
                <a:gd name="connsiteY4" fmla="*/ 0 h 837452"/>
                <a:gd name="connsiteX0" fmla="*/ 0 w 195943"/>
                <a:gd name="connsiteY0" fmla="*/ 822960 h 836023"/>
                <a:gd name="connsiteX1" fmla="*/ 2546 w 195943"/>
                <a:gd name="connsiteY1" fmla="*/ 825376 h 836023"/>
                <a:gd name="connsiteX2" fmla="*/ 182880 w 195943"/>
                <a:gd name="connsiteY2" fmla="*/ 836023 h 836023"/>
                <a:gd name="connsiteX3" fmla="*/ 195943 w 195943"/>
                <a:gd name="connsiteY3" fmla="*/ 0 h 836023"/>
                <a:gd name="connsiteX4" fmla="*/ 195943 w 195943"/>
                <a:gd name="connsiteY4" fmla="*/ 0 h 836023"/>
                <a:gd name="connsiteX0" fmla="*/ 0 w 195943"/>
                <a:gd name="connsiteY0" fmla="*/ 822960 h 836023"/>
                <a:gd name="connsiteX1" fmla="*/ 182880 w 195943"/>
                <a:gd name="connsiteY1" fmla="*/ 836023 h 836023"/>
                <a:gd name="connsiteX2" fmla="*/ 195943 w 195943"/>
                <a:gd name="connsiteY2" fmla="*/ 0 h 836023"/>
                <a:gd name="connsiteX3" fmla="*/ 195943 w 195943"/>
                <a:gd name="connsiteY3" fmla="*/ 0 h 836023"/>
                <a:gd name="connsiteX0" fmla="*/ 0 w 195943"/>
                <a:gd name="connsiteY0" fmla="*/ 832621 h 836023"/>
                <a:gd name="connsiteX1" fmla="*/ 182880 w 195943"/>
                <a:gd name="connsiteY1" fmla="*/ 836023 h 836023"/>
                <a:gd name="connsiteX2" fmla="*/ 195943 w 195943"/>
                <a:gd name="connsiteY2" fmla="*/ 0 h 836023"/>
                <a:gd name="connsiteX3" fmla="*/ 195943 w 195943"/>
                <a:gd name="connsiteY3" fmla="*/ 0 h 836023"/>
                <a:gd name="connsiteX0" fmla="*/ 0 w 193398"/>
                <a:gd name="connsiteY0" fmla="*/ 837452 h 837452"/>
                <a:gd name="connsiteX1" fmla="*/ 180335 w 193398"/>
                <a:gd name="connsiteY1" fmla="*/ 836023 h 837452"/>
                <a:gd name="connsiteX2" fmla="*/ 193398 w 193398"/>
                <a:gd name="connsiteY2" fmla="*/ 0 h 837452"/>
                <a:gd name="connsiteX3" fmla="*/ 193398 w 193398"/>
                <a:gd name="connsiteY3" fmla="*/ 0 h 837452"/>
              </a:gdLst>
              <a:ahLst/>
              <a:cxnLst>
                <a:cxn ang="0">
                  <a:pos x="connsiteX0" y="connsiteY0"/>
                </a:cxn>
                <a:cxn ang="0">
                  <a:pos x="connsiteX1" y="connsiteY1"/>
                </a:cxn>
                <a:cxn ang="0">
                  <a:pos x="connsiteX2" y="connsiteY2"/>
                </a:cxn>
                <a:cxn ang="0">
                  <a:pos x="connsiteX3" y="connsiteY3"/>
                </a:cxn>
              </a:cxnLst>
              <a:rect l="l" t="t" r="r" b="b"/>
              <a:pathLst>
                <a:path w="193398" h="837452">
                  <a:moveTo>
                    <a:pt x="0" y="837452"/>
                  </a:moveTo>
                  <a:lnTo>
                    <a:pt x="180335" y="836023"/>
                  </a:lnTo>
                  <a:lnTo>
                    <a:pt x="193398" y="0"/>
                  </a:lnTo>
                  <a:lnTo>
                    <a:pt x="193398"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b="0"/>
            </a:p>
          </p:txBody>
        </p:sp>
      </p:grpSp>
      <p:grpSp>
        <p:nvGrpSpPr>
          <p:cNvPr id="51242" name="Group 284"/>
          <p:cNvGrpSpPr>
            <a:grpSpLocks/>
          </p:cNvGrpSpPr>
          <p:nvPr/>
        </p:nvGrpSpPr>
        <p:grpSpPr bwMode="auto">
          <a:xfrm>
            <a:off x="1676400" y="4605338"/>
            <a:ext cx="592138" cy="825500"/>
            <a:chOff x="1763688" y="5303790"/>
            <a:chExt cx="591675" cy="825664"/>
          </a:xfrm>
        </p:grpSpPr>
        <p:grpSp>
          <p:nvGrpSpPr>
            <p:cNvPr id="51324" name="Group 285"/>
            <p:cNvGrpSpPr>
              <a:grpSpLocks/>
            </p:cNvGrpSpPr>
            <p:nvPr/>
          </p:nvGrpSpPr>
          <p:grpSpPr bwMode="auto">
            <a:xfrm>
              <a:off x="1763688" y="5667643"/>
              <a:ext cx="591675" cy="460407"/>
              <a:chOff x="1763688" y="5667643"/>
              <a:chExt cx="591675" cy="460407"/>
            </a:xfrm>
          </p:grpSpPr>
          <p:grpSp>
            <p:nvGrpSpPr>
              <p:cNvPr id="51326" name="Group 287"/>
              <p:cNvGrpSpPr>
                <a:grpSpLocks/>
              </p:cNvGrpSpPr>
              <p:nvPr/>
            </p:nvGrpSpPr>
            <p:grpSpPr bwMode="auto">
              <a:xfrm>
                <a:off x="1966868" y="5780096"/>
                <a:ext cx="114928" cy="347954"/>
                <a:chOff x="1259632" y="5157192"/>
                <a:chExt cx="288032" cy="576064"/>
              </a:xfrm>
            </p:grpSpPr>
            <p:cxnSp>
              <p:nvCxnSpPr>
                <p:cNvPr id="55" name="Straight Connector 291"/>
                <p:cNvCxnSpPr/>
                <p:nvPr/>
              </p:nvCxnSpPr>
              <p:spPr>
                <a:xfrm>
                  <a:off x="1406378" y="5157255"/>
                  <a:ext cx="0" cy="575695"/>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292"/>
                <p:cNvCxnSpPr/>
                <p:nvPr/>
              </p:nvCxnSpPr>
              <p:spPr>
                <a:xfrm flipV="1">
                  <a:off x="1406378" y="5228230"/>
                  <a:ext cx="143117"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293"/>
                <p:cNvCxnSpPr/>
                <p:nvPr/>
              </p:nvCxnSpPr>
              <p:spPr>
                <a:xfrm>
                  <a:off x="1259284" y="5228230"/>
                  <a:ext cx="147094"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2" name="Arc 288"/>
              <p:cNvSpPr/>
              <p:nvPr/>
            </p:nvSpPr>
            <p:spPr>
              <a:xfrm rot="18314974">
                <a:off x="1867408" y="5647794"/>
                <a:ext cx="368373" cy="496498"/>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sp>
            <p:nvSpPr>
              <p:cNvPr id="53" name="Arc 289"/>
              <p:cNvSpPr/>
              <p:nvPr/>
            </p:nvSpPr>
            <p:spPr>
              <a:xfrm rot="18314974">
                <a:off x="1899962" y="5721569"/>
                <a:ext cx="296921" cy="375943"/>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sp>
            <p:nvSpPr>
              <p:cNvPr id="54" name="Arc 290"/>
              <p:cNvSpPr/>
              <p:nvPr/>
            </p:nvSpPr>
            <p:spPr>
              <a:xfrm rot="18314974">
                <a:off x="1851521" y="5579566"/>
                <a:ext cx="416007" cy="591675"/>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grpSp>
        <p:sp>
          <p:nvSpPr>
            <p:cNvPr id="50" name="Freeform 286"/>
            <p:cNvSpPr/>
            <p:nvPr/>
          </p:nvSpPr>
          <p:spPr>
            <a:xfrm>
              <a:off x="2009559" y="5303790"/>
              <a:ext cx="198282" cy="825664"/>
            </a:xfrm>
            <a:custGeom>
              <a:avLst/>
              <a:gdLst>
                <a:gd name="connsiteX0" fmla="*/ 0 w 195943"/>
                <a:gd name="connsiteY0" fmla="*/ 822960 h 836029"/>
                <a:gd name="connsiteX1" fmla="*/ 0 w 195943"/>
                <a:gd name="connsiteY1" fmla="*/ 822960 h 836029"/>
                <a:gd name="connsiteX2" fmla="*/ 182880 w 195943"/>
                <a:gd name="connsiteY2" fmla="*/ 836023 h 836029"/>
                <a:gd name="connsiteX3" fmla="*/ 195943 w 195943"/>
                <a:gd name="connsiteY3" fmla="*/ 0 h 836029"/>
                <a:gd name="connsiteX4" fmla="*/ 195943 w 195943"/>
                <a:gd name="connsiteY4" fmla="*/ 0 h 836029"/>
                <a:gd name="connsiteX0" fmla="*/ 0 w 195943"/>
                <a:gd name="connsiteY0" fmla="*/ 822960 h 843229"/>
                <a:gd name="connsiteX1" fmla="*/ 7636 w 195943"/>
                <a:gd name="connsiteY1" fmla="*/ 837452 h 843229"/>
                <a:gd name="connsiteX2" fmla="*/ 182880 w 195943"/>
                <a:gd name="connsiteY2" fmla="*/ 836023 h 843229"/>
                <a:gd name="connsiteX3" fmla="*/ 195943 w 195943"/>
                <a:gd name="connsiteY3" fmla="*/ 0 h 843229"/>
                <a:gd name="connsiteX4" fmla="*/ 195943 w 195943"/>
                <a:gd name="connsiteY4" fmla="*/ 0 h 843229"/>
                <a:gd name="connsiteX0" fmla="*/ 0 w 195943"/>
                <a:gd name="connsiteY0" fmla="*/ 822960 h 873268"/>
                <a:gd name="connsiteX1" fmla="*/ 7636 w 195943"/>
                <a:gd name="connsiteY1" fmla="*/ 837452 h 873268"/>
                <a:gd name="connsiteX2" fmla="*/ 182880 w 195943"/>
                <a:gd name="connsiteY2" fmla="*/ 836023 h 873268"/>
                <a:gd name="connsiteX3" fmla="*/ 195943 w 195943"/>
                <a:gd name="connsiteY3" fmla="*/ 0 h 873268"/>
                <a:gd name="connsiteX4" fmla="*/ 195943 w 195943"/>
                <a:gd name="connsiteY4" fmla="*/ 0 h 873268"/>
                <a:gd name="connsiteX0" fmla="*/ 0 w 195943"/>
                <a:gd name="connsiteY0" fmla="*/ 822960 h 837452"/>
                <a:gd name="connsiteX1" fmla="*/ 7636 w 195943"/>
                <a:gd name="connsiteY1" fmla="*/ 837452 h 837452"/>
                <a:gd name="connsiteX2" fmla="*/ 182880 w 195943"/>
                <a:gd name="connsiteY2" fmla="*/ 836023 h 837452"/>
                <a:gd name="connsiteX3" fmla="*/ 195943 w 195943"/>
                <a:gd name="connsiteY3" fmla="*/ 0 h 837452"/>
                <a:gd name="connsiteX4" fmla="*/ 195943 w 195943"/>
                <a:gd name="connsiteY4" fmla="*/ 0 h 837452"/>
                <a:gd name="connsiteX0" fmla="*/ 0 w 195943"/>
                <a:gd name="connsiteY0" fmla="*/ 822960 h 836023"/>
                <a:gd name="connsiteX1" fmla="*/ 2546 w 195943"/>
                <a:gd name="connsiteY1" fmla="*/ 825376 h 836023"/>
                <a:gd name="connsiteX2" fmla="*/ 182880 w 195943"/>
                <a:gd name="connsiteY2" fmla="*/ 836023 h 836023"/>
                <a:gd name="connsiteX3" fmla="*/ 195943 w 195943"/>
                <a:gd name="connsiteY3" fmla="*/ 0 h 836023"/>
                <a:gd name="connsiteX4" fmla="*/ 195943 w 195943"/>
                <a:gd name="connsiteY4" fmla="*/ 0 h 836023"/>
                <a:gd name="connsiteX0" fmla="*/ 0 w 195943"/>
                <a:gd name="connsiteY0" fmla="*/ 822960 h 836023"/>
                <a:gd name="connsiteX1" fmla="*/ 182880 w 195943"/>
                <a:gd name="connsiteY1" fmla="*/ 836023 h 836023"/>
                <a:gd name="connsiteX2" fmla="*/ 195943 w 195943"/>
                <a:gd name="connsiteY2" fmla="*/ 0 h 836023"/>
                <a:gd name="connsiteX3" fmla="*/ 195943 w 195943"/>
                <a:gd name="connsiteY3" fmla="*/ 0 h 836023"/>
                <a:gd name="connsiteX0" fmla="*/ 0 w 195943"/>
                <a:gd name="connsiteY0" fmla="*/ 832621 h 836023"/>
                <a:gd name="connsiteX1" fmla="*/ 182880 w 195943"/>
                <a:gd name="connsiteY1" fmla="*/ 836023 h 836023"/>
                <a:gd name="connsiteX2" fmla="*/ 195943 w 195943"/>
                <a:gd name="connsiteY2" fmla="*/ 0 h 836023"/>
                <a:gd name="connsiteX3" fmla="*/ 195943 w 195943"/>
                <a:gd name="connsiteY3" fmla="*/ 0 h 836023"/>
                <a:gd name="connsiteX0" fmla="*/ 0 w 193398"/>
                <a:gd name="connsiteY0" fmla="*/ 837452 h 837452"/>
                <a:gd name="connsiteX1" fmla="*/ 180335 w 193398"/>
                <a:gd name="connsiteY1" fmla="*/ 836023 h 837452"/>
                <a:gd name="connsiteX2" fmla="*/ 193398 w 193398"/>
                <a:gd name="connsiteY2" fmla="*/ 0 h 837452"/>
                <a:gd name="connsiteX3" fmla="*/ 193398 w 193398"/>
                <a:gd name="connsiteY3" fmla="*/ 0 h 837452"/>
              </a:gdLst>
              <a:ahLst/>
              <a:cxnLst>
                <a:cxn ang="0">
                  <a:pos x="connsiteX0" y="connsiteY0"/>
                </a:cxn>
                <a:cxn ang="0">
                  <a:pos x="connsiteX1" y="connsiteY1"/>
                </a:cxn>
                <a:cxn ang="0">
                  <a:pos x="connsiteX2" y="connsiteY2"/>
                </a:cxn>
                <a:cxn ang="0">
                  <a:pos x="connsiteX3" y="connsiteY3"/>
                </a:cxn>
              </a:cxnLst>
              <a:rect l="l" t="t" r="r" b="b"/>
              <a:pathLst>
                <a:path w="193398" h="837452">
                  <a:moveTo>
                    <a:pt x="0" y="837452"/>
                  </a:moveTo>
                  <a:lnTo>
                    <a:pt x="180335" y="836023"/>
                  </a:lnTo>
                  <a:lnTo>
                    <a:pt x="193398" y="0"/>
                  </a:lnTo>
                  <a:lnTo>
                    <a:pt x="193398"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b="0"/>
            </a:p>
          </p:txBody>
        </p:sp>
      </p:grpSp>
      <p:grpSp>
        <p:nvGrpSpPr>
          <p:cNvPr id="51243" name="Group 294"/>
          <p:cNvGrpSpPr>
            <a:grpSpLocks/>
          </p:cNvGrpSpPr>
          <p:nvPr/>
        </p:nvGrpSpPr>
        <p:grpSpPr bwMode="auto">
          <a:xfrm>
            <a:off x="3059113" y="4605338"/>
            <a:ext cx="592137" cy="825500"/>
            <a:chOff x="1763688" y="5303790"/>
            <a:chExt cx="591675" cy="825664"/>
          </a:xfrm>
        </p:grpSpPr>
        <p:grpSp>
          <p:nvGrpSpPr>
            <p:cNvPr id="51315" name="Group 295"/>
            <p:cNvGrpSpPr>
              <a:grpSpLocks/>
            </p:cNvGrpSpPr>
            <p:nvPr/>
          </p:nvGrpSpPr>
          <p:grpSpPr bwMode="auto">
            <a:xfrm>
              <a:off x="1763688" y="5667643"/>
              <a:ext cx="591675" cy="460407"/>
              <a:chOff x="1763688" y="5667643"/>
              <a:chExt cx="591675" cy="460407"/>
            </a:xfrm>
          </p:grpSpPr>
          <p:grpSp>
            <p:nvGrpSpPr>
              <p:cNvPr id="51317" name="Group 297"/>
              <p:cNvGrpSpPr>
                <a:grpSpLocks/>
              </p:cNvGrpSpPr>
              <p:nvPr/>
            </p:nvGrpSpPr>
            <p:grpSpPr bwMode="auto">
              <a:xfrm>
                <a:off x="1966868" y="5780096"/>
                <a:ext cx="114928" cy="347954"/>
                <a:chOff x="1259632" y="5157192"/>
                <a:chExt cx="288032" cy="576064"/>
              </a:xfrm>
            </p:grpSpPr>
            <p:cxnSp>
              <p:nvCxnSpPr>
                <p:cNvPr id="65" name="Straight Connector 301"/>
                <p:cNvCxnSpPr/>
                <p:nvPr/>
              </p:nvCxnSpPr>
              <p:spPr>
                <a:xfrm>
                  <a:off x="1406375" y="5157255"/>
                  <a:ext cx="0" cy="575695"/>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302"/>
                <p:cNvCxnSpPr/>
                <p:nvPr/>
              </p:nvCxnSpPr>
              <p:spPr>
                <a:xfrm flipV="1">
                  <a:off x="1406375" y="5228230"/>
                  <a:ext cx="143117"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303"/>
                <p:cNvCxnSpPr/>
                <p:nvPr/>
              </p:nvCxnSpPr>
              <p:spPr>
                <a:xfrm>
                  <a:off x="1259284" y="5228230"/>
                  <a:ext cx="147091"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2" name="Arc 298"/>
              <p:cNvSpPr/>
              <p:nvPr/>
            </p:nvSpPr>
            <p:spPr>
              <a:xfrm rot="18314974">
                <a:off x="1867408" y="5647794"/>
                <a:ext cx="368373" cy="496500"/>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sp>
            <p:nvSpPr>
              <p:cNvPr id="63" name="Arc 299"/>
              <p:cNvSpPr/>
              <p:nvPr/>
            </p:nvSpPr>
            <p:spPr>
              <a:xfrm rot="18314974">
                <a:off x="1899961" y="5721569"/>
                <a:ext cx="296921" cy="375944"/>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sp>
            <p:nvSpPr>
              <p:cNvPr id="64" name="Arc 300"/>
              <p:cNvSpPr/>
              <p:nvPr/>
            </p:nvSpPr>
            <p:spPr>
              <a:xfrm rot="18314974">
                <a:off x="1851522" y="5579565"/>
                <a:ext cx="416007" cy="591675"/>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grpSp>
        <p:sp>
          <p:nvSpPr>
            <p:cNvPr id="60" name="Freeform 296"/>
            <p:cNvSpPr/>
            <p:nvPr/>
          </p:nvSpPr>
          <p:spPr>
            <a:xfrm>
              <a:off x="2009558" y="5303790"/>
              <a:ext cx="198283" cy="825664"/>
            </a:xfrm>
            <a:custGeom>
              <a:avLst/>
              <a:gdLst>
                <a:gd name="connsiteX0" fmla="*/ 0 w 195943"/>
                <a:gd name="connsiteY0" fmla="*/ 822960 h 836029"/>
                <a:gd name="connsiteX1" fmla="*/ 0 w 195943"/>
                <a:gd name="connsiteY1" fmla="*/ 822960 h 836029"/>
                <a:gd name="connsiteX2" fmla="*/ 182880 w 195943"/>
                <a:gd name="connsiteY2" fmla="*/ 836023 h 836029"/>
                <a:gd name="connsiteX3" fmla="*/ 195943 w 195943"/>
                <a:gd name="connsiteY3" fmla="*/ 0 h 836029"/>
                <a:gd name="connsiteX4" fmla="*/ 195943 w 195943"/>
                <a:gd name="connsiteY4" fmla="*/ 0 h 836029"/>
                <a:gd name="connsiteX0" fmla="*/ 0 w 195943"/>
                <a:gd name="connsiteY0" fmla="*/ 822960 h 843229"/>
                <a:gd name="connsiteX1" fmla="*/ 7636 w 195943"/>
                <a:gd name="connsiteY1" fmla="*/ 837452 h 843229"/>
                <a:gd name="connsiteX2" fmla="*/ 182880 w 195943"/>
                <a:gd name="connsiteY2" fmla="*/ 836023 h 843229"/>
                <a:gd name="connsiteX3" fmla="*/ 195943 w 195943"/>
                <a:gd name="connsiteY3" fmla="*/ 0 h 843229"/>
                <a:gd name="connsiteX4" fmla="*/ 195943 w 195943"/>
                <a:gd name="connsiteY4" fmla="*/ 0 h 843229"/>
                <a:gd name="connsiteX0" fmla="*/ 0 w 195943"/>
                <a:gd name="connsiteY0" fmla="*/ 822960 h 873268"/>
                <a:gd name="connsiteX1" fmla="*/ 7636 w 195943"/>
                <a:gd name="connsiteY1" fmla="*/ 837452 h 873268"/>
                <a:gd name="connsiteX2" fmla="*/ 182880 w 195943"/>
                <a:gd name="connsiteY2" fmla="*/ 836023 h 873268"/>
                <a:gd name="connsiteX3" fmla="*/ 195943 w 195943"/>
                <a:gd name="connsiteY3" fmla="*/ 0 h 873268"/>
                <a:gd name="connsiteX4" fmla="*/ 195943 w 195943"/>
                <a:gd name="connsiteY4" fmla="*/ 0 h 873268"/>
                <a:gd name="connsiteX0" fmla="*/ 0 w 195943"/>
                <a:gd name="connsiteY0" fmla="*/ 822960 h 837452"/>
                <a:gd name="connsiteX1" fmla="*/ 7636 w 195943"/>
                <a:gd name="connsiteY1" fmla="*/ 837452 h 837452"/>
                <a:gd name="connsiteX2" fmla="*/ 182880 w 195943"/>
                <a:gd name="connsiteY2" fmla="*/ 836023 h 837452"/>
                <a:gd name="connsiteX3" fmla="*/ 195943 w 195943"/>
                <a:gd name="connsiteY3" fmla="*/ 0 h 837452"/>
                <a:gd name="connsiteX4" fmla="*/ 195943 w 195943"/>
                <a:gd name="connsiteY4" fmla="*/ 0 h 837452"/>
                <a:gd name="connsiteX0" fmla="*/ 0 w 195943"/>
                <a:gd name="connsiteY0" fmla="*/ 822960 h 836023"/>
                <a:gd name="connsiteX1" fmla="*/ 2546 w 195943"/>
                <a:gd name="connsiteY1" fmla="*/ 825376 h 836023"/>
                <a:gd name="connsiteX2" fmla="*/ 182880 w 195943"/>
                <a:gd name="connsiteY2" fmla="*/ 836023 h 836023"/>
                <a:gd name="connsiteX3" fmla="*/ 195943 w 195943"/>
                <a:gd name="connsiteY3" fmla="*/ 0 h 836023"/>
                <a:gd name="connsiteX4" fmla="*/ 195943 w 195943"/>
                <a:gd name="connsiteY4" fmla="*/ 0 h 836023"/>
                <a:gd name="connsiteX0" fmla="*/ 0 w 195943"/>
                <a:gd name="connsiteY0" fmla="*/ 822960 h 836023"/>
                <a:gd name="connsiteX1" fmla="*/ 182880 w 195943"/>
                <a:gd name="connsiteY1" fmla="*/ 836023 h 836023"/>
                <a:gd name="connsiteX2" fmla="*/ 195943 w 195943"/>
                <a:gd name="connsiteY2" fmla="*/ 0 h 836023"/>
                <a:gd name="connsiteX3" fmla="*/ 195943 w 195943"/>
                <a:gd name="connsiteY3" fmla="*/ 0 h 836023"/>
                <a:gd name="connsiteX0" fmla="*/ 0 w 195943"/>
                <a:gd name="connsiteY0" fmla="*/ 832621 h 836023"/>
                <a:gd name="connsiteX1" fmla="*/ 182880 w 195943"/>
                <a:gd name="connsiteY1" fmla="*/ 836023 h 836023"/>
                <a:gd name="connsiteX2" fmla="*/ 195943 w 195943"/>
                <a:gd name="connsiteY2" fmla="*/ 0 h 836023"/>
                <a:gd name="connsiteX3" fmla="*/ 195943 w 195943"/>
                <a:gd name="connsiteY3" fmla="*/ 0 h 836023"/>
                <a:gd name="connsiteX0" fmla="*/ 0 w 193398"/>
                <a:gd name="connsiteY0" fmla="*/ 837452 h 837452"/>
                <a:gd name="connsiteX1" fmla="*/ 180335 w 193398"/>
                <a:gd name="connsiteY1" fmla="*/ 836023 h 837452"/>
                <a:gd name="connsiteX2" fmla="*/ 193398 w 193398"/>
                <a:gd name="connsiteY2" fmla="*/ 0 h 837452"/>
                <a:gd name="connsiteX3" fmla="*/ 193398 w 193398"/>
                <a:gd name="connsiteY3" fmla="*/ 0 h 837452"/>
              </a:gdLst>
              <a:ahLst/>
              <a:cxnLst>
                <a:cxn ang="0">
                  <a:pos x="connsiteX0" y="connsiteY0"/>
                </a:cxn>
                <a:cxn ang="0">
                  <a:pos x="connsiteX1" y="connsiteY1"/>
                </a:cxn>
                <a:cxn ang="0">
                  <a:pos x="connsiteX2" y="connsiteY2"/>
                </a:cxn>
                <a:cxn ang="0">
                  <a:pos x="connsiteX3" y="connsiteY3"/>
                </a:cxn>
              </a:cxnLst>
              <a:rect l="l" t="t" r="r" b="b"/>
              <a:pathLst>
                <a:path w="193398" h="837452">
                  <a:moveTo>
                    <a:pt x="0" y="837452"/>
                  </a:moveTo>
                  <a:lnTo>
                    <a:pt x="180335" y="836023"/>
                  </a:lnTo>
                  <a:lnTo>
                    <a:pt x="193398" y="0"/>
                  </a:lnTo>
                  <a:lnTo>
                    <a:pt x="193398"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b="0"/>
            </a:p>
          </p:txBody>
        </p:sp>
      </p:grpSp>
      <p:grpSp>
        <p:nvGrpSpPr>
          <p:cNvPr id="51244" name="Group 304"/>
          <p:cNvGrpSpPr>
            <a:grpSpLocks/>
          </p:cNvGrpSpPr>
          <p:nvPr/>
        </p:nvGrpSpPr>
        <p:grpSpPr bwMode="auto">
          <a:xfrm>
            <a:off x="3492500" y="4605338"/>
            <a:ext cx="590550" cy="825500"/>
            <a:chOff x="1763688" y="5303790"/>
            <a:chExt cx="591675" cy="825664"/>
          </a:xfrm>
        </p:grpSpPr>
        <p:grpSp>
          <p:nvGrpSpPr>
            <p:cNvPr id="51306" name="Group 305"/>
            <p:cNvGrpSpPr>
              <a:grpSpLocks/>
            </p:cNvGrpSpPr>
            <p:nvPr/>
          </p:nvGrpSpPr>
          <p:grpSpPr bwMode="auto">
            <a:xfrm>
              <a:off x="1763688" y="5667643"/>
              <a:ext cx="591675" cy="460407"/>
              <a:chOff x="1763688" y="5667643"/>
              <a:chExt cx="591675" cy="460407"/>
            </a:xfrm>
          </p:grpSpPr>
          <p:grpSp>
            <p:nvGrpSpPr>
              <p:cNvPr id="51308" name="Group 307"/>
              <p:cNvGrpSpPr>
                <a:grpSpLocks/>
              </p:cNvGrpSpPr>
              <p:nvPr/>
            </p:nvGrpSpPr>
            <p:grpSpPr bwMode="auto">
              <a:xfrm>
                <a:off x="1966868" y="5780096"/>
                <a:ext cx="114928" cy="347954"/>
                <a:chOff x="1259632" y="5157192"/>
                <a:chExt cx="288032" cy="576064"/>
              </a:xfrm>
            </p:grpSpPr>
            <p:cxnSp>
              <p:nvCxnSpPr>
                <p:cNvPr id="75" name="Straight Connector 311"/>
                <p:cNvCxnSpPr/>
                <p:nvPr/>
              </p:nvCxnSpPr>
              <p:spPr>
                <a:xfrm>
                  <a:off x="1404154" y="5157255"/>
                  <a:ext cx="0" cy="575695"/>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312"/>
                <p:cNvCxnSpPr/>
                <p:nvPr/>
              </p:nvCxnSpPr>
              <p:spPr>
                <a:xfrm flipV="1">
                  <a:off x="1404154" y="5228230"/>
                  <a:ext cx="143503"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313"/>
                <p:cNvCxnSpPr/>
                <p:nvPr/>
              </p:nvCxnSpPr>
              <p:spPr>
                <a:xfrm>
                  <a:off x="1260651" y="5228230"/>
                  <a:ext cx="143503"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2" name="Arc 308"/>
              <p:cNvSpPr/>
              <p:nvPr/>
            </p:nvSpPr>
            <p:spPr>
              <a:xfrm rot="18314974">
                <a:off x="1867387" y="5647922"/>
                <a:ext cx="368373" cy="496244"/>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sp>
            <p:nvSpPr>
              <p:cNvPr id="73" name="Arc 309"/>
              <p:cNvSpPr/>
              <p:nvPr/>
            </p:nvSpPr>
            <p:spPr>
              <a:xfrm rot="18314974">
                <a:off x="1899932" y="5721859"/>
                <a:ext cx="296921" cy="375364"/>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sp>
            <p:nvSpPr>
              <p:cNvPr id="74" name="Arc 310"/>
              <p:cNvSpPr/>
              <p:nvPr/>
            </p:nvSpPr>
            <p:spPr>
              <a:xfrm rot="18314974">
                <a:off x="1851521" y="5579566"/>
                <a:ext cx="416007" cy="591675"/>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grpSp>
        <p:sp>
          <p:nvSpPr>
            <p:cNvPr id="70" name="Freeform 306"/>
            <p:cNvSpPr/>
            <p:nvPr/>
          </p:nvSpPr>
          <p:spPr>
            <a:xfrm>
              <a:off x="2010220" y="5303790"/>
              <a:ext cx="197225" cy="825664"/>
            </a:xfrm>
            <a:custGeom>
              <a:avLst/>
              <a:gdLst>
                <a:gd name="connsiteX0" fmla="*/ 0 w 195943"/>
                <a:gd name="connsiteY0" fmla="*/ 822960 h 836029"/>
                <a:gd name="connsiteX1" fmla="*/ 0 w 195943"/>
                <a:gd name="connsiteY1" fmla="*/ 822960 h 836029"/>
                <a:gd name="connsiteX2" fmla="*/ 182880 w 195943"/>
                <a:gd name="connsiteY2" fmla="*/ 836023 h 836029"/>
                <a:gd name="connsiteX3" fmla="*/ 195943 w 195943"/>
                <a:gd name="connsiteY3" fmla="*/ 0 h 836029"/>
                <a:gd name="connsiteX4" fmla="*/ 195943 w 195943"/>
                <a:gd name="connsiteY4" fmla="*/ 0 h 836029"/>
                <a:gd name="connsiteX0" fmla="*/ 0 w 195943"/>
                <a:gd name="connsiteY0" fmla="*/ 822960 h 843229"/>
                <a:gd name="connsiteX1" fmla="*/ 7636 w 195943"/>
                <a:gd name="connsiteY1" fmla="*/ 837452 h 843229"/>
                <a:gd name="connsiteX2" fmla="*/ 182880 w 195943"/>
                <a:gd name="connsiteY2" fmla="*/ 836023 h 843229"/>
                <a:gd name="connsiteX3" fmla="*/ 195943 w 195943"/>
                <a:gd name="connsiteY3" fmla="*/ 0 h 843229"/>
                <a:gd name="connsiteX4" fmla="*/ 195943 w 195943"/>
                <a:gd name="connsiteY4" fmla="*/ 0 h 843229"/>
                <a:gd name="connsiteX0" fmla="*/ 0 w 195943"/>
                <a:gd name="connsiteY0" fmla="*/ 822960 h 873268"/>
                <a:gd name="connsiteX1" fmla="*/ 7636 w 195943"/>
                <a:gd name="connsiteY1" fmla="*/ 837452 h 873268"/>
                <a:gd name="connsiteX2" fmla="*/ 182880 w 195943"/>
                <a:gd name="connsiteY2" fmla="*/ 836023 h 873268"/>
                <a:gd name="connsiteX3" fmla="*/ 195943 w 195943"/>
                <a:gd name="connsiteY3" fmla="*/ 0 h 873268"/>
                <a:gd name="connsiteX4" fmla="*/ 195943 w 195943"/>
                <a:gd name="connsiteY4" fmla="*/ 0 h 873268"/>
                <a:gd name="connsiteX0" fmla="*/ 0 w 195943"/>
                <a:gd name="connsiteY0" fmla="*/ 822960 h 837452"/>
                <a:gd name="connsiteX1" fmla="*/ 7636 w 195943"/>
                <a:gd name="connsiteY1" fmla="*/ 837452 h 837452"/>
                <a:gd name="connsiteX2" fmla="*/ 182880 w 195943"/>
                <a:gd name="connsiteY2" fmla="*/ 836023 h 837452"/>
                <a:gd name="connsiteX3" fmla="*/ 195943 w 195943"/>
                <a:gd name="connsiteY3" fmla="*/ 0 h 837452"/>
                <a:gd name="connsiteX4" fmla="*/ 195943 w 195943"/>
                <a:gd name="connsiteY4" fmla="*/ 0 h 837452"/>
                <a:gd name="connsiteX0" fmla="*/ 0 w 195943"/>
                <a:gd name="connsiteY0" fmla="*/ 822960 h 836023"/>
                <a:gd name="connsiteX1" fmla="*/ 2546 w 195943"/>
                <a:gd name="connsiteY1" fmla="*/ 825376 h 836023"/>
                <a:gd name="connsiteX2" fmla="*/ 182880 w 195943"/>
                <a:gd name="connsiteY2" fmla="*/ 836023 h 836023"/>
                <a:gd name="connsiteX3" fmla="*/ 195943 w 195943"/>
                <a:gd name="connsiteY3" fmla="*/ 0 h 836023"/>
                <a:gd name="connsiteX4" fmla="*/ 195943 w 195943"/>
                <a:gd name="connsiteY4" fmla="*/ 0 h 836023"/>
                <a:gd name="connsiteX0" fmla="*/ 0 w 195943"/>
                <a:gd name="connsiteY0" fmla="*/ 822960 h 836023"/>
                <a:gd name="connsiteX1" fmla="*/ 182880 w 195943"/>
                <a:gd name="connsiteY1" fmla="*/ 836023 h 836023"/>
                <a:gd name="connsiteX2" fmla="*/ 195943 w 195943"/>
                <a:gd name="connsiteY2" fmla="*/ 0 h 836023"/>
                <a:gd name="connsiteX3" fmla="*/ 195943 w 195943"/>
                <a:gd name="connsiteY3" fmla="*/ 0 h 836023"/>
                <a:gd name="connsiteX0" fmla="*/ 0 w 195943"/>
                <a:gd name="connsiteY0" fmla="*/ 832621 h 836023"/>
                <a:gd name="connsiteX1" fmla="*/ 182880 w 195943"/>
                <a:gd name="connsiteY1" fmla="*/ 836023 h 836023"/>
                <a:gd name="connsiteX2" fmla="*/ 195943 w 195943"/>
                <a:gd name="connsiteY2" fmla="*/ 0 h 836023"/>
                <a:gd name="connsiteX3" fmla="*/ 195943 w 195943"/>
                <a:gd name="connsiteY3" fmla="*/ 0 h 836023"/>
                <a:gd name="connsiteX0" fmla="*/ 0 w 193398"/>
                <a:gd name="connsiteY0" fmla="*/ 837452 h 837452"/>
                <a:gd name="connsiteX1" fmla="*/ 180335 w 193398"/>
                <a:gd name="connsiteY1" fmla="*/ 836023 h 837452"/>
                <a:gd name="connsiteX2" fmla="*/ 193398 w 193398"/>
                <a:gd name="connsiteY2" fmla="*/ 0 h 837452"/>
                <a:gd name="connsiteX3" fmla="*/ 193398 w 193398"/>
                <a:gd name="connsiteY3" fmla="*/ 0 h 837452"/>
              </a:gdLst>
              <a:ahLst/>
              <a:cxnLst>
                <a:cxn ang="0">
                  <a:pos x="connsiteX0" y="connsiteY0"/>
                </a:cxn>
                <a:cxn ang="0">
                  <a:pos x="connsiteX1" y="connsiteY1"/>
                </a:cxn>
                <a:cxn ang="0">
                  <a:pos x="connsiteX2" y="connsiteY2"/>
                </a:cxn>
                <a:cxn ang="0">
                  <a:pos x="connsiteX3" y="connsiteY3"/>
                </a:cxn>
              </a:cxnLst>
              <a:rect l="l" t="t" r="r" b="b"/>
              <a:pathLst>
                <a:path w="193398" h="837452">
                  <a:moveTo>
                    <a:pt x="0" y="837452"/>
                  </a:moveTo>
                  <a:lnTo>
                    <a:pt x="180335" y="836023"/>
                  </a:lnTo>
                  <a:lnTo>
                    <a:pt x="193398" y="0"/>
                  </a:lnTo>
                  <a:lnTo>
                    <a:pt x="193398"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b="0"/>
            </a:p>
          </p:txBody>
        </p:sp>
      </p:grpSp>
      <p:grpSp>
        <p:nvGrpSpPr>
          <p:cNvPr id="51245" name="Group 314"/>
          <p:cNvGrpSpPr>
            <a:grpSpLocks/>
          </p:cNvGrpSpPr>
          <p:nvPr/>
        </p:nvGrpSpPr>
        <p:grpSpPr bwMode="auto">
          <a:xfrm>
            <a:off x="3924300" y="4605338"/>
            <a:ext cx="590550" cy="825500"/>
            <a:chOff x="1763688" y="5303790"/>
            <a:chExt cx="591675" cy="825664"/>
          </a:xfrm>
        </p:grpSpPr>
        <p:grpSp>
          <p:nvGrpSpPr>
            <p:cNvPr id="51297" name="Group 315"/>
            <p:cNvGrpSpPr>
              <a:grpSpLocks/>
            </p:cNvGrpSpPr>
            <p:nvPr/>
          </p:nvGrpSpPr>
          <p:grpSpPr bwMode="auto">
            <a:xfrm>
              <a:off x="1763688" y="5667643"/>
              <a:ext cx="591675" cy="460407"/>
              <a:chOff x="1763688" y="5667643"/>
              <a:chExt cx="591675" cy="460407"/>
            </a:xfrm>
          </p:grpSpPr>
          <p:grpSp>
            <p:nvGrpSpPr>
              <p:cNvPr id="51299" name="Group 317"/>
              <p:cNvGrpSpPr>
                <a:grpSpLocks/>
              </p:cNvGrpSpPr>
              <p:nvPr/>
            </p:nvGrpSpPr>
            <p:grpSpPr bwMode="auto">
              <a:xfrm>
                <a:off x="1966868" y="5780096"/>
                <a:ext cx="114928" cy="347954"/>
                <a:chOff x="1259632" y="5157192"/>
                <a:chExt cx="288032" cy="576064"/>
              </a:xfrm>
            </p:grpSpPr>
            <p:cxnSp>
              <p:nvCxnSpPr>
                <p:cNvPr id="85" name="Straight Connector 321"/>
                <p:cNvCxnSpPr/>
                <p:nvPr/>
              </p:nvCxnSpPr>
              <p:spPr>
                <a:xfrm>
                  <a:off x="1404154" y="5157255"/>
                  <a:ext cx="0" cy="575695"/>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322"/>
                <p:cNvCxnSpPr/>
                <p:nvPr/>
              </p:nvCxnSpPr>
              <p:spPr>
                <a:xfrm flipV="1">
                  <a:off x="1404154" y="5228230"/>
                  <a:ext cx="143503"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323"/>
                <p:cNvCxnSpPr/>
                <p:nvPr/>
              </p:nvCxnSpPr>
              <p:spPr>
                <a:xfrm>
                  <a:off x="1260651" y="5228230"/>
                  <a:ext cx="143503"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82" name="Arc 318"/>
              <p:cNvSpPr/>
              <p:nvPr/>
            </p:nvSpPr>
            <p:spPr>
              <a:xfrm rot="18314974">
                <a:off x="1867387" y="5647922"/>
                <a:ext cx="368373" cy="496244"/>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sp>
            <p:nvSpPr>
              <p:cNvPr id="83" name="Arc 319"/>
              <p:cNvSpPr/>
              <p:nvPr/>
            </p:nvSpPr>
            <p:spPr>
              <a:xfrm rot="18314974">
                <a:off x="1899932" y="5721859"/>
                <a:ext cx="296921" cy="375364"/>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sp>
            <p:nvSpPr>
              <p:cNvPr id="84" name="Arc 320"/>
              <p:cNvSpPr/>
              <p:nvPr/>
            </p:nvSpPr>
            <p:spPr>
              <a:xfrm rot="18314974">
                <a:off x="1851521" y="5579566"/>
                <a:ext cx="416007" cy="591675"/>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grpSp>
        <p:sp>
          <p:nvSpPr>
            <p:cNvPr id="80" name="Freeform 316"/>
            <p:cNvSpPr/>
            <p:nvPr/>
          </p:nvSpPr>
          <p:spPr>
            <a:xfrm>
              <a:off x="2010220" y="5303790"/>
              <a:ext cx="197225" cy="825664"/>
            </a:xfrm>
            <a:custGeom>
              <a:avLst/>
              <a:gdLst>
                <a:gd name="connsiteX0" fmla="*/ 0 w 195943"/>
                <a:gd name="connsiteY0" fmla="*/ 822960 h 836029"/>
                <a:gd name="connsiteX1" fmla="*/ 0 w 195943"/>
                <a:gd name="connsiteY1" fmla="*/ 822960 h 836029"/>
                <a:gd name="connsiteX2" fmla="*/ 182880 w 195943"/>
                <a:gd name="connsiteY2" fmla="*/ 836023 h 836029"/>
                <a:gd name="connsiteX3" fmla="*/ 195943 w 195943"/>
                <a:gd name="connsiteY3" fmla="*/ 0 h 836029"/>
                <a:gd name="connsiteX4" fmla="*/ 195943 w 195943"/>
                <a:gd name="connsiteY4" fmla="*/ 0 h 836029"/>
                <a:gd name="connsiteX0" fmla="*/ 0 w 195943"/>
                <a:gd name="connsiteY0" fmla="*/ 822960 h 843229"/>
                <a:gd name="connsiteX1" fmla="*/ 7636 w 195943"/>
                <a:gd name="connsiteY1" fmla="*/ 837452 h 843229"/>
                <a:gd name="connsiteX2" fmla="*/ 182880 w 195943"/>
                <a:gd name="connsiteY2" fmla="*/ 836023 h 843229"/>
                <a:gd name="connsiteX3" fmla="*/ 195943 w 195943"/>
                <a:gd name="connsiteY3" fmla="*/ 0 h 843229"/>
                <a:gd name="connsiteX4" fmla="*/ 195943 w 195943"/>
                <a:gd name="connsiteY4" fmla="*/ 0 h 843229"/>
                <a:gd name="connsiteX0" fmla="*/ 0 w 195943"/>
                <a:gd name="connsiteY0" fmla="*/ 822960 h 873268"/>
                <a:gd name="connsiteX1" fmla="*/ 7636 w 195943"/>
                <a:gd name="connsiteY1" fmla="*/ 837452 h 873268"/>
                <a:gd name="connsiteX2" fmla="*/ 182880 w 195943"/>
                <a:gd name="connsiteY2" fmla="*/ 836023 h 873268"/>
                <a:gd name="connsiteX3" fmla="*/ 195943 w 195943"/>
                <a:gd name="connsiteY3" fmla="*/ 0 h 873268"/>
                <a:gd name="connsiteX4" fmla="*/ 195943 w 195943"/>
                <a:gd name="connsiteY4" fmla="*/ 0 h 873268"/>
                <a:gd name="connsiteX0" fmla="*/ 0 w 195943"/>
                <a:gd name="connsiteY0" fmla="*/ 822960 h 837452"/>
                <a:gd name="connsiteX1" fmla="*/ 7636 w 195943"/>
                <a:gd name="connsiteY1" fmla="*/ 837452 h 837452"/>
                <a:gd name="connsiteX2" fmla="*/ 182880 w 195943"/>
                <a:gd name="connsiteY2" fmla="*/ 836023 h 837452"/>
                <a:gd name="connsiteX3" fmla="*/ 195943 w 195943"/>
                <a:gd name="connsiteY3" fmla="*/ 0 h 837452"/>
                <a:gd name="connsiteX4" fmla="*/ 195943 w 195943"/>
                <a:gd name="connsiteY4" fmla="*/ 0 h 837452"/>
                <a:gd name="connsiteX0" fmla="*/ 0 w 195943"/>
                <a:gd name="connsiteY0" fmla="*/ 822960 h 836023"/>
                <a:gd name="connsiteX1" fmla="*/ 2546 w 195943"/>
                <a:gd name="connsiteY1" fmla="*/ 825376 h 836023"/>
                <a:gd name="connsiteX2" fmla="*/ 182880 w 195943"/>
                <a:gd name="connsiteY2" fmla="*/ 836023 h 836023"/>
                <a:gd name="connsiteX3" fmla="*/ 195943 w 195943"/>
                <a:gd name="connsiteY3" fmla="*/ 0 h 836023"/>
                <a:gd name="connsiteX4" fmla="*/ 195943 w 195943"/>
                <a:gd name="connsiteY4" fmla="*/ 0 h 836023"/>
                <a:gd name="connsiteX0" fmla="*/ 0 w 195943"/>
                <a:gd name="connsiteY0" fmla="*/ 822960 h 836023"/>
                <a:gd name="connsiteX1" fmla="*/ 182880 w 195943"/>
                <a:gd name="connsiteY1" fmla="*/ 836023 h 836023"/>
                <a:gd name="connsiteX2" fmla="*/ 195943 w 195943"/>
                <a:gd name="connsiteY2" fmla="*/ 0 h 836023"/>
                <a:gd name="connsiteX3" fmla="*/ 195943 w 195943"/>
                <a:gd name="connsiteY3" fmla="*/ 0 h 836023"/>
                <a:gd name="connsiteX0" fmla="*/ 0 w 195943"/>
                <a:gd name="connsiteY0" fmla="*/ 832621 h 836023"/>
                <a:gd name="connsiteX1" fmla="*/ 182880 w 195943"/>
                <a:gd name="connsiteY1" fmla="*/ 836023 h 836023"/>
                <a:gd name="connsiteX2" fmla="*/ 195943 w 195943"/>
                <a:gd name="connsiteY2" fmla="*/ 0 h 836023"/>
                <a:gd name="connsiteX3" fmla="*/ 195943 w 195943"/>
                <a:gd name="connsiteY3" fmla="*/ 0 h 836023"/>
                <a:gd name="connsiteX0" fmla="*/ 0 w 193398"/>
                <a:gd name="connsiteY0" fmla="*/ 837452 h 837452"/>
                <a:gd name="connsiteX1" fmla="*/ 180335 w 193398"/>
                <a:gd name="connsiteY1" fmla="*/ 836023 h 837452"/>
                <a:gd name="connsiteX2" fmla="*/ 193398 w 193398"/>
                <a:gd name="connsiteY2" fmla="*/ 0 h 837452"/>
                <a:gd name="connsiteX3" fmla="*/ 193398 w 193398"/>
                <a:gd name="connsiteY3" fmla="*/ 0 h 837452"/>
              </a:gdLst>
              <a:ahLst/>
              <a:cxnLst>
                <a:cxn ang="0">
                  <a:pos x="connsiteX0" y="connsiteY0"/>
                </a:cxn>
                <a:cxn ang="0">
                  <a:pos x="connsiteX1" y="connsiteY1"/>
                </a:cxn>
                <a:cxn ang="0">
                  <a:pos x="connsiteX2" y="connsiteY2"/>
                </a:cxn>
                <a:cxn ang="0">
                  <a:pos x="connsiteX3" y="connsiteY3"/>
                </a:cxn>
              </a:cxnLst>
              <a:rect l="l" t="t" r="r" b="b"/>
              <a:pathLst>
                <a:path w="193398" h="837452">
                  <a:moveTo>
                    <a:pt x="0" y="837452"/>
                  </a:moveTo>
                  <a:lnTo>
                    <a:pt x="180335" y="836023"/>
                  </a:lnTo>
                  <a:lnTo>
                    <a:pt x="193398" y="0"/>
                  </a:lnTo>
                  <a:lnTo>
                    <a:pt x="193398"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b="0"/>
            </a:p>
          </p:txBody>
        </p:sp>
      </p:grpSp>
      <p:grpSp>
        <p:nvGrpSpPr>
          <p:cNvPr id="51246" name="Group 334"/>
          <p:cNvGrpSpPr>
            <a:grpSpLocks/>
          </p:cNvGrpSpPr>
          <p:nvPr/>
        </p:nvGrpSpPr>
        <p:grpSpPr bwMode="auto">
          <a:xfrm>
            <a:off x="7451725" y="4605338"/>
            <a:ext cx="592138" cy="825500"/>
            <a:chOff x="1763688" y="5303790"/>
            <a:chExt cx="591675" cy="825664"/>
          </a:xfrm>
        </p:grpSpPr>
        <p:grpSp>
          <p:nvGrpSpPr>
            <p:cNvPr id="51288" name="Group 335"/>
            <p:cNvGrpSpPr>
              <a:grpSpLocks/>
            </p:cNvGrpSpPr>
            <p:nvPr/>
          </p:nvGrpSpPr>
          <p:grpSpPr bwMode="auto">
            <a:xfrm>
              <a:off x="1763688" y="5667643"/>
              <a:ext cx="591675" cy="460407"/>
              <a:chOff x="1763688" y="5667643"/>
              <a:chExt cx="591675" cy="460407"/>
            </a:xfrm>
          </p:grpSpPr>
          <p:grpSp>
            <p:nvGrpSpPr>
              <p:cNvPr id="51290" name="Group 337"/>
              <p:cNvGrpSpPr>
                <a:grpSpLocks/>
              </p:cNvGrpSpPr>
              <p:nvPr/>
            </p:nvGrpSpPr>
            <p:grpSpPr bwMode="auto">
              <a:xfrm>
                <a:off x="1966868" y="5780096"/>
                <a:ext cx="114928" cy="347954"/>
                <a:chOff x="1259632" y="5157192"/>
                <a:chExt cx="288032" cy="576064"/>
              </a:xfrm>
            </p:grpSpPr>
            <p:cxnSp>
              <p:nvCxnSpPr>
                <p:cNvPr id="95" name="Straight Connector 341"/>
                <p:cNvCxnSpPr/>
                <p:nvPr/>
              </p:nvCxnSpPr>
              <p:spPr>
                <a:xfrm>
                  <a:off x="1406378" y="5157255"/>
                  <a:ext cx="0" cy="575695"/>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342"/>
                <p:cNvCxnSpPr/>
                <p:nvPr/>
              </p:nvCxnSpPr>
              <p:spPr>
                <a:xfrm flipV="1">
                  <a:off x="1406378" y="5228230"/>
                  <a:ext cx="143117"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343"/>
                <p:cNvCxnSpPr/>
                <p:nvPr/>
              </p:nvCxnSpPr>
              <p:spPr>
                <a:xfrm>
                  <a:off x="1259284" y="5228230"/>
                  <a:ext cx="147094"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92" name="Arc 338"/>
              <p:cNvSpPr/>
              <p:nvPr/>
            </p:nvSpPr>
            <p:spPr>
              <a:xfrm rot="18314974">
                <a:off x="1867408" y="5647794"/>
                <a:ext cx="368373" cy="496498"/>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sp>
            <p:nvSpPr>
              <p:cNvPr id="93" name="Arc 339"/>
              <p:cNvSpPr/>
              <p:nvPr/>
            </p:nvSpPr>
            <p:spPr>
              <a:xfrm rot="18314974">
                <a:off x="1899962" y="5721569"/>
                <a:ext cx="296921" cy="375943"/>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sp>
            <p:nvSpPr>
              <p:cNvPr id="94" name="Arc 340"/>
              <p:cNvSpPr/>
              <p:nvPr/>
            </p:nvSpPr>
            <p:spPr>
              <a:xfrm rot="18314974">
                <a:off x="1851521" y="5579566"/>
                <a:ext cx="416007" cy="591675"/>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grpSp>
        <p:sp>
          <p:nvSpPr>
            <p:cNvPr id="90" name="Freeform 336"/>
            <p:cNvSpPr/>
            <p:nvPr/>
          </p:nvSpPr>
          <p:spPr>
            <a:xfrm>
              <a:off x="2009559" y="5303790"/>
              <a:ext cx="198282" cy="825664"/>
            </a:xfrm>
            <a:custGeom>
              <a:avLst/>
              <a:gdLst>
                <a:gd name="connsiteX0" fmla="*/ 0 w 195943"/>
                <a:gd name="connsiteY0" fmla="*/ 822960 h 836029"/>
                <a:gd name="connsiteX1" fmla="*/ 0 w 195943"/>
                <a:gd name="connsiteY1" fmla="*/ 822960 h 836029"/>
                <a:gd name="connsiteX2" fmla="*/ 182880 w 195943"/>
                <a:gd name="connsiteY2" fmla="*/ 836023 h 836029"/>
                <a:gd name="connsiteX3" fmla="*/ 195943 w 195943"/>
                <a:gd name="connsiteY3" fmla="*/ 0 h 836029"/>
                <a:gd name="connsiteX4" fmla="*/ 195943 w 195943"/>
                <a:gd name="connsiteY4" fmla="*/ 0 h 836029"/>
                <a:gd name="connsiteX0" fmla="*/ 0 w 195943"/>
                <a:gd name="connsiteY0" fmla="*/ 822960 h 843229"/>
                <a:gd name="connsiteX1" fmla="*/ 7636 w 195943"/>
                <a:gd name="connsiteY1" fmla="*/ 837452 h 843229"/>
                <a:gd name="connsiteX2" fmla="*/ 182880 w 195943"/>
                <a:gd name="connsiteY2" fmla="*/ 836023 h 843229"/>
                <a:gd name="connsiteX3" fmla="*/ 195943 w 195943"/>
                <a:gd name="connsiteY3" fmla="*/ 0 h 843229"/>
                <a:gd name="connsiteX4" fmla="*/ 195943 w 195943"/>
                <a:gd name="connsiteY4" fmla="*/ 0 h 843229"/>
                <a:gd name="connsiteX0" fmla="*/ 0 w 195943"/>
                <a:gd name="connsiteY0" fmla="*/ 822960 h 873268"/>
                <a:gd name="connsiteX1" fmla="*/ 7636 w 195943"/>
                <a:gd name="connsiteY1" fmla="*/ 837452 h 873268"/>
                <a:gd name="connsiteX2" fmla="*/ 182880 w 195943"/>
                <a:gd name="connsiteY2" fmla="*/ 836023 h 873268"/>
                <a:gd name="connsiteX3" fmla="*/ 195943 w 195943"/>
                <a:gd name="connsiteY3" fmla="*/ 0 h 873268"/>
                <a:gd name="connsiteX4" fmla="*/ 195943 w 195943"/>
                <a:gd name="connsiteY4" fmla="*/ 0 h 873268"/>
                <a:gd name="connsiteX0" fmla="*/ 0 w 195943"/>
                <a:gd name="connsiteY0" fmla="*/ 822960 h 837452"/>
                <a:gd name="connsiteX1" fmla="*/ 7636 w 195943"/>
                <a:gd name="connsiteY1" fmla="*/ 837452 h 837452"/>
                <a:gd name="connsiteX2" fmla="*/ 182880 w 195943"/>
                <a:gd name="connsiteY2" fmla="*/ 836023 h 837452"/>
                <a:gd name="connsiteX3" fmla="*/ 195943 w 195943"/>
                <a:gd name="connsiteY3" fmla="*/ 0 h 837452"/>
                <a:gd name="connsiteX4" fmla="*/ 195943 w 195943"/>
                <a:gd name="connsiteY4" fmla="*/ 0 h 837452"/>
                <a:gd name="connsiteX0" fmla="*/ 0 w 195943"/>
                <a:gd name="connsiteY0" fmla="*/ 822960 h 836023"/>
                <a:gd name="connsiteX1" fmla="*/ 2546 w 195943"/>
                <a:gd name="connsiteY1" fmla="*/ 825376 h 836023"/>
                <a:gd name="connsiteX2" fmla="*/ 182880 w 195943"/>
                <a:gd name="connsiteY2" fmla="*/ 836023 h 836023"/>
                <a:gd name="connsiteX3" fmla="*/ 195943 w 195943"/>
                <a:gd name="connsiteY3" fmla="*/ 0 h 836023"/>
                <a:gd name="connsiteX4" fmla="*/ 195943 w 195943"/>
                <a:gd name="connsiteY4" fmla="*/ 0 h 836023"/>
                <a:gd name="connsiteX0" fmla="*/ 0 w 195943"/>
                <a:gd name="connsiteY0" fmla="*/ 822960 h 836023"/>
                <a:gd name="connsiteX1" fmla="*/ 182880 w 195943"/>
                <a:gd name="connsiteY1" fmla="*/ 836023 h 836023"/>
                <a:gd name="connsiteX2" fmla="*/ 195943 w 195943"/>
                <a:gd name="connsiteY2" fmla="*/ 0 h 836023"/>
                <a:gd name="connsiteX3" fmla="*/ 195943 w 195943"/>
                <a:gd name="connsiteY3" fmla="*/ 0 h 836023"/>
                <a:gd name="connsiteX0" fmla="*/ 0 w 195943"/>
                <a:gd name="connsiteY0" fmla="*/ 832621 h 836023"/>
                <a:gd name="connsiteX1" fmla="*/ 182880 w 195943"/>
                <a:gd name="connsiteY1" fmla="*/ 836023 h 836023"/>
                <a:gd name="connsiteX2" fmla="*/ 195943 w 195943"/>
                <a:gd name="connsiteY2" fmla="*/ 0 h 836023"/>
                <a:gd name="connsiteX3" fmla="*/ 195943 w 195943"/>
                <a:gd name="connsiteY3" fmla="*/ 0 h 836023"/>
                <a:gd name="connsiteX0" fmla="*/ 0 w 193398"/>
                <a:gd name="connsiteY0" fmla="*/ 837452 h 837452"/>
                <a:gd name="connsiteX1" fmla="*/ 180335 w 193398"/>
                <a:gd name="connsiteY1" fmla="*/ 836023 h 837452"/>
                <a:gd name="connsiteX2" fmla="*/ 193398 w 193398"/>
                <a:gd name="connsiteY2" fmla="*/ 0 h 837452"/>
                <a:gd name="connsiteX3" fmla="*/ 193398 w 193398"/>
                <a:gd name="connsiteY3" fmla="*/ 0 h 837452"/>
              </a:gdLst>
              <a:ahLst/>
              <a:cxnLst>
                <a:cxn ang="0">
                  <a:pos x="connsiteX0" y="connsiteY0"/>
                </a:cxn>
                <a:cxn ang="0">
                  <a:pos x="connsiteX1" y="connsiteY1"/>
                </a:cxn>
                <a:cxn ang="0">
                  <a:pos x="connsiteX2" y="connsiteY2"/>
                </a:cxn>
                <a:cxn ang="0">
                  <a:pos x="connsiteX3" y="connsiteY3"/>
                </a:cxn>
              </a:cxnLst>
              <a:rect l="l" t="t" r="r" b="b"/>
              <a:pathLst>
                <a:path w="193398" h="837452">
                  <a:moveTo>
                    <a:pt x="0" y="837452"/>
                  </a:moveTo>
                  <a:lnTo>
                    <a:pt x="180335" y="836023"/>
                  </a:lnTo>
                  <a:lnTo>
                    <a:pt x="193398" y="0"/>
                  </a:lnTo>
                  <a:lnTo>
                    <a:pt x="193398"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b="0"/>
            </a:p>
          </p:txBody>
        </p:sp>
      </p:grpSp>
      <p:grpSp>
        <p:nvGrpSpPr>
          <p:cNvPr id="51247" name="Group 344"/>
          <p:cNvGrpSpPr>
            <a:grpSpLocks/>
          </p:cNvGrpSpPr>
          <p:nvPr/>
        </p:nvGrpSpPr>
        <p:grpSpPr bwMode="auto">
          <a:xfrm>
            <a:off x="7885113" y="4605338"/>
            <a:ext cx="590550" cy="825500"/>
            <a:chOff x="1763688" y="5303790"/>
            <a:chExt cx="591675" cy="825664"/>
          </a:xfrm>
        </p:grpSpPr>
        <p:grpSp>
          <p:nvGrpSpPr>
            <p:cNvPr id="51279" name="Group 345"/>
            <p:cNvGrpSpPr>
              <a:grpSpLocks/>
            </p:cNvGrpSpPr>
            <p:nvPr/>
          </p:nvGrpSpPr>
          <p:grpSpPr bwMode="auto">
            <a:xfrm>
              <a:off x="1763688" y="5667643"/>
              <a:ext cx="591675" cy="460407"/>
              <a:chOff x="1763688" y="5667643"/>
              <a:chExt cx="591675" cy="460407"/>
            </a:xfrm>
          </p:grpSpPr>
          <p:grpSp>
            <p:nvGrpSpPr>
              <p:cNvPr id="51281" name="Group 347"/>
              <p:cNvGrpSpPr>
                <a:grpSpLocks/>
              </p:cNvGrpSpPr>
              <p:nvPr/>
            </p:nvGrpSpPr>
            <p:grpSpPr bwMode="auto">
              <a:xfrm>
                <a:off x="1966868" y="5780096"/>
                <a:ext cx="114928" cy="347954"/>
                <a:chOff x="1259632" y="5157192"/>
                <a:chExt cx="288032" cy="576064"/>
              </a:xfrm>
            </p:grpSpPr>
            <p:cxnSp>
              <p:nvCxnSpPr>
                <p:cNvPr id="105" name="Straight Connector 351"/>
                <p:cNvCxnSpPr/>
                <p:nvPr/>
              </p:nvCxnSpPr>
              <p:spPr>
                <a:xfrm>
                  <a:off x="1404154" y="5157255"/>
                  <a:ext cx="0" cy="575695"/>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352"/>
                <p:cNvCxnSpPr/>
                <p:nvPr/>
              </p:nvCxnSpPr>
              <p:spPr>
                <a:xfrm flipV="1">
                  <a:off x="1404154" y="5228230"/>
                  <a:ext cx="143503"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353"/>
                <p:cNvCxnSpPr/>
                <p:nvPr/>
              </p:nvCxnSpPr>
              <p:spPr>
                <a:xfrm>
                  <a:off x="1260651" y="5228230"/>
                  <a:ext cx="143503"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2" name="Arc 348"/>
              <p:cNvSpPr/>
              <p:nvPr/>
            </p:nvSpPr>
            <p:spPr>
              <a:xfrm rot="18314974">
                <a:off x="1867386" y="5647922"/>
                <a:ext cx="368373" cy="496244"/>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sp>
            <p:nvSpPr>
              <p:cNvPr id="103" name="Arc 349"/>
              <p:cNvSpPr/>
              <p:nvPr/>
            </p:nvSpPr>
            <p:spPr>
              <a:xfrm rot="18314974">
                <a:off x="1899931" y="5721859"/>
                <a:ext cx="296921" cy="375364"/>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sp>
            <p:nvSpPr>
              <p:cNvPr id="104" name="Arc 350"/>
              <p:cNvSpPr/>
              <p:nvPr/>
            </p:nvSpPr>
            <p:spPr>
              <a:xfrm rot="18314974">
                <a:off x="1851521" y="5579566"/>
                <a:ext cx="416007" cy="591675"/>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grpSp>
        <p:sp>
          <p:nvSpPr>
            <p:cNvPr id="100" name="Freeform 346"/>
            <p:cNvSpPr/>
            <p:nvPr/>
          </p:nvSpPr>
          <p:spPr>
            <a:xfrm>
              <a:off x="2010219" y="5303790"/>
              <a:ext cx="197225" cy="825664"/>
            </a:xfrm>
            <a:custGeom>
              <a:avLst/>
              <a:gdLst>
                <a:gd name="connsiteX0" fmla="*/ 0 w 195943"/>
                <a:gd name="connsiteY0" fmla="*/ 822960 h 836029"/>
                <a:gd name="connsiteX1" fmla="*/ 0 w 195943"/>
                <a:gd name="connsiteY1" fmla="*/ 822960 h 836029"/>
                <a:gd name="connsiteX2" fmla="*/ 182880 w 195943"/>
                <a:gd name="connsiteY2" fmla="*/ 836023 h 836029"/>
                <a:gd name="connsiteX3" fmla="*/ 195943 w 195943"/>
                <a:gd name="connsiteY3" fmla="*/ 0 h 836029"/>
                <a:gd name="connsiteX4" fmla="*/ 195943 w 195943"/>
                <a:gd name="connsiteY4" fmla="*/ 0 h 836029"/>
                <a:gd name="connsiteX0" fmla="*/ 0 w 195943"/>
                <a:gd name="connsiteY0" fmla="*/ 822960 h 843229"/>
                <a:gd name="connsiteX1" fmla="*/ 7636 w 195943"/>
                <a:gd name="connsiteY1" fmla="*/ 837452 h 843229"/>
                <a:gd name="connsiteX2" fmla="*/ 182880 w 195943"/>
                <a:gd name="connsiteY2" fmla="*/ 836023 h 843229"/>
                <a:gd name="connsiteX3" fmla="*/ 195943 w 195943"/>
                <a:gd name="connsiteY3" fmla="*/ 0 h 843229"/>
                <a:gd name="connsiteX4" fmla="*/ 195943 w 195943"/>
                <a:gd name="connsiteY4" fmla="*/ 0 h 843229"/>
                <a:gd name="connsiteX0" fmla="*/ 0 w 195943"/>
                <a:gd name="connsiteY0" fmla="*/ 822960 h 873268"/>
                <a:gd name="connsiteX1" fmla="*/ 7636 w 195943"/>
                <a:gd name="connsiteY1" fmla="*/ 837452 h 873268"/>
                <a:gd name="connsiteX2" fmla="*/ 182880 w 195943"/>
                <a:gd name="connsiteY2" fmla="*/ 836023 h 873268"/>
                <a:gd name="connsiteX3" fmla="*/ 195943 w 195943"/>
                <a:gd name="connsiteY3" fmla="*/ 0 h 873268"/>
                <a:gd name="connsiteX4" fmla="*/ 195943 w 195943"/>
                <a:gd name="connsiteY4" fmla="*/ 0 h 873268"/>
                <a:gd name="connsiteX0" fmla="*/ 0 w 195943"/>
                <a:gd name="connsiteY0" fmla="*/ 822960 h 837452"/>
                <a:gd name="connsiteX1" fmla="*/ 7636 w 195943"/>
                <a:gd name="connsiteY1" fmla="*/ 837452 h 837452"/>
                <a:gd name="connsiteX2" fmla="*/ 182880 w 195943"/>
                <a:gd name="connsiteY2" fmla="*/ 836023 h 837452"/>
                <a:gd name="connsiteX3" fmla="*/ 195943 w 195943"/>
                <a:gd name="connsiteY3" fmla="*/ 0 h 837452"/>
                <a:gd name="connsiteX4" fmla="*/ 195943 w 195943"/>
                <a:gd name="connsiteY4" fmla="*/ 0 h 837452"/>
                <a:gd name="connsiteX0" fmla="*/ 0 w 195943"/>
                <a:gd name="connsiteY0" fmla="*/ 822960 h 836023"/>
                <a:gd name="connsiteX1" fmla="*/ 2546 w 195943"/>
                <a:gd name="connsiteY1" fmla="*/ 825376 h 836023"/>
                <a:gd name="connsiteX2" fmla="*/ 182880 w 195943"/>
                <a:gd name="connsiteY2" fmla="*/ 836023 h 836023"/>
                <a:gd name="connsiteX3" fmla="*/ 195943 w 195943"/>
                <a:gd name="connsiteY3" fmla="*/ 0 h 836023"/>
                <a:gd name="connsiteX4" fmla="*/ 195943 w 195943"/>
                <a:gd name="connsiteY4" fmla="*/ 0 h 836023"/>
                <a:gd name="connsiteX0" fmla="*/ 0 w 195943"/>
                <a:gd name="connsiteY0" fmla="*/ 822960 h 836023"/>
                <a:gd name="connsiteX1" fmla="*/ 182880 w 195943"/>
                <a:gd name="connsiteY1" fmla="*/ 836023 h 836023"/>
                <a:gd name="connsiteX2" fmla="*/ 195943 w 195943"/>
                <a:gd name="connsiteY2" fmla="*/ 0 h 836023"/>
                <a:gd name="connsiteX3" fmla="*/ 195943 w 195943"/>
                <a:gd name="connsiteY3" fmla="*/ 0 h 836023"/>
                <a:gd name="connsiteX0" fmla="*/ 0 w 195943"/>
                <a:gd name="connsiteY0" fmla="*/ 832621 h 836023"/>
                <a:gd name="connsiteX1" fmla="*/ 182880 w 195943"/>
                <a:gd name="connsiteY1" fmla="*/ 836023 h 836023"/>
                <a:gd name="connsiteX2" fmla="*/ 195943 w 195943"/>
                <a:gd name="connsiteY2" fmla="*/ 0 h 836023"/>
                <a:gd name="connsiteX3" fmla="*/ 195943 w 195943"/>
                <a:gd name="connsiteY3" fmla="*/ 0 h 836023"/>
                <a:gd name="connsiteX0" fmla="*/ 0 w 193398"/>
                <a:gd name="connsiteY0" fmla="*/ 837452 h 837452"/>
                <a:gd name="connsiteX1" fmla="*/ 180335 w 193398"/>
                <a:gd name="connsiteY1" fmla="*/ 836023 h 837452"/>
                <a:gd name="connsiteX2" fmla="*/ 193398 w 193398"/>
                <a:gd name="connsiteY2" fmla="*/ 0 h 837452"/>
                <a:gd name="connsiteX3" fmla="*/ 193398 w 193398"/>
                <a:gd name="connsiteY3" fmla="*/ 0 h 837452"/>
              </a:gdLst>
              <a:ahLst/>
              <a:cxnLst>
                <a:cxn ang="0">
                  <a:pos x="connsiteX0" y="connsiteY0"/>
                </a:cxn>
                <a:cxn ang="0">
                  <a:pos x="connsiteX1" y="connsiteY1"/>
                </a:cxn>
                <a:cxn ang="0">
                  <a:pos x="connsiteX2" y="connsiteY2"/>
                </a:cxn>
                <a:cxn ang="0">
                  <a:pos x="connsiteX3" y="connsiteY3"/>
                </a:cxn>
              </a:cxnLst>
              <a:rect l="l" t="t" r="r" b="b"/>
              <a:pathLst>
                <a:path w="193398" h="837452">
                  <a:moveTo>
                    <a:pt x="0" y="837452"/>
                  </a:moveTo>
                  <a:lnTo>
                    <a:pt x="180335" y="836023"/>
                  </a:lnTo>
                  <a:lnTo>
                    <a:pt x="193398" y="0"/>
                  </a:lnTo>
                  <a:lnTo>
                    <a:pt x="193398"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b="0"/>
            </a:p>
          </p:txBody>
        </p:sp>
      </p:grpSp>
      <p:grpSp>
        <p:nvGrpSpPr>
          <p:cNvPr id="51248" name="Group 354"/>
          <p:cNvGrpSpPr>
            <a:grpSpLocks/>
          </p:cNvGrpSpPr>
          <p:nvPr/>
        </p:nvGrpSpPr>
        <p:grpSpPr bwMode="auto">
          <a:xfrm>
            <a:off x="5132388" y="4605338"/>
            <a:ext cx="592137" cy="825500"/>
            <a:chOff x="1763688" y="5303790"/>
            <a:chExt cx="591675" cy="825664"/>
          </a:xfrm>
        </p:grpSpPr>
        <p:grpSp>
          <p:nvGrpSpPr>
            <p:cNvPr id="51270" name="Group 355"/>
            <p:cNvGrpSpPr>
              <a:grpSpLocks/>
            </p:cNvGrpSpPr>
            <p:nvPr/>
          </p:nvGrpSpPr>
          <p:grpSpPr bwMode="auto">
            <a:xfrm>
              <a:off x="1763688" y="5667643"/>
              <a:ext cx="591675" cy="460407"/>
              <a:chOff x="1763688" y="5667643"/>
              <a:chExt cx="591675" cy="460407"/>
            </a:xfrm>
          </p:grpSpPr>
          <p:grpSp>
            <p:nvGrpSpPr>
              <p:cNvPr id="51272" name="Group 357"/>
              <p:cNvGrpSpPr>
                <a:grpSpLocks/>
              </p:cNvGrpSpPr>
              <p:nvPr/>
            </p:nvGrpSpPr>
            <p:grpSpPr bwMode="auto">
              <a:xfrm>
                <a:off x="1966868" y="5780096"/>
                <a:ext cx="114928" cy="347954"/>
                <a:chOff x="1259632" y="5157192"/>
                <a:chExt cx="288032" cy="576064"/>
              </a:xfrm>
            </p:grpSpPr>
            <p:cxnSp>
              <p:nvCxnSpPr>
                <p:cNvPr id="115" name="Straight Connector 361"/>
                <p:cNvCxnSpPr/>
                <p:nvPr/>
              </p:nvCxnSpPr>
              <p:spPr>
                <a:xfrm>
                  <a:off x="1406375" y="5157255"/>
                  <a:ext cx="0" cy="575695"/>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362"/>
                <p:cNvCxnSpPr/>
                <p:nvPr/>
              </p:nvCxnSpPr>
              <p:spPr>
                <a:xfrm flipV="1">
                  <a:off x="1406375" y="5228230"/>
                  <a:ext cx="143117"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363"/>
                <p:cNvCxnSpPr/>
                <p:nvPr/>
              </p:nvCxnSpPr>
              <p:spPr>
                <a:xfrm>
                  <a:off x="1259284" y="5228230"/>
                  <a:ext cx="147091"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12" name="Arc 358"/>
              <p:cNvSpPr/>
              <p:nvPr/>
            </p:nvSpPr>
            <p:spPr>
              <a:xfrm rot="18314974">
                <a:off x="1867408" y="5647794"/>
                <a:ext cx="368373" cy="496500"/>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sp>
            <p:nvSpPr>
              <p:cNvPr id="113" name="Arc 359"/>
              <p:cNvSpPr/>
              <p:nvPr/>
            </p:nvSpPr>
            <p:spPr>
              <a:xfrm rot="18314974">
                <a:off x="1899961" y="5721569"/>
                <a:ext cx="296921" cy="375944"/>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sp>
            <p:nvSpPr>
              <p:cNvPr id="114" name="Arc 360"/>
              <p:cNvSpPr/>
              <p:nvPr/>
            </p:nvSpPr>
            <p:spPr>
              <a:xfrm rot="18314974">
                <a:off x="1851522" y="5579565"/>
                <a:ext cx="416007" cy="591675"/>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grpSp>
        <p:sp>
          <p:nvSpPr>
            <p:cNvPr id="110" name="Freeform 356"/>
            <p:cNvSpPr/>
            <p:nvPr/>
          </p:nvSpPr>
          <p:spPr>
            <a:xfrm>
              <a:off x="2009558" y="5303790"/>
              <a:ext cx="198283" cy="825664"/>
            </a:xfrm>
            <a:custGeom>
              <a:avLst/>
              <a:gdLst>
                <a:gd name="connsiteX0" fmla="*/ 0 w 195943"/>
                <a:gd name="connsiteY0" fmla="*/ 822960 h 836029"/>
                <a:gd name="connsiteX1" fmla="*/ 0 w 195943"/>
                <a:gd name="connsiteY1" fmla="*/ 822960 h 836029"/>
                <a:gd name="connsiteX2" fmla="*/ 182880 w 195943"/>
                <a:gd name="connsiteY2" fmla="*/ 836023 h 836029"/>
                <a:gd name="connsiteX3" fmla="*/ 195943 w 195943"/>
                <a:gd name="connsiteY3" fmla="*/ 0 h 836029"/>
                <a:gd name="connsiteX4" fmla="*/ 195943 w 195943"/>
                <a:gd name="connsiteY4" fmla="*/ 0 h 836029"/>
                <a:gd name="connsiteX0" fmla="*/ 0 w 195943"/>
                <a:gd name="connsiteY0" fmla="*/ 822960 h 843229"/>
                <a:gd name="connsiteX1" fmla="*/ 7636 w 195943"/>
                <a:gd name="connsiteY1" fmla="*/ 837452 h 843229"/>
                <a:gd name="connsiteX2" fmla="*/ 182880 w 195943"/>
                <a:gd name="connsiteY2" fmla="*/ 836023 h 843229"/>
                <a:gd name="connsiteX3" fmla="*/ 195943 w 195943"/>
                <a:gd name="connsiteY3" fmla="*/ 0 h 843229"/>
                <a:gd name="connsiteX4" fmla="*/ 195943 w 195943"/>
                <a:gd name="connsiteY4" fmla="*/ 0 h 843229"/>
                <a:gd name="connsiteX0" fmla="*/ 0 w 195943"/>
                <a:gd name="connsiteY0" fmla="*/ 822960 h 873268"/>
                <a:gd name="connsiteX1" fmla="*/ 7636 w 195943"/>
                <a:gd name="connsiteY1" fmla="*/ 837452 h 873268"/>
                <a:gd name="connsiteX2" fmla="*/ 182880 w 195943"/>
                <a:gd name="connsiteY2" fmla="*/ 836023 h 873268"/>
                <a:gd name="connsiteX3" fmla="*/ 195943 w 195943"/>
                <a:gd name="connsiteY3" fmla="*/ 0 h 873268"/>
                <a:gd name="connsiteX4" fmla="*/ 195943 w 195943"/>
                <a:gd name="connsiteY4" fmla="*/ 0 h 873268"/>
                <a:gd name="connsiteX0" fmla="*/ 0 w 195943"/>
                <a:gd name="connsiteY0" fmla="*/ 822960 h 837452"/>
                <a:gd name="connsiteX1" fmla="*/ 7636 w 195943"/>
                <a:gd name="connsiteY1" fmla="*/ 837452 h 837452"/>
                <a:gd name="connsiteX2" fmla="*/ 182880 w 195943"/>
                <a:gd name="connsiteY2" fmla="*/ 836023 h 837452"/>
                <a:gd name="connsiteX3" fmla="*/ 195943 w 195943"/>
                <a:gd name="connsiteY3" fmla="*/ 0 h 837452"/>
                <a:gd name="connsiteX4" fmla="*/ 195943 w 195943"/>
                <a:gd name="connsiteY4" fmla="*/ 0 h 837452"/>
                <a:gd name="connsiteX0" fmla="*/ 0 w 195943"/>
                <a:gd name="connsiteY0" fmla="*/ 822960 h 836023"/>
                <a:gd name="connsiteX1" fmla="*/ 2546 w 195943"/>
                <a:gd name="connsiteY1" fmla="*/ 825376 h 836023"/>
                <a:gd name="connsiteX2" fmla="*/ 182880 w 195943"/>
                <a:gd name="connsiteY2" fmla="*/ 836023 h 836023"/>
                <a:gd name="connsiteX3" fmla="*/ 195943 w 195943"/>
                <a:gd name="connsiteY3" fmla="*/ 0 h 836023"/>
                <a:gd name="connsiteX4" fmla="*/ 195943 w 195943"/>
                <a:gd name="connsiteY4" fmla="*/ 0 h 836023"/>
                <a:gd name="connsiteX0" fmla="*/ 0 w 195943"/>
                <a:gd name="connsiteY0" fmla="*/ 822960 h 836023"/>
                <a:gd name="connsiteX1" fmla="*/ 182880 w 195943"/>
                <a:gd name="connsiteY1" fmla="*/ 836023 h 836023"/>
                <a:gd name="connsiteX2" fmla="*/ 195943 w 195943"/>
                <a:gd name="connsiteY2" fmla="*/ 0 h 836023"/>
                <a:gd name="connsiteX3" fmla="*/ 195943 w 195943"/>
                <a:gd name="connsiteY3" fmla="*/ 0 h 836023"/>
                <a:gd name="connsiteX0" fmla="*/ 0 w 195943"/>
                <a:gd name="connsiteY0" fmla="*/ 832621 h 836023"/>
                <a:gd name="connsiteX1" fmla="*/ 182880 w 195943"/>
                <a:gd name="connsiteY1" fmla="*/ 836023 h 836023"/>
                <a:gd name="connsiteX2" fmla="*/ 195943 w 195943"/>
                <a:gd name="connsiteY2" fmla="*/ 0 h 836023"/>
                <a:gd name="connsiteX3" fmla="*/ 195943 w 195943"/>
                <a:gd name="connsiteY3" fmla="*/ 0 h 836023"/>
                <a:gd name="connsiteX0" fmla="*/ 0 w 193398"/>
                <a:gd name="connsiteY0" fmla="*/ 837452 h 837452"/>
                <a:gd name="connsiteX1" fmla="*/ 180335 w 193398"/>
                <a:gd name="connsiteY1" fmla="*/ 836023 h 837452"/>
                <a:gd name="connsiteX2" fmla="*/ 193398 w 193398"/>
                <a:gd name="connsiteY2" fmla="*/ 0 h 837452"/>
                <a:gd name="connsiteX3" fmla="*/ 193398 w 193398"/>
                <a:gd name="connsiteY3" fmla="*/ 0 h 837452"/>
              </a:gdLst>
              <a:ahLst/>
              <a:cxnLst>
                <a:cxn ang="0">
                  <a:pos x="connsiteX0" y="connsiteY0"/>
                </a:cxn>
                <a:cxn ang="0">
                  <a:pos x="connsiteX1" y="connsiteY1"/>
                </a:cxn>
                <a:cxn ang="0">
                  <a:pos x="connsiteX2" y="connsiteY2"/>
                </a:cxn>
                <a:cxn ang="0">
                  <a:pos x="connsiteX3" y="connsiteY3"/>
                </a:cxn>
              </a:cxnLst>
              <a:rect l="l" t="t" r="r" b="b"/>
              <a:pathLst>
                <a:path w="193398" h="837452">
                  <a:moveTo>
                    <a:pt x="0" y="837452"/>
                  </a:moveTo>
                  <a:lnTo>
                    <a:pt x="180335" y="836023"/>
                  </a:lnTo>
                  <a:lnTo>
                    <a:pt x="193398" y="0"/>
                  </a:lnTo>
                  <a:lnTo>
                    <a:pt x="193398"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b="0"/>
            </a:p>
          </p:txBody>
        </p:sp>
      </p:grpSp>
      <p:grpSp>
        <p:nvGrpSpPr>
          <p:cNvPr id="51249" name="Group 364"/>
          <p:cNvGrpSpPr>
            <a:grpSpLocks/>
          </p:cNvGrpSpPr>
          <p:nvPr/>
        </p:nvGrpSpPr>
        <p:grpSpPr bwMode="auto">
          <a:xfrm>
            <a:off x="5564188" y="4605338"/>
            <a:ext cx="592137" cy="825500"/>
            <a:chOff x="1763688" y="5303790"/>
            <a:chExt cx="591675" cy="825664"/>
          </a:xfrm>
        </p:grpSpPr>
        <p:grpSp>
          <p:nvGrpSpPr>
            <p:cNvPr id="51261" name="Group 365"/>
            <p:cNvGrpSpPr>
              <a:grpSpLocks/>
            </p:cNvGrpSpPr>
            <p:nvPr/>
          </p:nvGrpSpPr>
          <p:grpSpPr bwMode="auto">
            <a:xfrm>
              <a:off x="1763688" y="5667643"/>
              <a:ext cx="591675" cy="460407"/>
              <a:chOff x="1763688" y="5667643"/>
              <a:chExt cx="591675" cy="460407"/>
            </a:xfrm>
          </p:grpSpPr>
          <p:grpSp>
            <p:nvGrpSpPr>
              <p:cNvPr id="51263" name="Group 367"/>
              <p:cNvGrpSpPr>
                <a:grpSpLocks/>
              </p:cNvGrpSpPr>
              <p:nvPr/>
            </p:nvGrpSpPr>
            <p:grpSpPr bwMode="auto">
              <a:xfrm>
                <a:off x="1966868" y="5780096"/>
                <a:ext cx="114928" cy="347954"/>
                <a:chOff x="1259632" y="5157192"/>
                <a:chExt cx="288032" cy="576064"/>
              </a:xfrm>
            </p:grpSpPr>
            <p:cxnSp>
              <p:nvCxnSpPr>
                <p:cNvPr id="125" name="Straight Connector 371"/>
                <p:cNvCxnSpPr/>
                <p:nvPr/>
              </p:nvCxnSpPr>
              <p:spPr>
                <a:xfrm>
                  <a:off x="1406375" y="5157255"/>
                  <a:ext cx="0" cy="575695"/>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372"/>
                <p:cNvCxnSpPr/>
                <p:nvPr/>
              </p:nvCxnSpPr>
              <p:spPr>
                <a:xfrm flipV="1">
                  <a:off x="1406375" y="5228230"/>
                  <a:ext cx="143117"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373"/>
                <p:cNvCxnSpPr/>
                <p:nvPr/>
              </p:nvCxnSpPr>
              <p:spPr>
                <a:xfrm>
                  <a:off x="1259284" y="5228230"/>
                  <a:ext cx="147091"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22" name="Arc 368"/>
              <p:cNvSpPr/>
              <p:nvPr/>
            </p:nvSpPr>
            <p:spPr>
              <a:xfrm rot="18314974">
                <a:off x="1867408" y="5647794"/>
                <a:ext cx="368373" cy="496500"/>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sp>
            <p:nvSpPr>
              <p:cNvPr id="123" name="Arc 369"/>
              <p:cNvSpPr/>
              <p:nvPr/>
            </p:nvSpPr>
            <p:spPr>
              <a:xfrm rot="18314974">
                <a:off x="1899961" y="5721569"/>
                <a:ext cx="296921" cy="375944"/>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sp>
            <p:nvSpPr>
              <p:cNvPr id="124" name="Arc 370"/>
              <p:cNvSpPr/>
              <p:nvPr/>
            </p:nvSpPr>
            <p:spPr>
              <a:xfrm rot="18314974">
                <a:off x="1851522" y="5579565"/>
                <a:ext cx="416007" cy="591675"/>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grpSp>
        <p:sp>
          <p:nvSpPr>
            <p:cNvPr id="120" name="Freeform 366"/>
            <p:cNvSpPr/>
            <p:nvPr/>
          </p:nvSpPr>
          <p:spPr>
            <a:xfrm>
              <a:off x="2009558" y="5303790"/>
              <a:ext cx="198283" cy="825664"/>
            </a:xfrm>
            <a:custGeom>
              <a:avLst/>
              <a:gdLst>
                <a:gd name="connsiteX0" fmla="*/ 0 w 195943"/>
                <a:gd name="connsiteY0" fmla="*/ 822960 h 836029"/>
                <a:gd name="connsiteX1" fmla="*/ 0 w 195943"/>
                <a:gd name="connsiteY1" fmla="*/ 822960 h 836029"/>
                <a:gd name="connsiteX2" fmla="*/ 182880 w 195943"/>
                <a:gd name="connsiteY2" fmla="*/ 836023 h 836029"/>
                <a:gd name="connsiteX3" fmla="*/ 195943 w 195943"/>
                <a:gd name="connsiteY3" fmla="*/ 0 h 836029"/>
                <a:gd name="connsiteX4" fmla="*/ 195943 w 195943"/>
                <a:gd name="connsiteY4" fmla="*/ 0 h 836029"/>
                <a:gd name="connsiteX0" fmla="*/ 0 w 195943"/>
                <a:gd name="connsiteY0" fmla="*/ 822960 h 843229"/>
                <a:gd name="connsiteX1" fmla="*/ 7636 w 195943"/>
                <a:gd name="connsiteY1" fmla="*/ 837452 h 843229"/>
                <a:gd name="connsiteX2" fmla="*/ 182880 w 195943"/>
                <a:gd name="connsiteY2" fmla="*/ 836023 h 843229"/>
                <a:gd name="connsiteX3" fmla="*/ 195943 w 195943"/>
                <a:gd name="connsiteY3" fmla="*/ 0 h 843229"/>
                <a:gd name="connsiteX4" fmla="*/ 195943 w 195943"/>
                <a:gd name="connsiteY4" fmla="*/ 0 h 843229"/>
                <a:gd name="connsiteX0" fmla="*/ 0 w 195943"/>
                <a:gd name="connsiteY0" fmla="*/ 822960 h 873268"/>
                <a:gd name="connsiteX1" fmla="*/ 7636 w 195943"/>
                <a:gd name="connsiteY1" fmla="*/ 837452 h 873268"/>
                <a:gd name="connsiteX2" fmla="*/ 182880 w 195943"/>
                <a:gd name="connsiteY2" fmla="*/ 836023 h 873268"/>
                <a:gd name="connsiteX3" fmla="*/ 195943 w 195943"/>
                <a:gd name="connsiteY3" fmla="*/ 0 h 873268"/>
                <a:gd name="connsiteX4" fmla="*/ 195943 w 195943"/>
                <a:gd name="connsiteY4" fmla="*/ 0 h 873268"/>
                <a:gd name="connsiteX0" fmla="*/ 0 w 195943"/>
                <a:gd name="connsiteY0" fmla="*/ 822960 h 837452"/>
                <a:gd name="connsiteX1" fmla="*/ 7636 w 195943"/>
                <a:gd name="connsiteY1" fmla="*/ 837452 h 837452"/>
                <a:gd name="connsiteX2" fmla="*/ 182880 w 195943"/>
                <a:gd name="connsiteY2" fmla="*/ 836023 h 837452"/>
                <a:gd name="connsiteX3" fmla="*/ 195943 w 195943"/>
                <a:gd name="connsiteY3" fmla="*/ 0 h 837452"/>
                <a:gd name="connsiteX4" fmla="*/ 195943 w 195943"/>
                <a:gd name="connsiteY4" fmla="*/ 0 h 837452"/>
                <a:gd name="connsiteX0" fmla="*/ 0 w 195943"/>
                <a:gd name="connsiteY0" fmla="*/ 822960 h 836023"/>
                <a:gd name="connsiteX1" fmla="*/ 2546 w 195943"/>
                <a:gd name="connsiteY1" fmla="*/ 825376 h 836023"/>
                <a:gd name="connsiteX2" fmla="*/ 182880 w 195943"/>
                <a:gd name="connsiteY2" fmla="*/ 836023 h 836023"/>
                <a:gd name="connsiteX3" fmla="*/ 195943 w 195943"/>
                <a:gd name="connsiteY3" fmla="*/ 0 h 836023"/>
                <a:gd name="connsiteX4" fmla="*/ 195943 w 195943"/>
                <a:gd name="connsiteY4" fmla="*/ 0 h 836023"/>
                <a:gd name="connsiteX0" fmla="*/ 0 w 195943"/>
                <a:gd name="connsiteY0" fmla="*/ 822960 h 836023"/>
                <a:gd name="connsiteX1" fmla="*/ 182880 w 195943"/>
                <a:gd name="connsiteY1" fmla="*/ 836023 h 836023"/>
                <a:gd name="connsiteX2" fmla="*/ 195943 w 195943"/>
                <a:gd name="connsiteY2" fmla="*/ 0 h 836023"/>
                <a:gd name="connsiteX3" fmla="*/ 195943 w 195943"/>
                <a:gd name="connsiteY3" fmla="*/ 0 h 836023"/>
                <a:gd name="connsiteX0" fmla="*/ 0 w 195943"/>
                <a:gd name="connsiteY0" fmla="*/ 832621 h 836023"/>
                <a:gd name="connsiteX1" fmla="*/ 182880 w 195943"/>
                <a:gd name="connsiteY1" fmla="*/ 836023 h 836023"/>
                <a:gd name="connsiteX2" fmla="*/ 195943 w 195943"/>
                <a:gd name="connsiteY2" fmla="*/ 0 h 836023"/>
                <a:gd name="connsiteX3" fmla="*/ 195943 w 195943"/>
                <a:gd name="connsiteY3" fmla="*/ 0 h 836023"/>
                <a:gd name="connsiteX0" fmla="*/ 0 w 193398"/>
                <a:gd name="connsiteY0" fmla="*/ 837452 h 837452"/>
                <a:gd name="connsiteX1" fmla="*/ 180335 w 193398"/>
                <a:gd name="connsiteY1" fmla="*/ 836023 h 837452"/>
                <a:gd name="connsiteX2" fmla="*/ 193398 w 193398"/>
                <a:gd name="connsiteY2" fmla="*/ 0 h 837452"/>
                <a:gd name="connsiteX3" fmla="*/ 193398 w 193398"/>
                <a:gd name="connsiteY3" fmla="*/ 0 h 837452"/>
              </a:gdLst>
              <a:ahLst/>
              <a:cxnLst>
                <a:cxn ang="0">
                  <a:pos x="connsiteX0" y="connsiteY0"/>
                </a:cxn>
                <a:cxn ang="0">
                  <a:pos x="connsiteX1" y="connsiteY1"/>
                </a:cxn>
                <a:cxn ang="0">
                  <a:pos x="connsiteX2" y="connsiteY2"/>
                </a:cxn>
                <a:cxn ang="0">
                  <a:pos x="connsiteX3" y="connsiteY3"/>
                </a:cxn>
              </a:cxnLst>
              <a:rect l="l" t="t" r="r" b="b"/>
              <a:pathLst>
                <a:path w="193398" h="837452">
                  <a:moveTo>
                    <a:pt x="0" y="837452"/>
                  </a:moveTo>
                  <a:lnTo>
                    <a:pt x="180335" y="836023"/>
                  </a:lnTo>
                  <a:lnTo>
                    <a:pt x="193398" y="0"/>
                  </a:lnTo>
                  <a:lnTo>
                    <a:pt x="193398"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b="0"/>
            </a:p>
          </p:txBody>
        </p:sp>
      </p:grpSp>
      <p:grpSp>
        <p:nvGrpSpPr>
          <p:cNvPr id="51250" name="Group 374"/>
          <p:cNvGrpSpPr>
            <a:grpSpLocks/>
          </p:cNvGrpSpPr>
          <p:nvPr/>
        </p:nvGrpSpPr>
        <p:grpSpPr bwMode="auto">
          <a:xfrm>
            <a:off x="5995988" y="4605338"/>
            <a:ext cx="592137" cy="825500"/>
            <a:chOff x="1763688" y="5303790"/>
            <a:chExt cx="591675" cy="825664"/>
          </a:xfrm>
        </p:grpSpPr>
        <p:grpSp>
          <p:nvGrpSpPr>
            <p:cNvPr id="51252" name="Group 375"/>
            <p:cNvGrpSpPr>
              <a:grpSpLocks/>
            </p:cNvGrpSpPr>
            <p:nvPr/>
          </p:nvGrpSpPr>
          <p:grpSpPr bwMode="auto">
            <a:xfrm>
              <a:off x="1763688" y="5667643"/>
              <a:ext cx="591675" cy="460407"/>
              <a:chOff x="1763688" y="5667643"/>
              <a:chExt cx="591675" cy="460407"/>
            </a:xfrm>
          </p:grpSpPr>
          <p:grpSp>
            <p:nvGrpSpPr>
              <p:cNvPr id="51254" name="Group 377"/>
              <p:cNvGrpSpPr>
                <a:grpSpLocks/>
              </p:cNvGrpSpPr>
              <p:nvPr/>
            </p:nvGrpSpPr>
            <p:grpSpPr bwMode="auto">
              <a:xfrm>
                <a:off x="1966868" y="5780096"/>
                <a:ext cx="114928" cy="347954"/>
                <a:chOff x="1259632" y="5157192"/>
                <a:chExt cx="288032" cy="576064"/>
              </a:xfrm>
            </p:grpSpPr>
            <p:cxnSp>
              <p:nvCxnSpPr>
                <p:cNvPr id="135" name="Straight Connector 381"/>
                <p:cNvCxnSpPr/>
                <p:nvPr/>
              </p:nvCxnSpPr>
              <p:spPr>
                <a:xfrm>
                  <a:off x="1406375" y="5157255"/>
                  <a:ext cx="0" cy="575695"/>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382"/>
                <p:cNvCxnSpPr/>
                <p:nvPr/>
              </p:nvCxnSpPr>
              <p:spPr>
                <a:xfrm flipV="1">
                  <a:off x="1406375" y="5228230"/>
                  <a:ext cx="143117"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383"/>
                <p:cNvCxnSpPr/>
                <p:nvPr/>
              </p:nvCxnSpPr>
              <p:spPr>
                <a:xfrm>
                  <a:off x="1259284" y="5228230"/>
                  <a:ext cx="147091"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2" name="Arc 378"/>
              <p:cNvSpPr/>
              <p:nvPr/>
            </p:nvSpPr>
            <p:spPr>
              <a:xfrm rot="18314974">
                <a:off x="1867408" y="5647794"/>
                <a:ext cx="368373" cy="496500"/>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sp>
            <p:nvSpPr>
              <p:cNvPr id="133" name="Arc 379"/>
              <p:cNvSpPr/>
              <p:nvPr/>
            </p:nvSpPr>
            <p:spPr>
              <a:xfrm rot="18314974">
                <a:off x="1899961" y="5721569"/>
                <a:ext cx="296921" cy="375944"/>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sp>
            <p:nvSpPr>
              <p:cNvPr id="134" name="Arc 380"/>
              <p:cNvSpPr/>
              <p:nvPr/>
            </p:nvSpPr>
            <p:spPr>
              <a:xfrm rot="18314974">
                <a:off x="1851522" y="5579565"/>
                <a:ext cx="416007" cy="591675"/>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grpSp>
        <p:sp>
          <p:nvSpPr>
            <p:cNvPr id="130" name="Freeform 376"/>
            <p:cNvSpPr/>
            <p:nvPr/>
          </p:nvSpPr>
          <p:spPr>
            <a:xfrm>
              <a:off x="2009558" y="5303790"/>
              <a:ext cx="198283" cy="825664"/>
            </a:xfrm>
            <a:custGeom>
              <a:avLst/>
              <a:gdLst>
                <a:gd name="connsiteX0" fmla="*/ 0 w 195943"/>
                <a:gd name="connsiteY0" fmla="*/ 822960 h 836029"/>
                <a:gd name="connsiteX1" fmla="*/ 0 w 195943"/>
                <a:gd name="connsiteY1" fmla="*/ 822960 h 836029"/>
                <a:gd name="connsiteX2" fmla="*/ 182880 w 195943"/>
                <a:gd name="connsiteY2" fmla="*/ 836023 h 836029"/>
                <a:gd name="connsiteX3" fmla="*/ 195943 w 195943"/>
                <a:gd name="connsiteY3" fmla="*/ 0 h 836029"/>
                <a:gd name="connsiteX4" fmla="*/ 195943 w 195943"/>
                <a:gd name="connsiteY4" fmla="*/ 0 h 836029"/>
                <a:gd name="connsiteX0" fmla="*/ 0 w 195943"/>
                <a:gd name="connsiteY0" fmla="*/ 822960 h 843229"/>
                <a:gd name="connsiteX1" fmla="*/ 7636 w 195943"/>
                <a:gd name="connsiteY1" fmla="*/ 837452 h 843229"/>
                <a:gd name="connsiteX2" fmla="*/ 182880 w 195943"/>
                <a:gd name="connsiteY2" fmla="*/ 836023 h 843229"/>
                <a:gd name="connsiteX3" fmla="*/ 195943 w 195943"/>
                <a:gd name="connsiteY3" fmla="*/ 0 h 843229"/>
                <a:gd name="connsiteX4" fmla="*/ 195943 w 195943"/>
                <a:gd name="connsiteY4" fmla="*/ 0 h 843229"/>
                <a:gd name="connsiteX0" fmla="*/ 0 w 195943"/>
                <a:gd name="connsiteY0" fmla="*/ 822960 h 873268"/>
                <a:gd name="connsiteX1" fmla="*/ 7636 w 195943"/>
                <a:gd name="connsiteY1" fmla="*/ 837452 h 873268"/>
                <a:gd name="connsiteX2" fmla="*/ 182880 w 195943"/>
                <a:gd name="connsiteY2" fmla="*/ 836023 h 873268"/>
                <a:gd name="connsiteX3" fmla="*/ 195943 w 195943"/>
                <a:gd name="connsiteY3" fmla="*/ 0 h 873268"/>
                <a:gd name="connsiteX4" fmla="*/ 195943 w 195943"/>
                <a:gd name="connsiteY4" fmla="*/ 0 h 873268"/>
                <a:gd name="connsiteX0" fmla="*/ 0 w 195943"/>
                <a:gd name="connsiteY0" fmla="*/ 822960 h 837452"/>
                <a:gd name="connsiteX1" fmla="*/ 7636 w 195943"/>
                <a:gd name="connsiteY1" fmla="*/ 837452 h 837452"/>
                <a:gd name="connsiteX2" fmla="*/ 182880 w 195943"/>
                <a:gd name="connsiteY2" fmla="*/ 836023 h 837452"/>
                <a:gd name="connsiteX3" fmla="*/ 195943 w 195943"/>
                <a:gd name="connsiteY3" fmla="*/ 0 h 837452"/>
                <a:gd name="connsiteX4" fmla="*/ 195943 w 195943"/>
                <a:gd name="connsiteY4" fmla="*/ 0 h 837452"/>
                <a:gd name="connsiteX0" fmla="*/ 0 w 195943"/>
                <a:gd name="connsiteY0" fmla="*/ 822960 h 836023"/>
                <a:gd name="connsiteX1" fmla="*/ 2546 w 195943"/>
                <a:gd name="connsiteY1" fmla="*/ 825376 h 836023"/>
                <a:gd name="connsiteX2" fmla="*/ 182880 w 195943"/>
                <a:gd name="connsiteY2" fmla="*/ 836023 h 836023"/>
                <a:gd name="connsiteX3" fmla="*/ 195943 w 195943"/>
                <a:gd name="connsiteY3" fmla="*/ 0 h 836023"/>
                <a:gd name="connsiteX4" fmla="*/ 195943 w 195943"/>
                <a:gd name="connsiteY4" fmla="*/ 0 h 836023"/>
                <a:gd name="connsiteX0" fmla="*/ 0 w 195943"/>
                <a:gd name="connsiteY0" fmla="*/ 822960 h 836023"/>
                <a:gd name="connsiteX1" fmla="*/ 182880 w 195943"/>
                <a:gd name="connsiteY1" fmla="*/ 836023 h 836023"/>
                <a:gd name="connsiteX2" fmla="*/ 195943 w 195943"/>
                <a:gd name="connsiteY2" fmla="*/ 0 h 836023"/>
                <a:gd name="connsiteX3" fmla="*/ 195943 w 195943"/>
                <a:gd name="connsiteY3" fmla="*/ 0 h 836023"/>
                <a:gd name="connsiteX0" fmla="*/ 0 w 195943"/>
                <a:gd name="connsiteY0" fmla="*/ 832621 h 836023"/>
                <a:gd name="connsiteX1" fmla="*/ 182880 w 195943"/>
                <a:gd name="connsiteY1" fmla="*/ 836023 h 836023"/>
                <a:gd name="connsiteX2" fmla="*/ 195943 w 195943"/>
                <a:gd name="connsiteY2" fmla="*/ 0 h 836023"/>
                <a:gd name="connsiteX3" fmla="*/ 195943 w 195943"/>
                <a:gd name="connsiteY3" fmla="*/ 0 h 836023"/>
                <a:gd name="connsiteX0" fmla="*/ 0 w 193398"/>
                <a:gd name="connsiteY0" fmla="*/ 837452 h 837452"/>
                <a:gd name="connsiteX1" fmla="*/ 180335 w 193398"/>
                <a:gd name="connsiteY1" fmla="*/ 836023 h 837452"/>
                <a:gd name="connsiteX2" fmla="*/ 193398 w 193398"/>
                <a:gd name="connsiteY2" fmla="*/ 0 h 837452"/>
                <a:gd name="connsiteX3" fmla="*/ 193398 w 193398"/>
                <a:gd name="connsiteY3" fmla="*/ 0 h 837452"/>
              </a:gdLst>
              <a:ahLst/>
              <a:cxnLst>
                <a:cxn ang="0">
                  <a:pos x="connsiteX0" y="connsiteY0"/>
                </a:cxn>
                <a:cxn ang="0">
                  <a:pos x="connsiteX1" y="connsiteY1"/>
                </a:cxn>
                <a:cxn ang="0">
                  <a:pos x="connsiteX2" y="connsiteY2"/>
                </a:cxn>
                <a:cxn ang="0">
                  <a:pos x="connsiteX3" y="connsiteY3"/>
                </a:cxn>
              </a:cxnLst>
              <a:rect l="l" t="t" r="r" b="b"/>
              <a:pathLst>
                <a:path w="193398" h="837452">
                  <a:moveTo>
                    <a:pt x="0" y="837452"/>
                  </a:moveTo>
                  <a:lnTo>
                    <a:pt x="180335" y="836023"/>
                  </a:lnTo>
                  <a:lnTo>
                    <a:pt x="193398" y="0"/>
                  </a:lnTo>
                  <a:lnTo>
                    <a:pt x="193398"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b="0"/>
            </a:p>
          </p:txBody>
        </p:sp>
      </p:grpSp>
      <p:sp>
        <p:nvSpPr>
          <p:cNvPr id="51251" name="Text Box 160"/>
          <p:cNvSpPr txBox="1">
            <a:spLocks noChangeArrowheads="1"/>
          </p:cNvSpPr>
          <p:nvPr/>
        </p:nvSpPr>
        <p:spPr bwMode="auto">
          <a:xfrm>
            <a:off x="669925" y="5680075"/>
            <a:ext cx="5565775" cy="457200"/>
          </a:xfrm>
          <a:prstGeom prst="rect">
            <a:avLst/>
          </a:prstGeom>
          <a:noFill/>
          <a:ln w="9525">
            <a:noFill/>
            <a:miter lim="800000"/>
            <a:headEnd/>
            <a:tailEnd/>
          </a:ln>
        </p:spPr>
        <p:txBody>
          <a:bodyPr wrap="none">
            <a:spAutoFit/>
          </a:bodyPr>
          <a:lstStyle/>
          <a:p>
            <a:r>
              <a:rPr lang="en-US"/>
              <a:t>Ineffective, inefficient, and too expensive!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idx="4294967295"/>
          </p:nvPr>
        </p:nvSpPr>
        <p:spPr>
          <a:xfrm>
            <a:off x="533400" y="685800"/>
            <a:ext cx="8153400" cy="1066800"/>
          </a:xfrm>
        </p:spPr>
        <p:txBody>
          <a:bodyPr/>
          <a:lstStyle/>
          <a:p>
            <a:r>
              <a:rPr lang="en-US" smtClean="0"/>
              <a:t>CALM (5G) Approach to ITS Service Implementation (in Vehicles)</a:t>
            </a:r>
          </a:p>
        </p:txBody>
      </p:sp>
      <p:sp>
        <p:nvSpPr>
          <p:cNvPr id="52226" name="Date Placeholder 3"/>
          <p:cNvSpPr txBox="1">
            <a:spLocks noGrp="1"/>
          </p:cNvSpPr>
          <p:nvPr/>
        </p:nvSpPr>
        <p:spPr bwMode="auto">
          <a:xfrm>
            <a:off x="696913" y="333375"/>
            <a:ext cx="955675" cy="276225"/>
          </a:xfrm>
          <a:prstGeom prst="rect">
            <a:avLst/>
          </a:prstGeom>
          <a:noFill/>
          <a:ln w="9525">
            <a:noFill/>
            <a:miter lim="800000"/>
            <a:headEnd/>
            <a:tailEnd/>
          </a:ln>
        </p:spPr>
        <p:txBody>
          <a:bodyPr wrap="none" lIns="0" tIns="0" rIns="0" bIns="0" anchor="b">
            <a:spAutoFit/>
          </a:bodyPr>
          <a:lstStyle/>
          <a:p>
            <a:pPr eaLnBrk="0" hangingPunct="0"/>
            <a:r>
              <a:rPr lang="en-US" sz="1800"/>
              <a:t>July 2015</a:t>
            </a:r>
          </a:p>
        </p:txBody>
      </p:sp>
      <p:sp>
        <p:nvSpPr>
          <p:cNvPr id="52227" name="Footer Placeholder 4"/>
          <p:cNvSpPr txBox="1">
            <a:spLocks noGrp="1"/>
          </p:cNvSpPr>
          <p:nvPr/>
        </p:nvSpPr>
        <p:spPr bwMode="auto">
          <a:xfrm>
            <a:off x="8077200" y="6475413"/>
            <a:ext cx="466725" cy="182562"/>
          </a:xfrm>
          <a:prstGeom prst="rect">
            <a:avLst/>
          </a:prstGeom>
          <a:noFill/>
          <a:ln w="9525">
            <a:noFill/>
            <a:miter lim="800000"/>
            <a:headEnd/>
            <a:tailEnd/>
          </a:ln>
        </p:spPr>
        <p:txBody>
          <a:bodyPr wrap="none" lIns="0" tIns="0" rIns="0" bIns="0">
            <a:spAutoFit/>
          </a:bodyPr>
          <a:lstStyle/>
          <a:p>
            <a:pPr algn="r" eaLnBrk="0" hangingPunct="0"/>
            <a:r>
              <a:rPr lang="en-US" sz="1200" b="0"/>
              <a:t>Adrian Stephens, Intel Corporation</a:t>
            </a:r>
          </a:p>
        </p:txBody>
      </p:sp>
      <p:sp>
        <p:nvSpPr>
          <p:cNvPr id="52228" name="Slide Number Placeholder 5"/>
          <p:cNvSpPr txBox="1">
            <a:spLocks noGrp="1"/>
          </p:cNvSpPr>
          <p:nvPr/>
        </p:nvSpPr>
        <p:spPr bwMode="auto">
          <a:xfrm>
            <a:off x="4357688" y="6475413"/>
            <a:ext cx="504825" cy="182562"/>
          </a:xfrm>
          <a:prstGeom prst="rect">
            <a:avLst/>
          </a:prstGeom>
          <a:noFill/>
          <a:ln w="9525">
            <a:noFill/>
            <a:miter lim="800000"/>
            <a:headEnd/>
            <a:tailEnd/>
          </a:ln>
        </p:spPr>
        <p:txBody>
          <a:bodyPr wrap="none" lIns="0" tIns="0" rIns="0" bIns="0">
            <a:spAutoFit/>
          </a:bodyPr>
          <a:lstStyle/>
          <a:p>
            <a:pPr algn="ctr" eaLnBrk="0" hangingPunct="0"/>
            <a:r>
              <a:rPr lang="en-US" sz="1200" b="0"/>
              <a:t>Slide </a:t>
            </a:r>
            <a:fld id="{D7B361C5-9956-4A61-B8AD-7023EB60551B}" type="slidenum">
              <a:rPr lang="en-US" sz="1200" b="0"/>
              <a:pPr algn="ctr" eaLnBrk="0" hangingPunct="0"/>
              <a:t>21</a:t>
            </a:fld>
            <a:endParaRPr lang="en-US" sz="1200" b="0"/>
          </a:p>
        </p:txBody>
      </p:sp>
      <p:cxnSp>
        <p:nvCxnSpPr>
          <p:cNvPr id="7" name="Straight Connector 277"/>
          <p:cNvCxnSpPr/>
          <p:nvPr/>
        </p:nvCxnSpPr>
        <p:spPr>
          <a:xfrm>
            <a:off x="2217738" y="3878263"/>
            <a:ext cx="0" cy="58420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52230" name="Group 136"/>
          <p:cNvGrpSpPr>
            <a:grpSpLocks/>
          </p:cNvGrpSpPr>
          <p:nvPr/>
        </p:nvGrpSpPr>
        <p:grpSpPr bwMode="auto">
          <a:xfrm>
            <a:off x="301625" y="4432300"/>
            <a:ext cx="663575" cy="871538"/>
            <a:chOff x="239101" y="4075611"/>
            <a:chExt cx="662236" cy="870251"/>
          </a:xfrm>
        </p:grpSpPr>
        <p:grpSp>
          <p:nvGrpSpPr>
            <p:cNvPr id="52283" name="Group 137"/>
            <p:cNvGrpSpPr>
              <a:grpSpLocks/>
            </p:cNvGrpSpPr>
            <p:nvPr/>
          </p:nvGrpSpPr>
          <p:grpSpPr bwMode="auto">
            <a:xfrm>
              <a:off x="239101" y="4353829"/>
              <a:ext cx="660491" cy="592033"/>
              <a:chOff x="819671" y="4824968"/>
              <a:chExt cx="1040674" cy="980156"/>
            </a:xfrm>
          </p:grpSpPr>
          <p:grpSp>
            <p:nvGrpSpPr>
              <p:cNvPr id="52285" name="Group 139"/>
              <p:cNvGrpSpPr>
                <a:grpSpLocks/>
              </p:cNvGrpSpPr>
              <p:nvPr/>
            </p:nvGrpSpPr>
            <p:grpSpPr bwMode="auto">
              <a:xfrm>
                <a:off x="1259632" y="5157192"/>
                <a:ext cx="288032" cy="576064"/>
                <a:chOff x="1259632" y="5157192"/>
                <a:chExt cx="288032" cy="576064"/>
              </a:xfrm>
            </p:grpSpPr>
            <p:cxnSp>
              <p:nvCxnSpPr>
                <p:cNvPr id="15" name="Straight Connector 143"/>
                <p:cNvCxnSpPr/>
                <p:nvPr/>
              </p:nvCxnSpPr>
              <p:spPr>
                <a:xfrm>
                  <a:off x="1403789" y="5156909"/>
                  <a:ext cx="0" cy="57735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44"/>
                <p:cNvCxnSpPr/>
                <p:nvPr/>
              </p:nvCxnSpPr>
              <p:spPr>
                <a:xfrm flipV="1">
                  <a:off x="1403789" y="5230391"/>
                  <a:ext cx="144781" cy="25193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94"/>
                <p:cNvCxnSpPr/>
                <p:nvPr/>
              </p:nvCxnSpPr>
              <p:spPr>
                <a:xfrm>
                  <a:off x="1259008" y="5230391"/>
                  <a:ext cx="144781" cy="251937"/>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2" name="Arc 140"/>
              <p:cNvSpPr/>
              <p:nvPr/>
            </p:nvSpPr>
            <p:spPr>
              <a:xfrm rot="19312536">
                <a:off x="869596" y="4936465"/>
                <a:ext cx="926102" cy="868659"/>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sp>
            <p:nvSpPr>
              <p:cNvPr id="13" name="Arc 141"/>
              <p:cNvSpPr/>
              <p:nvPr/>
            </p:nvSpPr>
            <p:spPr>
              <a:xfrm rot="19312536">
                <a:off x="939490" y="5062434"/>
                <a:ext cx="746374" cy="619345"/>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sp>
            <p:nvSpPr>
              <p:cNvPr id="14" name="Arc 142"/>
              <p:cNvSpPr/>
              <p:nvPr/>
            </p:nvSpPr>
            <p:spPr>
              <a:xfrm rot="19312536">
                <a:off x="819671" y="4826243"/>
                <a:ext cx="1040929" cy="978881"/>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grpSp>
        <p:sp>
          <p:nvSpPr>
            <p:cNvPr id="10" name="Freeform 138"/>
            <p:cNvSpPr/>
            <p:nvPr/>
          </p:nvSpPr>
          <p:spPr>
            <a:xfrm>
              <a:off x="609826" y="4075611"/>
              <a:ext cx="291511" cy="835378"/>
            </a:xfrm>
            <a:custGeom>
              <a:avLst/>
              <a:gdLst>
                <a:gd name="connsiteX0" fmla="*/ 0 w 195943"/>
                <a:gd name="connsiteY0" fmla="*/ 822960 h 836029"/>
                <a:gd name="connsiteX1" fmla="*/ 0 w 195943"/>
                <a:gd name="connsiteY1" fmla="*/ 822960 h 836029"/>
                <a:gd name="connsiteX2" fmla="*/ 182880 w 195943"/>
                <a:gd name="connsiteY2" fmla="*/ 836023 h 836029"/>
                <a:gd name="connsiteX3" fmla="*/ 195943 w 195943"/>
                <a:gd name="connsiteY3" fmla="*/ 0 h 836029"/>
                <a:gd name="connsiteX4" fmla="*/ 195943 w 195943"/>
                <a:gd name="connsiteY4" fmla="*/ 0 h 836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943" h="836029">
                  <a:moveTo>
                    <a:pt x="0" y="822960"/>
                  </a:moveTo>
                  <a:lnTo>
                    <a:pt x="0" y="822960"/>
                  </a:lnTo>
                  <a:cubicBezTo>
                    <a:pt x="165433" y="836746"/>
                    <a:pt x="104322" y="836023"/>
                    <a:pt x="182880" y="836023"/>
                  </a:cubicBezTo>
                  <a:lnTo>
                    <a:pt x="195943" y="0"/>
                  </a:lnTo>
                  <a:lnTo>
                    <a:pt x="195943"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b="0"/>
            </a:p>
          </p:txBody>
        </p:sp>
      </p:grpSp>
      <p:grpSp>
        <p:nvGrpSpPr>
          <p:cNvPr id="52231" name="Group 195"/>
          <p:cNvGrpSpPr>
            <a:grpSpLocks/>
          </p:cNvGrpSpPr>
          <p:nvPr/>
        </p:nvGrpSpPr>
        <p:grpSpPr bwMode="auto">
          <a:xfrm>
            <a:off x="876300" y="4433888"/>
            <a:ext cx="661988" cy="871537"/>
            <a:chOff x="239101" y="4075611"/>
            <a:chExt cx="662236" cy="870251"/>
          </a:xfrm>
        </p:grpSpPr>
        <p:grpSp>
          <p:nvGrpSpPr>
            <p:cNvPr id="52274" name="Group 196"/>
            <p:cNvGrpSpPr>
              <a:grpSpLocks/>
            </p:cNvGrpSpPr>
            <p:nvPr/>
          </p:nvGrpSpPr>
          <p:grpSpPr bwMode="auto">
            <a:xfrm>
              <a:off x="239101" y="4353829"/>
              <a:ext cx="660491" cy="592033"/>
              <a:chOff x="819671" y="4824968"/>
              <a:chExt cx="1040674" cy="980156"/>
            </a:xfrm>
          </p:grpSpPr>
          <p:grpSp>
            <p:nvGrpSpPr>
              <p:cNvPr id="52276" name="Group 198"/>
              <p:cNvGrpSpPr>
                <a:grpSpLocks/>
              </p:cNvGrpSpPr>
              <p:nvPr/>
            </p:nvGrpSpPr>
            <p:grpSpPr bwMode="auto">
              <a:xfrm>
                <a:off x="1259632" y="5157192"/>
                <a:ext cx="288032" cy="576064"/>
                <a:chOff x="1259632" y="5157192"/>
                <a:chExt cx="288032" cy="576064"/>
              </a:xfrm>
            </p:grpSpPr>
            <p:cxnSp>
              <p:nvCxnSpPr>
                <p:cNvPr id="25" name="Straight Connector 202"/>
                <p:cNvCxnSpPr/>
                <p:nvPr/>
              </p:nvCxnSpPr>
              <p:spPr>
                <a:xfrm>
                  <a:off x="1405189" y="5156911"/>
                  <a:ext cx="0" cy="57735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03"/>
                <p:cNvCxnSpPr/>
                <p:nvPr/>
              </p:nvCxnSpPr>
              <p:spPr>
                <a:xfrm flipV="1">
                  <a:off x="1405189" y="5230393"/>
                  <a:ext cx="142627" cy="25193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54"/>
                <p:cNvCxnSpPr/>
                <p:nvPr/>
              </p:nvCxnSpPr>
              <p:spPr>
                <a:xfrm>
                  <a:off x="1260061" y="5230393"/>
                  <a:ext cx="145128" cy="251937"/>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2" name="Arc 199"/>
              <p:cNvSpPr/>
              <p:nvPr/>
            </p:nvSpPr>
            <p:spPr>
              <a:xfrm rot="19312536">
                <a:off x="869715" y="4936465"/>
                <a:ext cx="925818" cy="868659"/>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sp>
            <p:nvSpPr>
              <p:cNvPr id="23" name="Arc 200"/>
              <p:cNvSpPr/>
              <p:nvPr/>
            </p:nvSpPr>
            <p:spPr>
              <a:xfrm rot="19312536">
                <a:off x="939777" y="5062434"/>
                <a:ext cx="745659" cy="619346"/>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sp>
            <p:nvSpPr>
              <p:cNvPr id="24" name="Arc 201"/>
              <p:cNvSpPr/>
              <p:nvPr/>
            </p:nvSpPr>
            <p:spPr>
              <a:xfrm rot="19312536">
                <a:off x="819671" y="4826243"/>
                <a:ext cx="1040920" cy="978881"/>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grpSp>
        <p:sp>
          <p:nvSpPr>
            <p:cNvPr id="20" name="Freeform 197"/>
            <p:cNvSpPr/>
            <p:nvPr/>
          </p:nvSpPr>
          <p:spPr>
            <a:xfrm>
              <a:off x="609128" y="4075611"/>
              <a:ext cx="292209" cy="835378"/>
            </a:xfrm>
            <a:custGeom>
              <a:avLst/>
              <a:gdLst>
                <a:gd name="connsiteX0" fmla="*/ 0 w 195943"/>
                <a:gd name="connsiteY0" fmla="*/ 822960 h 836029"/>
                <a:gd name="connsiteX1" fmla="*/ 0 w 195943"/>
                <a:gd name="connsiteY1" fmla="*/ 822960 h 836029"/>
                <a:gd name="connsiteX2" fmla="*/ 182880 w 195943"/>
                <a:gd name="connsiteY2" fmla="*/ 836023 h 836029"/>
                <a:gd name="connsiteX3" fmla="*/ 195943 w 195943"/>
                <a:gd name="connsiteY3" fmla="*/ 0 h 836029"/>
                <a:gd name="connsiteX4" fmla="*/ 195943 w 195943"/>
                <a:gd name="connsiteY4" fmla="*/ 0 h 836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943" h="836029">
                  <a:moveTo>
                    <a:pt x="0" y="822960"/>
                  </a:moveTo>
                  <a:lnTo>
                    <a:pt x="0" y="822960"/>
                  </a:lnTo>
                  <a:cubicBezTo>
                    <a:pt x="165433" y="836746"/>
                    <a:pt x="104322" y="836023"/>
                    <a:pt x="182880" y="836023"/>
                  </a:cubicBezTo>
                  <a:lnTo>
                    <a:pt x="195943" y="0"/>
                  </a:lnTo>
                  <a:lnTo>
                    <a:pt x="195943"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b="0"/>
            </a:p>
          </p:txBody>
        </p:sp>
      </p:grpSp>
      <p:grpSp>
        <p:nvGrpSpPr>
          <p:cNvPr id="52232" name="Group 255"/>
          <p:cNvGrpSpPr>
            <a:grpSpLocks/>
          </p:cNvGrpSpPr>
          <p:nvPr/>
        </p:nvGrpSpPr>
        <p:grpSpPr bwMode="auto">
          <a:xfrm>
            <a:off x="1452563" y="4433888"/>
            <a:ext cx="661987" cy="871537"/>
            <a:chOff x="239101" y="4075611"/>
            <a:chExt cx="662236" cy="870251"/>
          </a:xfrm>
        </p:grpSpPr>
        <p:grpSp>
          <p:nvGrpSpPr>
            <p:cNvPr id="52265" name="Group 256"/>
            <p:cNvGrpSpPr>
              <a:grpSpLocks/>
            </p:cNvGrpSpPr>
            <p:nvPr/>
          </p:nvGrpSpPr>
          <p:grpSpPr bwMode="auto">
            <a:xfrm>
              <a:off x="239101" y="4353829"/>
              <a:ext cx="660491" cy="592033"/>
              <a:chOff x="819671" y="4824968"/>
              <a:chExt cx="1040674" cy="980156"/>
            </a:xfrm>
          </p:grpSpPr>
          <p:grpSp>
            <p:nvGrpSpPr>
              <p:cNvPr id="52267" name="Group 258"/>
              <p:cNvGrpSpPr>
                <a:grpSpLocks/>
              </p:cNvGrpSpPr>
              <p:nvPr/>
            </p:nvGrpSpPr>
            <p:grpSpPr bwMode="auto">
              <a:xfrm>
                <a:off x="1259632" y="5157192"/>
                <a:ext cx="288032" cy="576064"/>
                <a:chOff x="1259632" y="5157192"/>
                <a:chExt cx="288032" cy="576064"/>
              </a:xfrm>
            </p:grpSpPr>
            <p:cxnSp>
              <p:nvCxnSpPr>
                <p:cNvPr id="35" name="Straight Connector 262"/>
                <p:cNvCxnSpPr/>
                <p:nvPr/>
              </p:nvCxnSpPr>
              <p:spPr>
                <a:xfrm>
                  <a:off x="1405190" y="5156911"/>
                  <a:ext cx="0" cy="57735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263"/>
                <p:cNvCxnSpPr/>
                <p:nvPr/>
              </p:nvCxnSpPr>
              <p:spPr>
                <a:xfrm flipV="1">
                  <a:off x="1405190" y="5230393"/>
                  <a:ext cx="142626" cy="25193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 name="Straight Connector 264"/>
                <p:cNvCxnSpPr/>
                <p:nvPr/>
              </p:nvCxnSpPr>
              <p:spPr>
                <a:xfrm>
                  <a:off x="1260061" y="5230393"/>
                  <a:ext cx="145129" cy="251937"/>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32" name="Arc 259"/>
              <p:cNvSpPr/>
              <p:nvPr/>
            </p:nvSpPr>
            <p:spPr>
              <a:xfrm rot="19312536">
                <a:off x="869715" y="4936465"/>
                <a:ext cx="925820" cy="868659"/>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sp>
            <p:nvSpPr>
              <p:cNvPr id="33" name="Arc 260"/>
              <p:cNvSpPr/>
              <p:nvPr/>
            </p:nvSpPr>
            <p:spPr>
              <a:xfrm rot="19312536">
                <a:off x="939777" y="5062434"/>
                <a:ext cx="745660" cy="619346"/>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sp>
            <p:nvSpPr>
              <p:cNvPr id="34" name="Arc 261"/>
              <p:cNvSpPr/>
              <p:nvPr/>
            </p:nvSpPr>
            <p:spPr>
              <a:xfrm rot="19312536">
                <a:off x="819671" y="4826243"/>
                <a:ext cx="1040921" cy="978881"/>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grpSp>
        <p:sp>
          <p:nvSpPr>
            <p:cNvPr id="30" name="Freeform 257"/>
            <p:cNvSpPr/>
            <p:nvPr/>
          </p:nvSpPr>
          <p:spPr>
            <a:xfrm>
              <a:off x="609127" y="4075611"/>
              <a:ext cx="292210" cy="835378"/>
            </a:xfrm>
            <a:custGeom>
              <a:avLst/>
              <a:gdLst>
                <a:gd name="connsiteX0" fmla="*/ 0 w 195943"/>
                <a:gd name="connsiteY0" fmla="*/ 822960 h 836029"/>
                <a:gd name="connsiteX1" fmla="*/ 0 w 195943"/>
                <a:gd name="connsiteY1" fmla="*/ 822960 h 836029"/>
                <a:gd name="connsiteX2" fmla="*/ 182880 w 195943"/>
                <a:gd name="connsiteY2" fmla="*/ 836023 h 836029"/>
                <a:gd name="connsiteX3" fmla="*/ 195943 w 195943"/>
                <a:gd name="connsiteY3" fmla="*/ 0 h 836029"/>
                <a:gd name="connsiteX4" fmla="*/ 195943 w 195943"/>
                <a:gd name="connsiteY4" fmla="*/ 0 h 836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943" h="836029">
                  <a:moveTo>
                    <a:pt x="0" y="822960"/>
                  </a:moveTo>
                  <a:lnTo>
                    <a:pt x="0" y="822960"/>
                  </a:lnTo>
                  <a:cubicBezTo>
                    <a:pt x="165433" y="836746"/>
                    <a:pt x="104322" y="836023"/>
                    <a:pt x="182880" y="836023"/>
                  </a:cubicBezTo>
                  <a:lnTo>
                    <a:pt x="195943" y="0"/>
                  </a:lnTo>
                  <a:lnTo>
                    <a:pt x="195943"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b="0"/>
            </a:p>
          </p:txBody>
        </p:sp>
      </p:grpSp>
      <p:grpSp>
        <p:nvGrpSpPr>
          <p:cNvPr id="52233" name="Group 265"/>
          <p:cNvGrpSpPr>
            <a:grpSpLocks/>
          </p:cNvGrpSpPr>
          <p:nvPr/>
        </p:nvGrpSpPr>
        <p:grpSpPr bwMode="auto">
          <a:xfrm>
            <a:off x="2028825" y="4433888"/>
            <a:ext cx="661988" cy="871537"/>
            <a:chOff x="239101" y="4075611"/>
            <a:chExt cx="662236" cy="870251"/>
          </a:xfrm>
        </p:grpSpPr>
        <p:grpSp>
          <p:nvGrpSpPr>
            <p:cNvPr id="52256" name="Group 266"/>
            <p:cNvGrpSpPr>
              <a:grpSpLocks/>
            </p:cNvGrpSpPr>
            <p:nvPr/>
          </p:nvGrpSpPr>
          <p:grpSpPr bwMode="auto">
            <a:xfrm>
              <a:off x="239101" y="4353829"/>
              <a:ext cx="660491" cy="592033"/>
              <a:chOff x="819671" y="4824968"/>
              <a:chExt cx="1040674" cy="980156"/>
            </a:xfrm>
          </p:grpSpPr>
          <p:grpSp>
            <p:nvGrpSpPr>
              <p:cNvPr id="52258" name="Group 268"/>
              <p:cNvGrpSpPr>
                <a:grpSpLocks/>
              </p:cNvGrpSpPr>
              <p:nvPr/>
            </p:nvGrpSpPr>
            <p:grpSpPr bwMode="auto">
              <a:xfrm>
                <a:off x="1259632" y="5157192"/>
                <a:ext cx="288032" cy="576064"/>
                <a:chOff x="1259632" y="5157192"/>
                <a:chExt cx="288032" cy="576064"/>
              </a:xfrm>
            </p:grpSpPr>
            <p:cxnSp>
              <p:nvCxnSpPr>
                <p:cNvPr id="45" name="Straight Connector 272"/>
                <p:cNvCxnSpPr/>
                <p:nvPr/>
              </p:nvCxnSpPr>
              <p:spPr>
                <a:xfrm>
                  <a:off x="1405189" y="5156911"/>
                  <a:ext cx="0" cy="57735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6" name="Straight Connector 273"/>
                <p:cNvCxnSpPr/>
                <p:nvPr/>
              </p:nvCxnSpPr>
              <p:spPr>
                <a:xfrm flipV="1">
                  <a:off x="1405189" y="5230393"/>
                  <a:ext cx="142627" cy="25193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7" name="Straight Connector 274"/>
                <p:cNvCxnSpPr/>
                <p:nvPr/>
              </p:nvCxnSpPr>
              <p:spPr>
                <a:xfrm>
                  <a:off x="1260061" y="5230393"/>
                  <a:ext cx="145128" cy="251937"/>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42" name="Arc 269"/>
              <p:cNvSpPr/>
              <p:nvPr/>
            </p:nvSpPr>
            <p:spPr>
              <a:xfrm rot="19312536">
                <a:off x="869715" y="4936465"/>
                <a:ext cx="925818" cy="868659"/>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sp>
            <p:nvSpPr>
              <p:cNvPr id="43" name="Arc 270"/>
              <p:cNvSpPr/>
              <p:nvPr/>
            </p:nvSpPr>
            <p:spPr>
              <a:xfrm rot="19312536">
                <a:off x="939777" y="5062434"/>
                <a:ext cx="745659" cy="619346"/>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sp>
            <p:nvSpPr>
              <p:cNvPr id="44" name="Arc 271"/>
              <p:cNvSpPr/>
              <p:nvPr/>
            </p:nvSpPr>
            <p:spPr>
              <a:xfrm rot="19312536">
                <a:off x="819671" y="4826243"/>
                <a:ext cx="1040920" cy="978881"/>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grpSp>
        <p:sp>
          <p:nvSpPr>
            <p:cNvPr id="40" name="Freeform 267"/>
            <p:cNvSpPr/>
            <p:nvPr/>
          </p:nvSpPr>
          <p:spPr>
            <a:xfrm>
              <a:off x="609128" y="4075611"/>
              <a:ext cx="292209" cy="835378"/>
            </a:xfrm>
            <a:custGeom>
              <a:avLst/>
              <a:gdLst>
                <a:gd name="connsiteX0" fmla="*/ 0 w 195943"/>
                <a:gd name="connsiteY0" fmla="*/ 822960 h 836029"/>
                <a:gd name="connsiteX1" fmla="*/ 0 w 195943"/>
                <a:gd name="connsiteY1" fmla="*/ 822960 h 836029"/>
                <a:gd name="connsiteX2" fmla="*/ 182880 w 195943"/>
                <a:gd name="connsiteY2" fmla="*/ 836023 h 836029"/>
                <a:gd name="connsiteX3" fmla="*/ 195943 w 195943"/>
                <a:gd name="connsiteY3" fmla="*/ 0 h 836029"/>
                <a:gd name="connsiteX4" fmla="*/ 195943 w 195943"/>
                <a:gd name="connsiteY4" fmla="*/ 0 h 836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943" h="836029">
                  <a:moveTo>
                    <a:pt x="0" y="822960"/>
                  </a:moveTo>
                  <a:lnTo>
                    <a:pt x="0" y="822960"/>
                  </a:lnTo>
                  <a:cubicBezTo>
                    <a:pt x="165433" y="836746"/>
                    <a:pt x="104322" y="836023"/>
                    <a:pt x="182880" y="836023"/>
                  </a:cubicBezTo>
                  <a:lnTo>
                    <a:pt x="195943" y="0"/>
                  </a:lnTo>
                  <a:lnTo>
                    <a:pt x="195943"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b="0"/>
            </a:p>
          </p:txBody>
        </p:sp>
      </p:grpSp>
      <p:sp>
        <p:nvSpPr>
          <p:cNvPr id="48" name="Rounded Rectangle 4"/>
          <p:cNvSpPr/>
          <p:nvPr/>
        </p:nvSpPr>
        <p:spPr>
          <a:xfrm>
            <a:off x="7141468" y="2086571"/>
            <a:ext cx="1751012" cy="1366836"/>
          </a:xfrm>
          <a:prstGeom prst="roundRect">
            <a:avLst/>
          </a:prstGeom>
          <a:solidFill>
            <a:srgbClr val="C000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a:solidFill>
                  <a:schemeClr val="bg1"/>
                </a:solidFill>
                <a:cs typeface="Arial" charset="0"/>
              </a:rPr>
              <a:t>“Hard” </a:t>
            </a:r>
          </a:p>
          <a:p>
            <a:pPr algn="ctr">
              <a:defRPr/>
            </a:pPr>
            <a:r>
              <a:rPr lang="en-GB" sz="2000">
                <a:solidFill>
                  <a:schemeClr val="bg1"/>
                </a:solidFill>
                <a:cs typeface="Arial" charset="0"/>
              </a:rPr>
              <a:t>Safety</a:t>
            </a:r>
          </a:p>
          <a:p>
            <a:pPr algn="ctr">
              <a:defRPr/>
            </a:pPr>
            <a:r>
              <a:rPr lang="en-GB" sz="2000">
                <a:solidFill>
                  <a:schemeClr val="bg1"/>
                </a:solidFill>
                <a:cs typeface="Arial" charset="0"/>
              </a:rPr>
              <a:t>System</a:t>
            </a:r>
          </a:p>
        </p:txBody>
      </p:sp>
      <p:sp>
        <p:nvSpPr>
          <p:cNvPr id="49" name="Rounded Rectangle 133"/>
          <p:cNvSpPr/>
          <p:nvPr/>
        </p:nvSpPr>
        <p:spPr>
          <a:xfrm>
            <a:off x="602555" y="3073797"/>
            <a:ext cx="2303463" cy="1364091"/>
          </a:xfrm>
          <a:prstGeom prst="roundRect">
            <a:avLst/>
          </a:prstGeom>
          <a:solidFill>
            <a:schemeClr val="bg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0">
                <a:solidFill>
                  <a:schemeClr val="tx1"/>
                </a:solidFill>
                <a:cs typeface="Arial" charset="0"/>
              </a:rPr>
              <a:t>Comm System</a:t>
            </a:r>
            <a:br>
              <a:rPr lang="en-GB" sz="2000" b="0">
                <a:solidFill>
                  <a:schemeClr val="tx1"/>
                </a:solidFill>
                <a:cs typeface="Arial" charset="0"/>
              </a:rPr>
            </a:br>
            <a:r>
              <a:rPr lang="en-GB" sz="1600" b="0">
                <a:solidFill>
                  <a:schemeClr val="tx1"/>
                </a:solidFill>
                <a:cs typeface="Arial" charset="0"/>
              </a:rPr>
              <a:t>(3G, LTE, WiFi, 5.9GHz, Bluetooth, GPS, …)</a:t>
            </a:r>
          </a:p>
        </p:txBody>
      </p:sp>
      <p:sp>
        <p:nvSpPr>
          <p:cNvPr id="50" name="Rectangle 134"/>
          <p:cNvSpPr/>
          <p:nvPr/>
        </p:nvSpPr>
        <p:spPr>
          <a:xfrm>
            <a:off x="7274302" y="3481734"/>
            <a:ext cx="1512167" cy="504056"/>
          </a:xfrm>
          <a:prstGeom prst="rect">
            <a:avLst/>
          </a:prstGeom>
          <a:blipFill>
            <a:blip r:embed="rId2"/>
            <a:tile tx="0" ty="0" sx="100000" sy="100000" flip="none" algn="tl"/>
          </a:blip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a:ln w="18415" cmpd="sng">
                  <a:solidFill>
                    <a:srgbClr val="FFFFFF"/>
                  </a:solidFill>
                  <a:prstDash val="solid"/>
                </a:ln>
                <a:solidFill>
                  <a:schemeClr val="tx1"/>
                </a:solidFill>
                <a:latin typeface="Berlin Sans FB" pitchFamily="34" charset="0"/>
                <a:cs typeface="Aharoni" pitchFamily="2" charset="-79"/>
              </a:rPr>
              <a:t>Firewall</a:t>
            </a:r>
            <a:endParaRPr lang="en-GB" sz="1600" dirty="0">
              <a:ln w="18415" cmpd="sng">
                <a:solidFill>
                  <a:srgbClr val="FFFFFF"/>
                </a:solidFill>
                <a:prstDash val="solid"/>
              </a:ln>
              <a:solidFill>
                <a:schemeClr val="tx1"/>
              </a:solidFill>
              <a:latin typeface="Berlin Sans FB" pitchFamily="34" charset="0"/>
              <a:cs typeface="Aharoni" pitchFamily="2" charset="-79"/>
            </a:endParaRPr>
          </a:p>
        </p:txBody>
      </p:sp>
      <p:cxnSp>
        <p:nvCxnSpPr>
          <p:cNvPr id="51" name="Straight Connector 275"/>
          <p:cNvCxnSpPr/>
          <p:nvPr/>
        </p:nvCxnSpPr>
        <p:spPr>
          <a:xfrm>
            <a:off x="2895600" y="3733800"/>
            <a:ext cx="27463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2" name="Straight Connector 276"/>
          <p:cNvCxnSpPr>
            <a:stCxn id="50" idx="2"/>
          </p:cNvCxnSpPr>
          <p:nvPr/>
        </p:nvCxnSpPr>
        <p:spPr>
          <a:xfrm>
            <a:off x="8026400" y="4013200"/>
            <a:ext cx="533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3" name="Straight Connector 278"/>
          <p:cNvCxnSpPr/>
          <p:nvPr/>
        </p:nvCxnSpPr>
        <p:spPr>
          <a:xfrm>
            <a:off x="4706938" y="3532188"/>
            <a:ext cx="11112" cy="21590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52244" name="Group 67"/>
          <p:cNvGrpSpPr>
            <a:grpSpLocks/>
          </p:cNvGrpSpPr>
          <p:nvPr/>
        </p:nvGrpSpPr>
        <p:grpSpPr bwMode="auto">
          <a:xfrm>
            <a:off x="3124200" y="2590800"/>
            <a:ext cx="3700463" cy="2281238"/>
            <a:chOff x="144" y="768"/>
            <a:chExt cx="2331" cy="1437"/>
          </a:xfrm>
        </p:grpSpPr>
        <p:sp>
          <p:nvSpPr>
            <p:cNvPr id="55" name="Rounded Rectangle 3"/>
            <p:cNvSpPr/>
            <p:nvPr/>
          </p:nvSpPr>
          <p:spPr>
            <a:xfrm>
              <a:off x="164" y="790"/>
              <a:ext cx="2294" cy="1400"/>
            </a:xfrm>
            <a:prstGeom prst="roundRect">
              <a:avLst/>
            </a:prstGeom>
            <a:solidFill>
              <a:srgbClr val="00B05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000">
                <a:solidFill>
                  <a:schemeClr val="bg1"/>
                </a:solidFill>
                <a:latin typeface="Calibri" pitchFamily="34" charset="0"/>
                <a:cs typeface="Arial" charset="0"/>
              </a:endParaRPr>
            </a:p>
            <a:p>
              <a:pPr algn="ctr">
                <a:defRPr/>
              </a:pPr>
              <a:endParaRPr lang="en-GB" sz="1600">
                <a:solidFill>
                  <a:schemeClr val="bg1"/>
                </a:solidFill>
                <a:latin typeface="Calibri" pitchFamily="34" charset="0"/>
                <a:cs typeface="Arial" charset="0"/>
              </a:endParaRPr>
            </a:p>
            <a:p>
              <a:pPr algn="ctr">
                <a:defRPr/>
              </a:pPr>
              <a:endParaRPr lang="en-GB" sz="1600">
                <a:solidFill>
                  <a:schemeClr val="bg1"/>
                </a:solidFill>
                <a:latin typeface="Calibri" pitchFamily="34" charset="0"/>
                <a:cs typeface="Arial" charset="0"/>
              </a:endParaRPr>
            </a:p>
            <a:p>
              <a:pPr algn="ctr">
                <a:defRPr/>
              </a:pPr>
              <a:r>
                <a:rPr lang="en-GB" sz="1800">
                  <a:solidFill>
                    <a:schemeClr val="bg1"/>
                  </a:solidFill>
                  <a:latin typeface="Calibri" pitchFamily="34" charset="0"/>
                  <a:cs typeface="Arial" charset="0"/>
                </a:rPr>
                <a:t> ITS-S Host</a:t>
              </a:r>
            </a:p>
          </p:txBody>
        </p:sp>
        <p:sp>
          <p:nvSpPr>
            <p:cNvPr id="56" name="Rounded Rectangle 279"/>
            <p:cNvSpPr/>
            <p:nvPr/>
          </p:nvSpPr>
          <p:spPr>
            <a:xfrm>
              <a:off x="1202" y="960"/>
              <a:ext cx="589" cy="25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solidFill>
                    <a:schemeClr val="bg1"/>
                  </a:solidFill>
                  <a:cs typeface="Arial" charset="0"/>
                </a:rPr>
                <a:t>EETS</a:t>
              </a:r>
            </a:p>
          </p:txBody>
        </p:sp>
        <p:sp>
          <p:nvSpPr>
            <p:cNvPr id="57" name="Rounded Rectangle 53"/>
            <p:cNvSpPr/>
            <p:nvPr/>
          </p:nvSpPr>
          <p:spPr>
            <a:xfrm>
              <a:off x="351" y="969"/>
              <a:ext cx="751" cy="236"/>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solidFill>
                    <a:schemeClr val="bg1"/>
                  </a:solidFill>
                  <a:cs typeface="Arial" charset="0"/>
                </a:rPr>
                <a:t>Parking</a:t>
              </a:r>
            </a:p>
          </p:txBody>
        </p:sp>
        <p:sp>
          <p:nvSpPr>
            <p:cNvPr id="58" name="Rounded Rectangle 53"/>
            <p:cNvSpPr/>
            <p:nvPr/>
          </p:nvSpPr>
          <p:spPr>
            <a:xfrm>
              <a:off x="1548" y="1304"/>
              <a:ext cx="652" cy="2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a:solidFill>
                    <a:srgbClr val="FF0000"/>
                  </a:solidFill>
                  <a:cs typeface="Arial" charset="0"/>
                </a:rPr>
                <a:t>VM Proprietary</a:t>
              </a:r>
              <a:r>
                <a:rPr lang="en-GB" sz="1000" b="0">
                  <a:solidFill>
                    <a:srgbClr val="FF0000"/>
                  </a:solidFill>
                  <a:cs typeface="Arial" charset="0"/>
                </a:rPr>
                <a:t> </a:t>
              </a:r>
            </a:p>
          </p:txBody>
        </p:sp>
        <p:sp>
          <p:nvSpPr>
            <p:cNvPr id="59" name="Rounded Rectangle 57"/>
            <p:cNvSpPr/>
            <p:nvPr/>
          </p:nvSpPr>
          <p:spPr>
            <a:xfrm>
              <a:off x="1828" y="960"/>
              <a:ext cx="600" cy="2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600" dirty="0">
                  <a:solidFill>
                    <a:srgbClr val="FF0000"/>
                  </a:solidFill>
                </a:rPr>
                <a:t>eCall</a:t>
              </a:r>
            </a:p>
          </p:txBody>
        </p:sp>
        <p:sp>
          <p:nvSpPr>
            <p:cNvPr id="60" name="Rounded Rectangle 53"/>
            <p:cNvSpPr/>
            <p:nvPr/>
          </p:nvSpPr>
          <p:spPr>
            <a:xfrm>
              <a:off x="351" y="1299"/>
              <a:ext cx="840" cy="2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a:solidFill>
                    <a:schemeClr val="tx1"/>
                  </a:solidFill>
                  <a:cs typeface="Arial" charset="0"/>
                </a:rPr>
                <a:t>Infotainment</a:t>
              </a:r>
            </a:p>
          </p:txBody>
        </p:sp>
        <p:sp>
          <p:nvSpPr>
            <p:cNvPr id="61" name="Rounded Rectangle 53"/>
            <p:cNvSpPr/>
            <p:nvPr/>
          </p:nvSpPr>
          <p:spPr>
            <a:xfrm>
              <a:off x="657" y="1929"/>
              <a:ext cx="1310" cy="2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solidFill>
                    <a:srgbClr val="FF0000"/>
                  </a:solidFill>
                  <a:cs typeface="Arial" charset="0"/>
                </a:rPr>
                <a:t>Vehicle HMI</a:t>
              </a:r>
            </a:p>
          </p:txBody>
        </p:sp>
      </p:grpSp>
      <p:cxnSp>
        <p:nvCxnSpPr>
          <p:cNvPr id="2" name="Straight Connector 275"/>
          <p:cNvCxnSpPr/>
          <p:nvPr/>
        </p:nvCxnSpPr>
        <p:spPr>
          <a:xfrm>
            <a:off x="6811963" y="3733800"/>
            <a:ext cx="427037"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2246" name="Text Box 222"/>
          <p:cNvSpPr txBox="1">
            <a:spLocks noChangeArrowheads="1"/>
          </p:cNvSpPr>
          <p:nvPr/>
        </p:nvSpPr>
        <p:spPr bwMode="auto">
          <a:xfrm>
            <a:off x="533400" y="5562600"/>
            <a:ext cx="7969250" cy="457200"/>
          </a:xfrm>
          <a:prstGeom prst="rect">
            <a:avLst/>
          </a:prstGeom>
          <a:noFill/>
          <a:ln w="9525">
            <a:noFill/>
            <a:miter lim="800000"/>
            <a:headEnd/>
            <a:tailEnd/>
          </a:ln>
        </p:spPr>
        <p:txBody>
          <a:bodyPr wrap="none">
            <a:spAutoFit/>
          </a:bodyPr>
          <a:lstStyle/>
          <a:p>
            <a:r>
              <a:rPr lang="en-US"/>
              <a:t>The “5G paradigm” … effective, efficient, and future proof!</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Title 1"/>
          <p:cNvSpPr>
            <a:spLocks noGrp="1"/>
          </p:cNvSpPr>
          <p:nvPr>
            <p:ph type="title" idx="4294967295"/>
          </p:nvPr>
        </p:nvSpPr>
        <p:spPr>
          <a:xfrm>
            <a:off x="685800" y="381000"/>
            <a:ext cx="7772400" cy="1066800"/>
          </a:xfrm>
        </p:spPr>
        <p:txBody>
          <a:bodyPr/>
          <a:lstStyle/>
          <a:p>
            <a:r>
              <a:rPr lang="en-US" smtClean="0"/>
              <a:t>ITS station (ITS-S) Architecture </a:t>
            </a:r>
          </a:p>
        </p:txBody>
      </p:sp>
      <p:graphicFrame>
        <p:nvGraphicFramePr>
          <p:cNvPr id="62467" name="Content Placeholder 2"/>
          <p:cNvGraphicFramePr>
            <a:graphicFrameLocks noGrp="1"/>
          </p:cNvGraphicFramePr>
          <p:nvPr>
            <p:ph idx="4294967295"/>
          </p:nvPr>
        </p:nvGraphicFramePr>
        <p:xfrm>
          <a:off x="1828800" y="1219200"/>
          <a:ext cx="5562600" cy="5181600"/>
        </p:xfrm>
        <a:graphic>
          <a:graphicData uri="http://schemas.openxmlformats.org/presentationml/2006/ole">
            <mc:AlternateContent xmlns:mc="http://schemas.openxmlformats.org/markup-compatibility/2006">
              <mc:Choice xmlns:v="urn:schemas-microsoft-com:vml" Requires="v">
                <p:oleObj spid="_x0000_s62469" name="Visio" r:id="rId3" imgW="8668674" imgH="8383608" progId="Visio.Drawing.11">
                  <p:embed/>
                </p:oleObj>
              </mc:Choice>
              <mc:Fallback>
                <p:oleObj name="Visio" r:id="rId3" imgW="8668674" imgH="8383608" progId="Visio.Drawing.11">
                  <p:embed/>
                  <p:pic>
                    <p:nvPicPr>
                      <p:cNvPr id="0" name="Content Placeholder 2"/>
                      <p:cNvPicPr>
                        <a:picLocks noGrp="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219200"/>
                        <a:ext cx="5562600" cy="518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469" name="Date Placeholder 3"/>
          <p:cNvSpPr txBox="1">
            <a:spLocks noGrp="1"/>
          </p:cNvSpPr>
          <p:nvPr/>
        </p:nvSpPr>
        <p:spPr bwMode="auto">
          <a:xfrm>
            <a:off x="696913" y="333375"/>
            <a:ext cx="955675" cy="276225"/>
          </a:xfrm>
          <a:prstGeom prst="rect">
            <a:avLst/>
          </a:prstGeom>
          <a:noFill/>
          <a:ln w="9525">
            <a:noFill/>
            <a:miter lim="800000"/>
            <a:headEnd/>
            <a:tailEnd/>
          </a:ln>
        </p:spPr>
        <p:txBody>
          <a:bodyPr wrap="none" lIns="0" tIns="0" rIns="0" bIns="0" anchor="b">
            <a:spAutoFit/>
          </a:bodyPr>
          <a:lstStyle/>
          <a:p>
            <a:pPr eaLnBrk="0" hangingPunct="0"/>
            <a:r>
              <a:rPr lang="en-US" sz="1800"/>
              <a:t>July 2015</a:t>
            </a:r>
          </a:p>
        </p:txBody>
      </p:sp>
      <p:sp>
        <p:nvSpPr>
          <p:cNvPr id="62470" name="Footer Placeholder 4"/>
          <p:cNvSpPr txBox="1">
            <a:spLocks noGrp="1"/>
          </p:cNvSpPr>
          <p:nvPr/>
        </p:nvSpPr>
        <p:spPr bwMode="auto">
          <a:xfrm>
            <a:off x="8077200" y="6475413"/>
            <a:ext cx="466725" cy="182562"/>
          </a:xfrm>
          <a:prstGeom prst="rect">
            <a:avLst/>
          </a:prstGeom>
          <a:noFill/>
          <a:ln w="9525">
            <a:noFill/>
            <a:miter lim="800000"/>
            <a:headEnd/>
            <a:tailEnd/>
          </a:ln>
        </p:spPr>
        <p:txBody>
          <a:bodyPr wrap="none" lIns="0" tIns="0" rIns="0" bIns="0">
            <a:spAutoFit/>
          </a:bodyPr>
          <a:lstStyle/>
          <a:p>
            <a:pPr algn="r" eaLnBrk="0" hangingPunct="0"/>
            <a:r>
              <a:rPr lang="en-US" sz="1200" b="0"/>
              <a:t>Adrian Stephens, Intel Corporation</a:t>
            </a:r>
          </a:p>
        </p:txBody>
      </p:sp>
      <p:sp>
        <p:nvSpPr>
          <p:cNvPr id="62471" name="Slide Number Placeholder 5"/>
          <p:cNvSpPr txBox="1">
            <a:spLocks noGrp="1"/>
          </p:cNvSpPr>
          <p:nvPr/>
        </p:nvSpPr>
        <p:spPr bwMode="auto">
          <a:xfrm>
            <a:off x="4357688" y="6475413"/>
            <a:ext cx="504825" cy="182562"/>
          </a:xfrm>
          <a:prstGeom prst="rect">
            <a:avLst/>
          </a:prstGeom>
          <a:noFill/>
          <a:ln w="9525">
            <a:noFill/>
            <a:miter lim="800000"/>
            <a:headEnd/>
            <a:tailEnd/>
          </a:ln>
        </p:spPr>
        <p:txBody>
          <a:bodyPr wrap="none" lIns="0" tIns="0" rIns="0" bIns="0">
            <a:spAutoFit/>
          </a:bodyPr>
          <a:lstStyle/>
          <a:p>
            <a:pPr algn="ctr" eaLnBrk="0" hangingPunct="0"/>
            <a:r>
              <a:rPr lang="en-US" sz="1200" b="0"/>
              <a:t>Slide </a:t>
            </a:r>
            <a:fld id="{5BD16F67-6E85-4D11-ADFC-9A7F307B6296}" type="slidenum">
              <a:rPr lang="en-US" sz="1200" b="0"/>
              <a:pPr algn="ctr" eaLnBrk="0" hangingPunct="0"/>
              <a:t>22</a:t>
            </a:fld>
            <a:endParaRPr lang="en-US" sz="1200" b="0"/>
          </a:p>
        </p:txBody>
      </p:sp>
      <p:sp>
        <p:nvSpPr>
          <p:cNvPr id="62472" name="Text Box 7"/>
          <p:cNvSpPr txBox="1">
            <a:spLocks noChangeArrowheads="1"/>
          </p:cNvSpPr>
          <p:nvPr/>
        </p:nvSpPr>
        <p:spPr bwMode="auto">
          <a:xfrm>
            <a:off x="7505700" y="5805488"/>
            <a:ext cx="1333500" cy="366712"/>
          </a:xfrm>
          <a:prstGeom prst="rect">
            <a:avLst/>
          </a:prstGeom>
          <a:noFill/>
          <a:ln w="9525">
            <a:noFill/>
            <a:miter lim="800000"/>
            <a:headEnd/>
            <a:tailEnd/>
          </a:ln>
        </p:spPr>
        <p:txBody>
          <a:bodyPr wrap="none">
            <a:spAutoFit/>
          </a:bodyPr>
          <a:lstStyle/>
          <a:p>
            <a:r>
              <a:rPr lang="en-US" sz="1800" b="0"/>
              <a:t>[ISO 21217]</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idx="4294967295"/>
          </p:nvPr>
        </p:nvSpPr>
        <p:spPr/>
        <p:txBody>
          <a:bodyPr/>
          <a:lstStyle/>
          <a:p>
            <a:r>
              <a:rPr kumimoji="1" lang="en-US" altLang="ja-JP" sz="2800" smtClean="0">
                <a:solidFill>
                  <a:schemeClr val="tx1"/>
                </a:solidFill>
                <a:ea typeface="MS PGothic" pitchFamily="34" charset="-128"/>
              </a:rPr>
              <a:t>ITS-S Architecture and Standards</a:t>
            </a:r>
            <a:endParaRPr kumimoji="1" lang="en-US" sz="2800" smtClean="0">
              <a:solidFill>
                <a:schemeClr val="tx1"/>
              </a:solidFill>
              <a:ea typeface="MS PGothic" pitchFamily="34" charset="-128"/>
            </a:endParaRPr>
          </a:p>
        </p:txBody>
      </p:sp>
      <p:sp>
        <p:nvSpPr>
          <p:cNvPr id="63490" name="Date Placeholder 3"/>
          <p:cNvSpPr txBox="1">
            <a:spLocks noGrp="1"/>
          </p:cNvSpPr>
          <p:nvPr/>
        </p:nvSpPr>
        <p:spPr bwMode="auto">
          <a:xfrm>
            <a:off x="696913" y="333375"/>
            <a:ext cx="955675" cy="276225"/>
          </a:xfrm>
          <a:prstGeom prst="rect">
            <a:avLst/>
          </a:prstGeom>
          <a:noFill/>
          <a:ln w="9525">
            <a:noFill/>
            <a:miter lim="800000"/>
            <a:headEnd/>
            <a:tailEnd/>
          </a:ln>
        </p:spPr>
        <p:txBody>
          <a:bodyPr wrap="none" lIns="0" tIns="0" rIns="0" bIns="0" anchor="b">
            <a:spAutoFit/>
          </a:bodyPr>
          <a:lstStyle/>
          <a:p>
            <a:pPr eaLnBrk="0" hangingPunct="0"/>
            <a:r>
              <a:rPr lang="en-US" sz="1800"/>
              <a:t>July 2015</a:t>
            </a:r>
          </a:p>
        </p:txBody>
      </p:sp>
      <p:sp>
        <p:nvSpPr>
          <p:cNvPr id="63491" name="Footer Placeholder 4"/>
          <p:cNvSpPr txBox="1">
            <a:spLocks noGrp="1"/>
          </p:cNvSpPr>
          <p:nvPr/>
        </p:nvSpPr>
        <p:spPr bwMode="auto">
          <a:xfrm>
            <a:off x="8077200" y="6475413"/>
            <a:ext cx="466725" cy="182562"/>
          </a:xfrm>
          <a:prstGeom prst="rect">
            <a:avLst/>
          </a:prstGeom>
          <a:noFill/>
          <a:ln w="9525">
            <a:noFill/>
            <a:miter lim="800000"/>
            <a:headEnd/>
            <a:tailEnd/>
          </a:ln>
        </p:spPr>
        <p:txBody>
          <a:bodyPr wrap="none" lIns="0" tIns="0" rIns="0" bIns="0">
            <a:spAutoFit/>
          </a:bodyPr>
          <a:lstStyle/>
          <a:p>
            <a:pPr algn="r" eaLnBrk="0" hangingPunct="0"/>
            <a:r>
              <a:rPr lang="en-US" sz="1200" b="0"/>
              <a:t>Adrian Stephens, Intel Corporation</a:t>
            </a:r>
          </a:p>
        </p:txBody>
      </p:sp>
      <p:sp>
        <p:nvSpPr>
          <p:cNvPr id="63492" name="Slide Number Placeholder 5"/>
          <p:cNvSpPr txBox="1">
            <a:spLocks noGrp="1"/>
          </p:cNvSpPr>
          <p:nvPr/>
        </p:nvSpPr>
        <p:spPr bwMode="auto">
          <a:xfrm>
            <a:off x="4343400" y="6477000"/>
            <a:ext cx="504825" cy="182563"/>
          </a:xfrm>
          <a:prstGeom prst="rect">
            <a:avLst/>
          </a:prstGeom>
          <a:noFill/>
          <a:ln w="9525">
            <a:noFill/>
            <a:miter lim="800000"/>
            <a:headEnd/>
            <a:tailEnd/>
          </a:ln>
        </p:spPr>
        <p:txBody>
          <a:bodyPr wrap="none" lIns="0" tIns="0" rIns="0" bIns="0">
            <a:spAutoFit/>
          </a:bodyPr>
          <a:lstStyle/>
          <a:p>
            <a:pPr algn="ctr" eaLnBrk="0" hangingPunct="0"/>
            <a:r>
              <a:rPr lang="en-US" sz="1200" b="0"/>
              <a:t>Slide </a:t>
            </a:r>
            <a:fld id="{6D56B9E2-700D-4F8C-AA9B-E9779B643B40}" type="slidenum">
              <a:rPr lang="en-US" sz="1200" b="0"/>
              <a:pPr algn="ctr" eaLnBrk="0" hangingPunct="0"/>
              <a:t>23</a:t>
            </a:fld>
            <a:endParaRPr lang="en-US" sz="1200" b="0"/>
          </a:p>
        </p:txBody>
      </p:sp>
      <p:sp>
        <p:nvSpPr>
          <p:cNvPr id="63493" name="Rectangle 9"/>
          <p:cNvSpPr>
            <a:spLocks noChangeArrowheads="1"/>
          </p:cNvSpPr>
          <p:nvPr/>
        </p:nvSpPr>
        <p:spPr bwMode="auto">
          <a:xfrm>
            <a:off x="152400" y="1524000"/>
            <a:ext cx="647700" cy="3265488"/>
          </a:xfrm>
          <a:prstGeom prst="rect">
            <a:avLst/>
          </a:prstGeom>
          <a:solidFill>
            <a:srgbClr val="00CC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CC00"/>
            </a:extrusionClr>
          </a:sp3d>
        </p:spPr>
        <p:txBody>
          <a:bodyPr wrap="none" anchor="ctr">
            <a:flatTx/>
          </a:bodyPr>
          <a:lstStyle/>
          <a:p>
            <a:pPr algn="ctr"/>
            <a:r>
              <a:rPr lang="en-US" altLang="ja-JP" sz="1000">
                <a:solidFill>
                  <a:schemeClr val="bg1"/>
                </a:solidFill>
                <a:latin typeface="Arial" charset="0"/>
                <a:ea typeface="MS PGothic" pitchFamily="34" charset="-128"/>
              </a:rPr>
              <a:t>ITS-S </a:t>
            </a:r>
            <a:br>
              <a:rPr lang="en-US" altLang="ja-JP" sz="1000">
                <a:solidFill>
                  <a:schemeClr val="bg1"/>
                </a:solidFill>
                <a:latin typeface="Arial" charset="0"/>
                <a:ea typeface="MS PGothic" pitchFamily="34" charset="-128"/>
              </a:rPr>
            </a:br>
            <a:r>
              <a:rPr lang="en-US" altLang="ja-JP" sz="1000">
                <a:solidFill>
                  <a:schemeClr val="bg1"/>
                </a:solidFill>
                <a:latin typeface="Arial" charset="0"/>
                <a:ea typeface="MS PGothic" pitchFamily="34" charset="-128"/>
              </a:rPr>
              <a:t>Manager</a:t>
            </a:r>
          </a:p>
          <a:p>
            <a:pPr algn="ctr"/>
            <a:r>
              <a:rPr lang="en-US" altLang="ja-JP" sz="1000">
                <a:solidFill>
                  <a:schemeClr val="bg1"/>
                </a:solidFill>
                <a:latin typeface="Arial" charset="0"/>
                <a:ea typeface="MS PGothic" pitchFamily="34" charset="-128"/>
              </a:rPr>
              <a:t>ISO 24102</a:t>
            </a:r>
            <a:endParaRPr lang="en-GB" sz="1000" b="0">
              <a:solidFill>
                <a:schemeClr val="bg1"/>
              </a:solidFill>
              <a:ea typeface="MS PGothic" pitchFamily="34" charset="-128"/>
            </a:endParaRPr>
          </a:p>
        </p:txBody>
      </p:sp>
      <p:sp>
        <p:nvSpPr>
          <p:cNvPr id="63494" name="Rectangle 12"/>
          <p:cNvSpPr>
            <a:spLocks noChangeArrowheads="1"/>
          </p:cNvSpPr>
          <p:nvPr/>
        </p:nvSpPr>
        <p:spPr bwMode="auto">
          <a:xfrm>
            <a:off x="990600" y="2743200"/>
            <a:ext cx="7815263" cy="639763"/>
          </a:xfrm>
          <a:prstGeom prst="rect">
            <a:avLst/>
          </a:prstGeom>
          <a:solidFill>
            <a:srgbClr val="00CC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CC00"/>
            </a:extrusionClr>
          </a:sp3d>
        </p:spPr>
        <p:txBody>
          <a:bodyPr wrap="none" anchor="ctr">
            <a:flatTx/>
          </a:bodyPr>
          <a:lstStyle/>
          <a:p>
            <a:pPr algn="ctr"/>
            <a:r>
              <a:rPr lang="en-US" altLang="ja-JP" sz="1400">
                <a:solidFill>
                  <a:schemeClr val="bg1"/>
                </a:solidFill>
                <a:latin typeface="Arial" charset="0"/>
                <a:ea typeface="MS PGothic" pitchFamily="34" charset="-128"/>
              </a:rPr>
              <a:t>Null-networking and transport protocols   |  IPv6 Networking and transport protocols</a:t>
            </a:r>
          </a:p>
          <a:p>
            <a:pPr algn="ctr"/>
            <a:r>
              <a:rPr lang="en-US" altLang="ja-JP" sz="1200">
                <a:solidFill>
                  <a:schemeClr val="bg1"/>
                </a:solidFill>
                <a:latin typeface="Arial" charset="0"/>
                <a:ea typeface="MS PGothic" pitchFamily="34" charset="-128"/>
              </a:rPr>
              <a:t>ISO 29281-1  / IEEE 1609.3,.4          |                                        ISO 21210</a:t>
            </a:r>
            <a:endParaRPr lang="en-GB" sz="1200">
              <a:solidFill>
                <a:schemeClr val="bg1"/>
              </a:solidFill>
              <a:latin typeface="Arial" charset="0"/>
              <a:ea typeface="MS PGothic" pitchFamily="34" charset="-128"/>
            </a:endParaRPr>
          </a:p>
        </p:txBody>
      </p:sp>
      <p:sp>
        <p:nvSpPr>
          <p:cNvPr id="63495" name="Oval 17"/>
          <p:cNvSpPr>
            <a:spLocks noChangeArrowheads="1"/>
          </p:cNvSpPr>
          <p:nvPr/>
        </p:nvSpPr>
        <p:spPr bwMode="auto">
          <a:xfrm>
            <a:off x="6672263" y="2401888"/>
            <a:ext cx="261937" cy="152400"/>
          </a:xfrm>
          <a:prstGeom prst="ellipse">
            <a:avLst/>
          </a:prstGeom>
          <a:solidFill>
            <a:srgbClr val="CC0000"/>
          </a:solidFill>
          <a:ln w="9525">
            <a:solidFill>
              <a:schemeClr val="tx1"/>
            </a:solidFill>
            <a:round/>
            <a:headEnd/>
            <a:tailEnd/>
          </a:ln>
        </p:spPr>
        <p:txBody>
          <a:bodyPr wrap="none" anchor="ctr"/>
          <a:lstStyle/>
          <a:p>
            <a:pPr algn="ctr"/>
            <a:r>
              <a:rPr lang="nb-NO" sz="700" b="0">
                <a:solidFill>
                  <a:schemeClr val="bg1"/>
                </a:solidFill>
                <a:latin typeface="Arial Black" pitchFamily="34" charset="0"/>
                <a:ea typeface="MS PGothic" pitchFamily="34" charset="-128"/>
              </a:rPr>
              <a:t>SAP</a:t>
            </a:r>
            <a:endParaRPr lang="en-GB" sz="700" b="0">
              <a:solidFill>
                <a:schemeClr val="bg1"/>
              </a:solidFill>
              <a:latin typeface="Arial Black" pitchFamily="34" charset="0"/>
              <a:ea typeface="MS PGothic" pitchFamily="34" charset="-128"/>
            </a:endParaRPr>
          </a:p>
        </p:txBody>
      </p:sp>
      <p:sp>
        <p:nvSpPr>
          <p:cNvPr id="63496" name="Oval 20"/>
          <p:cNvSpPr>
            <a:spLocks noChangeArrowheads="1"/>
          </p:cNvSpPr>
          <p:nvPr/>
        </p:nvSpPr>
        <p:spPr bwMode="auto">
          <a:xfrm>
            <a:off x="754063" y="2909888"/>
            <a:ext cx="261937" cy="150812"/>
          </a:xfrm>
          <a:prstGeom prst="ellipse">
            <a:avLst/>
          </a:prstGeom>
          <a:solidFill>
            <a:schemeClr val="accent2"/>
          </a:solidFill>
          <a:ln w="9525">
            <a:solidFill>
              <a:schemeClr val="tx1"/>
            </a:solidFill>
            <a:round/>
            <a:headEnd/>
            <a:tailEnd/>
          </a:ln>
        </p:spPr>
        <p:txBody>
          <a:bodyPr wrap="none" anchor="ctr"/>
          <a:lstStyle/>
          <a:p>
            <a:pPr algn="ctr"/>
            <a:r>
              <a:rPr lang="nb-NO" sz="700" b="0">
                <a:solidFill>
                  <a:schemeClr val="bg1"/>
                </a:solidFill>
                <a:latin typeface="Arial Black" pitchFamily="34" charset="0"/>
                <a:ea typeface="MS PGothic" pitchFamily="34" charset="-128"/>
              </a:rPr>
              <a:t>SAP</a:t>
            </a:r>
            <a:endParaRPr lang="en-GB" sz="700" b="0">
              <a:solidFill>
                <a:schemeClr val="bg1"/>
              </a:solidFill>
              <a:latin typeface="Arial Black" pitchFamily="34" charset="0"/>
              <a:ea typeface="MS PGothic" pitchFamily="34" charset="-128"/>
            </a:endParaRPr>
          </a:p>
        </p:txBody>
      </p:sp>
      <p:sp>
        <p:nvSpPr>
          <p:cNvPr id="63497" name="Rectangle 29"/>
          <p:cNvSpPr>
            <a:spLocks noChangeArrowheads="1"/>
          </p:cNvSpPr>
          <p:nvPr/>
        </p:nvSpPr>
        <p:spPr bwMode="auto">
          <a:xfrm>
            <a:off x="1447800" y="4984750"/>
            <a:ext cx="1447800" cy="288925"/>
          </a:xfrm>
          <a:prstGeom prst="rect">
            <a:avLst/>
          </a:prstGeom>
          <a:solidFill>
            <a:schemeClr val="folHlink"/>
          </a:solidFill>
          <a:ln w="9525">
            <a:noFill/>
            <a:miter lim="800000"/>
            <a:headEnd/>
            <a:tailEnd/>
          </a:ln>
        </p:spPr>
        <p:txBody>
          <a:bodyPr wrap="none" anchor="ctr"/>
          <a:lstStyle/>
          <a:p>
            <a:pPr algn="ctr">
              <a:spcBef>
                <a:spcPct val="50000"/>
              </a:spcBef>
            </a:pPr>
            <a:r>
              <a:rPr lang="en-GB" sz="1400">
                <a:solidFill>
                  <a:schemeClr val="bg1"/>
                </a:solidFill>
                <a:latin typeface="Arial Narrow" pitchFamily="34" charset="0"/>
              </a:rPr>
              <a:t>TC204 Media</a:t>
            </a:r>
          </a:p>
        </p:txBody>
      </p:sp>
      <p:sp>
        <p:nvSpPr>
          <p:cNvPr id="63498" name="Rectangle 30"/>
          <p:cNvSpPr>
            <a:spLocks noChangeArrowheads="1"/>
          </p:cNvSpPr>
          <p:nvPr/>
        </p:nvSpPr>
        <p:spPr bwMode="auto">
          <a:xfrm>
            <a:off x="3970338" y="4984750"/>
            <a:ext cx="1668462" cy="288925"/>
          </a:xfrm>
          <a:prstGeom prst="rect">
            <a:avLst/>
          </a:prstGeom>
          <a:solidFill>
            <a:srgbClr val="808080"/>
          </a:solidFill>
          <a:ln w="9525">
            <a:noFill/>
            <a:miter lim="800000"/>
            <a:headEnd/>
            <a:tailEnd/>
          </a:ln>
        </p:spPr>
        <p:txBody>
          <a:bodyPr wrap="none" anchor="ctr"/>
          <a:lstStyle/>
          <a:p>
            <a:pPr algn="ctr">
              <a:spcBef>
                <a:spcPct val="50000"/>
              </a:spcBef>
            </a:pPr>
            <a:r>
              <a:rPr lang="en-GB" sz="1400">
                <a:solidFill>
                  <a:schemeClr val="bg1"/>
                </a:solidFill>
                <a:latin typeface="Arial Narrow" pitchFamily="34" charset="0"/>
              </a:rPr>
              <a:t>External Media</a:t>
            </a:r>
          </a:p>
        </p:txBody>
      </p:sp>
      <p:sp>
        <p:nvSpPr>
          <p:cNvPr id="63499" name="Rectangle 33"/>
          <p:cNvSpPr>
            <a:spLocks noChangeArrowheads="1"/>
          </p:cNvSpPr>
          <p:nvPr/>
        </p:nvSpPr>
        <p:spPr bwMode="auto">
          <a:xfrm>
            <a:off x="955675" y="3787775"/>
            <a:ext cx="69850" cy="982663"/>
          </a:xfrm>
          <a:prstGeom prst="rect">
            <a:avLst/>
          </a:prstGeom>
          <a:solidFill>
            <a:srgbClr val="00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FFCC"/>
            </a:extrusionClr>
          </a:sp3d>
        </p:spPr>
        <p:txBody>
          <a:bodyPr vert="eaVert" wrap="none" anchor="ctr">
            <a:flatTx/>
          </a:bodyPr>
          <a:lstStyle/>
          <a:p>
            <a:pPr algn="ctr"/>
            <a:endParaRPr lang="en-US" sz="900">
              <a:solidFill>
                <a:schemeClr val="bg1"/>
              </a:solidFill>
              <a:ea typeface="MS PGothic" pitchFamily="34" charset="-128"/>
            </a:endParaRPr>
          </a:p>
        </p:txBody>
      </p:sp>
      <p:grpSp>
        <p:nvGrpSpPr>
          <p:cNvPr id="63500" name="Group 34"/>
          <p:cNvGrpSpPr>
            <a:grpSpLocks/>
          </p:cNvGrpSpPr>
          <p:nvPr/>
        </p:nvGrpSpPr>
        <p:grpSpPr bwMode="auto">
          <a:xfrm>
            <a:off x="1020763" y="3871913"/>
            <a:ext cx="647700" cy="898525"/>
            <a:chOff x="793" y="2936"/>
            <a:chExt cx="408" cy="566"/>
          </a:xfrm>
        </p:grpSpPr>
        <p:sp>
          <p:nvSpPr>
            <p:cNvPr id="63585" name="Rectangle 35"/>
            <p:cNvSpPr>
              <a:spLocks noChangeArrowheads="1"/>
            </p:cNvSpPr>
            <p:nvPr/>
          </p:nvSpPr>
          <p:spPr bwMode="auto">
            <a:xfrm>
              <a:off x="793" y="3196"/>
              <a:ext cx="136" cy="306"/>
            </a:xfrm>
            <a:prstGeom prst="rect">
              <a:avLst/>
            </a:prstGeom>
            <a:solidFill>
              <a:srgbClr val="80808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808080"/>
              </a:extrusionClr>
            </a:sp3d>
          </p:spPr>
          <p:txBody>
            <a:bodyPr vert="eaVert" wrap="none" anchor="ctr">
              <a:flatTx/>
            </a:bodyPr>
            <a:lstStyle/>
            <a:p>
              <a:pPr algn="ctr"/>
              <a:r>
                <a:rPr lang="en-GB" altLang="ja-JP" sz="900">
                  <a:solidFill>
                    <a:schemeClr val="bg1"/>
                  </a:solidFill>
                  <a:ea typeface="MS PGothic" pitchFamily="34" charset="-128"/>
                </a:rPr>
                <a:t>…</a:t>
              </a:r>
            </a:p>
          </p:txBody>
        </p:sp>
        <p:sp>
          <p:nvSpPr>
            <p:cNvPr id="63586" name="Rectangle 36"/>
            <p:cNvSpPr>
              <a:spLocks noChangeArrowheads="1"/>
            </p:cNvSpPr>
            <p:nvPr/>
          </p:nvSpPr>
          <p:spPr bwMode="auto">
            <a:xfrm>
              <a:off x="929" y="3196"/>
              <a:ext cx="136" cy="306"/>
            </a:xfrm>
            <a:prstGeom prst="rect">
              <a:avLst/>
            </a:prstGeom>
            <a:solidFill>
              <a:srgbClr val="80808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808080"/>
              </a:extrusionClr>
            </a:sp3d>
          </p:spPr>
          <p:txBody>
            <a:bodyPr vert="eaVert" wrap="none" anchor="ctr">
              <a:flatTx/>
            </a:bodyPr>
            <a:lstStyle/>
            <a:p>
              <a:pPr algn="ctr"/>
              <a:r>
                <a:rPr lang="en-GB" altLang="ja-JP" sz="900">
                  <a:solidFill>
                    <a:schemeClr val="bg1"/>
                  </a:solidFill>
                  <a:ea typeface="MS PGothic" pitchFamily="34" charset="-128"/>
                </a:rPr>
                <a:t>GPRS</a:t>
              </a:r>
            </a:p>
          </p:txBody>
        </p:sp>
        <p:sp>
          <p:nvSpPr>
            <p:cNvPr id="63587" name="Rectangle 37"/>
            <p:cNvSpPr>
              <a:spLocks noChangeArrowheads="1"/>
            </p:cNvSpPr>
            <p:nvPr/>
          </p:nvSpPr>
          <p:spPr bwMode="auto">
            <a:xfrm>
              <a:off x="1065" y="3196"/>
              <a:ext cx="136" cy="306"/>
            </a:xfrm>
            <a:prstGeom prst="rect">
              <a:avLst/>
            </a:prstGeom>
            <a:solidFill>
              <a:srgbClr val="80808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808080"/>
              </a:extrusionClr>
            </a:sp3d>
          </p:spPr>
          <p:txBody>
            <a:bodyPr vert="eaVert" wrap="none" anchor="ctr">
              <a:flatTx/>
            </a:bodyPr>
            <a:lstStyle/>
            <a:p>
              <a:pPr algn="ctr"/>
              <a:r>
                <a:rPr lang="en-GB" altLang="ja-JP" sz="900">
                  <a:solidFill>
                    <a:schemeClr val="bg1"/>
                  </a:solidFill>
                  <a:ea typeface="MS PGothic" pitchFamily="34" charset="-128"/>
                </a:rPr>
                <a:t>EDGE</a:t>
              </a:r>
            </a:p>
          </p:txBody>
        </p:sp>
        <p:sp>
          <p:nvSpPr>
            <p:cNvPr id="63588" name="Rectangle 38"/>
            <p:cNvSpPr>
              <a:spLocks noChangeArrowheads="1"/>
            </p:cNvSpPr>
            <p:nvPr/>
          </p:nvSpPr>
          <p:spPr bwMode="auto">
            <a:xfrm>
              <a:off x="793" y="3014"/>
              <a:ext cx="408" cy="182"/>
            </a:xfrm>
            <a:prstGeom prst="rect">
              <a:avLst/>
            </a:prstGeom>
            <a:solidFill>
              <a:schemeClr val="folHlink"/>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folHlink"/>
              </a:extrusionClr>
            </a:sp3d>
          </p:spPr>
          <p:txBody>
            <a:bodyPr wrap="none" anchor="ctr">
              <a:flatTx/>
            </a:bodyPr>
            <a:lstStyle/>
            <a:p>
              <a:pPr algn="ctr"/>
              <a:r>
                <a:rPr lang="en-US" altLang="ja-JP" sz="900">
                  <a:solidFill>
                    <a:schemeClr val="bg1"/>
                  </a:solidFill>
                  <a:latin typeface="Arial" charset="0"/>
                  <a:ea typeface="MS PGothic" pitchFamily="34" charset="-128"/>
                </a:rPr>
                <a:t>2G Cell</a:t>
              </a:r>
            </a:p>
            <a:p>
              <a:pPr algn="ctr"/>
              <a:r>
                <a:rPr lang="en-US" altLang="ja-JP" sz="900">
                  <a:solidFill>
                    <a:schemeClr val="bg1"/>
                  </a:solidFill>
                  <a:latin typeface="Arial" charset="0"/>
                  <a:ea typeface="MS PGothic" pitchFamily="34" charset="-128"/>
                </a:rPr>
                <a:t>Manager</a:t>
              </a:r>
              <a:endParaRPr lang="en-GB" altLang="ja-JP" sz="1000">
                <a:solidFill>
                  <a:schemeClr val="bg1"/>
                </a:solidFill>
                <a:ea typeface="MS PGothic" pitchFamily="34" charset="-128"/>
              </a:endParaRPr>
            </a:p>
          </p:txBody>
        </p:sp>
        <p:sp>
          <p:nvSpPr>
            <p:cNvPr id="63589" name="Rectangle 39"/>
            <p:cNvSpPr>
              <a:spLocks noChangeArrowheads="1"/>
            </p:cNvSpPr>
            <p:nvPr/>
          </p:nvSpPr>
          <p:spPr bwMode="auto">
            <a:xfrm>
              <a:off x="793" y="2936"/>
              <a:ext cx="408" cy="78"/>
            </a:xfrm>
            <a:prstGeom prst="rect">
              <a:avLst/>
            </a:prstGeom>
            <a:solidFill>
              <a:schemeClr val="folHlink"/>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folHlink"/>
              </a:extrusionClr>
            </a:sp3d>
          </p:spPr>
          <p:txBody>
            <a:bodyPr wrap="none" anchor="ctr">
              <a:flatTx/>
            </a:bodyPr>
            <a:lstStyle/>
            <a:p>
              <a:pPr algn="ctr"/>
              <a:r>
                <a:rPr lang="en-US" altLang="ja-JP" sz="900">
                  <a:solidFill>
                    <a:schemeClr val="bg1"/>
                  </a:solidFill>
                  <a:latin typeface="Arial" charset="0"/>
                  <a:ea typeface="MS PGothic" pitchFamily="34" charset="-128"/>
                </a:rPr>
                <a:t>ISO 21212</a:t>
              </a:r>
              <a:endParaRPr lang="en-GB" sz="900">
                <a:solidFill>
                  <a:schemeClr val="bg1"/>
                </a:solidFill>
                <a:ea typeface="MS PGothic" pitchFamily="34" charset="-128"/>
              </a:endParaRPr>
            </a:p>
          </p:txBody>
        </p:sp>
      </p:grpSp>
      <p:sp>
        <p:nvSpPr>
          <p:cNvPr id="63501" name="Rectangle 40"/>
          <p:cNvSpPr>
            <a:spLocks noChangeArrowheads="1"/>
          </p:cNvSpPr>
          <p:nvPr/>
        </p:nvSpPr>
        <p:spPr bwMode="auto">
          <a:xfrm>
            <a:off x="965200" y="3689350"/>
            <a:ext cx="714375" cy="165100"/>
          </a:xfrm>
          <a:prstGeom prst="rect">
            <a:avLst/>
          </a:prstGeom>
          <a:solidFill>
            <a:srgbClr val="00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FFCC"/>
            </a:extrusionClr>
          </a:sp3d>
        </p:spPr>
        <p:txBody>
          <a:bodyPr wrap="none" anchor="ctr">
            <a:flatTx/>
          </a:bodyPr>
          <a:lstStyle/>
          <a:p>
            <a:pPr algn="ctr"/>
            <a:r>
              <a:rPr lang="en-US" altLang="ja-JP" sz="900">
                <a:solidFill>
                  <a:schemeClr val="bg1"/>
                </a:solidFill>
                <a:latin typeface="Arial" charset="0"/>
                <a:ea typeface="MS PGothic" pitchFamily="34" charset="-128"/>
              </a:rPr>
              <a:t>ISO 21218</a:t>
            </a:r>
            <a:endParaRPr lang="en-GB" sz="900">
              <a:solidFill>
                <a:schemeClr val="bg1"/>
              </a:solidFill>
              <a:ea typeface="MS PGothic" pitchFamily="34" charset="-128"/>
            </a:endParaRPr>
          </a:p>
        </p:txBody>
      </p:sp>
      <p:sp>
        <p:nvSpPr>
          <p:cNvPr id="63502" name="Oval 41"/>
          <p:cNvSpPr>
            <a:spLocks noChangeArrowheads="1"/>
          </p:cNvSpPr>
          <p:nvPr/>
        </p:nvSpPr>
        <p:spPr bwMode="auto">
          <a:xfrm>
            <a:off x="1263650" y="3346450"/>
            <a:ext cx="261938" cy="153988"/>
          </a:xfrm>
          <a:prstGeom prst="ellipse">
            <a:avLst/>
          </a:prstGeom>
          <a:solidFill>
            <a:srgbClr val="FF0000"/>
          </a:solidFill>
          <a:ln w="9525">
            <a:solidFill>
              <a:schemeClr val="tx1"/>
            </a:solidFill>
            <a:round/>
            <a:headEnd/>
            <a:tailEnd/>
          </a:ln>
        </p:spPr>
        <p:txBody>
          <a:bodyPr wrap="none" anchor="ctr"/>
          <a:lstStyle/>
          <a:p>
            <a:pPr algn="ctr"/>
            <a:r>
              <a:rPr lang="nb-NO" sz="700" b="0">
                <a:solidFill>
                  <a:schemeClr val="bg1"/>
                </a:solidFill>
                <a:latin typeface="Arial Black" pitchFamily="34" charset="0"/>
                <a:ea typeface="MS PGothic" pitchFamily="34" charset="-128"/>
              </a:rPr>
              <a:t>SAP</a:t>
            </a:r>
            <a:endParaRPr lang="en-GB" sz="700" b="0">
              <a:solidFill>
                <a:schemeClr val="bg1"/>
              </a:solidFill>
              <a:latin typeface="Arial Black" pitchFamily="34" charset="0"/>
              <a:ea typeface="MS PGothic" pitchFamily="34" charset="-128"/>
            </a:endParaRPr>
          </a:p>
        </p:txBody>
      </p:sp>
      <p:sp>
        <p:nvSpPr>
          <p:cNvPr id="63503" name="Rectangle 43"/>
          <p:cNvSpPr>
            <a:spLocks noChangeArrowheads="1"/>
          </p:cNvSpPr>
          <p:nvPr/>
        </p:nvSpPr>
        <p:spPr bwMode="auto">
          <a:xfrm>
            <a:off x="6781800" y="4986338"/>
            <a:ext cx="1371600" cy="288925"/>
          </a:xfrm>
          <a:prstGeom prst="rect">
            <a:avLst/>
          </a:prstGeom>
          <a:solidFill>
            <a:schemeClr val="accent1"/>
          </a:solidFill>
          <a:ln w="9525">
            <a:noFill/>
            <a:miter lim="800000"/>
            <a:headEnd/>
            <a:tailEnd/>
          </a:ln>
        </p:spPr>
        <p:txBody>
          <a:bodyPr wrap="none" anchor="ctr"/>
          <a:lstStyle/>
          <a:p>
            <a:pPr algn="ctr">
              <a:spcBef>
                <a:spcPct val="50000"/>
              </a:spcBef>
            </a:pPr>
            <a:r>
              <a:rPr lang="en-GB" sz="1400">
                <a:latin typeface="Arial Narrow" pitchFamily="34" charset="0"/>
              </a:rPr>
              <a:t>ISO 21218 = LSAP</a:t>
            </a:r>
          </a:p>
        </p:txBody>
      </p:sp>
      <p:sp>
        <p:nvSpPr>
          <p:cNvPr id="63504" name="Oval 44"/>
          <p:cNvSpPr>
            <a:spLocks noChangeArrowheads="1"/>
          </p:cNvSpPr>
          <p:nvPr/>
        </p:nvSpPr>
        <p:spPr bwMode="auto">
          <a:xfrm>
            <a:off x="741363" y="3968750"/>
            <a:ext cx="261937" cy="153988"/>
          </a:xfrm>
          <a:prstGeom prst="ellipse">
            <a:avLst/>
          </a:prstGeom>
          <a:solidFill>
            <a:schemeClr val="accent2"/>
          </a:solidFill>
          <a:ln w="9525">
            <a:solidFill>
              <a:schemeClr val="tx1"/>
            </a:solidFill>
            <a:round/>
            <a:headEnd/>
            <a:tailEnd/>
          </a:ln>
        </p:spPr>
        <p:txBody>
          <a:bodyPr wrap="none" anchor="ctr"/>
          <a:lstStyle/>
          <a:p>
            <a:pPr algn="ctr"/>
            <a:r>
              <a:rPr lang="nb-NO" sz="700" b="0">
                <a:solidFill>
                  <a:schemeClr val="bg1"/>
                </a:solidFill>
                <a:latin typeface="Arial Black" pitchFamily="34" charset="0"/>
                <a:ea typeface="MS PGothic" pitchFamily="34" charset="-128"/>
              </a:rPr>
              <a:t>SAP</a:t>
            </a:r>
            <a:endParaRPr lang="en-GB" sz="700" b="0">
              <a:solidFill>
                <a:schemeClr val="bg1"/>
              </a:solidFill>
              <a:latin typeface="Arial Black" pitchFamily="34" charset="0"/>
              <a:ea typeface="MS PGothic" pitchFamily="34" charset="-128"/>
            </a:endParaRPr>
          </a:p>
        </p:txBody>
      </p:sp>
      <p:sp>
        <p:nvSpPr>
          <p:cNvPr id="63505" name="Oval 47"/>
          <p:cNvSpPr>
            <a:spLocks noChangeArrowheads="1"/>
          </p:cNvSpPr>
          <p:nvPr/>
        </p:nvSpPr>
        <p:spPr bwMode="auto">
          <a:xfrm>
            <a:off x="2030413" y="3340100"/>
            <a:ext cx="261937" cy="153988"/>
          </a:xfrm>
          <a:prstGeom prst="ellipse">
            <a:avLst/>
          </a:prstGeom>
          <a:solidFill>
            <a:srgbClr val="FF0000"/>
          </a:solidFill>
          <a:ln w="9525">
            <a:solidFill>
              <a:schemeClr val="tx1"/>
            </a:solidFill>
            <a:round/>
            <a:headEnd/>
            <a:tailEnd/>
          </a:ln>
        </p:spPr>
        <p:txBody>
          <a:bodyPr wrap="none" anchor="ctr"/>
          <a:lstStyle/>
          <a:p>
            <a:pPr algn="ctr"/>
            <a:r>
              <a:rPr lang="nb-NO" sz="700" b="0">
                <a:solidFill>
                  <a:schemeClr val="bg1"/>
                </a:solidFill>
                <a:latin typeface="Arial Black" pitchFamily="34" charset="0"/>
                <a:ea typeface="MS PGothic" pitchFamily="34" charset="-128"/>
              </a:rPr>
              <a:t>SAP</a:t>
            </a:r>
            <a:endParaRPr lang="en-GB" sz="700" b="0">
              <a:solidFill>
                <a:schemeClr val="bg1"/>
              </a:solidFill>
              <a:latin typeface="Arial Black" pitchFamily="34" charset="0"/>
              <a:ea typeface="MS PGothic" pitchFamily="34" charset="-128"/>
            </a:endParaRPr>
          </a:p>
        </p:txBody>
      </p:sp>
      <p:sp>
        <p:nvSpPr>
          <p:cNvPr id="63506" name="Rectangle 48"/>
          <p:cNvSpPr>
            <a:spLocks noChangeArrowheads="1"/>
          </p:cNvSpPr>
          <p:nvPr/>
        </p:nvSpPr>
        <p:spPr bwMode="auto">
          <a:xfrm>
            <a:off x="1741488" y="3787775"/>
            <a:ext cx="69850" cy="982663"/>
          </a:xfrm>
          <a:prstGeom prst="rect">
            <a:avLst/>
          </a:prstGeom>
          <a:solidFill>
            <a:srgbClr val="00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FFCC"/>
            </a:extrusionClr>
          </a:sp3d>
        </p:spPr>
        <p:txBody>
          <a:bodyPr vert="eaVert" wrap="none" anchor="ctr">
            <a:flatTx/>
          </a:bodyPr>
          <a:lstStyle/>
          <a:p>
            <a:pPr algn="ctr"/>
            <a:endParaRPr lang="en-US" sz="900">
              <a:solidFill>
                <a:schemeClr val="bg1"/>
              </a:solidFill>
              <a:ea typeface="MS PGothic" pitchFamily="34" charset="-128"/>
            </a:endParaRPr>
          </a:p>
        </p:txBody>
      </p:sp>
      <p:grpSp>
        <p:nvGrpSpPr>
          <p:cNvPr id="63507" name="Group 49"/>
          <p:cNvGrpSpPr>
            <a:grpSpLocks/>
          </p:cNvGrpSpPr>
          <p:nvPr/>
        </p:nvGrpSpPr>
        <p:grpSpPr bwMode="auto">
          <a:xfrm>
            <a:off x="1812925" y="3871913"/>
            <a:ext cx="647700" cy="898525"/>
            <a:chOff x="1477" y="2944"/>
            <a:chExt cx="408" cy="566"/>
          </a:xfrm>
        </p:grpSpPr>
        <p:sp>
          <p:nvSpPr>
            <p:cNvPr id="63580" name="Rectangle 50"/>
            <p:cNvSpPr>
              <a:spLocks noChangeArrowheads="1"/>
            </p:cNvSpPr>
            <p:nvPr/>
          </p:nvSpPr>
          <p:spPr bwMode="auto">
            <a:xfrm>
              <a:off x="1477" y="3204"/>
              <a:ext cx="136" cy="306"/>
            </a:xfrm>
            <a:prstGeom prst="rect">
              <a:avLst/>
            </a:prstGeom>
            <a:solidFill>
              <a:srgbClr val="80808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808080"/>
              </a:extrusionClr>
            </a:sp3d>
          </p:spPr>
          <p:txBody>
            <a:bodyPr vert="eaVert" wrap="none" anchor="ctr">
              <a:flatTx/>
            </a:bodyPr>
            <a:lstStyle/>
            <a:p>
              <a:pPr algn="ctr"/>
              <a:r>
                <a:rPr lang="en-GB" altLang="ja-JP" sz="900">
                  <a:solidFill>
                    <a:schemeClr val="bg1"/>
                  </a:solidFill>
                  <a:ea typeface="MS PGothic" pitchFamily="34" charset="-128"/>
                </a:rPr>
                <a:t>…</a:t>
              </a:r>
            </a:p>
          </p:txBody>
        </p:sp>
        <p:sp>
          <p:nvSpPr>
            <p:cNvPr id="63581" name="Rectangle 51"/>
            <p:cNvSpPr>
              <a:spLocks noChangeArrowheads="1"/>
            </p:cNvSpPr>
            <p:nvPr/>
          </p:nvSpPr>
          <p:spPr bwMode="auto">
            <a:xfrm>
              <a:off x="1613" y="3204"/>
              <a:ext cx="136" cy="306"/>
            </a:xfrm>
            <a:prstGeom prst="rect">
              <a:avLst/>
            </a:prstGeom>
            <a:solidFill>
              <a:srgbClr val="80808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808080"/>
              </a:extrusionClr>
            </a:sp3d>
          </p:spPr>
          <p:txBody>
            <a:bodyPr vert="eaVert" wrap="none" anchor="ctr">
              <a:flatTx/>
            </a:bodyPr>
            <a:lstStyle/>
            <a:p>
              <a:pPr algn="ctr"/>
              <a:r>
                <a:rPr lang="en-GB" altLang="ja-JP" sz="900">
                  <a:solidFill>
                    <a:schemeClr val="bg1"/>
                  </a:solidFill>
                  <a:ea typeface="MS PGothic" pitchFamily="34" charset="-128"/>
                </a:rPr>
                <a:t>cdma2k</a:t>
              </a:r>
            </a:p>
          </p:txBody>
        </p:sp>
        <p:sp>
          <p:nvSpPr>
            <p:cNvPr id="63582" name="Rectangle 52"/>
            <p:cNvSpPr>
              <a:spLocks noChangeArrowheads="1"/>
            </p:cNvSpPr>
            <p:nvPr/>
          </p:nvSpPr>
          <p:spPr bwMode="auto">
            <a:xfrm>
              <a:off x="1749" y="3204"/>
              <a:ext cx="136" cy="306"/>
            </a:xfrm>
            <a:prstGeom prst="rect">
              <a:avLst/>
            </a:prstGeom>
            <a:solidFill>
              <a:srgbClr val="80808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808080"/>
              </a:extrusionClr>
            </a:sp3d>
          </p:spPr>
          <p:txBody>
            <a:bodyPr vert="eaVert" wrap="none" anchor="ctr">
              <a:flatTx/>
            </a:bodyPr>
            <a:lstStyle/>
            <a:p>
              <a:pPr algn="ctr"/>
              <a:r>
                <a:rPr lang="en-GB" altLang="ja-JP" sz="900">
                  <a:solidFill>
                    <a:schemeClr val="bg1"/>
                  </a:solidFill>
                  <a:ea typeface="MS PGothic" pitchFamily="34" charset="-128"/>
                </a:rPr>
                <a:t>UMTS</a:t>
              </a:r>
            </a:p>
          </p:txBody>
        </p:sp>
        <p:sp>
          <p:nvSpPr>
            <p:cNvPr id="63583" name="Rectangle 53"/>
            <p:cNvSpPr>
              <a:spLocks noChangeArrowheads="1"/>
            </p:cNvSpPr>
            <p:nvPr/>
          </p:nvSpPr>
          <p:spPr bwMode="auto">
            <a:xfrm>
              <a:off x="1477" y="3022"/>
              <a:ext cx="408" cy="182"/>
            </a:xfrm>
            <a:prstGeom prst="rect">
              <a:avLst/>
            </a:prstGeom>
            <a:solidFill>
              <a:schemeClr val="folHlink"/>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folHlink"/>
              </a:extrusionClr>
            </a:sp3d>
          </p:spPr>
          <p:txBody>
            <a:bodyPr wrap="none" anchor="ctr">
              <a:flatTx/>
            </a:bodyPr>
            <a:lstStyle/>
            <a:p>
              <a:pPr algn="ctr"/>
              <a:r>
                <a:rPr lang="en-US" altLang="ja-JP" sz="900">
                  <a:solidFill>
                    <a:schemeClr val="bg1"/>
                  </a:solidFill>
                  <a:latin typeface="Arial" charset="0"/>
                  <a:ea typeface="MS PGothic" pitchFamily="34" charset="-128"/>
                </a:rPr>
                <a:t>3G Cell</a:t>
              </a:r>
            </a:p>
            <a:p>
              <a:pPr algn="ctr"/>
              <a:r>
                <a:rPr lang="en-US" altLang="ja-JP" sz="900">
                  <a:solidFill>
                    <a:schemeClr val="bg1"/>
                  </a:solidFill>
                  <a:latin typeface="Arial" charset="0"/>
                  <a:ea typeface="MS PGothic" pitchFamily="34" charset="-128"/>
                </a:rPr>
                <a:t>Manager</a:t>
              </a:r>
              <a:endParaRPr lang="en-GB" altLang="ja-JP" sz="1000">
                <a:solidFill>
                  <a:schemeClr val="bg1"/>
                </a:solidFill>
                <a:ea typeface="MS PGothic" pitchFamily="34" charset="-128"/>
              </a:endParaRPr>
            </a:p>
          </p:txBody>
        </p:sp>
        <p:sp>
          <p:nvSpPr>
            <p:cNvPr id="63584" name="Rectangle 54"/>
            <p:cNvSpPr>
              <a:spLocks noChangeArrowheads="1"/>
            </p:cNvSpPr>
            <p:nvPr/>
          </p:nvSpPr>
          <p:spPr bwMode="auto">
            <a:xfrm>
              <a:off x="1477" y="2944"/>
              <a:ext cx="408" cy="78"/>
            </a:xfrm>
            <a:prstGeom prst="rect">
              <a:avLst/>
            </a:prstGeom>
            <a:solidFill>
              <a:schemeClr val="folHlink"/>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folHlink"/>
              </a:extrusionClr>
            </a:sp3d>
          </p:spPr>
          <p:txBody>
            <a:bodyPr wrap="none" anchor="ctr">
              <a:flatTx/>
            </a:bodyPr>
            <a:lstStyle/>
            <a:p>
              <a:pPr algn="ctr"/>
              <a:r>
                <a:rPr lang="en-US" altLang="ja-JP" sz="900">
                  <a:solidFill>
                    <a:schemeClr val="bg1"/>
                  </a:solidFill>
                  <a:latin typeface="Arial" charset="0"/>
                  <a:ea typeface="MS PGothic" pitchFamily="34" charset="-128"/>
                </a:rPr>
                <a:t>ISO 21213</a:t>
              </a:r>
              <a:endParaRPr lang="en-GB" sz="900">
                <a:solidFill>
                  <a:schemeClr val="bg1"/>
                </a:solidFill>
                <a:ea typeface="MS PGothic" pitchFamily="34" charset="-128"/>
              </a:endParaRPr>
            </a:p>
          </p:txBody>
        </p:sp>
      </p:grpSp>
      <p:sp>
        <p:nvSpPr>
          <p:cNvPr id="63508" name="Rectangle 55"/>
          <p:cNvSpPr>
            <a:spLocks noChangeArrowheads="1"/>
          </p:cNvSpPr>
          <p:nvPr/>
        </p:nvSpPr>
        <p:spPr bwMode="auto">
          <a:xfrm>
            <a:off x="1741488" y="3689350"/>
            <a:ext cx="714375" cy="165100"/>
          </a:xfrm>
          <a:prstGeom prst="rect">
            <a:avLst/>
          </a:prstGeom>
          <a:solidFill>
            <a:srgbClr val="00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FFCC"/>
            </a:extrusionClr>
          </a:sp3d>
        </p:spPr>
        <p:txBody>
          <a:bodyPr wrap="none" anchor="ctr">
            <a:flatTx/>
          </a:bodyPr>
          <a:lstStyle/>
          <a:p>
            <a:pPr algn="ctr"/>
            <a:r>
              <a:rPr lang="en-US" altLang="ja-JP" sz="900">
                <a:solidFill>
                  <a:schemeClr val="bg1"/>
                </a:solidFill>
                <a:latin typeface="Arial" charset="0"/>
                <a:ea typeface="MS PGothic" pitchFamily="34" charset="-128"/>
              </a:rPr>
              <a:t>ISO 21218</a:t>
            </a:r>
            <a:endParaRPr lang="en-GB" sz="900">
              <a:solidFill>
                <a:schemeClr val="bg1"/>
              </a:solidFill>
              <a:ea typeface="MS PGothic" pitchFamily="34" charset="-128"/>
            </a:endParaRPr>
          </a:p>
        </p:txBody>
      </p:sp>
      <p:sp>
        <p:nvSpPr>
          <p:cNvPr id="63509" name="Oval 57"/>
          <p:cNvSpPr>
            <a:spLocks noChangeArrowheads="1"/>
          </p:cNvSpPr>
          <p:nvPr/>
        </p:nvSpPr>
        <p:spPr bwMode="auto">
          <a:xfrm>
            <a:off x="2820988" y="3346450"/>
            <a:ext cx="261937" cy="153988"/>
          </a:xfrm>
          <a:prstGeom prst="ellipse">
            <a:avLst/>
          </a:prstGeom>
          <a:solidFill>
            <a:srgbClr val="FF0000"/>
          </a:solidFill>
          <a:ln w="9525">
            <a:solidFill>
              <a:schemeClr val="tx1"/>
            </a:solidFill>
            <a:round/>
            <a:headEnd/>
            <a:tailEnd/>
          </a:ln>
        </p:spPr>
        <p:txBody>
          <a:bodyPr wrap="none" anchor="ctr"/>
          <a:lstStyle/>
          <a:p>
            <a:pPr algn="ctr"/>
            <a:r>
              <a:rPr lang="nb-NO" sz="700" b="0">
                <a:solidFill>
                  <a:schemeClr val="bg1"/>
                </a:solidFill>
                <a:latin typeface="Arial Black" pitchFamily="34" charset="0"/>
                <a:ea typeface="MS PGothic" pitchFamily="34" charset="-128"/>
              </a:rPr>
              <a:t>SAP</a:t>
            </a:r>
            <a:endParaRPr lang="en-GB" sz="700" b="0">
              <a:solidFill>
                <a:schemeClr val="bg1"/>
              </a:solidFill>
              <a:latin typeface="Arial Black" pitchFamily="34" charset="0"/>
              <a:ea typeface="MS PGothic" pitchFamily="34" charset="-128"/>
            </a:endParaRPr>
          </a:p>
        </p:txBody>
      </p:sp>
      <p:sp>
        <p:nvSpPr>
          <p:cNvPr id="63510" name="Rectangle 58"/>
          <p:cNvSpPr>
            <a:spLocks noChangeArrowheads="1"/>
          </p:cNvSpPr>
          <p:nvPr/>
        </p:nvSpPr>
        <p:spPr bwMode="auto">
          <a:xfrm>
            <a:off x="2530475" y="3787775"/>
            <a:ext cx="69850" cy="982663"/>
          </a:xfrm>
          <a:prstGeom prst="rect">
            <a:avLst/>
          </a:prstGeom>
          <a:solidFill>
            <a:srgbClr val="00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FFCC"/>
            </a:extrusionClr>
          </a:sp3d>
        </p:spPr>
        <p:txBody>
          <a:bodyPr vert="eaVert" wrap="none" anchor="ctr">
            <a:flatTx/>
          </a:bodyPr>
          <a:lstStyle/>
          <a:p>
            <a:pPr algn="ctr"/>
            <a:endParaRPr lang="en-US" sz="900">
              <a:solidFill>
                <a:schemeClr val="bg1"/>
              </a:solidFill>
              <a:ea typeface="MS PGothic" pitchFamily="34" charset="-128"/>
            </a:endParaRPr>
          </a:p>
        </p:txBody>
      </p:sp>
      <p:grpSp>
        <p:nvGrpSpPr>
          <p:cNvPr id="63511" name="Group 59"/>
          <p:cNvGrpSpPr>
            <a:grpSpLocks/>
          </p:cNvGrpSpPr>
          <p:nvPr/>
        </p:nvGrpSpPr>
        <p:grpSpPr bwMode="auto">
          <a:xfrm>
            <a:off x="2605088" y="3852863"/>
            <a:ext cx="647700" cy="917575"/>
            <a:chOff x="2067" y="2932"/>
            <a:chExt cx="408" cy="578"/>
          </a:xfrm>
        </p:grpSpPr>
        <p:sp>
          <p:nvSpPr>
            <p:cNvPr id="63576" name="Rectangle 60"/>
            <p:cNvSpPr>
              <a:spLocks noChangeArrowheads="1"/>
            </p:cNvSpPr>
            <p:nvPr/>
          </p:nvSpPr>
          <p:spPr bwMode="auto">
            <a:xfrm>
              <a:off x="2067" y="3204"/>
              <a:ext cx="136" cy="306"/>
            </a:xfrm>
            <a:prstGeom prst="rect">
              <a:avLst/>
            </a:prstGeom>
            <a:solidFill>
              <a:schemeClr val="folHlink"/>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folHlink"/>
              </a:extrusionClr>
            </a:sp3d>
          </p:spPr>
          <p:txBody>
            <a:bodyPr vert="eaVert" wrap="none" anchor="ctr">
              <a:flatTx/>
            </a:bodyPr>
            <a:lstStyle/>
            <a:p>
              <a:pPr algn="ctr"/>
              <a:r>
                <a:rPr lang="en-GB" altLang="ja-JP" sz="900">
                  <a:solidFill>
                    <a:schemeClr val="bg1"/>
                  </a:solidFill>
                  <a:ea typeface="MS PGothic" pitchFamily="34" charset="-128"/>
                </a:rPr>
                <a:t>…</a:t>
              </a:r>
            </a:p>
          </p:txBody>
        </p:sp>
        <p:sp>
          <p:nvSpPr>
            <p:cNvPr id="63577" name="Rectangle 61"/>
            <p:cNvSpPr>
              <a:spLocks noChangeArrowheads="1"/>
            </p:cNvSpPr>
            <p:nvPr/>
          </p:nvSpPr>
          <p:spPr bwMode="auto">
            <a:xfrm>
              <a:off x="2203" y="3204"/>
              <a:ext cx="136" cy="306"/>
            </a:xfrm>
            <a:prstGeom prst="rect">
              <a:avLst/>
            </a:prstGeom>
            <a:solidFill>
              <a:schemeClr val="folHlink"/>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folHlink"/>
              </a:extrusionClr>
            </a:sp3d>
          </p:spPr>
          <p:txBody>
            <a:bodyPr vert="eaVert" wrap="none" anchor="ctr">
              <a:flatTx/>
            </a:bodyPr>
            <a:lstStyle/>
            <a:p>
              <a:pPr algn="ctr"/>
              <a:r>
                <a:rPr lang="en-GB" altLang="ja-JP" sz="900">
                  <a:solidFill>
                    <a:schemeClr val="bg1"/>
                  </a:solidFill>
                  <a:ea typeface="MS PGothic" pitchFamily="34" charset="-128"/>
                </a:rPr>
                <a:t>IR-B</a:t>
              </a:r>
            </a:p>
          </p:txBody>
        </p:sp>
        <p:sp>
          <p:nvSpPr>
            <p:cNvPr id="63578" name="Rectangle 62"/>
            <p:cNvSpPr>
              <a:spLocks noChangeArrowheads="1"/>
            </p:cNvSpPr>
            <p:nvPr/>
          </p:nvSpPr>
          <p:spPr bwMode="auto">
            <a:xfrm>
              <a:off x="2339" y="3204"/>
              <a:ext cx="136" cy="306"/>
            </a:xfrm>
            <a:prstGeom prst="rect">
              <a:avLst/>
            </a:prstGeom>
            <a:solidFill>
              <a:schemeClr val="folHlink"/>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folHlink"/>
              </a:extrusionClr>
            </a:sp3d>
          </p:spPr>
          <p:txBody>
            <a:bodyPr vert="eaVert" wrap="none" anchor="ctr">
              <a:flatTx/>
            </a:bodyPr>
            <a:lstStyle/>
            <a:p>
              <a:pPr algn="ctr"/>
              <a:r>
                <a:rPr lang="en-GB" altLang="ja-JP" sz="900">
                  <a:solidFill>
                    <a:schemeClr val="bg1"/>
                  </a:solidFill>
                  <a:ea typeface="MS PGothic" pitchFamily="34" charset="-128"/>
                </a:rPr>
                <a:t>IR-A</a:t>
              </a:r>
            </a:p>
          </p:txBody>
        </p:sp>
        <p:sp>
          <p:nvSpPr>
            <p:cNvPr id="63579" name="Rectangle 63"/>
            <p:cNvSpPr>
              <a:spLocks noChangeArrowheads="1"/>
            </p:cNvSpPr>
            <p:nvPr/>
          </p:nvSpPr>
          <p:spPr bwMode="auto">
            <a:xfrm>
              <a:off x="2067" y="2932"/>
              <a:ext cx="408" cy="272"/>
            </a:xfrm>
            <a:prstGeom prst="rect">
              <a:avLst/>
            </a:prstGeom>
            <a:solidFill>
              <a:schemeClr val="folHlink"/>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folHlink"/>
              </a:extrusionClr>
            </a:sp3d>
          </p:spPr>
          <p:txBody>
            <a:bodyPr wrap="none" anchor="ctr">
              <a:flatTx/>
            </a:bodyPr>
            <a:lstStyle/>
            <a:p>
              <a:pPr algn="ctr"/>
              <a:r>
                <a:rPr lang="en-US" altLang="ja-JP" sz="900">
                  <a:solidFill>
                    <a:schemeClr val="bg1"/>
                  </a:solidFill>
                  <a:latin typeface="Arial" charset="0"/>
                  <a:ea typeface="MS PGothic" pitchFamily="34" charset="-128"/>
                </a:rPr>
                <a:t>ISO 21214</a:t>
              </a:r>
            </a:p>
            <a:p>
              <a:pPr algn="ctr"/>
              <a:r>
                <a:rPr lang="en-US" altLang="ja-JP" sz="900">
                  <a:solidFill>
                    <a:schemeClr val="bg1"/>
                  </a:solidFill>
                  <a:latin typeface="Arial" charset="0"/>
                  <a:ea typeface="MS PGothic" pitchFamily="34" charset="-128"/>
                </a:rPr>
                <a:t>IR</a:t>
              </a:r>
            </a:p>
            <a:p>
              <a:pPr algn="ctr"/>
              <a:r>
                <a:rPr lang="en-US" altLang="ja-JP" sz="900">
                  <a:solidFill>
                    <a:schemeClr val="bg1"/>
                  </a:solidFill>
                  <a:latin typeface="Arial" charset="0"/>
                  <a:ea typeface="MS PGothic" pitchFamily="34" charset="-128"/>
                </a:rPr>
                <a:t>Manager</a:t>
              </a:r>
              <a:endParaRPr lang="en-GB" altLang="ja-JP" sz="1000">
                <a:solidFill>
                  <a:schemeClr val="bg1"/>
                </a:solidFill>
                <a:ea typeface="MS PGothic" pitchFamily="34" charset="-128"/>
              </a:endParaRPr>
            </a:p>
          </p:txBody>
        </p:sp>
      </p:grpSp>
      <p:sp>
        <p:nvSpPr>
          <p:cNvPr id="63512" name="Rectangle 64"/>
          <p:cNvSpPr>
            <a:spLocks noChangeArrowheads="1"/>
          </p:cNvSpPr>
          <p:nvPr/>
        </p:nvSpPr>
        <p:spPr bwMode="auto">
          <a:xfrm>
            <a:off x="2540000" y="3689350"/>
            <a:ext cx="714375" cy="165100"/>
          </a:xfrm>
          <a:prstGeom prst="rect">
            <a:avLst/>
          </a:prstGeom>
          <a:solidFill>
            <a:srgbClr val="00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FFCC"/>
            </a:extrusionClr>
          </a:sp3d>
        </p:spPr>
        <p:txBody>
          <a:bodyPr wrap="none" anchor="ctr">
            <a:flatTx/>
          </a:bodyPr>
          <a:lstStyle/>
          <a:p>
            <a:pPr algn="ctr"/>
            <a:r>
              <a:rPr lang="en-US" altLang="ja-JP" sz="900">
                <a:solidFill>
                  <a:schemeClr val="bg1"/>
                </a:solidFill>
                <a:latin typeface="Arial" charset="0"/>
                <a:ea typeface="MS PGothic" pitchFamily="34" charset="-128"/>
              </a:rPr>
              <a:t>ISO 21218</a:t>
            </a:r>
            <a:endParaRPr lang="en-GB" sz="900">
              <a:solidFill>
                <a:schemeClr val="bg1"/>
              </a:solidFill>
              <a:ea typeface="MS PGothic" pitchFamily="34" charset="-128"/>
            </a:endParaRPr>
          </a:p>
        </p:txBody>
      </p:sp>
      <p:sp>
        <p:nvSpPr>
          <p:cNvPr id="63513" name="Rectangle 66"/>
          <p:cNvSpPr>
            <a:spLocks noChangeArrowheads="1"/>
          </p:cNvSpPr>
          <p:nvPr/>
        </p:nvSpPr>
        <p:spPr bwMode="auto">
          <a:xfrm>
            <a:off x="3322638" y="3787775"/>
            <a:ext cx="69850" cy="982663"/>
          </a:xfrm>
          <a:prstGeom prst="rect">
            <a:avLst/>
          </a:prstGeom>
          <a:solidFill>
            <a:srgbClr val="00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FFCC"/>
            </a:extrusionClr>
          </a:sp3d>
        </p:spPr>
        <p:txBody>
          <a:bodyPr vert="eaVert" wrap="none" anchor="ctr">
            <a:flatTx/>
          </a:bodyPr>
          <a:lstStyle/>
          <a:p>
            <a:pPr algn="ctr"/>
            <a:endParaRPr lang="en-US" sz="900">
              <a:solidFill>
                <a:schemeClr val="bg1"/>
              </a:solidFill>
              <a:ea typeface="MS PGothic" pitchFamily="34" charset="-128"/>
            </a:endParaRPr>
          </a:p>
        </p:txBody>
      </p:sp>
      <p:grpSp>
        <p:nvGrpSpPr>
          <p:cNvPr id="63514" name="Group 67"/>
          <p:cNvGrpSpPr>
            <a:grpSpLocks/>
          </p:cNvGrpSpPr>
          <p:nvPr/>
        </p:nvGrpSpPr>
        <p:grpSpPr bwMode="auto">
          <a:xfrm>
            <a:off x="3429000" y="3352800"/>
            <a:ext cx="647700" cy="1422400"/>
            <a:chOff x="2657" y="2614"/>
            <a:chExt cx="408" cy="896"/>
          </a:xfrm>
        </p:grpSpPr>
        <p:sp>
          <p:nvSpPr>
            <p:cNvPr id="63571" name="Rectangle 68"/>
            <p:cNvSpPr>
              <a:spLocks noChangeArrowheads="1"/>
            </p:cNvSpPr>
            <p:nvPr/>
          </p:nvSpPr>
          <p:spPr bwMode="auto">
            <a:xfrm>
              <a:off x="2657" y="3204"/>
              <a:ext cx="136" cy="306"/>
            </a:xfrm>
            <a:prstGeom prst="rect">
              <a:avLst/>
            </a:prstGeom>
            <a:solidFill>
              <a:schemeClr val="folHlink"/>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folHlink"/>
              </a:extrusionClr>
            </a:sp3d>
          </p:spPr>
          <p:txBody>
            <a:bodyPr vert="eaVert" wrap="none" anchor="ctr">
              <a:flatTx/>
            </a:bodyPr>
            <a:lstStyle/>
            <a:p>
              <a:pPr algn="ctr"/>
              <a:r>
                <a:rPr lang="en-GB" altLang="ja-JP" sz="900">
                  <a:solidFill>
                    <a:schemeClr val="bg1"/>
                  </a:solidFill>
                  <a:ea typeface="MS PGothic" pitchFamily="34" charset="-128"/>
                </a:rPr>
                <a:t>…</a:t>
              </a:r>
            </a:p>
          </p:txBody>
        </p:sp>
        <p:sp>
          <p:nvSpPr>
            <p:cNvPr id="63572" name="Rectangle 69"/>
            <p:cNvSpPr>
              <a:spLocks noChangeArrowheads="1"/>
            </p:cNvSpPr>
            <p:nvPr/>
          </p:nvSpPr>
          <p:spPr bwMode="auto">
            <a:xfrm>
              <a:off x="2793" y="3204"/>
              <a:ext cx="136" cy="306"/>
            </a:xfrm>
            <a:prstGeom prst="rect">
              <a:avLst/>
            </a:prstGeom>
            <a:solidFill>
              <a:schemeClr val="bg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bg2"/>
              </a:extrusionClr>
            </a:sp3d>
          </p:spPr>
          <p:txBody>
            <a:bodyPr vert="eaVert" wrap="none" anchor="ctr">
              <a:flatTx/>
            </a:bodyPr>
            <a:lstStyle/>
            <a:p>
              <a:pPr algn="ctr"/>
              <a:r>
                <a:rPr lang="en-GB" altLang="ja-JP" sz="900">
                  <a:solidFill>
                    <a:schemeClr val="bg1"/>
                  </a:solidFill>
                  <a:ea typeface="MS PGothic" pitchFamily="34" charset="-128"/>
                </a:rPr>
                <a:t>WiFi</a:t>
              </a:r>
            </a:p>
          </p:txBody>
        </p:sp>
        <p:sp>
          <p:nvSpPr>
            <p:cNvPr id="63573" name="Rectangle 70"/>
            <p:cNvSpPr>
              <a:spLocks noChangeArrowheads="1"/>
            </p:cNvSpPr>
            <p:nvPr/>
          </p:nvSpPr>
          <p:spPr bwMode="auto">
            <a:xfrm>
              <a:off x="2929" y="3204"/>
              <a:ext cx="136" cy="306"/>
            </a:xfrm>
            <a:prstGeom prst="rect">
              <a:avLst/>
            </a:prstGeom>
            <a:solidFill>
              <a:schemeClr val="folHlink"/>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folHlink"/>
              </a:extrusionClr>
            </a:sp3d>
          </p:spPr>
          <p:txBody>
            <a:bodyPr vert="eaVert" wrap="none" anchor="ctr">
              <a:flatTx/>
            </a:bodyPr>
            <a:lstStyle/>
            <a:p>
              <a:pPr algn="ctr"/>
              <a:r>
                <a:rPr lang="en-GB" altLang="ja-JP" sz="900">
                  <a:solidFill>
                    <a:schemeClr val="bg1"/>
                  </a:solidFill>
                  <a:ea typeface="MS PGothic" pitchFamily="34" charset="-128"/>
                </a:rPr>
                <a:t>M5</a:t>
              </a:r>
            </a:p>
          </p:txBody>
        </p:sp>
        <p:sp>
          <p:nvSpPr>
            <p:cNvPr id="63574" name="Rectangle 71"/>
            <p:cNvSpPr>
              <a:spLocks noChangeArrowheads="1"/>
            </p:cNvSpPr>
            <p:nvPr/>
          </p:nvSpPr>
          <p:spPr bwMode="auto">
            <a:xfrm>
              <a:off x="2657" y="2932"/>
              <a:ext cx="408" cy="272"/>
            </a:xfrm>
            <a:prstGeom prst="rect">
              <a:avLst/>
            </a:prstGeom>
            <a:solidFill>
              <a:schemeClr val="folHlink"/>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folHlink"/>
              </a:extrusionClr>
            </a:sp3d>
          </p:spPr>
          <p:txBody>
            <a:bodyPr wrap="none" anchor="ctr">
              <a:flatTx/>
            </a:bodyPr>
            <a:lstStyle/>
            <a:p>
              <a:pPr algn="ctr"/>
              <a:r>
                <a:rPr lang="en-US" altLang="ja-JP" sz="900">
                  <a:solidFill>
                    <a:schemeClr val="bg1"/>
                  </a:solidFill>
                  <a:latin typeface="Arial" charset="0"/>
                  <a:ea typeface="MS PGothic" pitchFamily="34" charset="-128"/>
                </a:rPr>
                <a:t>ISO 21215</a:t>
              </a:r>
            </a:p>
            <a:p>
              <a:pPr algn="ctr"/>
              <a:r>
                <a:rPr lang="en-US" altLang="ja-JP" sz="900">
                  <a:solidFill>
                    <a:schemeClr val="bg1"/>
                  </a:solidFill>
                  <a:latin typeface="Arial" charset="0"/>
                  <a:ea typeface="MS PGothic" pitchFamily="34" charset="-128"/>
                </a:rPr>
                <a:t>W-LAN</a:t>
              </a:r>
            </a:p>
            <a:p>
              <a:pPr algn="ctr"/>
              <a:r>
                <a:rPr lang="en-US" altLang="ja-JP" sz="900">
                  <a:solidFill>
                    <a:schemeClr val="bg1"/>
                  </a:solidFill>
                  <a:latin typeface="Arial" charset="0"/>
                  <a:ea typeface="MS PGothic" pitchFamily="34" charset="-128"/>
                </a:rPr>
                <a:t>Manager</a:t>
              </a:r>
              <a:endParaRPr lang="en-GB" altLang="ja-JP" sz="1000">
                <a:solidFill>
                  <a:schemeClr val="bg1"/>
                </a:solidFill>
                <a:ea typeface="MS PGothic" pitchFamily="34" charset="-128"/>
              </a:endParaRPr>
            </a:p>
          </p:txBody>
        </p:sp>
        <p:sp>
          <p:nvSpPr>
            <p:cNvPr id="63575" name="Oval 72"/>
            <p:cNvSpPr>
              <a:spLocks noChangeArrowheads="1"/>
            </p:cNvSpPr>
            <p:nvPr/>
          </p:nvSpPr>
          <p:spPr bwMode="auto">
            <a:xfrm>
              <a:off x="2793" y="2614"/>
              <a:ext cx="165" cy="97"/>
            </a:xfrm>
            <a:prstGeom prst="ellipse">
              <a:avLst/>
            </a:prstGeom>
            <a:solidFill>
              <a:srgbClr val="FF0000"/>
            </a:solidFill>
            <a:ln w="9525">
              <a:solidFill>
                <a:schemeClr val="tx1"/>
              </a:solidFill>
              <a:round/>
              <a:headEnd/>
              <a:tailEnd/>
            </a:ln>
          </p:spPr>
          <p:txBody>
            <a:bodyPr wrap="none" anchor="ctr"/>
            <a:lstStyle/>
            <a:p>
              <a:pPr algn="ctr"/>
              <a:r>
                <a:rPr lang="nb-NO" sz="700" b="0">
                  <a:solidFill>
                    <a:schemeClr val="bg1"/>
                  </a:solidFill>
                  <a:latin typeface="Arial Black" pitchFamily="34" charset="0"/>
                  <a:ea typeface="MS PGothic" pitchFamily="34" charset="-128"/>
                </a:rPr>
                <a:t>SAP</a:t>
              </a:r>
              <a:endParaRPr lang="en-GB" sz="700" b="0">
                <a:solidFill>
                  <a:schemeClr val="bg1"/>
                </a:solidFill>
                <a:latin typeface="Arial Black" pitchFamily="34" charset="0"/>
                <a:ea typeface="MS PGothic" pitchFamily="34" charset="-128"/>
              </a:endParaRPr>
            </a:p>
          </p:txBody>
        </p:sp>
      </p:grpSp>
      <p:sp>
        <p:nvSpPr>
          <p:cNvPr id="63515" name="Rectangle 73"/>
          <p:cNvSpPr>
            <a:spLocks noChangeArrowheads="1"/>
          </p:cNvSpPr>
          <p:nvPr/>
        </p:nvSpPr>
        <p:spPr bwMode="auto">
          <a:xfrm>
            <a:off x="3332163" y="3689350"/>
            <a:ext cx="714375" cy="165100"/>
          </a:xfrm>
          <a:prstGeom prst="rect">
            <a:avLst/>
          </a:prstGeom>
          <a:solidFill>
            <a:srgbClr val="00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FFCC"/>
            </a:extrusionClr>
          </a:sp3d>
        </p:spPr>
        <p:txBody>
          <a:bodyPr wrap="none" anchor="ctr">
            <a:flatTx/>
          </a:bodyPr>
          <a:lstStyle/>
          <a:p>
            <a:pPr algn="ctr"/>
            <a:r>
              <a:rPr lang="en-US" altLang="ja-JP" sz="900">
                <a:solidFill>
                  <a:schemeClr val="bg1"/>
                </a:solidFill>
                <a:latin typeface="Arial" charset="0"/>
                <a:ea typeface="MS PGothic" pitchFamily="34" charset="-128"/>
              </a:rPr>
              <a:t>ISO 21218</a:t>
            </a:r>
            <a:endParaRPr lang="en-GB" sz="900">
              <a:solidFill>
                <a:schemeClr val="bg1"/>
              </a:solidFill>
              <a:ea typeface="MS PGothic" pitchFamily="34" charset="-128"/>
            </a:endParaRPr>
          </a:p>
        </p:txBody>
      </p:sp>
      <p:sp>
        <p:nvSpPr>
          <p:cNvPr id="63516" name="Rectangle 75"/>
          <p:cNvSpPr>
            <a:spLocks noChangeArrowheads="1"/>
          </p:cNvSpPr>
          <p:nvPr/>
        </p:nvSpPr>
        <p:spPr bwMode="auto">
          <a:xfrm>
            <a:off x="4114800" y="3787775"/>
            <a:ext cx="69850" cy="982663"/>
          </a:xfrm>
          <a:prstGeom prst="rect">
            <a:avLst/>
          </a:prstGeom>
          <a:solidFill>
            <a:srgbClr val="00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FFCC"/>
            </a:extrusionClr>
          </a:sp3d>
        </p:spPr>
        <p:txBody>
          <a:bodyPr vert="eaVert" wrap="none" anchor="ctr">
            <a:flatTx/>
          </a:bodyPr>
          <a:lstStyle/>
          <a:p>
            <a:pPr algn="ctr"/>
            <a:endParaRPr lang="en-US" sz="900">
              <a:solidFill>
                <a:schemeClr val="bg1"/>
              </a:solidFill>
              <a:ea typeface="MS PGothic" pitchFamily="34" charset="-128"/>
            </a:endParaRPr>
          </a:p>
        </p:txBody>
      </p:sp>
      <p:grpSp>
        <p:nvGrpSpPr>
          <p:cNvPr id="63517" name="Group 76"/>
          <p:cNvGrpSpPr>
            <a:grpSpLocks/>
          </p:cNvGrpSpPr>
          <p:nvPr/>
        </p:nvGrpSpPr>
        <p:grpSpPr bwMode="auto">
          <a:xfrm>
            <a:off x="4189413" y="3348038"/>
            <a:ext cx="647700" cy="1422400"/>
            <a:chOff x="3247" y="2614"/>
            <a:chExt cx="408" cy="896"/>
          </a:xfrm>
        </p:grpSpPr>
        <p:sp>
          <p:nvSpPr>
            <p:cNvPr id="63566" name="Rectangle 77"/>
            <p:cNvSpPr>
              <a:spLocks noChangeArrowheads="1"/>
            </p:cNvSpPr>
            <p:nvPr/>
          </p:nvSpPr>
          <p:spPr bwMode="auto">
            <a:xfrm>
              <a:off x="3247" y="3204"/>
              <a:ext cx="136" cy="306"/>
            </a:xfrm>
            <a:prstGeom prst="rect">
              <a:avLst/>
            </a:prstGeom>
            <a:solidFill>
              <a:schemeClr val="bg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bg2"/>
              </a:extrusionClr>
            </a:sp3d>
          </p:spPr>
          <p:txBody>
            <a:bodyPr vert="eaVert" wrap="none" anchor="ctr">
              <a:flatTx/>
            </a:bodyPr>
            <a:lstStyle/>
            <a:p>
              <a:pPr algn="ctr"/>
              <a:r>
                <a:rPr lang="en-GB" altLang="ja-JP" sz="900">
                  <a:solidFill>
                    <a:schemeClr val="bg1"/>
                  </a:solidFill>
                  <a:ea typeface="MS PGothic" pitchFamily="34" charset="-128"/>
                </a:rPr>
                <a:t>RADAR</a:t>
              </a:r>
            </a:p>
          </p:txBody>
        </p:sp>
        <p:sp>
          <p:nvSpPr>
            <p:cNvPr id="63567" name="Rectangle 78"/>
            <p:cNvSpPr>
              <a:spLocks noChangeArrowheads="1"/>
            </p:cNvSpPr>
            <p:nvPr/>
          </p:nvSpPr>
          <p:spPr bwMode="auto">
            <a:xfrm>
              <a:off x="3383" y="3204"/>
              <a:ext cx="136" cy="306"/>
            </a:xfrm>
            <a:prstGeom prst="rect">
              <a:avLst/>
            </a:prstGeom>
            <a:solidFill>
              <a:schemeClr val="folHlink"/>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folHlink"/>
              </a:extrusionClr>
            </a:sp3d>
          </p:spPr>
          <p:txBody>
            <a:bodyPr vert="eaVert" wrap="none" anchor="ctr">
              <a:flatTx/>
            </a:bodyPr>
            <a:lstStyle/>
            <a:p>
              <a:pPr algn="ctr"/>
              <a:r>
                <a:rPr lang="en-GB" altLang="ja-JP" sz="900">
                  <a:solidFill>
                    <a:schemeClr val="bg1"/>
                  </a:solidFill>
                  <a:ea typeface="MS PGothic" pitchFamily="34" charset="-128"/>
                </a:rPr>
                <a:t>MM-J</a:t>
              </a:r>
            </a:p>
          </p:txBody>
        </p:sp>
        <p:sp>
          <p:nvSpPr>
            <p:cNvPr id="63568" name="Rectangle 79"/>
            <p:cNvSpPr>
              <a:spLocks noChangeArrowheads="1"/>
            </p:cNvSpPr>
            <p:nvPr/>
          </p:nvSpPr>
          <p:spPr bwMode="auto">
            <a:xfrm>
              <a:off x="3519" y="3204"/>
              <a:ext cx="136" cy="306"/>
            </a:xfrm>
            <a:prstGeom prst="rect">
              <a:avLst/>
            </a:prstGeom>
            <a:solidFill>
              <a:schemeClr val="folHlink"/>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folHlink"/>
              </a:extrusionClr>
            </a:sp3d>
          </p:spPr>
          <p:txBody>
            <a:bodyPr vert="eaVert" wrap="none" anchor="ctr">
              <a:flatTx/>
            </a:bodyPr>
            <a:lstStyle/>
            <a:p>
              <a:pPr algn="ctr"/>
              <a:r>
                <a:rPr lang="en-GB" altLang="ja-JP" sz="900">
                  <a:solidFill>
                    <a:schemeClr val="bg1"/>
                  </a:solidFill>
                  <a:ea typeface="MS PGothic" pitchFamily="34" charset="-128"/>
                </a:rPr>
                <a:t>MM-E</a:t>
              </a:r>
            </a:p>
          </p:txBody>
        </p:sp>
        <p:sp>
          <p:nvSpPr>
            <p:cNvPr id="63569" name="Rectangle 80"/>
            <p:cNvSpPr>
              <a:spLocks noChangeArrowheads="1"/>
            </p:cNvSpPr>
            <p:nvPr/>
          </p:nvSpPr>
          <p:spPr bwMode="auto">
            <a:xfrm>
              <a:off x="3247" y="2932"/>
              <a:ext cx="408" cy="272"/>
            </a:xfrm>
            <a:prstGeom prst="rect">
              <a:avLst/>
            </a:prstGeom>
            <a:solidFill>
              <a:schemeClr val="folHlink"/>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folHlink"/>
              </a:extrusionClr>
            </a:sp3d>
          </p:spPr>
          <p:txBody>
            <a:bodyPr wrap="none" anchor="ctr">
              <a:flatTx/>
            </a:bodyPr>
            <a:lstStyle/>
            <a:p>
              <a:pPr algn="ctr"/>
              <a:r>
                <a:rPr lang="en-US" altLang="ja-JP" sz="900">
                  <a:solidFill>
                    <a:schemeClr val="bg1"/>
                  </a:solidFill>
                  <a:latin typeface="Arial" charset="0"/>
                  <a:ea typeface="MS PGothic" pitchFamily="34" charset="-128"/>
                </a:rPr>
                <a:t>ISO 21216</a:t>
              </a:r>
            </a:p>
            <a:p>
              <a:pPr algn="ctr"/>
              <a:r>
                <a:rPr lang="en-US" altLang="ja-JP" sz="900">
                  <a:solidFill>
                    <a:schemeClr val="bg1"/>
                  </a:solidFill>
                  <a:latin typeface="Arial" charset="0"/>
                  <a:ea typeface="MS PGothic" pitchFamily="34" charset="-128"/>
                </a:rPr>
                <a:t>Millimeter</a:t>
              </a:r>
            </a:p>
            <a:p>
              <a:pPr algn="ctr"/>
              <a:r>
                <a:rPr lang="en-US" altLang="ja-JP" sz="900">
                  <a:solidFill>
                    <a:schemeClr val="bg1"/>
                  </a:solidFill>
                  <a:latin typeface="Arial" charset="0"/>
                  <a:ea typeface="MS PGothic" pitchFamily="34" charset="-128"/>
                </a:rPr>
                <a:t>Manager</a:t>
              </a:r>
              <a:endParaRPr lang="en-GB" altLang="ja-JP" sz="1000">
                <a:solidFill>
                  <a:schemeClr val="bg1"/>
                </a:solidFill>
                <a:ea typeface="MS PGothic" pitchFamily="34" charset="-128"/>
              </a:endParaRPr>
            </a:p>
          </p:txBody>
        </p:sp>
        <p:sp>
          <p:nvSpPr>
            <p:cNvPr id="63570" name="Oval 81"/>
            <p:cNvSpPr>
              <a:spLocks noChangeArrowheads="1"/>
            </p:cNvSpPr>
            <p:nvPr/>
          </p:nvSpPr>
          <p:spPr bwMode="auto">
            <a:xfrm>
              <a:off x="3383" y="2614"/>
              <a:ext cx="165" cy="97"/>
            </a:xfrm>
            <a:prstGeom prst="ellipse">
              <a:avLst/>
            </a:prstGeom>
            <a:solidFill>
              <a:srgbClr val="FF0000"/>
            </a:solidFill>
            <a:ln w="9525">
              <a:solidFill>
                <a:schemeClr val="tx1"/>
              </a:solidFill>
              <a:round/>
              <a:headEnd/>
              <a:tailEnd/>
            </a:ln>
          </p:spPr>
          <p:txBody>
            <a:bodyPr wrap="none" anchor="ctr"/>
            <a:lstStyle/>
            <a:p>
              <a:pPr algn="ctr"/>
              <a:r>
                <a:rPr lang="nb-NO" sz="700" b="0">
                  <a:solidFill>
                    <a:schemeClr val="bg1"/>
                  </a:solidFill>
                  <a:latin typeface="Arial Black" pitchFamily="34" charset="0"/>
                  <a:ea typeface="MS PGothic" pitchFamily="34" charset="-128"/>
                </a:rPr>
                <a:t>SAP</a:t>
              </a:r>
              <a:endParaRPr lang="en-GB" sz="700" b="0">
                <a:solidFill>
                  <a:schemeClr val="bg1"/>
                </a:solidFill>
                <a:latin typeface="Arial Black" pitchFamily="34" charset="0"/>
                <a:ea typeface="MS PGothic" pitchFamily="34" charset="-128"/>
              </a:endParaRPr>
            </a:p>
          </p:txBody>
        </p:sp>
      </p:grpSp>
      <p:sp>
        <p:nvSpPr>
          <p:cNvPr id="63518" name="Rectangle 82"/>
          <p:cNvSpPr>
            <a:spLocks noChangeArrowheads="1"/>
          </p:cNvSpPr>
          <p:nvPr/>
        </p:nvSpPr>
        <p:spPr bwMode="auto">
          <a:xfrm>
            <a:off x="4124325" y="3689350"/>
            <a:ext cx="714375" cy="165100"/>
          </a:xfrm>
          <a:prstGeom prst="rect">
            <a:avLst/>
          </a:prstGeom>
          <a:solidFill>
            <a:srgbClr val="00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FFCC"/>
            </a:extrusionClr>
          </a:sp3d>
        </p:spPr>
        <p:txBody>
          <a:bodyPr wrap="none" anchor="ctr">
            <a:flatTx/>
          </a:bodyPr>
          <a:lstStyle/>
          <a:p>
            <a:pPr algn="ctr"/>
            <a:r>
              <a:rPr lang="en-US" altLang="ja-JP" sz="900">
                <a:solidFill>
                  <a:schemeClr val="bg1"/>
                </a:solidFill>
                <a:latin typeface="Arial" charset="0"/>
                <a:ea typeface="MS PGothic" pitchFamily="34" charset="-128"/>
              </a:rPr>
              <a:t>ISO 21218</a:t>
            </a:r>
            <a:endParaRPr lang="en-GB" sz="900">
              <a:solidFill>
                <a:schemeClr val="bg1"/>
              </a:solidFill>
              <a:ea typeface="MS PGothic" pitchFamily="34" charset="-128"/>
            </a:endParaRPr>
          </a:p>
        </p:txBody>
      </p:sp>
      <p:sp>
        <p:nvSpPr>
          <p:cNvPr id="63519" name="Rectangle 83"/>
          <p:cNvSpPr>
            <a:spLocks noChangeArrowheads="1"/>
          </p:cNvSpPr>
          <p:nvPr/>
        </p:nvSpPr>
        <p:spPr bwMode="auto">
          <a:xfrm>
            <a:off x="4905375" y="3787775"/>
            <a:ext cx="69850" cy="982663"/>
          </a:xfrm>
          <a:prstGeom prst="rect">
            <a:avLst/>
          </a:prstGeom>
          <a:solidFill>
            <a:srgbClr val="00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FFCC"/>
            </a:extrusionClr>
          </a:sp3d>
        </p:spPr>
        <p:txBody>
          <a:bodyPr vert="eaVert" wrap="none" anchor="ctr">
            <a:flatTx/>
          </a:bodyPr>
          <a:lstStyle/>
          <a:p>
            <a:pPr algn="ctr"/>
            <a:endParaRPr lang="en-US" sz="900">
              <a:solidFill>
                <a:schemeClr val="bg1"/>
              </a:solidFill>
              <a:ea typeface="MS PGothic" pitchFamily="34" charset="-128"/>
            </a:endParaRPr>
          </a:p>
        </p:txBody>
      </p:sp>
      <p:sp>
        <p:nvSpPr>
          <p:cNvPr id="63520" name="Rectangle 85"/>
          <p:cNvSpPr>
            <a:spLocks noChangeArrowheads="1"/>
          </p:cNvSpPr>
          <p:nvPr/>
        </p:nvSpPr>
        <p:spPr bwMode="auto">
          <a:xfrm>
            <a:off x="4981575" y="4284663"/>
            <a:ext cx="215900" cy="485775"/>
          </a:xfrm>
          <a:prstGeom prst="rect">
            <a:avLst/>
          </a:prstGeom>
          <a:solidFill>
            <a:srgbClr val="80808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808080"/>
            </a:extrusionClr>
          </a:sp3d>
        </p:spPr>
        <p:txBody>
          <a:bodyPr vert="eaVert" wrap="none" anchor="ctr">
            <a:flatTx/>
          </a:bodyPr>
          <a:lstStyle/>
          <a:p>
            <a:pPr algn="ctr"/>
            <a:r>
              <a:rPr lang="en-GB" altLang="ja-JP" sz="900">
                <a:solidFill>
                  <a:schemeClr val="bg1"/>
                </a:solidFill>
                <a:ea typeface="MS PGothic" pitchFamily="34" charset="-128"/>
              </a:rPr>
              <a:t>K-DSRC</a:t>
            </a:r>
          </a:p>
        </p:txBody>
      </p:sp>
      <p:sp>
        <p:nvSpPr>
          <p:cNvPr id="63521" name="Rectangle 86"/>
          <p:cNvSpPr>
            <a:spLocks noChangeArrowheads="1"/>
          </p:cNvSpPr>
          <p:nvPr/>
        </p:nvSpPr>
        <p:spPr bwMode="auto">
          <a:xfrm>
            <a:off x="5197475" y="4284663"/>
            <a:ext cx="215900" cy="485775"/>
          </a:xfrm>
          <a:prstGeom prst="rect">
            <a:avLst/>
          </a:prstGeom>
          <a:solidFill>
            <a:srgbClr val="80808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808080"/>
            </a:extrusionClr>
          </a:sp3d>
        </p:spPr>
        <p:txBody>
          <a:bodyPr vert="eaVert" wrap="none" anchor="ctr">
            <a:flatTx/>
          </a:bodyPr>
          <a:lstStyle/>
          <a:p>
            <a:pPr algn="ctr"/>
            <a:r>
              <a:rPr lang="en-GB" altLang="ja-JP" sz="900">
                <a:solidFill>
                  <a:schemeClr val="bg1"/>
                </a:solidFill>
                <a:ea typeface="MS PGothic" pitchFamily="34" charset="-128"/>
              </a:rPr>
              <a:t>J-DSRC</a:t>
            </a:r>
          </a:p>
        </p:txBody>
      </p:sp>
      <p:sp>
        <p:nvSpPr>
          <p:cNvPr id="63522" name="Rectangle 87"/>
          <p:cNvSpPr>
            <a:spLocks noChangeArrowheads="1"/>
          </p:cNvSpPr>
          <p:nvPr/>
        </p:nvSpPr>
        <p:spPr bwMode="auto">
          <a:xfrm>
            <a:off x="5413375" y="4284663"/>
            <a:ext cx="215900" cy="485775"/>
          </a:xfrm>
          <a:prstGeom prst="rect">
            <a:avLst/>
          </a:prstGeom>
          <a:solidFill>
            <a:srgbClr val="80808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808080"/>
            </a:extrusionClr>
          </a:sp3d>
        </p:spPr>
        <p:txBody>
          <a:bodyPr vert="eaVert" wrap="none" anchor="ctr">
            <a:flatTx/>
          </a:bodyPr>
          <a:lstStyle/>
          <a:p>
            <a:pPr algn="ctr"/>
            <a:r>
              <a:rPr lang="en-GB" altLang="ja-JP" sz="900">
                <a:solidFill>
                  <a:schemeClr val="bg1"/>
                </a:solidFill>
                <a:ea typeface="MS PGothic" pitchFamily="34" charset="-128"/>
              </a:rPr>
              <a:t>C-DSRC</a:t>
            </a:r>
          </a:p>
        </p:txBody>
      </p:sp>
      <p:sp>
        <p:nvSpPr>
          <p:cNvPr id="63523" name="Rectangle 88"/>
          <p:cNvSpPr>
            <a:spLocks noChangeArrowheads="1"/>
          </p:cNvSpPr>
          <p:nvPr/>
        </p:nvSpPr>
        <p:spPr bwMode="auto">
          <a:xfrm>
            <a:off x="4981575" y="3995738"/>
            <a:ext cx="647700" cy="288925"/>
          </a:xfrm>
          <a:prstGeom prst="rect">
            <a:avLst/>
          </a:prstGeom>
          <a:solidFill>
            <a:srgbClr val="80808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808080"/>
            </a:extrusionClr>
          </a:sp3d>
        </p:spPr>
        <p:txBody>
          <a:bodyPr wrap="none" anchor="ctr">
            <a:flatTx/>
          </a:bodyPr>
          <a:lstStyle/>
          <a:p>
            <a:pPr algn="ctr"/>
            <a:r>
              <a:rPr lang="en-US" altLang="ja-JP" sz="900">
                <a:solidFill>
                  <a:schemeClr val="bg1"/>
                </a:solidFill>
                <a:latin typeface="Arial" charset="0"/>
                <a:ea typeface="MS PGothic" pitchFamily="34" charset="-128"/>
              </a:rPr>
              <a:t>DSRC </a:t>
            </a:r>
          </a:p>
          <a:p>
            <a:pPr algn="ctr"/>
            <a:r>
              <a:rPr lang="en-US" altLang="ja-JP" sz="900">
                <a:solidFill>
                  <a:schemeClr val="bg1"/>
                </a:solidFill>
                <a:latin typeface="Arial" charset="0"/>
                <a:ea typeface="MS PGothic" pitchFamily="34" charset="-128"/>
              </a:rPr>
              <a:t>ISO15628</a:t>
            </a:r>
            <a:endParaRPr lang="en-GB" altLang="ja-JP" sz="1000">
              <a:solidFill>
                <a:schemeClr val="bg1"/>
              </a:solidFill>
              <a:ea typeface="MS PGothic" pitchFamily="34" charset="-128"/>
            </a:endParaRPr>
          </a:p>
        </p:txBody>
      </p:sp>
      <p:sp>
        <p:nvSpPr>
          <p:cNvPr id="63524" name="Rectangle 89"/>
          <p:cNvSpPr>
            <a:spLocks noChangeArrowheads="1"/>
          </p:cNvSpPr>
          <p:nvPr/>
        </p:nvSpPr>
        <p:spPr bwMode="auto">
          <a:xfrm>
            <a:off x="4981575" y="3871913"/>
            <a:ext cx="647700" cy="123825"/>
          </a:xfrm>
          <a:prstGeom prst="rect">
            <a:avLst/>
          </a:prstGeom>
          <a:solidFill>
            <a:schemeClr val="folHlink"/>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folHlink"/>
            </a:extrusionClr>
          </a:sp3d>
        </p:spPr>
        <p:txBody>
          <a:bodyPr wrap="none" anchor="ctr">
            <a:flatTx/>
          </a:bodyPr>
          <a:lstStyle/>
          <a:p>
            <a:pPr algn="ctr"/>
            <a:r>
              <a:rPr lang="en-US" altLang="ja-JP" sz="900">
                <a:solidFill>
                  <a:schemeClr val="bg1"/>
                </a:solidFill>
                <a:latin typeface="Arial" charset="0"/>
                <a:ea typeface="MS PGothic" pitchFamily="34" charset="-128"/>
              </a:rPr>
              <a:t>ISO 24103</a:t>
            </a:r>
            <a:endParaRPr lang="en-GB" sz="900">
              <a:solidFill>
                <a:schemeClr val="bg1"/>
              </a:solidFill>
              <a:ea typeface="MS PGothic" pitchFamily="34" charset="-128"/>
            </a:endParaRPr>
          </a:p>
        </p:txBody>
      </p:sp>
      <p:sp>
        <p:nvSpPr>
          <p:cNvPr id="63525" name="Oval 90"/>
          <p:cNvSpPr>
            <a:spLocks noChangeArrowheads="1"/>
          </p:cNvSpPr>
          <p:nvPr/>
        </p:nvSpPr>
        <p:spPr bwMode="auto">
          <a:xfrm>
            <a:off x="5197475" y="3348038"/>
            <a:ext cx="261938" cy="153987"/>
          </a:xfrm>
          <a:prstGeom prst="ellipse">
            <a:avLst/>
          </a:prstGeom>
          <a:solidFill>
            <a:srgbClr val="FF0000"/>
          </a:solidFill>
          <a:ln w="9525">
            <a:solidFill>
              <a:schemeClr val="tx1"/>
            </a:solidFill>
            <a:round/>
            <a:headEnd/>
            <a:tailEnd/>
          </a:ln>
        </p:spPr>
        <p:txBody>
          <a:bodyPr wrap="none" anchor="ctr"/>
          <a:lstStyle/>
          <a:p>
            <a:pPr algn="ctr"/>
            <a:r>
              <a:rPr lang="nb-NO" sz="700" b="0">
                <a:solidFill>
                  <a:schemeClr val="bg1"/>
                </a:solidFill>
                <a:latin typeface="Arial Black" pitchFamily="34" charset="0"/>
                <a:ea typeface="MS PGothic" pitchFamily="34" charset="-128"/>
              </a:rPr>
              <a:t>SAP</a:t>
            </a:r>
            <a:endParaRPr lang="en-GB" sz="700" b="0">
              <a:solidFill>
                <a:schemeClr val="bg1"/>
              </a:solidFill>
              <a:latin typeface="Arial Black" pitchFamily="34" charset="0"/>
              <a:ea typeface="MS PGothic" pitchFamily="34" charset="-128"/>
            </a:endParaRPr>
          </a:p>
        </p:txBody>
      </p:sp>
      <p:sp>
        <p:nvSpPr>
          <p:cNvPr id="63526" name="Rectangle 91"/>
          <p:cNvSpPr>
            <a:spLocks noChangeArrowheads="1"/>
          </p:cNvSpPr>
          <p:nvPr/>
        </p:nvSpPr>
        <p:spPr bwMode="auto">
          <a:xfrm>
            <a:off x="4914900" y="3689350"/>
            <a:ext cx="714375" cy="165100"/>
          </a:xfrm>
          <a:prstGeom prst="rect">
            <a:avLst/>
          </a:prstGeom>
          <a:solidFill>
            <a:srgbClr val="00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FFCC"/>
            </a:extrusionClr>
          </a:sp3d>
        </p:spPr>
        <p:txBody>
          <a:bodyPr wrap="none" anchor="ctr">
            <a:flatTx/>
          </a:bodyPr>
          <a:lstStyle/>
          <a:p>
            <a:pPr algn="ctr"/>
            <a:r>
              <a:rPr lang="en-US" altLang="ja-JP" sz="900">
                <a:solidFill>
                  <a:schemeClr val="bg1"/>
                </a:solidFill>
                <a:latin typeface="Arial" charset="0"/>
                <a:ea typeface="MS PGothic" pitchFamily="34" charset="-128"/>
              </a:rPr>
              <a:t>ISO 21218</a:t>
            </a:r>
            <a:endParaRPr lang="en-GB" sz="900">
              <a:solidFill>
                <a:schemeClr val="bg1"/>
              </a:solidFill>
              <a:ea typeface="MS PGothic" pitchFamily="34" charset="-128"/>
            </a:endParaRPr>
          </a:p>
        </p:txBody>
      </p:sp>
      <p:sp>
        <p:nvSpPr>
          <p:cNvPr id="63527" name="Rectangle 93"/>
          <p:cNvSpPr>
            <a:spLocks noChangeArrowheads="1"/>
          </p:cNvSpPr>
          <p:nvPr/>
        </p:nvSpPr>
        <p:spPr bwMode="auto">
          <a:xfrm>
            <a:off x="5697538" y="3787775"/>
            <a:ext cx="69850" cy="982663"/>
          </a:xfrm>
          <a:prstGeom prst="rect">
            <a:avLst/>
          </a:prstGeom>
          <a:solidFill>
            <a:srgbClr val="00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FFCC"/>
            </a:extrusionClr>
          </a:sp3d>
        </p:spPr>
        <p:txBody>
          <a:bodyPr vert="eaVert" wrap="none" anchor="ctr">
            <a:flatTx/>
          </a:bodyPr>
          <a:lstStyle/>
          <a:p>
            <a:pPr algn="ctr"/>
            <a:endParaRPr lang="en-US" sz="900">
              <a:solidFill>
                <a:schemeClr val="bg1"/>
              </a:solidFill>
              <a:ea typeface="MS PGothic" pitchFamily="34" charset="-128"/>
            </a:endParaRPr>
          </a:p>
        </p:txBody>
      </p:sp>
      <p:grpSp>
        <p:nvGrpSpPr>
          <p:cNvPr id="63528" name="Group 94"/>
          <p:cNvGrpSpPr>
            <a:grpSpLocks/>
          </p:cNvGrpSpPr>
          <p:nvPr/>
        </p:nvGrpSpPr>
        <p:grpSpPr bwMode="auto">
          <a:xfrm>
            <a:off x="5791200" y="3352800"/>
            <a:ext cx="647700" cy="1422400"/>
            <a:chOff x="4426" y="2614"/>
            <a:chExt cx="408" cy="896"/>
          </a:xfrm>
        </p:grpSpPr>
        <p:sp>
          <p:nvSpPr>
            <p:cNvPr id="63561" name="Rectangle 95"/>
            <p:cNvSpPr>
              <a:spLocks noChangeArrowheads="1"/>
            </p:cNvSpPr>
            <p:nvPr/>
          </p:nvSpPr>
          <p:spPr bwMode="auto">
            <a:xfrm>
              <a:off x="4426" y="3204"/>
              <a:ext cx="136" cy="306"/>
            </a:xfrm>
            <a:prstGeom prst="rect">
              <a:avLst/>
            </a:prstGeom>
            <a:solidFill>
              <a:schemeClr val="bg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bg2"/>
              </a:extrusionClr>
            </a:sp3d>
          </p:spPr>
          <p:txBody>
            <a:bodyPr vert="eaVert" wrap="none" anchor="ctr">
              <a:flatTx/>
            </a:bodyPr>
            <a:lstStyle/>
            <a:p>
              <a:pPr algn="ctr"/>
              <a:r>
                <a:rPr lang="en-GB" altLang="ja-JP" sz="900">
                  <a:solidFill>
                    <a:schemeClr val="bg1"/>
                  </a:solidFill>
                  <a:ea typeface="MS PGothic" pitchFamily="34" charset="-128"/>
                </a:rPr>
                <a:t>…</a:t>
              </a:r>
            </a:p>
          </p:txBody>
        </p:sp>
        <p:sp>
          <p:nvSpPr>
            <p:cNvPr id="63562" name="Rectangle 96"/>
            <p:cNvSpPr>
              <a:spLocks noChangeArrowheads="1"/>
            </p:cNvSpPr>
            <p:nvPr/>
          </p:nvSpPr>
          <p:spPr bwMode="auto">
            <a:xfrm>
              <a:off x="4562" y="3204"/>
              <a:ext cx="136" cy="306"/>
            </a:xfrm>
            <a:prstGeom prst="rect">
              <a:avLst/>
            </a:prstGeom>
            <a:solidFill>
              <a:schemeClr val="bg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bg2"/>
              </a:extrusionClr>
            </a:sp3d>
          </p:spPr>
          <p:txBody>
            <a:bodyPr vert="eaVert" wrap="none" anchor="ctr">
              <a:flatTx/>
            </a:bodyPr>
            <a:lstStyle/>
            <a:p>
              <a:pPr algn="ctr"/>
              <a:r>
                <a:rPr lang="en-GB" altLang="ja-JP" sz="700">
                  <a:solidFill>
                    <a:schemeClr val="bg1"/>
                  </a:solidFill>
                  <a:ea typeface="MS PGothic" pitchFamily="34" charset="-128"/>
                </a:rPr>
                <a:t>HC-SDMA</a:t>
              </a:r>
            </a:p>
          </p:txBody>
        </p:sp>
        <p:sp>
          <p:nvSpPr>
            <p:cNvPr id="63563" name="Rectangle 97"/>
            <p:cNvSpPr>
              <a:spLocks noChangeArrowheads="1"/>
            </p:cNvSpPr>
            <p:nvPr/>
          </p:nvSpPr>
          <p:spPr bwMode="auto">
            <a:xfrm>
              <a:off x="4698" y="3204"/>
              <a:ext cx="136" cy="306"/>
            </a:xfrm>
            <a:prstGeom prst="rect">
              <a:avLst/>
            </a:prstGeom>
            <a:solidFill>
              <a:schemeClr val="bg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bg2"/>
              </a:extrusionClr>
            </a:sp3d>
          </p:spPr>
          <p:txBody>
            <a:bodyPr vert="eaVert" wrap="none" anchor="ctr">
              <a:flatTx/>
            </a:bodyPr>
            <a:lstStyle/>
            <a:p>
              <a:pPr algn="ctr"/>
              <a:r>
                <a:rPr lang="en-GB" altLang="ja-JP" sz="900">
                  <a:solidFill>
                    <a:schemeClr val="bg1"/>
                  </a:solidFill>
                  <a:ea typeface="MS PGothic" pitchFamily="34" charset="-128"/>
                </a:rPr>
                <a:t>WiMAX</a:t>
              </a:r>
            </a:p>
          </p:txBody>
        </p:sp>
        <p:sp>
          <p:nvSpPr>
            <p:cNvPr id="63564" name="Rectangle 98"/>
            <p:cNvSpPr>
              <a:spLocks noChangeArrowheads="1"/>
            </p:cNvSpPr>
            <p:nvPr/>
          </p:nvSpPr>
          <p:spPr bwMode="auto">
            <a:xfrm>
              <a:off x="4426" y="2932"/>
              <a:ext cx="408" cy="272"/>
            </a:xfrm>
            <a:prstGeom prst="rect">
              <a:avLst/>
            </a:prstGeom>
            <a:solidFill>
              <a:schemeClr val="folHlink"/>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folHlink"/>
              </a:extrusionClr>
            </a:sp3d>
          </p:spPr>
          <p:txBody>
            <a:bodyPr wrap="none" anchor="ctr">
              <a:flatTx/>
            </a:bodyPr>
            <a:lstStyle/>
            <a:p>
              <a:pPr algn="ctr"/>
              <a:r>
                <a:rPr lang="en-US" altLang="ja-JP" sz="900">
                  <a:solidFill>
                    <a:schemeClr val="bg1"/>
                  </a:solidFill>
                  <a:latin typeface="Arial" charset="0"/>
                  <a:ea typeface="MS PGothic" pitchFamily="34" charset="-128"/>
                </a:rPr>
                <a:t>ISO 29283</a:t>
              </a:r>
            </a:p>
            <a:p>
              <a:pPr algn="ctr"/>
              <a:r>
                <a:rPr lang="en-US" altLang="ja-JP" sz="900">
                  <a:solidFill>
                    <a:schemeClr val="bg1"/>
                  </a:solidFill>
                  <a:latin typeface="Arial" charset="0"/>
                  <a:ea typeface="MS PGothic" pitchFamily="34" charset="-128"/>
                </a:rPr>
                <a:t>W-MAN</a:t>
              </a:r>
            </a:p>
            <a:p>
              <a:pPr algn="ctr"/>
              <a:r>
                <a:rPr lang="en-US" altLang="ja-JP" sz="900">
                  <a:solidFill>
                    <a:schemeClr val="bg1"/>
                  </a:solidFill>
                  <a:latin typeface="Arial" charset="0"/>
                  <a:ea typeface="MS PGothic" pitchFamily="34" charset="-128"/>
                </a:rPr>
                <a:t>Manager</a:t>
              </a:r>
              <a:endParaRPr lang="en-GB" altLang="ja-JP" sz="1000">
                <a:solidFill>
                  <a:schemeClr val="bg1"/>
                </a:solidFill>
                <a:ea typeface="MS PGothic" pitchFamily="34" charset="-128"/>
              </a:endParaRPr>
            </a:p>
          </p:txBody>
        </p:sp>
        <p:sp>
          <p:nvSpPr>
            <p:cNvPr id="63565" name="Oval 99"/>
            <p:cNvSpPr>
              <a:spLocks noChangeArrowheads="1"/>
            </p:cNvSpPr>
            <p:nvPr/>
          </p:nvSpPr>
          <p:spPr bwMode="auto">
            <a:xfrm>
              <a:off x="4562" y="2614"/>
              <a:ext cx="165" cy="97"/>
            </a:xfrm>
            <a:prstGeom prst="ellipse">
              <a:avLst/>
            </a:prstGeom>
            <a:solidFill>
              <a:srgbClr val="FF0000"/>
            </a:solidFill>
            <a:ln w="9525">
              <a:solidFill>
                <a:schemeClr val="tx1"/>
              </a:solidFill>
              <a:round/>
              <a:headEnd/>
              <a:tailEnd/>
            </a:ln>
          </p:spPr>
          <p:txBody>
            <a:bodyPr wrap="none" anchor="ctr"/>
            <a:lstStyle/>
            <a:p>
              <a:pPr algn="ctr"/>
              <a:r>
                <a:rPr lang="nb-NO" sz="700" b="0">
                  <a:solidFill>
                    <a:schemeClr val="bg1"/>
                  </a:solidFill>
                  <a:latin typeface="Arial Black" pitchFamily="34" charset="0"/>
                  <a:ea typeface="MS PGothic" pitchFamily="34" charset="-128"/>
                </a:rPr>
                <a:t>SAP</a:t>
              </a:r>
              <a:endParaRPr lang="en-GB" sz="700" b="0">
                <a:solidFill>
                  <a:schemeClr val="bg1"/>
                </a:solidFill>
                <a:latin typeface="Arial Black" pitchFamily="34" charset="0"/>
                <a:ea typeface="MS PGothic" pitchFamily="34" charset="-128"/>
              </a:endParaRPr>
            </a:p>
          </p:txBody>
        </p:sp>
      </p:grpSp>
      <p:sp>
        <p:nvSpPr>
          <p:cNvPr id="63529" name="Rectangle 100"/>
          <p:cNvSpPr>
            <a:spLocks noChangeArrowheads="1"/>
          </p:cNvSpPr>
          <p:nvPr/>
        </p:nvSpPr>
        <p:spPr bwMode="auto">
          <a:xfrm>
            <a:off x="5707063" y="3689350"/>
            <a:ext cx="714375" cy="165100"/>
          </a:xfrm>
          <a:prstGeom prst="rect">
            <a:avLst/>
          </a:prstGeom>
          <a:solidFill>
            <a:srgbClr val="00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FFCC"/>
            </a:extrusionClr>
          </a:sp3d>
        </p:spPr>
        <p:txBody>
          <a:bodyPr wrap="none" anchor="ctr">
            <a:flatTx/>
          </a:bodyPr>
          <a:lstStyle/>
          <a:p>
            <a:pPr algn="ctr"/>
            <a:r>
              <a:rPr lang="en-US" altLang="ja-JP" sz="900">
                <a:solidFill>
                  <a:schemeClr val="bg1"/>
                </a:solidFill>
                <a:latin typeface="Arial" charset="0"/>
                <a:ea typeface="MS PGothic" pitchFamily="34" charset="-128"/>
              </a:rPr>
              <a:t>ISO 21218</a:t>
            </a:r>
            <a:endParaRPr lang="en-GB" sz="900">
              <a:solidFill>
                <a:schemeClr val="bg1"/>
              </a:solidFill>
              <a:ea typeface="MS PGothic" pitchFamily="34" charset="-128"/>
            </a:endParaRPr>
          </a:p>
        </p:txBody>
      </p:sp>
      <p:sp>
        <p:nvSpPr>
          <p:cNvPr id="63530" name="Rectangle 102"/>
          <p:cNvSpPr>
            <a:spLocks noChangeArrowheads="1"/>
          </p:cNvSpPr>
          <p:nvPr/>
        </p:nvSpPr>
        <p:spPr bwMode="auto">
          <a:xfrm>
            <a:off x="6494463" y="3787775"/>
            <a:ext cx="69850" cy="982663"/>
          </a:xfrm>
          <a:prstGeom prst="rect">
            <a:avLst/>
          </a:prstGeom>
          <a:solidFill>
            <a:srgbClr val="00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FFCC"/>
            </a:extrusionClr>
          </a:sp3d>
        </p:spPr>
        <p:txBody>
          <a:bodyPr vert="eaVert" wrap="none" anchor="ctr">
            <a:flatTx/>
          </a:bodyPr>
          <a:lstStyle/>
          <a:p>
            <a:pPr algn="ctr"/>
            <a:endParaRPr lang="en-US" sz="900">
              <a:solidFill>
                <a:schemeClr val="bg1"/>
              </a:solidFill>
              <a:ea typeface="MS PGothic" pitchFamily="34" charset="-128"/>
            </a:endParaRPr>
          </a:p>
        </p:txBody>
      </p:sp>
      <p:grpSp>
        <p:nvGrpSpPr>
          <p:cNvPr id="63531" name="Group 103"/>
          <p:cNvGrpSpPr>
            <a:grpSpLocks/>
          </p:cNvGrpSpPr>
          <p:nvPr/>
        </p:nvGrpSpPr>
        <p:grpSpPr bwMode="auto">
          <a:xfrm>
            <a:off x="6565900" y="3348038"/>
            <a:ext cx="647700" cy="1422400"/>
            <a:chOff x="5012" y="2614"/>
            <a:chExt cx="408" cy="896"/>
          </a:xfrm>
        </p:grpSpPr>
        <p:sp>
          <p:nvSpPr>
            <p:cNvPr id="63556" name="Rectangle 104"/>
            <p:cNvSpPr>
              <a:spLocks noChangeArrowheads="1"/>
            </p:cNvSpPr>
            <p:nvPr/>
          </p:nvSpPr>
          <p:spPr bwMode="auto">
            <a:xfrm>
              <a:off x="5012" y="3204"/>
              <a:ext cx="136" cy="306"/>
            </a:xfrm>
            <a:prstGeom prst="rect">
              <a:avLst/>
            </a:prstGeom>
            <a:solidFill>
              <a:schemeClr val="bg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bg2"/>
              </a:extrusionClr>
            </a:sp3d>
          </p:spPr>
          <p:txBody>
            <a:bodyPr vert="eaVert" wrap="none" anchor="ctr">
              <a:flatTx/>
            </a:bodyPr>
            <a:lstStyle/>
            <a:p>
              <a:pPr algn="ctr"/>
              <a:r>
                <a:rPr lang="en-GB" altLang="ja-JP" sz="900">
                  <a:solidFill>
                    <a:schemeClr val="bg1"/>
                  </a:solidFill>
                  <a:ea typeface="MS PGothic" pitchFamily="34" charset="-128"/>
                </a:rPr>
                <a:t>…</a:t>
              </a:r>
            </a:p>
          </p:txBody>
        </p:sp>
        <p:sp>
          <p:nvSpPr>
            <p:cNvPr id="63557" name="Rectangle 105"/>
            <p:cNvSpPr>
              <a:spLocks noChangeArrowheads="1"/>
            </p:cNvSpPr>
            <p:nvPr/>
          </p:nvSpPr>
          <p:spPr bwMode="auto">
            <a:xfrm>
              <a:off x="5148" y="3204"/>
              <a:ext cx="136" cy="306"/>
            </a:xfrm>
            <a:prstGeom prst="rect">
              <a:avLst/>
            </a:prstGeom>
            <a:solidFill>
              <a:schemeClr val="bg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bg2"/>
              </a:extrusionClr>
            </a:sp3d>
          </p:spPr>
          <p:txBody>
            <a:bodyPr vert="eaVert" wrap="none" anchor="ctr">
              <a:flatTx/>
            </a:bodyPr>
            <a:lstStyle/>
            <a:p>
              <a:pPr algn="ctr"/>
              <a:r>
                <a:rPr lang="en-GB" altLang="ja-JP" sz="900">
                  <a:solidFill>
                    <a:schemeClr val="bg1"/>
                  </a:solidFill>
                  <a:ea typeface="MS PGothic" pitchFamily="34" charset="-128"/>
                </a:rPr>
                <a:t>DAB</a:t>
              </a:r>
            </a:p>
          </p:txBody>
        </p:sp>
        <p:sp>
          <p:nvSpPr>
            <p:cNvPr id="63558" name="Rectangle 106"/>
            <p:cNvSpPr>
              <a:spLocks noChangeArrowheads="1"/>
            </p:cNvSpPr>
            <p:nvPr/>
          </p:nvSpPr>
          <p:spPr bwMode="auto">
            <a:xfrm>
              <a:off x="5284" y="3204"/>
              <a:ext cx="136" cy="306"/>
            </a:xfrm>
            <a:prstGeom prst="rect">
              <a:avLst/>
            </a:prstGeom>
            <a:solidFill>
              <a:schemeClr val="bg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bg2"/>
              </a:extrusionClr>
            </a:sp3d>
          </p:spPr>
          <p:txBody>
            <a:bodyPr vert="eaVert" wrap="none" anchor="ctr">
              <a:flatTx/>
            </a:bodyPr>
            <a:lstStyle/>
            <a:p>
              <a:pPr algn="ctr"/>
              <a:r>
                <a:rPr lang="en-GB" altLang="ja-JP" sz="900">
                  <a:solidFill>
                    <a:schemeClr val="bg1"/>
                  </a:solidFill>
                  <a:ea typeface="MS PGothic" pitchFamily="34" charset="-128"/>
                </a:rPr>
                <a:t>GPS</a:t>
              </a:r>
            </a:p>
          </p:txBody>
        </p:sp>
        <p:sp>
          <p:nvSpPr>
            <p:cNvPr id="63559" name="Rectangle 107"/>
            <p:cNvSpPr>
              <a:spLocks noChangeArrowheads="1"/>
            </p:cNvSpPr>
            <p:nvPr/>
          </p:nvSpPr>
          <p:spPr bwMode="auto">
            <a:xfrm>
              <a:off x="5012" y="2932"/>
              <a:ext cx="408" cy="272"/>
            </a:xfrm>
            <a:prstGeom prst="rect">
              <a:avLst/>
            </a:prstGeom>
            <a:solidFill>
              <a:schemeClr val="folHlink"/>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folHlink"/>
              </a:extrusionClr>
            </a:sp3d>
          </p:spPr>
          <p:txBody>
            <a:bodyPr wrap="none" anchor="ctr">
              <a:flatTx/>
            </a:bodyPr>
            <a:lstStyle/>
            <a:p>
              <a:pPr algn="ctr"/>
              <a:r>
                <a:rPr lang="en-US" altLang="ja-JP" sz="900">
                  <a:solidFill>
                    <a:schemeClr val="bg1"/>
                  </a:solidFill>
                  <a:latin typeface="Arial" charset="0"/>
                  <a:ea typeface="MS PGothic" pitchFamily="34" charset="-128"/>
                </a:rPr>
                <a:t>ISO 24xxx</a:t>
              </a:r>
            </a:p>
            <a:p>
              <a:pPr algn="ctr"/>
              <a:r>
                <a:rPr lang="en-US" altLang="ja-JP" sz="900">
                  <a:solidFill>
                    <a:schemeClr val="bg1"/>
                  </a:solidFill>
                  <a:latin typeface="Arial" charset="0"/>
                  <a:ea typeface="MS PGothic" pitchFamily="34" charset="-128"/>
                </a:rPr>
                <a:t>Broadcast</a:t>
              </a:r>
            </a:p>
            <a:p>
              <a:pPr algn="ctr"/>
              <a:r>
                <a:rPr lang="en-US" altLang="ja-JP" sz="900">
                  <a:solidFill>
                    <a:schemeClr val="bg1"/>
                  </a:solidFill>
                  <a:latin typeface="Arial" charset="0"/>
                  <a:ea typeface="MS PGothic" pitchFamily="34" charset="-128"/>
                </a:rPr>
                <a:t>Manager</a:t>
              </a:r>
              <a:endParaRPr lang="en-GB" altLang="ja-JP" sz="1000">
                <a:solidFill>
                  <a:schemeClr val="bg1"/>
                </a:solidFill>
                <a:ea typeface="MS PGothic" pitchFamily="34" charset="-128"/>
              </a:endParaRPr>
            </a:p>
          </p:txBody>
        </p:sp>
        <p:sp>
          <p:nvSpPr>
            <p:cNvPr id="63560" name="Oval 108"/>
            <p:cNvSpPr>
              <a:spLocks noChangeArrowheads="1"/>
            </p:cNvSpPr>
            <p:nvPr/>
          </p:nvSpPr>
          <p:spPr bwMode="auto">
            <a:xfrm>
              <a:off x="5148" y="2614"/>
              <a:ext cx="165" cy="97"/>
            </a:xfrm>
            <a:prstGeom prst="ellipse">
              <a:avLst/>
            </a:prstGeom>
            <a:solidFill>
              <a:srgbClr val="FF0000"/>
            </a:solidFill>
            <a:ln w="9525">
              <a:solidFill>
                <a:schemeClr val="tx1"/>
              </a:solidFill>
              <a:round/>
              <a:headEnd/>
              <a:tailEnd/>
            </a:ln>
          </p:spPr>
          <p:txBody>
            <a:bodyPr wrap="none" anchor="ctr"/>
            <a:lstStyle/>
            <a:p>
              <a:pPr algn="ctr"/>
              <a:r>
                <a:rPr lang="nb-NO" sz="700" b="0">
                  <a:solidFill>
                    <a:schemeClr val="bg1"/>
                  </a:solidFill>
                  <a:latin typeface="Arial Black" pitchFamily="34" charset="0"/>
                  <a:ea typeface="MS PGothic" pitchFamily="34" charset="-128"/>
                </a:rPr>
                <a:t>SAP</a:t>
              </a:r>
              <a:endParaRPr lang="en-GB" sz="700" b="0">
                <a:solidFill>
                  <a:schemeClr val="bg1"/>
                </a:solidFill>
                <a:latin typeface="Arial Black" pitchFamily="34" charset="0"/>
                <a:ea typeface="MS PGothic" pitchFamily="34" charset="-128"/>
              </a:endParaRPr>
            </a:p>
          </p:txBody>
        </p:sp>
      </p:grpSp>
      <p:sp>
        <p:nvSpPr>
          <p:cNvPr id="63532" name="Rectangle 109"/>
          <p:cNvSpPr>
            <a:spLocks noChangeArrowheads="1"/>
          </p:cNvSpPr>
          <p:nvPr/>
        </p:nvSpPr>
        <p:spPr bwMode="auto">
          <a:xfrm>
            <a:off x="6503988" y="3689350"/>
            <a:ext cx="714375" cy="165100"/>
          </a:xfrm>
          <a:prstGeom prst="rect">
            <a:avLst/>
          </a:prstGeom>
          <a:solidFill>
            <a:srgbClr val="00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FFCC"/>
            </a:extrusionClr>
          </a:sp3d>
        </p:spPr>
        <p:txBody>
          <a:bodyPr wrap="none" anchor="ctr">
            <a:flatTx/>
          </a:bodyPr>
          <a:lstStyle/>
          <a:p>
            <a:pPr algn="ctr"/>
            <a:r>
              <a:rPr lang="en-US" altLang="ja-JP" sz="900">
                <a:solidFill>
                  <a:schemeClr val="bg1"/>
                </a:solidFill>
                <a:latin typeface="Arial" charset="0"/>
                <a:ea typeface="MS PGothic" pitchFamily="34" charset="-128"/>
              </a:rPr>
              <a:t>ISO 21218</a:t>
            </a:r>
            <a:endParaRPr lang="en-GB" sz="900">
              <a:solidFill>
                <a:schemeClr val="bg1"/>
              </a:solidFill>
              <a:ea typeface="MS PGothic" pitchFamily="34" charset="-128"/>
            </a:endParaRPr>
          </a:p>
        </p:txBody>
      </p:sp>
      <p:sp>
        <p:nvSpPr>
          <p:cNvPr id="63533" name="Rectangle 111"/>
          <p:cNvSpPr>
            <a:spLocks noChangeArrowheads="1"/>
          </p:cNvSpPr>
          <p:nvPr/>
        </p:nvSpPr>
        <p:spPr bwMode="auto">
          <a:xfrm>
            <a:off x="7281863" y="3787775"/>
            <a:ext cx="69850" cy="982663"/>
          </a:xfrm>
          <a:prstGeom prst="rect">
            <a:avLst/>
          </a:prstGeom>
          <a:solidFill>
            <a:srgbClr val="00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FFCC"/>
            </a:extrusionClr>
          </a:sp3d>
        </p:spPr>
        <p:txBody>
          <a:bodyPr vert="eaVert" wrap="none" anchor="ctr">
            <a:flatTx/>
          </a:bodyPr>
          <a:lstStyle/>
          <a:p>
            <a:pPr algn="ctr"/>
            <a:endParaRPr lang="en-US" sz="900">
              <a:solidFill>
                <a:schemeClr val="bg1"/>
              </a:solidFill>
              <a:ea typeface="MS PGothic" pitchFamily="34" charset="-128"/>
            </a:endParaRPr>
          </a:p>
        </p:txBody>
      </p:sp>
      <p:grpSp>
        <p:nvGrpSpPr>
          <p:cNvPr id="63534" name="Group 112"/>
          <p:cNvGrpSpPr>
            <a:grpSpLocks/>
          </p:cNvGrpSpPr>
          <p:nvPr/>
        </p:nvGrpSpPr>
        <p:grpSpPr bwMode="auto">
          <a:xfrm>
            <a:off x="7358063" y="3348038"/>
            <a:ext cx="647700" cy="1422400"/>
            <a:chOff x="5012" y="2614"/>
            <a:chExt cx="408" cy="896"/>
          </a:xfrm>
        </p:grpSpPr>
        <p:sp>
          <p:nvSpPr>
            <p:cNvPr id="63551" name="Rectangle 113"/>
            <p:cNvSpPr>
              <a:spLocks noChangeArrowheads="1"/>
            </p:cNvSpPr>
            <p:nvPr/>
          </p:nvSpPr>
          <p:spPr bwMode="auto">
            <a:xfrm>
              <a:off x="5012" y="3204"/>
              <a:ext cx="136" cy="306"/>
            </a:xfrm>
            <a:prstGeom prst="rect">
              <a:avLst/>
            </a:prstGeom>
            <a:solidFill>
              <a:schemeClr val="bg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bg2"/>
              </a:extrusionClr>
            </a:sp3d>
          </p:spPr>
          <p:txBody>
            <a:bodyPr vert="eaVert" wrap="none" anchor="ctr">
              <a:flatTx/>
            </a:bodyPr>
            <a:lstStyle/>
            <a:p>
              <a:pPr algn="ctr"/>
              <a:r>
                <a:rPr lang="en-GB" altLang="ja-JP" sz="900">
                  <a:solidFill>
                    <a:schemeClr val="bg1"/>
                  </a:solidFill>
                  <a:ea typeface="MS PGothic" pitchFamily="34" charset="-128"/>
                </a:rPr>
                <a:t>…</a:t>
              </a:r>
            </a:p>
          </p:txBody>
        </p:sp>
        <p:sp>
          <p:nvSpPr>
            <p:cNvPr id="63552" name="Rectangle 114"/>
            <p:cNvSpPr>
              <a:spLocks noChangeArrowheads="1"/>
            </p:cNvSpPr>
            <p:nvPr/>
          </p:nvSpPr>
          <p:spPr bwMode="auto">
            <a:xfrm>
              <a:off x="5148" y="3204"/>
              <a:ext cx="136" cy="306"/>
            </a:xfrm>
            <a:prstGeom prst="rect">
              <a:avLst/>
            </a:prstGeom>
            <a:solidFill>
              <a:schemeClr val="bg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bg2"/>
              </a:extrusionClr>
            </a:sp3d>
          </p:spPr>
          <p:txBody>
            <a:bodyPr vert="eaVert" wrap="none" anchor="ctr">
              <a:flatTx/>
            </a:bodyPr>
            <a:lstStyle/>
            <a:p>
              <a:pPr algn="ctr"/>
              <a:r>
                <a:rPr lang="en-GB" altLang="ja-JP" sz="900">
                  <a:solidFill>
                    <a:schemeClr val="bg1"/>
                  </a:solidFill>
                  <a:ea typeface="MS PGothic" pitchFamily="34" charset="-128"/>
                </a:rPr>
                <a:t>W-USB</a:t>
              </a:r>
            </a:p>
          </p:txBody>
        </p:sp>
        <p:sp>
          <p:nvSpPr>
            <p:cNvPr id="63553" name="Rectangle 115"/>
            <p:cNvSpPr>
              <a:spLocks noChangeArrowheads="1"/>
            </p:cNvSpPr>
            <p:nvPr/>
          </p:nvSpPr>
          <p:spPr bwMode="auto">
            <a:xfrm>
              <a:off x="5284" y="3204"/>
              <a:ext cx="136" cy="306"/>
            </a:xfrm>
            <a:prstGeom prst="rect">
              <a:avLst/>
            </a:prstGeom>
            <a:solidFill>
              <a:schemeClr val="bg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bg2"/>
              </a:extrusionClr>
            </a:sp3d>
          </p:spPr>
          <p:txBody>
            <a:bodyPr vert="eaVert" wrap="none" anchor="ctr">
              <a:flatTx/>
            </a:bodyPr>
            <a:lstStyle/>
            <a:p>
              <a:pPr algn="ctr"/>
              <a:r>
                <a:rPr lang="en-GB" altLang="ja-JP" sz="900">
                  <a:solidFill>
                    <a:schemeClr val="bg1"/>
                  </a:solidFill>
                  <a:ea typeface="MS PGothic" pitchFamily="34" charset="-128"/>
                </a:rPr>
                <a:t>BlueT</a:t>
              </a:r>
            </a:p>
          </p:txBody>
        </p:sp>
        <p:sp>
          <p:nvSpPr>
            <p:cNvPr id="63554" name="Rectangle 116"/>
            <p:cNvSpPr>
              <a:spLocks noChangeArrowheads="1"/>
            </p:cNvSpPr>
            <p:nvPr/>
          </p:nvSpPr>
          <p:spPr bwMode="auto">
            <a:xfrm>
              <a:off x="5012" y="2932"/>
              <a:ext cx="408" cy="272"/>
            </a:xfrm>
            <a:prstGeom prst="rect">
              <a:avLst/>
            </a:prstGeom>
            <a:solidFill>
              <a:schemeClr val="folHlink"/>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folHlink"/>
              </a:extrusionClr>
            </a:sp3d>
          </p:spPr>
          <p:txBody>
            <a:bodyPr wrap="none" anchor="ctr">
              <a:flatTx/>
            </a:bodyPr>
            <a:lstStyle/>
            <a:p>
              <a:pPr algn="ctr"/>
              <a:r>
                <a:rPr lang="en-US" altLang="ja-JP" sz="900">
                  <a:solidFill>
                    <a:schemeClr val="bg1"/>
                  </a:solidFill>
                  <a:latin typeface="Arial" charset="0"/>
                  <a:ea typeface="MS PGothic" pitchFamily="34" charset="-128"/>
                </a:rPr>
                <a:t>ISO 24xxx</a:t>
              </a:r>
            </a:p>
            <a:p>
              <a:pPr algn="ctr"/>
              <a:r>
                <a:rPr lang="en-US" altLang="ja-JP" sz="900">
                  <a:solidFill>
                    <a:schemeClr val="bg1"/>
                  </a:solidFill>
                  <a:latin typeface="Arial" charset="0"/>
                  <a:ea typeface="MS PGothic" pitchFamily="34" charset="-128"/>
                </a:rPr>
                <a:t>PAN</a:t>
              </a:r>
            </a:p>
            <a:p>
              <a:pPr algn="ctr"/>
              <a:r>
                <a:rPr lang="en-US" altLang="ja-JP" sz="900">
                  <a:solidFill>
                    <a:schemeClr val="bg1"/>
                  </a:solidFill>
                  <a:latin typeface="Arial" charset="0"/>
                  <a:ea typeface="MS PGothic" pitchFamily="34" charset="-128"/>
                </a:rPr>
                <a:t>Manager</a:t>
              </a:r>
              <a:endParaRPr lang="en-GB" altLang="ja-JP" sz="1000">
                <a:solidFill>
                  <a:schemeClr val="bg1"/>
                </a:solidFill>
                <a:ea typeface="MS PGothic" pitchFamily="34" charset="-128"/>
              </a:endParaRPr>
            </a:p>
          </p:txBody>
        </p:sp>
        <p:sp>
          <p:nvSpPr>
            <p:cNvPr id="63555" name="Oval 117"/>
            <p:cNvSpPr>
              <a:spLocks noChangeArrowheads="1"/>
            </p:cNvSpPr>
            <p:nvPr/>
          </p:nvSpPr>
          <p:spPr bwMode="auto">
            <a:xfrm>
              <a:off x="5148" y="2614"/>
              <a:ext cx="165" cy="97"/>
            </a:xfrm>
            <a:prstGeom prst="ellipse">
              <a:avLst/>
            </a:prstGeom>
            <a:solidFill>
              <a:srgbClr val="FF0000"/>
            </a:solidFill>
            <a:ln w="9525">
              <a:solidFill>
                <a:schemeClr val="tx1"/>
              </a:solidFill>
              <a:round/>
              <a:headEnd/>
              <a:tailEnd/>
            </a:ln>
          </p:spPr>
          <p:txBody>
            <a:bodyPr wrap="none" anchor="ctr"/>
            <a:lstStyle/>
            <a:p>
              <a:pPr algn="ctr"/>
              <a:r>
                <a:rPr lang="nb-NO" sz="700" b="0">
                  <a:solidFill>
                    <a:schemeClr val="bg1"/>
                  </a:solidFill>
                  <a:latin typeface="Arial Black" pitchFamily="34" charset="0"/>
                  <a:ea typeface="MS PGothic" pitchFamily="34" charset="-128"/>
                </a:rPr>
                <a:t>SAP</a:t>
              </a:r>
              <a:endParaRPr lang="en-GB" sz="700" b="0">
                <a:solidFill>
                  <a:schemeClr val="bg1"/>
                </a:solidFill>
                <a:latin typeface="Arial Black" pitchFamily="34" charset="0"/>
                <a:ea typeface="MS PGothic" pitchFamily="34" charset="-128"/>
              </a:endParaRPr>
            </a:p>
          </p:txBody>
        </p:sp>
      </p:grpSp>
      <p:sp>
        <p:nvSpPr>
          <p:cNvPr id="63535" name="Rectangle 118"/>
          <p:cNvSpPr>
            <a:spLocks noChangeArrowheads="1"/>
          </p:cNvSpPr>
          <p:nvPr/>
        </p:nvSpPr>
        <p:spPr bwMode="auto">
          <a:xfrm>
            <a:off x="7291388" y="3689350"/>
            <a:ext cx="714375" cy="165100"/>
          </a:xfrm>
          <a:prstGeom prst="rect">
            <a:avLst/>
          </a:prstGeom>
          <a:solidFill>
            <a:srgbClr val="00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FFCC"/>
            </a:extrusionClr>
          </a:sp3d>
        </p:spPr>
        <p:txBody>
          <a:bodyPr wrap="none" anchor="ctr">
            <a:flatTx/>
          </a:bodyPr>
          <a:lstStyle/>
          <a:p>
            <a:pPr algn="ctr"/>
            <a:r>
              <a:rPr lang="en-US" altLang="ja-JP" sz="900">
                <a:solidFill>
                  <a:schemeClr val="bg1"/>
                </a:solidFill>
                <a:latin typeface="Arial" charset="0"/>
                <a:ea typeface="MS PGothic" pitchFamily="34" charset="-128"/>
              </a:rPr>
              <a:t>ISO 21218</a:t>
            </a:r>
            <a:endParaRPr lang="en-GB" sz="900">
              <a:solidFill>
                <a:schemeClr val="bg1"/>
              </a:solidFill>
              <a:ea typeface="MS PGothic" pitchFamily="34" charset="-128"/>
            </a:endParaRPr>
          </a:p>
        </p:txBody>
      </p:sp>
      <p:sp>
        <p:nvSpPr>
          <p:cNvPr id="63536" name="Rectangle 120"/>
          <p:cNvSpPr>
            <a:spLocks noChangeArrowheads="1"/>
          </p:cNvSpPr>
          <p:nvPr/>
        </p:nvSpPr>
        <p:spPr bwMode="auto">
          <a:xfrm>
            <a:off x="8069263" y="3787775"/>
            <a:ext cx="69850" cy="982663"/>
          </a:xfrm>
          <a:prstGeom prst="rect">
            <a:avLst/>
          </a:prstGeom>
          <a:solidFill>
            <a:srgbClr val="00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FFCC"/>
            </a:extrusionClr>
          </a:sp3d>
        </p:spPr>
        <p:txBody>
          <a:bodyPr vert="eaVert" wrap="none" anchor="ctr">
            <a:flatTx/>
          </a:bodyPr>
          <a:lstStyle/>
          <a:p>
            <a:pPr algn="ctr"/>
            <a:endParaRPr lang="en-US" sz="900">
              <a:solidFill>
                <a:schemeClr val="bg1"/>
              </a:solidFill>
              <a:ea typeface="MS PGothic" pitchFamily="34" charset="-128"/>
            </a:endParaRPr>
          </a:p>
        </p:txBody>
      </p:sp>
      <p:grpSp>
        <p:nvGrpSpPr>
          <p:cNvPr id="63537" name="Group 121"/>
          <p:cNvGrpSpPr>
            <a:grpSpLocks/>
          </p:cNvGrpSpPr>
          <p:nvPr/>
        </p:nvGrpSpPr>
        <p:grpSpPr bwMode="auto">
          <a:xfrm>
            <a:off x="8145463" y="3348038"/>
            <a:ext cx="647700" cy="1422400"/>
            <a:chOff x="5012" y="2614"/>
            <a:chExt cx="408" cy="896"/>
          </a:xfrm>
        </p:grpSpPr>
        <p:sp>
          <p:nvSpPr>
            <p:cNvPr id="63546" name="Rectangle 122"/>
            <p:cNvSpPr>
              <a:spLocks noChangeArrowheads="1"/>
            </p:cNvSpPr>
            <p:nvPr/>
          </p:nvSpPr>
          <p:spPr bwMode="auto">
            <a:xfrm>
              <a:off x="5012" y="3204"/>
              <a:ext cx="136" cy="306"/>
            </a:xfrm>
            <a:prstGeom prst="rect">
              <a:avLst/>
            </a:prstGeom>
            <a:solidFill>
              <a:schemeClr val="bg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bg2"/>
              </a:extrusionClr>
            </a:sp3d>
          </p:spPr>
          <p:txBody>
            <a:bodyPr vert="eaVert" wrap="none" anchor="ctr">
              <a:flatTx/>
            </a:bodyPr>
            <a:lstStyle/>
            <a:p>
              <a:pPr algn="ctr"/>
              <a:r>
                <a:rPr lang="en-GB" altLang="ja-JP" sz="900">
                  <a:solidFill>
                    <a:schemeClr val="bg1"/>
                  </a:solidFill>
                  <a:ea typeface="MS PGothic" pitchFamily="34" charset="-128"/>
                </a:rPr>
                <a:t>Ether</a:t>
              </a:r>
            </a:p>
          </p:txBody>
        </p:sp>
        <p:sp>
          <p:nvSpPr>
            <p:cNvPr id="63547" name="Rectangle 123"/>
            <p:cNvSpPr>
              <a:spLocks noChangeArrowheads="1"/>
            </p:cNvSpPr>
            <p:nvPr/>
          </p:nvSpPr>
          <p:spPr bwMode="auto">
            <a:xfrm>
              <a:off x="5148" y="3204"/>
              <a:ext cx="136" cy="306"/>
            </a:xfrm>
            <a:prstGeom prst="rect">
              <a:avLst/>
            </a:prstGeom>
            <a:solidFill>
              <a:schemeClr val="bg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bg2"/>
              </a:extrusionClr>
            </a:sp3d>
          </p:spPr>
          <p:txBody>
            <a:bodyPr vert="eaVert" wrap="none" anchor="ctr">
              <a:flatTx/>
            </a:bodyPr>
            <a:lstStyle/>
            <a:p>
              <a:pPr algn="ctr"/>
              <a:r>
                <a:rPr lang="en-GB" altLang="ja-JP" sz="900">
                  <a:solidFill>
                    <a:schemeClr val="bg1"/>
                  </a:solidFill>
                  <a:ea typeface="MS PGothic" pitchFamily="34" charset="-128"/>
                </a:rPr>
                <a:t>AMIC</a:t>
              </a:r>
            </a:p>
          </p:txBody>
        </p:sp>
        <p:sp>
          <p:nvSpPr>
            <p:cNvPr id="63548" name="Rectangle 124"/>
            <p:cNvSpPr>
              <a:spLocks noChangeArrowheads="1"/>
            </p:cNvSpPr>
            <p:nvPr/>
          </p:nvSpPr>
          <p:spPr bwMode="auto">
            <a:xfrm>
              <a:off x="5284" y="3204"/>
              <a:ext cx="136" cy="306"/>
            </a:xfrm>
            <a:prstGeom prst="rect">
              <a:avLst/>
            </a:prstGeom>
            <a:solidFill>
              <a:schemeClr val="bg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bg2"/>
              </a:extrusionClr>
            </a:sp3d>
          </p:spPr>
          <p:txBody>
            <a:bodyPr vert="eaVert" wrap="none" anchor="ctr">
              <a:flatTx/>
            </a:bodyPr>
            <a:lstStyle/>
            <a:p>
              <a:pPr algn="ctr"/>
              <a:r>
                <a:rPr lang="en-GB" altLang="ja-JP" sz="900">
                  <a:solidFill>
                    <a:schemeClr val="bg1"/>
                  </a:solidFill>
                  <a:ea typeface="MS PGothic" pitchFamily="34" charset="-128"/>
                </a:rPr>
                <a:t>CAN</a:t>
              </a:r>
            </a:p>
          </p:txBody>
        </p:sp>
        <p:sp>
          <p:nvSpPr>
            <p:cNvPr id="63549" name="Rectangle 125"/>
            <p:cNvSpPr>
              <a:spLocks noChangeArrowheads="1"/>
            </p:cNvSpPr>
            <p:nvPr/>
          </p:nvSpPr>
          <p:spPr bwMode="auto">
            <a:xfrm>
              <a:off x="5012" y="2932"/>
              <a:ext cx="408" cy="272"/>
            </a:xfrm>
            <a:prstGeom prst="rect">
              <a:avLst/>
            </a:prstGeom>
            <a:solidFill>
              <a:schemeClr val="folHlink"/>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folHlink"/>
              </a:extrusionClr>
            </a:sp3d>
          </p:spPr>
          <p:txBody>
            <a:bodyPr wrap="none" anchor="ctr">
              <a:flatTx/>
            </a:bodyPr>
            <a:lstStyle/>
            <a:p>
              <a:pPr algn="ctr"/>
              <a:r>
                <a:rPr lang="en-US" altLang="ja-JP" sz="900">
                  <a:solidFill>
                    <a:schemeClr val="bg1"/>
                  </a:solidFill>
                  <a:latin typeface="Arial" charset="0"/>
                  <a:ea typeface="MS PGothic" pitchFamily="34" charset="-128"/>
                </a:rPr>
                <a:t>ISO 24xxx</a:t>
              </a:r>
            </a:p>
            <a:p>
              <a:pPr algn="ctr"/>
              <a:r>
                <a:rPr lang="en-US" altLang="ja-JP" sz="900">
                  <a:solidFill>
                    <a:schemeClr val="bg1"/>
                  </a:solidFill>
                  <a:latin typeface="Arial" charset="0"/>
                  <a:ea typeface="MS PGothic" pitchFamily="34" charset="-128"/>
                </a:rPr>
                <a:t>Wired</a:t>
              </a:r>
            </a:p>
            <a:p>
              <a:pPr algn="ctr"/>
              <a:r>
                <a:rPr lang="en-US" altLang="ja-JP" sz="900">
                  <a:solidFill>
                    <a:schemeClr val="bg1"/>
                  </a:solidFill>
                  <a:latin typeface="Arial" charset="0"/>
                  <a:ea typeface="MS PGothic" pitchFamily="34" charset="-128"/>
                </a:rPr>
                <a:t>Manager</a:t>
              </a:r>
              <a:endParaRPr lang="en-GB" altLang="ja-JP" sz="1000">
                <a:solidFill>
                  <a:schemeClr val="bg1"/>
                </a:solidFill>
                <a:ea typeface="MS PGothic" pitchFamily="34" charset="-128"/>
              </a:endParaRPr>
            </a:p>
          </p:txBody>
        </p:sp>
        <p:sp>
          <p:nvSpPr>
            <p:cNvPr id="63550" name="Oval 126"/>
            <p:cNvSpPr>
              <a:spLocks noChangeArrowheads="1"/>
            </p:cNvSpPr>
            <p:nvPr/>
          </p:nvSpPr>
          <p:spPr bwMode="auto">
            <a:xfrm>
              <a:off x="5148" y="2614"/>
              <a:ext cx="165" cy="97"/>
            </a:xfrm>
            <a:prstGeom prst="ellipse">
              <a:avLst/>
            </a:prstGeom>
            <a:solidFill>
              <a:srgbClr val="FF0000"/>
            </a:solidFill>
            <a:ln w="9525">
              <a:solidFill>
                <a:schemeClr val="tx1"/>
              </a:solidFill>
              <a:round/>
              <a:headEnd/>
              <a:tailEnd/>
            </a:ln>
          </p:spPr>
          <p:txBody>
            <a:bodyPr wrap="none" anchor="ctr"/>
            <a:lstStyle/>
            <a:p>
              <a:pPr algn="ctr"/>
              <a:r>
                <a:rPr lang="nb-NO" sz="700" b="0">
                  <a:solidFill>
                    <a:schemeClr val="bg1"/>
                  </a:solidFill>
                  <a:latin typeface="Arial Black" pitchFamily="34" charset="0"/>
                  <a:ea typeface="MS PGothic" pitchFamily="34" charset="-128"/>
                </a:rPr>
                <a:t>SAP</a:t>
              </a:r>
              <a:endParaRPr lang="en-GB" sz="700" b="0">
                <a:solidFill>
                  <a:schemeClr val="bg1"/>
                </a:solidFill>
                <a:latin typeface="Arial Black" pitchFamily="34" charset="0"/>
                <a:ea typeface="MS PGothic" pitchFamily="34" charset="-128"/>
              </a:endParaRPr>
            </a:p>
          </p:txBody>
        </p:sp>
      </p:grpSp>
      <p:sp>
        <p:nvSpPr>
          <p:cNvPr id="63538" name="Rectangle 127"/>
          <p:cNvSpPr>
            <a:spLocks noChangeArrowheads="1"/>
          </p:cNvSpPr>
          <p:nvPr/>
        </p:nvSpPr>
        <p:spPr bwMode="auto">
          <a:xfrm>
            <a:off x="8078788" y="3689350"/>
            <a:ext cx="714375" cy="165100"/>
          </a:xfrm>
          <a:prstGeom prst="rect">
            <a:avLst/>
          </a:prstGeom>
          <a:solidFill>
            <a:srgbClr val="00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FFCC"/>
            </a:extrusionClr>
          </a:sp3d>
        </p:spPr>
        <p:txBody>
          <a:bodyPr wrap="none" anchor="ctr">
            <a:flatTx/>
          </a:bodyPr>
          <a:lstStyle/>
          <a:p>
            <a:pPr algn="ctr"/>
            <a:r>
              <a:rPr lang="en-US" altLang="ja-JP" sz="900">
                <a:solidFill>
                  <a:schemeClr val="bg1"/>
                </a:solidFill>
                <a:latin typeface="Arial" charset="0"/>
                <a:ea typeface="MS PGothic" pitchFamily="34" charset="-128"/>
              </a:rPr>
              <a:t>ISO 21218</a:t>
            </a:r>
            <a:endParaRPr lang="en-GB" sz="900">
              <a:solidFill>
                <a:schemeClr val="bg1"/>
              </a:solidFill>
              <a:ea typeface="MS PGothic" pitchFamily="34" charset="-128"/>
            </a:endParaRPr>
          </a:p>
        </p:txBody>
      </p:sp>
      <p:sp>
        <p:nvSpPr>
          <p:cNvPr id="63539" name="Oval 130"/>
          <p:cNvSpPr>
            <a:spLocks noChangeArrowheads="1"/>
          </p:cNvSpPr>
          <p:nvPr/>
        </p:nvSpPr>
        <p:spPr bwMode="auto">
          <a:xfrm>
            <a:off x="2816225" y="2401888"/>
            <a:ext cx="261938" cy="152400"/>
          </a:xfrm>
          <a:prstGeom prst="ellipse">
            <a:avLst/>
          </a:prstGeom>
          <a:solidFill>
            <a:srgbClr val="CC0000"/>
          </a:solidFill>
          <a:ln w="9525">
            <a:solidFill>
              <a:schemeClr val="tx1"/>
            </a:solidFill>
            <a:round/>
            <a:headEnd/>
            <a:tailEnd/>
          </a:ln>
        </p:spPr>
        <p:txBody>
          <a:bodyPr wrap="none" anchor="ctr"/>
          <a:lstStyle/>
          <a:p>
            <a:pPr algn="ctr"/>
            <a:r>
              <a:rPr lang="nb-NO" sz="700" b="0">
                <a:solidFill>
                  <a:schemeClr val="bg1"/>
                </a:solidFill>
                <a:latin typeface="Arial Black" pitchFamily="34" charset="0"/>
                <a:ea typeface="MS PGothic" pitchFamily="34" charset="-128"/>
              </a:rPr>
              <a:t>SAP</a:t>
            </a:r>
            <a:endParaRPr lang="en-GB" sz="700" b="0">
              <a:solidFill>
                <a:schemeClr val="bg1"/>
              </a:solidFill>
              <a:latin typeface="Arial Black" pitchFamily="34" charset="0"/>
              <a:ea typeface="MS PGothic" pitchFamily="34" charset="-128"/>
            </a:endParaRPr>
          </a:p>
        </p:txBody>
      </p:sp>
      <p:sp>
        <p:nvSpPr>
          <p:cNvPr id="63540" name="Oval 133"/>
          <p:cNvSpPr>
            <a:spLocks noChangeArrowheads="1"/>
          </p:cNvSpPr>
          <p:nvPr/>
        </p:nvSpPr>
        <p:spPr bwMode="auto">
          <a:xfrm>
            <a:off x="881063" y="5943600"/>
            <a:ext cx="261937" cy="152400"/>
          </a:xfrm>
          <a:prstGeom prst="ellipse">
            <a:avLst/>
          </a:prstGeom>
          <a:solidFill>
            <a:srgbClr val="CC0000"/>
          </a:solidFill>
          <a:ln w="9525">
            <a:solidFill>
              <a:schemeClr val="tx1"/>
            </a:solidFill>
            <a:round/>
            <a:headEnd/>
            <a:tailEnd/>
          </a:ln>
        </p:spPr>
        <p:txBody>
          <a:bodyPr wrap="none" anchor="ctr"/>
          <a:lstStyle/>
          <a:p>
            <a:pPr algn="ctr"/>
            <a:r>
              <a:rPr lang="nb-NO" sz="700" b="0">
                <a:solidFill>
                  <a:schemeClr val="bg1"/>
                </a:solidFill>
                <a:latin typeface="Arial Black" pitchFamily="34" charset="0"/>
                <a:ea typeface="MS PGothic" pitchFamily="34" charset="-128"/>
              </a:rPr>
              <a:t>SAP</a:t>
            </a:r>
            <a:endParaRPr lang="en-GB" sz="700" b="0">
              <a:solidFill>
                <a:schemeClr val="bg1"/>
              </a:solidFill>
              <a:latin typeface="Arial Black" pitchFamily="34" charset="0"/>
              <a:ea typeface="MS PGothic" pitchFamily="34" charset="-128"/>
            </a:endParaRPr>
          </a:p>
        </p:txBody>
      </p:sp>
      <p:sp>
        <p:nvSpPr>
          <p:cNvPr id="63541" name="Oval 134"/>
          <p:cNvSpPr>
            <a:spLocks noChangeArrowheads="1"/>
          </p:cNvSpPr>
          <p:nvPr/>
        </p:nvSpPr>
        <p:spPr bwMode="auto">
          <a:xfrm>
            <a:off x="3168650" y="5943600"/>
            <a:ext cx="260350" cy="150813"/>
          </a:xfrm>
          <a:prstGeom prst="ellipse">
            <a:avLst/>
          </a:prstGeom>
          <a:solidFill>
            <a:schemeClr val="accent2"/>
          </a:solidFill>
          <a:ln w="9525">
            <a:solidFill>
              <a:schemeClr val="tx1"/>
            </a:solidFill>
            <a:round/>
            <a:headEnd/>
            <a:tailEnd/>
          </a:ln>
        </p:spPr>
        <p:txBody>
          <a:bodyPr wrap="none" anchor="ctr"/>
          <a:lstStyle/>
          <a:p>
            <a:pPr algn="ctr"/>
            <a:r>
              <a:rPr lang="nb-NO" sz="700" b="0">
                <a:solidFill>
                  <a:schemeClr val="bg1"/>
                </a:solidFill>
                <a:latin typeface="Arial Black" pitchFamily="34" charset="0"/>
                <a:ea typeface="MS PGothic" pitchFamily="34" charset="-128"/>
              </a:rPr>
              <a:t>SAP</a:t>
            </a:r>
            <a:endParaRPr lang="en-GB" sz="700" b="0">
              <a:solidFill>
                <a:schemeClr val="bg1"/>
              </a:solidFill>
              <a:latin typeface="Arial Black" pitchFamily="34" charset="0"/>
              <a:ea typeface="MS PGothic" pitchFamily="34" charset="-128"/>
            </a:endParaRPr>
          </a:p>
        </p:txBody>
      </p:sp>
      <p:sp>
        <p:nvSpPr>
          <p:cNvPr id="63542" name="Text Box 135"/>
          <p:cNvSpPr txBox="1">
            <a:spLocks noChangeArrowheads="1"/>
          </p:cNvSpPr>
          <p:nvPr/>
        </p:nvSpPr>
        <p:spPr bwMode="auto">
          <a:xfrm>
            <a:off x="1225550" y="5867400"/>
            <a:ext cx="1212850" cy="366713"/>
          </a:xfrm>
          <a:prstGeom prst="rect">
            <a:avLst/>
          </a:prstGeom>
          <a:noFill/>
          <a:ln w="9525">
            <a:noFill/>
            <a:miter lim="800000"/>
            <a:headEnd/>
            <a:tailEnd/>
          </a:ln>
        </p:spPr>
        <p:txBody>
          <a:bodyPr wrap="none">
            <a:spAutoFit/>
          </a:bodyPr>
          <a:lstStyle/>
          <a:p>
            <a:r>
              <a:rPr lang="en-GB" sz="1800">
                <a:latin typeface="Arial" charset="0"/>
              </a:rPr>
              <a:t>Data SAP</a:t>
            </a:r>
          </a:p>
        </p:txBody>
      </p:sp>
      <p:sp>
        <p:nvSpPr>
          <p:cNvPr id="63543" name="Text Box 136"/>
          <p:cNvSpPr txBox="1">
            <a:spLocks noChangeArrowheads="1"/>
          </p:cNvSpPr>
          <p:nvPr/>
        </p:nvSpPr>
        <p:spPr bwMode="auto">
          <a:xfrm>
            <a:off x="3600450" y="5867400"/>
            <a:ext cx="2114550" cy="366713"/>
          </a:xfrm>
          <a:prstGeom prst="rect">
            <a:avLst/>
          </a:prstGeom>
          <a:noFill/>
          <a:ln w="9525">
            <a:noFill/>
            <a:miter lim="800000"/>
            <a:headEnd/>
            <a:tailEnd/>
          </a:ln>
        </p:spPr>
        <p:txBody>
          <a:bodyPr wrap="none">
            <a:spAutoFit/>
          </a:bodyPr>
          <a:lstStyle/>
          <a:p>
            <a:r>
              <a:rPr lang="en-GB" sz="1800">
                <a:latin typeface="Arial" charset="0"/>
              </a:rPr>
              <a:t>Management SAP</a:t>
            </a:r>
          </a:p>
        </p:txBody>
      </p:sp>
      <p:sp>
        <p:nvSpPr>
          <p:cNvPr id="63544" name="Text Box 137"/>
          <p:cNvSpPr txBox="1">
            <a:spLocks noChangeArrowheads="1"/>
          </p:cNvSpPr>
          <p:nvPr/>
        </p:nvSpPr>
        <p:spPr bwMode="auto">
          <a:xfrm>
            <a:off x="6096000" y="5305425"/>
            <a:ext cx="2846388" cy="396875"/>
          </a:xfrm>
          <a:prstGeom prst="rect">
            <a:avLst/>
          </a:prstGeom>
          <a:noFill/>
          <a:ln w="9525">
            <a:noFill/>
            <a:miter lim="800000"/>
            <a:headEnd/>
            <a:tailEnd/>
          </a:ln>
        </p:spPr>
        <p:txBody>
          <a:bodyPr wrap="none">
            <a:spAutoFit/>
          </a:bodyPr>
          <a:lstStyle/>
          <a:p>
            <a:r>
              <a:rPr lang="en-US" sz="2000"/>
              <a:t>Implements Virtual CIs!</a:t>
            </a:r>
          </a:p>
        </p:txBody>
      </p:sp>
      <p:sp>
        <p:nvSpPr>
          <p:cNvPr id="63545" name="Oval 139"/>
          <p:cNvSpPr>
            <a:spLocks noChangeArrowheads="1"/>
          </p:cNvSpPr>
          <p:nvPr/>
        </p:nvSpPr>
        <p:spPr bwMode="auto">
          <a:xfrm>
            <a:off x="3276600" y="3505200"/>
            <a:ext cx="914400" cy="1676400"/>
          </a:xfrm>
          <a:prstGeom prst="ellipse">
            <a:avLst/>
          </a:prstGeom>
          <a:noFill/>
          <a:ln w="38100">
            <a:solidFill>
              <a:srgbClr val="FF0000"/>
            </a:solidFill>
            <a:round/>
            <a:headEnd/>
            <a:tailEnd/>
          </a:ln>
        </p:spPr>
        <p:txBody>
          <a:bodyPr wrap="none" anchor="ct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5" name="Title 1"/>
          <p:cNvSpPr>
            <a:spLocks noGrp="1"/>
          </p:cNvSpPr>
          <p:nvPr>
            <p:ph type="title" idx="4294967295"/>
          </p:nvPr>
        </p:nvSpPr>
        <p:spPr>
          <a:xfrm>
            <a:off x="685800" y="381000"/>
            <a:ext cx="7772400" cy="1066800"/>
          </a:xfrm>
        </p:spPr>
        <p:txBody>
          <a:bodyPr/>
          <a:lstStyle/>
          <a:p>
            <a:r>
              <a:rPr lang="en-US" smtClean="0"/>
              <a:t>ITS station (ITS-S) Path Selection </a:t>
            </a:r>
          </a:p>
        </p:txBody>
      </p:sp>
      <p:sp>
        <p:nvSpPr>
          <p:cNvPr id="75786" name="Date Placeholder 3"/>
          <p:cNvSpPr txBox="1">
            <a:spLocks noGrp="1"/>
          </p:cNvSpPr>
          <p:nvPr/>
        </p:nvSpPr>
        <p:spPr bwMode="auto">
          <a:xfrm>
            <a:off x="696913" y="333375"/>
            <a:ext cx="955675" cy="276225"/>
          </a:xfrm>
          <a:prstGeom prst="rect">
            <a:avLst/>
          </a:prstGeom>
          <a:noFill/>
          <a:ln w="9525">
            <a:noFill/>
            <a:miter lim="800000"/>
            <a:headEnd/>
            <a:tailEnd/>
          </a:ln>
        </p:spPr>
        <p:txBody>
          <a:bodyPr wrap="none" lIns="0" tIns="0" rIns="0" bIns="0" anchor="b">
            <a:spAutoFit/>
          </a:bodyPr>
          <a:lstStyle/>
          <a:p>
            <a:pPr eaLnBrk="0" hangingPunct="0"/>
            <a:r>
              <a:rPr lang="en-US" sz="1800"/>
              <a:t>July 2015</a:t>
            </a:r>
          </a:p>
        </p:txBody>
      </p:sp>
      <p:sp>
        <p:nvSpPr>
          <p:cNvPr id="75787" name="Footer Placeholder 4"/>
          <p:cNvSpPr txBox="1">
            <a:spLocks noGrp="1"/>
          </p:cNvSpPr>
          <p:nvPr/>
        </p:nvSpPr>
        <p:spPr bwMode="auto">
          <a:xfrm>
            <a:off x="8077200" y="6475413"/>
            <a:ext cx="466725" cy="182562"/>
          </a:xfrm>
          <a:prstGeom prst="rect">
            <a:avLst/>
          </a:prstGeom>
          <a:noFill/>
          <a:ln w="9525">
            <a:noFill/>
            <a:miter lim="800000"/>
            <a:headEnd/>
            <a:tailEnd/>
          </a:ln>
        </p:spPr>
        <p:txBody>
          <a:bodyPr wrap="none" lIns="0" tIns="0" rIns="0" bIns="0">
            <a:spAutoFit/>
          </a:bodyPr>
          <a:lstStyle/>
          <a:p>
            <a:pPr algn="r" eaLnBrk="0" hangingPunct="0"/>
            <a:r>
              <a:rPr lang="en-US" sz="1200" b="0"/>
              <a:t>Adrian Stephens, Intel Corporation</a:t>
            </a:r>
          </a:p>
        </p:txBody>
      </p:sp>
      <p:sp>
        <p:nvSpPr>
          <p:cNvPr id="75788" name="Slide Number Placeholder 5"/>
          <p:cNvSpPr txBox="1">
            <a:spLocks noGrp="1"/>
          </p:cNvSpPr>
          <p:nvPr/>
        </p:nvSpPr>
        <p:spPr bwMode="auto">
          <a:xfrm>
            <a:off x="4357688" y="6475413"/>
            <a:ext cx="504825" cy="182562"/>
          </a:xfrm>
          <a:prstGeom prst="rect">
            <a:avLst/>
          </a:prstGeom>
          <a:noFill/>
          <a:ln w="9525">
            <a:noFill/>
            <a:miter lim="800000"/>
            <a:headEnd/>
            <a:tailEnd/>
          </a:ln>
        </p:spPr>
        <p:txBody>
          <a:bodyPr wrap="none" lIns="0" tIns="0" rIns="0" bIns="0">
            <a:spAutoFit/>
          </a:bodyPr>
          <a:lstStyle/>
          <a:p>
            <a:pPr algn="ctr" eaLnBrk="0" hangingPunct="0"/>
            <a:r>
              <a:rPr lang="en-US" sz="1200" b="0"/>
              <a:t>Slide </a:t>
            </a:r>
            <a:fld id="{B90A4747-DD80-49F1-BA5A-776DE29D2036}" type="slidenum">
              <a:rPr lang="en-US" sz="1200" b="0"/>
              <a:pPr algn="ctr" eaLnBrk="0" hangingPunct="0"/>
              <a:t>24</a:t>
            </a:fld>
            <a:endParaRPr lang="en-US" sz="1200" b="0"/>
          </a:p>
        </p:txBody>
      </p:sp>
      <p:sp>
        <p:nvSpPr>
          <p:cNvPr id="75789" name="Text Box 7"/>
          <p:cNvSpPr txBox="1">
            <a:spLocks noChangeArrowheads="1"/>
          </p:cNvSpPr>
          <p:nvPr/>
        </p:nvSpPr>
        <p:spPr bwMode="auto">
          <a:xfrm>
            <a:off x="3886200" y="5805488"/>
            <a:ext cx="4953000" cy="366712"/>
          </a:xfrm>
          <a:prstGeom prst="rect">
            <a:avLst/>
          </a:prstGeom>
          <a:noFill/>
          <a:ln w="9525">
            <a:noFill/>
            <a:miter lim="800000"/>
            <a:headEnd/>
            <a:tailEnd/>
          </a:ln>
        </p:spPr>
        <p:txBody>
          <a:bodyPr>
            <a:spAutoFit/>
          </a:bodyPr>
          <a:lstStyle/>
          <a:p>
            <a:r>
              <a:rPr lang="en-US" sz="1800" b="0"/>
              <a:t>[ISO 21217, ISO 17429, ISO 24102-x]</a:t>
            </a:r>
          </a:p>
        </p:txBody>
      </p:sp>
      <p:graphicFrame>
        <p:nvGraphicFramePr>
          <p:cNvPr id="75784" name="Object 8"/>
          <p:cNvGraphicFramePr>
            <a:graphicFrameLocks noChangeAspect="1"/>
          </p:cNvGraphicFramePr>
          <p:nvPr/>
        </p:nvGraphicFramePr>
        <p:xfrm>
          <a:off x="1406525" y="1257300"/>
          <a:ext cx="6330950" cy="4343400"/>
        </p:xfrm>
        <a:graphic>
          <a:graphicData uri="http://schemas.openxmlformats.org/presentationml/2006/ole">
            <mc:AlternateContent xmlns:mc="http://schemas.openxmlformats.org/markup-compatibility/2006">
              <mc:Choice xmlns:v="urn:schemas-microsoft-com:vml" Requires="v">
                <p:oleObj spid="_x0000_s75786" name="Visio" r:id="rId3" imgW="6331700" imgH="4342680" progId="Visio.Drawing.11">
                  <p:embed/>
                </p:oleObj>
              </mc:Choice>
              <mc:Fallback>
                <p:oleObj name="Visio" r:id="rId3" imgW="6331700" imgH="4342680" progId="Visio.Drawing.11">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6525" y="1257300"/>
                        <a:ext cx="633095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idx="4294967295"/>
          </p:nvPr>
        </p:nvSpPr>
        <p:spPr>
          <a:xfrm>
            <a:off x="685800" y="685800"/>
            <a:ext cx="7772400" cy="685800"/>
          </a:xfrm>
        </p:spPr>
        <p:txBody>
          <a:bodyPr/>
          <a:lstStyle/>
          <a:p>
            <a:r>
              <a:rPr lang="en-US" smtClean="0"/>
              <a:t>ITS-S Subsystems</a:t>
            </a:r>
          </a:p>
        </p:txBody>
      </p:sp>
      <p:sp>
        <p:nvSpPr>
          <p:cNvPr id="76802" name="Date Placeholder 3"/>
          <p:cNvSpPr txBox="1">
            <a:spLocks noGrp="1"/>
          </p:cNvSpPr>
          <p:nvPr/>
        </p:nvSpPr>
        <p:spPr bwMode="auto">
          <a:xfrm>
            <a:off x="696913" y="333375"/>
            <a:ext cx="955675" cy="276225"/>
          </a:xfrm>
          <a:prstGeom prst="rect">
            <a:avLst/>
          </a:prstGeom>
          <a:noFill/>
          <a:ln w="9525">
            <a:noFill/>
            <a:miter lim="800000"/>
            <a:headEnd/>
            <a:tailEnd/>
          </a:ln>
        </p:spPr>
        <p:txBody>
          <a:bodyPr wrap="none" lIns="0" tIns="0" rIns="0" bIns="0" anchor="b">
            <a:spAutoFit/>
          </a:bodyPr>
          <a:lstStyle/>
          <a:p>
            <a:pPr eaLnBrk="0" hangingPunct="0"/>
            <a:r>
              <a:rPr lang="en-US" sz="1800"/>
              <a:t>July 2015</a:t>
            </a:r>
          </a:p>
        </p:txBody>
      </p:sp>
      <p:sp>
        <p:nvSpPr>
          <p:cNvPr id="76803" name="Footer Placeholder 4"/>
          <p:cNvSpPr txBox="1">
            <a:spLocks noGrp="1"/>
          </p:cNvSpPr>
          <p:nvPr/>
        </p:nvSpPr>
        <p:spPr bwMode="auto">
          <a:xfrm>
            <a:off x="8077200" y="6475413"/>
            <a:ext cx="466725" cy="182562"/>
          </a:xfrm>
          <a:prstGeom prst="rect">
            <a:avLst/>
          </a:prstGeom>
          <a:noFill/>
          <a:ln w="9525">
            <a:noFill/>
            <a:miter lim="800000"/>
            <a:headEnd/>
            <a:tailEnd/>
          </a:ln>
        </p:spPr>
        <p:txBody>
          <a:bodyPr wrap="none" lIns="0" tIns="0" rIns="0" bIns="0">
            <a:spAutoFit/>
          </a:bodyPr>
          <a:lstStyle/>
          <a:p>
            <a:pPr algn="r" eaLnBrk="0" hangingPunct="0"/>
            <a:r>
              <a:rPr lang="en-US" sz="1200" b="0"/>
              <a:t>Adrian Stephens, Intel Corporation</a:t>
            </a:r>
          </a:p>
        </p:txBody>
      </p:sp>
      <p:sp>
        <p:nvSpPr>
          <p:cNvPr id="76804" name="Slide Number Placeholder 5"/>
          <p:cNvSpPr txBox="1">
            <a:spLocks noGrp="1"/>
          </p:cNvSpPr>
          <p:nvPr/>
        </p:nvSpPr>
        <p:spPr bwMode="auto">
          <a:xfrm>
            <a:off x="4357688" y="6475413"/>
            <a:ext cx="504825" cy="182562"/>
          </a:xfrm>
          <a:prstGeom prst="rect">
            <a:avLst/>
          </a:prstGeom>
          <a:noFill/>
          <a:ln w="9525">
            <a:noFill/>
            <a:miter lim="800000"/>
            <a:headEnd/>
            <a:tailEnd/>
          </a:ln>
        </p:spPr>
        <p:txBody>
          <a:bodyPr wrap="none" lIns="0" tIns="0" rIns="0" bIns="0">
            <a:spAutoFit/>
          </a:bodyPr>
          <a:lstStyle/>
          <a:p>
            <a:pPr algn="ctr" eaLnBrk="0" hangingPunct="0"/>
            <a:r>
              <a:rPr lang="en-US" sz="1200" b="0"/>
              <a:t>Slide </a:t>
            </a:r>
            <a:fld id="{5C3605F9-7E63-481A-8C10-936824B38A6C}" type="slidenum">
              <a:rPr lang="en-US" sz="1200" b="0"/>
              <a:pPr algn="ctr" eaLnBrk="0" hangingPunct="0"/>
              <a:t>25</a:t>
            </a:fld>
            <a:endParaRPr lang="en-US" sz="1200" b="0"/>
          </a:p>
        </p:txBody>
      </p:sp>
      <p:sp>
        <p:nvSpPr>
          <p:cNvPr id="76805" name="Text Box 2250"/>
          <p:cNvSpPr txBox="1">
            <a:spLocks noChangeArrowheads="1"/>
          </p:cNvSpPr>
          <p:nvPr/>
        </p:nvSpPr>
        <p:spPr bwMode="auto">
          <a:xfrm>
            <a:off x="457200" y="5927725"/>
            <a:ext cx="1460500" cy="396875"/>
          </a:xfrm>
          <a:prstGeom prst="rect">
            <a:avLst/>
          </a:prstGeom>
          <a:noFill/>
          <a:ln w="9525">
            <a:noFill/>
            <a:miter lim="800000"/>
            <a:headEnd/>
            <a:tailEnd/>
          </a:ln>
        </p:spPr>
        <p:txBody>
          <a:bodyPr wrap="none">
            <a:spAutoFit/>
          </a:bodyPr>
          <a:lstStyle/>
          <a:p>
            <a:r>
              <a:rPr lang="en-US" sz="2000" b="0"/>
              <a:t>[ISO 21217]</a:t>
            </a:r>
          </a:p>
        </p:txBody>
      </p:sp>
      <p:grpSp>
        <p:nvGrpSpPr>
          <p:cNvPr id="76806" name="Group 3068"/>
          <p:cNvGrpSpPr>
            <a:grpSpLocks/>
          </p:cNvGrpSpPr>
          <p:nvPr/>
        </p:nvGrpSpPr>
        <p:grpSpPr bwMode="auto">
          <a:xfrm>
            <a:off x="533400" y="1371600"/>
            <a:ext cx="8305800" cy="4419600"/>
            <a:chOff x="612" y="1072"/>
            <a:chExt cx="4717" cy="2480"/>
          </a:xfrm>
        </p:grpSpPr>
        <p:pic>
          <p:nvPicPr>
            <p:cNvPr id="76807" name="Picture 3" descr="D:\Organisation\25 Graphics\Hardware\Smartphone.png"/>
            <p:cNvPicPr>
              <a:picLocks noChangeAspect="1" noChangeArrowheads="1"/>
            </p:cNvPicPr>
            <p:nvPr/>
          </p:nvPicPr>
          <p:blipFill>
            <a:blip r:embed="rId2"/>
            <a:srcRect/>
            <a:stretch>
              <a:fillRect/>
            </a:stretch>
          </p:blipFill>
          <p:spPr bwMode="auto">
            <a:xfrm>
              <a:off x="824" y="1335"/>
              <a:ext cx="786" cy="780"/>
            </a:xfrm>
            <a:prstGeom prst="rect">
              <a:avLst/>
            </a:prstGeom>
            <a:noFill/>
            <a:ln w="9525">
              <a:noFill/>
              <a:miter lim="800000"/>
              <a:headEnd/>
              <a:tailEnd/>
            </a:ln>
          </p:spPr>
        </p:pic>
        <p:sp>
          <p:nvSpPr>
            <p:cNvPr id="76808" name="Rectangle 256"/>
            <p:cNvSpPr>
              <a:spLocks noChangeArrowheads="1"/>
            </p:cNvSpPr>
            <p:nvPr/>
          </p:nvSpPr>
          <p:spPr bwMode="auto">
            <a:xfrm>
              <a:off x="692" y="1109"/>
              <a:ext cx="1199" cy="120"/>
            </a:xfrm>
            <a:prstGeom prst="rect">
              <a:avLst/>
            </a:prstGeom>
            <a:noFill/>
            <a:ln w="9525">
              <a:noFill/>
              <a:miter lim="800000"/>
              <a:headEnd/>
              <a:tailEnd/>
            </a:ln>
          </p:spPr>
          <p:txBody>
            <a:bodyPr lIns="0" tIns="0" rIns="0" bIns="0">
              <a:spAutoFit/>
            </a:bodyPr>
            <a:lstStyle/>
            <a:p>
              <a:r>
                <a:rPr lang="en-US" sz="1400">
                  <a:latin typeface="Calibri" pitchFamily="34" charset="0"/>
                </a:rPr>
                <a:t>Personal ITS Station</a:t>
              </a:r>
            </a:p>
          </p:txBody>
        </p:sp>
        <p:sp>
          <p:nvSpPr>
            <p:cNvPr id="76809" name="AutoShape 900"/>
            <p:cNvSpPr>
              <a:spLocks noChangeAspect="1" noChangeArrowheads="1" noTextEdit="1"/>
            </p:cNvSpPr>
            <p:nvPr/>
          </p:nvSpPr>
          <p:spPr bwMode="auto">
            <a:xfrm>
              <a:off x="1028" y="1394"/>
              <a:ext cx="1515" cy="866"/>
            </a:xfrm>
            <a:prstGeom prst="rect">
              <a:avLst/>
            </a:prstGeom>
            <a:noFill/>
            <a:ln w="9525">
              <a:noFill/>
              <a:miter lim="800000"/>
              <a:headEnd/>
              <a:tailEnd/>
            </a:ln>
          </p:spPr>
          <p:txBody>
            <a:bodyPr/>
            <a:lstStyle/>
            <a:p>
              <a:endParaRPr lang="en-US"/>
            </a:p>
          </p:txBody>
        </p:sp>
        <p:sp>
          <p:nvSpPr>
            <p:cNvPr id="76810" name="Rectangle 1031"/>
            <p:cNvSpPr>
              <a:spLocks noChangeArrowheads="1"/>
            </p:cNvSpPr>
            <p:nvPr/>
          </p:nvSpPr>
          <p:spPr bwMode="auto">
            <a:xfrm>
              <a:off x="1744" y="1655"/>
              <a:ext cx="619" cy="491"/>
            </a:xfrm>
            <a:prstGeom prst="rect">
              <a:avLst/>
            </a:prstGeom>
            <a:solidFill>
              <a:srgbClr val="FFFFFF"/>
            </a:solidFill>
            <a:ln w="9525">
              <a:noFill/>
              <a:miter lim="800000"/>
              <a:headEnd/>
              <a:tailEnd/>
            </a:ln>
          </p:spPr>
          <p:txBody>
            <a:bodyPr/>
            <a:lstStyle/>
            <a:p>
              <a:endParaRPr lang="nb-NO" sz="1600" b="0">
                <a:latin typeface="Calibri" pitchFamily="34" charset="0"/>
              </a:endParaRPr>
            </a:p>
          </p:txBody>
        </p:sp>
        <p:sp>
          <p:nvSpPr>
            <p:cNvPr id="76811" name="Rectangle 1032"/>
            <p:cNvSpPr>
              <a:spLocks noChangeArrowheads="1"/>
            </p:cNvSpPr>
            <p:nvPr/>
          </p:nvSpPr>
          <p:spPr bwMode="auto">
            <a:xfrm>
              <a:off x="1744" y="1655"/>
              <a:ext cx="619" cy="491"/>
            </a:xfrm>
            <a:prstGeom prst="rect">
              <a:avLst/>
            </a:prstGeom>
            <a:noFill/>
            <a:ln w="9525" cap="rnd">
              <a:solidFill>
                <a:srgbClr val="000000"/>
              </a:solidFill>
              <a:round/>
              <a:headEnd/>
              <a:tailEnd/>
            </a:ln>
          </p:spPr>
          <p:txBody>
            <a:bodyPr/>
            <a:lstStyle/>
            <a:p>
              <a:endParaRPr lang="nb-NO" sz="1600" b="0">
                <a:latin typeface="Calibri" pitchFamily="34" charset="0"/>
              </a:endParaRPr>
            </a:p>
          </p:txBody>
        </p:sp>
        <p:sp>
          <p:nvSpPr>
            <p:cNvPr id="76812" name="Rectangle 1033"/>
            <p:cNvSpPr>
              <a:spLocks noChangeArrowheads="1"/>
            </p:cNvSpPr>
            <p:nvPr/>
          </p:nvSpPr>
          <p:spPr bwMode="auto">
            <a:xfrm>
              <a:off x="1906" y="2034"/>
              <a:ext cx="304" cy="83"/>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6813" name="Rectangle 1034"/>
            <p:cNvSpPr>
              <a:spLocks noChangeArrowheads="1"/>
            </p:cNvSpPr>
            <p:nvPr/>
          </p:nvSpPr>
          <p:spPr bwMode="auto">
            <a:xfrm>
              <a:off x="1906" y="2034"/>
              <a:ext cx="304" cy="83"/>
            </a:xfrm>
            <a:prstGeom prst="rect">
              <a:avLst/>
            </a:prstGeom>
            <a:noFill/>
            <a:ln w="1588" cap="rnd">
              <a:solidFill>
                <a:srgbClr val="000000"/>
              </a:solidFill>
              <a:round/>
              <a:headEnd/>
              <a:tailEnd/>
            </a:ln>
          </p:spPr>
          <p:txBody>
            <a:bodyPr/>
            <a:lstStyle/>
            <a:p>
              <a:endParaRPr lang="nb-NO" sz="1600" b="0">
                <a:latin typeface="Calibri" pitchFamily="34" charset="0"/>
              </a:endParaRPr>
            </a:p>
          </p:txBody>
        </p:sp>
        <p:sp>
          <p:nvSpPr>
            <p:cNvPr id="76814" name="Rectangle 1035"/>
            <p:cNvSpPr>
              <a:spLocks noChangeArrowheads="1"/>
            </p:cNvSpPr>
            <p:nvPr/>
          </p:nvSpPr>
          <p:spPr bwMode="auto">
            <a:xfrm>
              <a:off x="1906" y="1915"/>
              <a:ext cx="304" cy="77"/>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6815" name="Rectangle 1036"/>
            <p:cNvSpPr>
              <a:spLocks noChangeArrowheads="1"/>
            </p:cNvSpPr>
            <p:nvPr/>
          </p:nvSpPr>
          <p:spPr bwMode="auto">
            <a:xfrm>
              <a:off x="1906" y="1915"/>
              <a:ext cx="304" cy="77"/>
            </a:xfrm>
            <a:prstGeom prst="rect">
              <a:avLst/>
            </a:prstGeom>
            <a:noFill/>
            <a:ln w="1588" cap="rnd">
              <a:solidFill>
                <a:srgbClr val="000000"/>
              </a:solidFill>
              <a:round/>
              <a:headEnd/>
              <a:tailEnd/>
            </a:ln>
          </p:spPr>
          <p:txBody>
            <a:bodyPr/>
            <a:lstStyle/>
            <a:p>
              <a:endParaRPr lang="nb-NO" sz="1600" b="0">
                <a:latin typeface="Calibri" pitchFamily="34" charset="0"/>
              </a:endParaRPr>
            </a:p>
          </p:txBody>
        </p:sp>
        <p:sp>
          <p:nvSpPr>
            <p:cNvPr id="76816" name="Rectangle 1037"/>
            <p:cNvSpPr>
              <a:spLocks noChangeArrowheads="1"/>
            </p:cNvSpPr>
            <p:nvPr/>
          </p:nvSpPr>
          <p:spPr bwMode="auto">
            <a:xfrm>
              <a:off x="1774" y="1697"/>
              <a:ext cx="84" cy="420"/>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6817" name="Rectangle 1038"/>
            <p:cNvSpPr>
              <a:spLocks noChangeArrowheads="1"/>
            </p:cNvSpPr>
            <p:nvPr/>
          </p:nvSpPr>
          <p:spPr bwMode="auto">
            <a:xfrm>
              <a:off x="1774" y="1697"/>
              <a:ext cx="84" cy="420"/>
            </a:xfrm>
            <a:prstGeom prst="rect">
              <a:avLst/>
            </a:prstGeom>
            <a:noFill/>
            <a:ln w="1588" cap="rnd">
              <a:solidFill>
                <a:srgbClr val="000000"/>
              </a:solidFill>
              <a:round/>
              <a:headEnd/>
              <a:tailEnd/>
            </a:ln>
          </p:spPr>
          <p:txBody>
            <a:bodyPr/>
            <a:lstStyle/>
            <a:p>
              <a:endParaRPr lang="nb-NO" sz="1600" b="0">
                <a:latin typeface="Calibri" pitchFamily="34" charset="0"/>
              </a:endParaRPr>
            </a:p>
          </p:txBody>
        </p:sp>
        <p:sp>
          <p:nvSpPr>
            <p:cNvPr id="76818" name="Rectangle 1039"/>
            <p:cNvSpPr>
              <a:spLocks noChangeArrowheads="1"/>
            </p:cNvSpPr>
            <p:nvPr/>
          </p:nvSpPr>
          <p:spPr bwMode="auto">
            <a:xfrm>
              <a:off x="1906" y="1808"/>
              <a:ext cx="304" cy="62"/>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6819" name="Rectangle 1040"/>
            <p:cNvSpPr>
              <a:spLocks noChangeArrowheads="1"/>
            </p:cNvSpPr>
            <p:nvPr/>
          </p:nvSpPr>
          <p:spPr bwMode="auto">
            <a:xfrm>
              <a:off x="1906" y="1808"/>
              <a:ext cx="304" cy="62"/>
            </a:xfrm>
            <a:prstGeom prst="rect">
              <a:avLst/>
            </a:prstGeom>
            <a:noFill/>
            <a:ln w="1588" cap="rnd">
              <a:solidFill>
                <a:srgbClr val="000000"/>
              </a:solidFill>
              <a:round/>
              <a:headEnd/>
              <a:tailEnd/>
            </a:ln>
          </p:spPr>
          <p:txBody>
            <a:bodyPr/>
            <a:lstStyle/>
            <a:p>
              <a:endParaRPr lang="nb-NO" sz="1600" b="0">
                <a:latin typeface="Calibri" pitchFamily="34" charset="0"/>
              </a:endParaRPr>
            </a:p>
          </p:txBody>
        </p:sp>
        <p:sp>
          <p:nvSpPr>
            <p:cNvPr id="76820" name="Rectangle 1041"/>
            <p:cNvSpPr>
              <a:spLocks noChangeArrowheads="1"/>
            </p:cNvSpPr>
            <p:nvPr/>
          </p:nvSpPr>
          <p:spPr bwMode="auto">
            <a:xfrm>
              <a:off x="1988" y="1821"/>
              <a:ext cx="131" cy="43"/>
            </a:xfrm>
            <a:prstGeom prst="rect">
              <a:avLst/>
            </a:prstGeom>
            <a:noFill/>
            <a:ln w="9525">
              <a:noFill/>
              <a:miter lim="800000"/>
              <a:headEnd/>
              <a:tailEnd/>
            </a:ln>
          </p:spPr>
          <p:txBody>
            <a:bodyPr wrap="none" lIns="0" tIns="0" rIns="0" bIns="0">
              <a:spAutoFit/>
            </a:bodyPr>
            <a:lstStyle/>
            <a:p>
              <a:r>
                <a:rPr lang="en-GB" sz="500">
                  <a:solidFill>
                    <a:srgbClr val="FFFFFF"/>
                  </a:solidFill>
                  <a:latin typeface="Calibri" pitchFamily="34" charset="0"/>
                </a:rPr>
                <a:t>Facilities</a:t>
              </a:r>
              <a:endParaRPr lang="en-GB" sz="1600" b="0">
                <a:latin typeface="Calibri" pitchFamily="34" charset="0"/>
              </a:endParaRPr>
            </a:p>
          </p:txBody>
        </p:sp>
        <p:sp>
          <p:nvSpPr>
            <p:cNvPr id="76821" name="Line 1042"/>
            <p:cNvSpPr>
              <a:spLocks noChangeShapeType="1"/>
            </p:cNvSpPr>
            <p:nvPr/>
          </p:nvSpPr>
          <p:spPr bwMode="auto">
            <a:xfrm>
              <a:off x="1874" y="2080"/>
              <a:ext cx="17" cy="0"/>
            </a:xfrm>
            <a:prstGeom prst="line">
              <a:avLst/>
            </a:prstGeom>
            <a:noFill/>
            <a:ln w="4763" cap="rnd">
              <a:solidFill>
                <a:srgbClr val="000000"/>
              </a:solidFill>
              <a:round/>
              <a:headEnd/>
              <a:tailEnd/>
            </a:ln>
          </p:spPr>
          <p:txBody>
            <a:bodyPr/>
            <a:lstStyle/>
            <a:p>
              <a:endParaRPr lang="en-US"/>
            </a:p>
          </p:txBody>
        </p:sp>
        <p:sp>
          <p:nvSpPr>
            <p:cNvPr id="76822" name="Freeform 1043"/>
            <p:cNvSpPr>
              <a:spLocks/>
            </p:cNvSpPr>
            <p:nvPr/>
          </p:nvSpPr>
          <p:spPr bwMode="auto">
            <a:xfrm>
              <a:off x="1867" y="2075"/>
              <a:ext cx="10" cy="9"/>
            </a:xfrm>
            <a:custGeom>
              <a:avLst/>
              <a:gdLst>
                <a:gd name="T0" fmla="*/ 0 w 249"/>
                <a:gd name="T1" fmla="*/ 77619853 h 249"/>
                <a:gd name="T2" fmla="*/ 86244282 w 249"/>
                <a:gd name="T3" fmla="*/ 0 h 249"/>
                <a:gd name="T4" fmla="*/ 86244282 w 249"/>
                <a:gd name="T5" fmla="*/ 77619853 h 249"/>
                <a:gd name="T6" fmla="*/ 86244282 w 249"/>
                <a:gd name="T7" fmla="*/ 77619853 h 249"/>
                <a:gd name="T8" fmla="*/ 0 w 249"/>
                <a:gd name="T9" fmla="*/ 77619853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p>
          </p:txBody>
        </p:sp>
        <p:sp>
          <p:nvSpPr>
            <p:cNvPr id="76823" name="Freeform 1044"/>
            <p:cNvSpPr>
              <a:spLocks/>
            </p:cNvSpPr>
            <p:nvPr/>
          </p:nvSpPr>
          <p:spPr bwMode="auto">
            <a:xfrm>
              <a:off x="1888" y="2075"/>
              <a:ext cx="11" cy="9"/>
            </a:xfrm>
            <a:custGeom>
              <a:avLst/>
              <a:gdLst>
                <a:gd name="T0" fmla="*/ 94489235 w 250"/>
                <a:gd name="T1" fmla="*/ 77619853 h 249"/>
                <a:gd name="T2" fmla="*/ 0 w 250"/>
                <a:gd name="T3" fmla="*/ 77619853 h 249"/>
                <a:gd name="T4" fmla="*/ 0 w 250"/>
                <a:gd name="T5" fmla="*/ 0 h 249"/>
                <a:gd name="T6" fmla="*/ 94489235 w 250"/>
                <a:gd name="T7" fmla="*/ 77619853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4"/>
                  </a:moveTo>
                  <a:lnTo>
                    <a:pt x="0" y="249"/>
                  </a:lnTo>
                  <a:cubicBezTo>
                    <a:pt x="39" y="171"/>
                    <a:pt x="39" y="78"/>
                    <a:pt x="0" y="0"/>
                  </a:cubicBezTo>
                  <a:lnTo>
                    <a:pt x="250" y="124"/>
                  </a:lnTo>
                  <a:close/>
                </a:path>
              </a:pathLst>
            </a:custGeom>
            <a:solidFill>
              <a:srgbClr val="000000"/>
            </a:solidFill>
            <a:ln w="0">
              <a:solidFill>
                <a:srgbClr val="000000"/>
              </a:solidFill>
              <a:round/>
              <a:headEnd/>
              <a:tailEnd/>
            </a:ln>
          </p:spPr>
          <p:txBody>
            <a:bodyPr/>
            <a:lstStyle/>
            <a:p>
              <a:endParaRPr lang="en-US"/>
            </a:p>
          </p:txBody>
        </p:sp>
        <p:sp>
          <p:nvSpPr>
            <p:cNvPr id="76824" name="Line 1045"/>
            <p:cNvSpPr>
              <a:spLocks noChangeShapeType="1"/>
            </p:cNvSpPr>
            <p:nvPr/>
          </p:nvSpPr>
          <p:spPr bwMode="auto">
            <a:xfrm>
              <a:off x="2058" y="1747"/>
              <a:ext cx="0" cy="4"/>
            </a:xfrm>
            <a:prstGeom prst="line">
              <a:avLst/>
            </a:prstGeom>
            <a:noFill/>
            <a:ln w="4763" cap="rnd">
              <a:solidFill>
                <a:srgbClr val="000000"/>
              </a:solidFill>
              <a:round/>
              <a:headEnd/>
              <a:tailEnd/>
            </a:ln>
          </p:spPr>
          <p:txBody>
            <a:bodyPr/>
            <a:lstStyle/>
            <a:p>
              <a:endParaRPr lang="en-US"/>
            </a:p>
          </p:txBody>
        </p:sp>
        <p:sp>
          <p:nvSpPr>
            <p:cNvPr id="76825" name="Freeform 1046"/>
            <p:cNvSpPr>
              <a:spLocks/>
            </p:cNvSpPr>
            <p:nvPr/>
          </p:nvSpPr>
          <p:spPr bwMode="auto">
            <a:xfrm>
              <a:off x="2053" y="1740"/>
              <a:ext cx="10" cy="9"/>
            </a:xfrm>
            <a:custGeom>
              <a:avLst/>
              <a:gdLst>
                <a:gd name="T0" fmla="*/ 85899304 w 250"/>
                <a:gd name="T1" fmla="*/ 0 h 250"/>
                <a:gd name="T2" fmla="*/ 85899304 w 250"/>
                <a:gd name="T3" fmla="*/ 77309374 h 250"/>
                <a:gd name="T4" fmla="*/ 0 w 250"/>
                <a:gd name="T5" fmla="*/ 77309374 h 250"/>
                <a:gd name="T6" fmla="*/ 85899304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125" y="0"/>
                  </a:moveTo>
                  <a:lnTo>
                    <a:pt x="250" y="250"/>
                  </a:lnTo>
                  <a:cubicBezTo>
                    <a:pt x="171" y="210"/>
                    <a:pt x="79" y="210"/>
                    <a:pt x="0" y="250"/>
                  </a:cubicBezTo>
                  <a:lnTo>
                    <a:pt x="125" y="0"/>
                  </a:lnTo>
                  <a:close/>
                </a:path>
              </a:pathLst>
            </a:custGeom>
            <a:solidFill>
              <a:srgbClr val="000000"/>
            </a:solidFill>
            <a:ln w="0">
              <a:solidFill>
                <a:srgbClr val="000000"/>
              </a:solidFill>
              <a:round/>
              <a:headEnd/>
              <a:tailEnd/>
            </a:ln>
          </p:spPr>
          <p:txBody>
            <a:bodyPr/>
            <a:lstStyle/>
            <a:p>
              <a:endParaRPr lang="en-US"/>
            </a:p>
          </p:txBody>
        </p:sp>
        <p:sp>
          <p:nvSpPr>
            <p:cNvPr id="76826" name="Freeform 1047"/>
            <p:cNvSpPr>
              <a:spLocks/>
            </p:cNvSpPr>
            <p:nvPr/>
          </p:nvSpPr>
          <p:spPr bwMode="auto">
            <a:xfrm>
              <a:off x="2053" y="1749"/>
              <a:ext cx="10" cy="9"/>
            </a:xfrm>
            <a:custGeom>
              <a:avLst/>
              <a:gdLst>
                <a:gd name="T0" fmla="*/ 85899304 w 250"/>
                <a:gd name="T1" fmla="*/ 77309374 h 250"/>
                <a:gd name="T2" fmla="*/ 0 w 250"/>
                <a:gd name="T3" fmla="*/ 0 h 250"/>
                <a:gd name="T4" fmla="*/ 85899304 w 250"/>
                <a:gd name="T5" fmla="*/ 0 h 250"/>
                <a:gd name="T6" fmla="*/ 85899304 w 250"/>
                <a:gd name="T7" fmla="*/ 0 h 250"/>
                <a:gd name="T8" fmla="*/ 85899304 w 250"/>
                <a:gd name="T9" fmla="*/ 77309374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125" y="250"/>
                  </a:moveTo>
                  <a:lnTo>
                    <a:pt x="0" y="0"/>
                  </a:lnTo>
                  <a:cubicBezTo>
                    <a:pt x="79" y="39"/>
                    <a:pt x="171" y="39"/>
                    <a:pt x="250" y="0"/>
                  </a:cubicBezTo>
                  <a:lnTo>
                    <a:pt x="125" y="250"/>
                  </a:lnTo>
                  <a:close/>
                </a:path>
              </a:pathLst>
            </a:custGeom>
            <a:solidFill>
              <a:srgbClr val="000000"/>
            </a:solidFill>
            <a:ln w="0">
              <a:solidFill>
                <a:srgbClr val="000000"/>
              </a:solidFill>
              <a:round/>
              <a:headEnd/>
              <a:tailEnd/>
            </a:ln>
          </p:spPr>
          <p:txBody>
            <a:bodyPr/>
            <a:lstStyle/>
            <a:p>
              <a:endParaRPr lang="en-US"/>
            </a:p>
          </p:txBody>
        </p:sp>
        <p:sp>
          <p:nvSpPr>
            <p:cNvPr id="76827" name="Line 1048"/>
            <p:cNvSpPr>
              <a:spLocks noChangeShapeType="1"/>
            </p:cNvSpPr>
            <p:nvPr/>
          </p:nvSpPr>
          <p:spPr bwMode="auto">
            <a:xfrm>
              <a:off x="1874" y="1948"/>
              <a:ext cx="17" cy="0"/>
            </a:xfrm>
            <a:prstGeom prst="line">
              <a:avLst/>
            </a:prstGeom>
            <a:noFill/>
            <a:ln w="4763" cap="rnd">
              <a:solidFill>
                <a:srgbClr val="000000"/>
              </a:solidFill>
              <a:round/>
              <a:headEnd/>
              <a:tailEnd/>
            </a:ln>
          </p:spPr>
          <p:txBody>
            <a:bodyPr/>
            <a:lstStyle/>
            <a:p>
              <a:endParaRPr lang="en-US"/>
            </a:p>
          </p:txBody>
        </p:sp>
        <p:sp>
          <p:nvSpPr>
            <p:cNvPr id="76828" name="Freeform 1049"/>
            <p:cNvSpPr>
              <a:spLocks/>
            </p:cNvSpPr>
            <p:nvPr/>
          </p:nvSpPr>
          <p:spPr bwMode="auto">
            <a:xfrm>
              <a:off x="1867" y="1944"/>
              <a:ext cx="10" cy="8"/>
            </a:xfrm>
            <a:custGeom>
              <a:avLst/>
              <a:gdLst>
                <a:gd name="T0" fmla="*/ 0 w 249"/>
                <a:gd name="T1" fmla="*/ 68719444 h 250"/>
                <a:gd name="T2" fmla="*/ 86244282 w 249"/>
                <a:gd name="T3" fmla="*/ 0 h 250"/>
                <a:gd name="T4" fmla="*/ 86244282 w 249"/>
                <a:gd name="T5" fmla="*/ 68719444 h 250"/>
                <a:gd name="T6" fmla="*/ 86244282 w 249"/>
                <a:gd name="T7" fmla="*/ 68719444 h 250"/>
                <a:gd name="T8" fmla="*/ 0 w 249"/>
                <a:gd name="T9" fmla="*/ 68719444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p>
          </p:txBody>
        </p:sp>
        <p:sp>
          <p:nvSpPr>
            <p:cNvPr id="76829" name="Freeform 1050"/>
            <p:cNvSpPr>
              <a:spLocks/>
            </p:cNvSpPr>
            <p:nvPr/>
          </p:nvSpPr>
          <p:spPr bwMode="auto">
            <a:xfrm>
              <a:off x="1888" y="1944"/>
              <a:ext cx="11" cy="8"/>
            </a:xfrm>
            <a:custGeom>
              <a:avLst/>
              <a:gdLst>
                <a:gd name="T0" fmla="*/ 94489235 w 250"/>
                <a:gd name="T1" fmla="*/ 68719444 h 250"/>
                <a:gd name="T2" fmla="*/ 0 w 250"/>
                <a:gd name="T3" fmla="*/ 68719444 h 250"/>
                <a:gd name="T4" fmla="*/ 0 w 250"/>
                <a:gd name="T5" fmla="*/ 0 h 250"/>
                <a:gd name="T6" fmla="*/ 94489235 w 250"/>
                <a:gd name="T7" fmla="*/ 68719444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250" y="125"/>
                  </a:moveTo>
                  <a:lnTo>
                    <a:pt x="0" y="250"/>
                  </a:lnTo>
                  <a:cubicBezTo>
                    <a:pt x="39" y="171"/>
                    <a:pt x="39" y="79"/>
                    <a:pt x="0" y="0"/>
                  </a:cubicBezTo>
                  <a:lnTo>
                    <a:pt x="250" y="125"/>
                  </a:lnTo>
                  <a:close/>
                </a:path>
              </a:pathLst>
            </a:custGeom>
            <a:solidFill>
              <a:srgbClr val="000000"/>
            </a:solidFill>
            <a:ln w="0">
              <a:solidFill>
                <a:srgbClr val="000000"/>
              </a:solidFill>
              <a:round/>
              <a:headEnd/>
              <a:tailEnd/>
            </a:ln>
          </p:spPr>
          <p:txBody>
            <a:bodyPr/>
            <a:lstStyle/>
            <a:p>
              <a:endParaRPr lang="en-US"/>
            </a:p>
          </p:txBody>
        </p:sp>
        <p:sp>
          <p:nvSpPr>
            <p:cNvPr id="76830" name="Rectangle 1051"/>
            <p:cNvSpPr>
              <a:spLocks noChangeArrowheads="1"/>
            </p:cNvSpPr>
            <p:nvPr/>
          </p:nvSpPr>
          <p:spPr bwMode="auto">
            <a:xfrm>
              <a:off x="1966" y="1913"/>
              <a:ext cx="24" cy="43"/>
            </a:xfrm>
            <a:prstGeom prst="rect">
              <a:avLst/>
            </a:prstGeom>
            <a:noFill/>
            <a:ln w="9525">
              <a:noFill/>
              <a:miter lim="800000"/>
              <a:headEnd/>
              <a:tailEnd/>
            </a:ln>
          </p:spPr>
          <p:txBody>
            <a:bodyPr wrap="none" lIns="0" tIns="0" rIns="0" bIns="0">
              <a:spAutoFit/>
            </a:bodyPr>
            <a:lstStyle/>
            <a:p>
              <a:r>
                <a:rPr lang="en-GB" sz="500">
                  <a:solidFill>
                    <a:srgbClr val="FFFFFF"/>
                  </a:solidFill>
                  <a:latin typeface="Calibri" pitchFamily="34" charset="0"/>
                </a:rPr>
                <a:t>N</a:t>
              </a:r>
              <a:endParaRPr lang="en-GB" sz="1600" b="0">
                <a:latin typeface="Calibri" pitchFamily="34" charset="0"/>
              </a:endParaRPr>
            </a:p>
          </p:txBody>
        </p:sp>
        <p:sp>
          <p:nvSpPr>
            <p:cNvPr id="76831" name="Rectangle 1052"/>
            <p:cNvSpPr>
              <a:spLocks noChangeArrowheads="1"/>
            </p:cNvSpPr>
            <p:nvPr/>
          </p:nvSpPr>
          <p:spPr bwMode="auto">
            <a:xfrm>
              <a:off x="1990" y="1913"/>
              <a:ext cx="160" cy="43"/>
            </a:xfrm>
            <a:prstGeom prst="rect">
              <a:avLst/>
            </a:prstGeom>
            <a:noFill/>
            <a:ln w="9525">
              <a:noFill/>
              <a:miter lim="800000"/>
              <a:headEnd/>
              <a:tailEnd/>
            </a:ln>
          </p:spPr>
          <p:txBody>
            <a:bodyPr wrap="none" lIns="0" tIns="0" rIns="0" bIns="0">
              <a:spAutoFit/>
            </a:bodyPr>
            <a:lstStyle/>
            <a:p>
              <a:r>
                <a:rPr lang="en-GB" sz="500">
                  <a:solidFill>
                    <a:srgbClr val="FFFFFF"/>
                  </a:solidFill>
                  <a:latin typeface="Calibri" pitchFamily="34" charset="0"/>
                </a:rPr>
                <a:t>etworking </a:t>
              </a:r>
              <a:endParaRPr lang="en-GB" sz="1600" b="0">
                <a:latin typeface="Calibri" pitchFamily="34" charset="0"/>
              </a:endParaRPr>
            </a:p>
          </p:txBody>
        </p:sp>
        <p:sp>
          <p:nvSpPr>
            <p:cNvPr id="76832" name="Rectangle 1053"/>
            <p:cNvSpPr>
              <a:spLocks noChangeArrowheads="1"/>
            </p:cNvSpPr>
            <p:nvPr/>
          </p:nvSpPr>
          <p:spPr bwMode="auto">
            <a:xfrm>
              <a:off x="1964" y="1945"/>
              <a:ext cx="34" cy="43"/>
            </a:xfrm>
            <a:prstGeom prst="rect">
              <a:avLst/>
            </a:prstGeom>
            <a:noFill/>
            <a:ln w="9525">
              <a:noFill/>
              <a:miter lim="800000"/>
              <a:headEnd/>
              <a:tailEnd/>
            </a:ln>
          </p:spPr>
          <p:txBody>
            <a:bodyPr wrap="none" lIns="0" tIns="0" rIns="0" bIns="0">
              <a:spAutoFit/>
            </a:bodyPr>
            <a:lstStyle/>
            <a:p>
              <a:r>
                <a:rPr lang="en-GB" sz="500">
                  <a:solidFill>
                    <a:srgbClr val="FFFFFF"/>
                  </a:solidFill>
                  <a:latin typeface="Calibri" pitchFamily="34" charset="0"/>
                </a:rPr>
                <a:t>&amp; </a:t>
              </a:r>
              <a:endParaRPr lang="en-GB" sz="1600" b="0">
                <a:latin typeface="Calibri" pitchFamily="34" charset="0"/>
              </a:endParaRPr>
            </a:p>
          </p:txBody>
        </p:sp>
        <p:sp>
          <p:nvSpPr>
            <p:cNvPr id="76833" name="Rectangle 1054"/>
            <p:cNvSpPr>
              <a:spLocks noChangeArrowheads="1"/>
            </p:cNvSpPr>
            <p:nvPr/>
          </p:nvSpPr>
          <p:spPr bwMode="auto">
            <a:xfrm>
              <a:off x="1997" y="1945"/>
              <a:ext cx="146" cy="43"/>
            </a:xfrm>
            <a:prstGeom prst="rect">
              <a:avLst/>
            </a:prstGeom>
            <a:noFill/>
            <a:ln w="9525">
              <a:noFill/>
              <a:miter lim="800000"/>
              <a:headEnd/>
              <a:tailEnd/>
            </a:ln>
          </p:spPr>
          <p:txBody>
            <a:bodyPr wrap="none" lIns="0" tIns="0" rIns="0" bIns="0">
              <a:spAutoFit/>
            </a:bodyPr>
            <a:lstStyle/>
            <a:p>
              <a:r>
                <a:rPr lang="en-GB" sz="500">
                  <a:solidFill>
                    <a:srgbClr val="FFFFFF"/>
                  </a:solidFill>
                  <a:latin typeface="Calibri" pitchFamily="34" charset="0"/>
                </a:rPr>
                <a:t>Transport</a:t>
              </a:r>
              <a:endParaRPr lang="en-GB" sz="1600" b="0">
                <a:latin typeface="Calibri" pitchFamily="34" charset="0"/>
              </a:endParaRPr>
            </a:p>
          </p:txBody>
        </p:sp>
        <p:sp>
          <p:nvSpPr>
            <p:cNvPr id="76834" name="Rectangle 1055"/>
            <p:cNvSpPr>
              <a:spLocks noChangeArrowheads="1"/>
            </p:cNvSpPr>
            <p:nvPr/>
          </p:nvSpPr>
          <p:spPr bwMode="auto">
            <a:xfrm>
              <a:off x="2000" y="2027"/>
              <a:ext cx="108" cy="43"/>
            </a:xfrm>
            <a:prstGeom prst="rect">
              <a:avLst/>
            </a:prstGeom>
            <a:noFill/>
            <a:ln w="9525">
              <a:noFill/>
              <a:miter lim="800000"/>
              <a:headEnd/>
              <a:tailEnd/>
            </a:ln>
          </p:spPr>
          <p:txBody>
            <a:bodyPr wrap="none" lIns="0" tIns="0" rIns="0" bIns="0">
              <a:spAutoFit/>
            </a:bodyPr>
            <a:lstStyle/>
            <a:p>
              <a:r>
                <a:rPr lang="en-GB" sz="500">
                  <a:solidFill>
                    <a:srgbClr val="FFFFFF"/>
                  </a:solidFill>
                  <a:latin typeface="Calibri" pitchFamily="34" charset="0"/>
                </a:rPr>
                <a:t>Access </a:t>
              </a:r>
              <a:endParaRPr lang="en-GB" sz="1600" b="0">
                <a:latin typeface="Calibri" pitchFamily="34" charset="0"/>
              </a:endParaRPr>
            </a:p>
          </p:txBody>
        </p:sp>
        <p:sp>
          <p:nvSpPr>
            <p:cNvPr id="76835" name="Rectangle 1056"/>
            <p:cNvSpPr>
              <a:spLocks noChangeArrowheads="1"/>
            </p:cNvSpPr>
            <p:nvPr/>
          </p:nvSpPr>
          <p:spPr bwMode="auto">
            <a:xfrm>
              <a:off x="1950" y="2059"/>
              <a:ext cx="196" cy="43"/>
            </a:xfrm>
            <a:prstGeom prst="rect">
              <a:avLst/>
            </a:prstGeom>
            <a:noFill/>
            <a:ln w="9525">
              <a:noFill/>
              <a:miter lim="800000"/>
              <a:headEnd/>
              <a:tailEnd/>
            </a:ln>
          </p:spPr>
          <p:txBody>
            <a:bodyPr wrap="none" lIns="0" tIns="0" rIns="0" bIns="0">
              <a:spAutoFit/>
            </a:bodyPr>
            <a:lstStyle/>
            <a:p>
              <a:r>
                <a:rPr lang="en-GB" sz="500">
                  <a:solidFill>
                    <a:srgbClr val="FFFFFF"/>
                  </a:solidFill>
                  <a:latin typeface="Calibri" pitchFamily="34" charset="0"/>
                </a:rPr>
                <a:t>Technologies</a:t>
              </a:r>
              <a:endParaRPr lang="en-GB" sz="1600" b="0">
                <a:latin typeface="Calibri" pitchFamily="34" charset="0"/>
              </a:endParaRPr>
            </a:p>
          </p:txBody>
        </p:sp>
        <p:sp>
          <p:nvSpPr>
            <p:cNvPr id="76836" name="Rectangle 1057"/>
            <p:cNvSpPr>
              <a:spLocks noChangeArrowheads="1"/>
            </p:cNvSpPr>
            <p:nvPr/>
          </p:nvSpPr>
          <p:spPr bwMode="auto">
            <a:xfrm>
              <a:off x="2148" y="1941"/>
              <a:ext cx="6" cy="10"/>
            </a:xfrm>
            <a:prstGeom prst="rect">
              <a:avLst/>
            </a:prstGeom>
            <a:noFill/>
            <a:ln w="9525">
              <a:noFill/>
              <a:miter lim="800000"/>
              <a:headEnd/>
              <a:tailEnd/>
            </a:ln>
          </p:spPr>
          <p:txBody>
            <a:bodyPr wrap="none" lIns="0" tIns="0" rIns="0" bIns="0">
              <a:spAutoFit/>
            </a:bodyPr>
            <a:lstStyle/>
            <a:p>
              <a:r>
                <a:rPr lang="en-GB" sz="100" b="0">
                  <a:solidFill>
                    <a:srgbClr val="000000"/>
                  </a:solidFill>
                  <a:latin typeface="Calibri" pitchFamily="34" charset="0"/>
                </a:rPr>
                <a:t>...</a:t>
              </a:r>
              <a:endParaRPr lang="en-GB" sz="1600" b="0">
                <a:latin typeface="Calibri" pitchFamily="34" charset="0"/>
              </a:endParaRPr>
            </a:p>
          </p:txBody>
        </p:sp>
        <p:sp>
          <p:nvSpPr>
            <p:cNvPr id="76837" name="Line 1058"/>
            <p:cNvSpPr>
              <a:spLocks noChangeShapeType="1"/>
            </p:cNvSpPr>
            <p:nvPr/>
          </p:nvSpPr>
          <p:spPr bwMode="auto">
            <a:xfrm>
              <a:off x="2057" y="1876"/>
              <a:ext cx="2" cy="33"/>
            </a:xfrm>
            <a:prstGeom prst="line">
              <a:avLst/>
            </a:prstGeom>
            <a:noFill/>
            <a:ln w="4763" cap="rnd">
              <a:solidFill>
                <a:srgbClr val="000000"/>
              </a:solidFill>
              <a:round/>
              <a:headEnd/>
              <a:tailEnd/>
            </a:ln>
          </p:spPr>
          <p:txBody>
            <a:bodyPr/>
            <a:lstStyle/>
            <a:p>
              <a:endParaRPr lang="en-US"/>
            </a:p>
          </p:txBody>
        </p:sp>
        <p:sp>
          <p:nvSpPr>
            <p:cNvPr id="76838" name="Freeform 1059"/>
            <p:cNvSpPr>
              <a:spLocks/>
            </p:cNvSpPr>
            <p:nvPr/>
          </p:nvSpPr>
          <p:spPr bwMode="auto">
            <a:xfrm>
              <a:off x="2053" y="1870"/>
              <a:ext cx="9" cy="8"/>
            </a:xfrm>
            <a:custGeom>
              <a:avLst/>
              <a:gdLst>
                <a:gd name="T0" fmla="*/ 77309374 w 250"/>
                <a:gd name="T1" fmla="*/ 0 h 253"/>
                <a:gd name="T2" fmla="*/ 77309374 w 250"/>
                <a:gd name="T3" fmla="*/ 67904589 h 253"/>
                <a:gd name="T4" fmla="*/ 0 w 250"/>
                <a:gd name="T5" fmla="*/ 67904589 h 253"/>
                <a:gd name="T6" fmla="*/ 0 w 250"/>
                <a:gd name="T7" fmla="*/ 67904589 h 253"/>
                <a:gd name="T8" fmla="*/ 77309374 w 250"/>
                <a:gd name="T9" fmla="*/ 0 h 253"/>
                <a:gd name="T10" fmla="*/ 0 60000 65536"/>
                <a:gd name="T11" fmla="*/ 0 60000 65536"/>
                <a:gd name="T12" fmla="*/ 0 60000 65536"/>
                <a:gd name="T13" fmla="*/ 0 60000 65536"/>
                <a:gd name="T14" fmla="*/ 0 60000 65536"/>
                <a:gd name="T15" fmla="*/ 0 w 250"/>
                <a:gd name="T16" fmla="*/ 0 h 253"/>
                <a:gd name="T17" fmla="*/ 250 w 250"/>
                <a:gd name="T18" fmla="*/ 253 h 253"/>
              </a:gdLst>
              <a:ahLst/>
              <a:cxnLst>
                <a:cxn ang="T10">
                  <a:pos x="T0" y="T1"/>
                </a:cxn>
                <a:cxn ang="T11">
                  <a:pos x="T2" y="T3"/>
                </a:cxn>
                <a:cxn ang="T12">
                  <a:pos x="T4" y="T5"/>
                </a:cxn>
                <a:cxn ang="T13">
                  <a:pos x="T6" y="T7"/>
                </a:cxn>
                <a:cxn ang="T14">
                  <a:pos x="T8" y="T9"/>
                </a:cxn>
              </a:cxnLst>
              <a:rect l="T15" t="T16" r="T17" b="T18"/>
              <a:pathLst>
                <a:path w="250" h="253">
                  <a:moveTo>
                    <a:pt x="118" y="0"/>
                  </a:moveTo>
                  <a:lnTo>
                    <a:pt x="250" y="246"/>
                  </a:lnTo>
                  <a:cubicBezTo>
                    <a:pt x="170" y="209"/>
                    <a:pt x="78" y="212"/>
                    <a:pt x="0" y="253"/>
                  </a:cubicBezTo>
                  <a:lnTo>
                    <a:pt x="118" y="0"/>
                  </a:lnTo>
                  <a:close/>
                </a:path>
              </a:pathLst>
            </a:custGeom>
            <a:solidFill>
              <a:srgbClr val="000000"/>
            </a:solidFill>
            <a:ln w="0">
              <a:solidFill>
                <a:srgbClr val="000000"/>
              </a:solidFill>
              <a:round/>
              <a:headEnd/>
              <a:tailEnd/>
            </a:ln>
          </p:spPr>
          <p:txBody>
            <a:bodyPr/>
            <a:lstStyle/>
            <a:p>
              <a:endParaRPr lang="en-US"/>
            </a:p>
          </p:txBody>
        </p:sp>
        <p:sp>
          <p:nvSpPr>
            <p:cNvPr id="76839" name="Freeform 1060"/>
            <p:cNvSpPr>
              <a:spLocks/>
            </p:cNvSpPr>
            <p:nvPr/>
          </p:nvSpPr>
          <p:spPr bwMode="auto">
            <a:xfrm>
              <a:off x="2054" y="1906"/>
              <a:ext cx="9" cy="9"/>
            </a:xfrm>
            <a:custGeom>
              <a:avLst/>
              <a:gdLst>
                <a:gd name="T0" fmla="*/ 77619853 w 249"/>
                <a:gd name="T1" fmla="*/ 76392662 h 253"/>
                <a:gd name="T2" fmla="*/ 0 w 249"/>
                <a:gd name="T3" fmla="*/ 76392662 h 253"/>
                <a:gd name="T4" fmla="*/ 77619853 w 249"/>
                <a:gd name="T5" fmla="*/ 0 h 253"/>
                <a:gd name="T6" fmla="*/ 77619853 w 249"/>
                <a:gd name="T7" fmla="*/ 76392662 h 253"/>
                <a:gd name="T8" fmla="*/ 0 60000 65536"/>
                <a:gd name="T9" fmla="*/ 0 60000 65536"/>
                <a:gd name="T10" fmla="*/ 0 60000 65536"/>
                <a:gd name="T11" fmla="*/ 0 60000 65536"/>
                <a:gd name="T12" fmla="*/ 0 w 249"/>
                <a:gd name="T13" fmla="*/ 0 h 253"/>
                <a:gd name="T14" fmla="*/ 249 w 249"/>
                <a:gd name="T15" fmla="*/ 253 h 253"/>
              </a:gdLst>
              <a:ahLst/>
              <a:cxnLst>
                <a:cxn ang="T8">
                  <a:pos x="T0" y="T1"/>
                </a:cxn>
                <a:cxn ang="T9">
                  <a:pos x="T2" y="T3"/>
                </a:cxn>
                <a:cxn ang="T10">
                  <a:pos x="T4" y="T5"/>
                </a:cxn>
                <a:cxn ang="T11">
                  <a:pos x="T6" y="T7"/>
                </a:cxn>
              </a:cxnLst>
              <a:rect l="T12" t="T13" r="T14" b="T15"/>
              <a:pathLst>
                <a:path w="249" h="253">
                  <a:moveTo>
                    <a:pt x="132" y="253"/>
                  </a:moveTo>
                  <a:lnTo>
                    <a:pt x="0" y="7"/>
                  </a:lnTo>
                  <a:cubicBezTo>
                    <a:pt x="79" y="44"/>
                    <a:pt x="172" y="41"/>
                    <a:pt x="249" y="0"/>
                  </a:cubicBezTo>
                  <a:lnTo>
                    <a:pt x="132" y="253"/>
                  </a:lnTo>
                  <a:close/>
                </a:path>
              </a:pathLst>
            </a:custGeom>
            <a:solidFill>
              <a:srgbClr val="000000"/>
            </a:solidFill>
            <a:ln w="0">
              <a:solidFill>
                <a:srgbClr val="000000"/>
              </a:solidFill>
              <a:round/>
              <a:headEnd/>
              <a:tailEnd/>
            </a:ln>
          </p:spPr>
          <p:txBody>
            <a:bodyPr/>
            <a:lstStyle/>
            <a:p>
              <a:endParaRPr lang="en-US"/>
            </a:p>
          </p:txBody>
        </p:sp>
        <p:sp>
          <p:nvSpPr>
            <p:cNvPr id="76840" name="Line 1061"/>
            <p:cNvSpPr>
              <a:spLocks noChangeShapeType="1"/>
            </p:cNvSpPr>
            <p:nvPr/>
          </p:nvSpPr>
          <p:spPr bwMode="auto">
            <a:xfrm>
              <a:off x="1874" y="1833"/>
              <a:ext cx="17" cy="0"/>
            </a:xfrm>
            <a:prstGeom prst="line">
              <a:avLst/>
            </a:prstGeom>
            <a:noFill/>
            <a:ln w="4763" cap="rnd">
              <a:solidFill>
                <a:srgbClr val="000000"/>
              </a:solidFill>
              <a:round/>
              <a:headEnd/>
              <a:tailEnd/>
            </a:ln>
          </p:spPr>
          <p:txBody>
            <a:bodyPr/>
            <a:lstStyle/>
            <a:p>
              <a:endParaRPr lang="en-US"/>
            </a:p>
          </p:txBody>
        </p:sp>
        <p:sp>
          <p:nvSpPr>
            <p:cNvPr id="76841" name="Freeform 1062"/>
            <p:cNvSpPr>
              <a:spLocks/>
            </p:cNvSpPr>
            <p:nvPr/>
          </p:nvSpPr>
          <p:spPr bwMode="auto">
            <a:xfrm>
              <a:off x="1867" y="1829"/>
              <a:ext cx="10" cy="8"/>
            </a:xfrm>
            <a:custGeom>
              <a:avLst/>
              <a:gdLst>
                <a:gd name="T0" fmla="*/ 0 w 249"/>
                <a:gd name="T1" fmla="*/ 68719444 h 250"/>
                <a:gd name="T2" fmla="*/ 86244282 w 249"/>
                <a:gd name="T3" fmla="*/ 0 h 250"/>
                <a:gd name="T4" fmla="*/ 86244282 w 249"/>
                <a:gd name="T5" fmla="*/ 68719444 h 250"/>
                <a:gd name="T6" fmla="*/ 86244282 w 249"/>
                <a:gd name="T7" fmla="*/ 68719444 h 250"/>
                <a:gd name="T8" fmla="*/ 0 w 249"/>
                <a:gd name="T9" fmla="*/ 68719444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p>
          </p:txBody>
        </p:sp>
        <p:sp>
          <p:nvSpPr>
            <p:cNvPr id="76842" name="Freeform 1063"/>
            <p:cNvSpPr>
              <a:spLocks/>
            </p:cNvSpPr>
            <p:nvPr/>
          </p:nvSpPr>
          <p:spPr bwMode="auto">
            <a:xfrm>
              <a:off x="1890" y="1829"/>
              <a:ext cx="9" cy="8"/>
            </a:xfrm>
            <a:custGeom>
              <a:avLst/>
              <a:gdLst>
                <a:gd name="T0" fmla="*/ 77309374 w 250"/>
                <a:gd name="T1" fmla="*/ 68719444 h 250"/>
                <a:gd name="T2" fmla="*/ 0 w 250"/>
                <a:gd name="T3" fmla="*/ 68719444 h 250"/>
                <a:gd name="T4" fmla="*/ 0 w 250"/>
                <a:gd name="T5" fmla="*/ 0 h 250"/>
                <a:gd name="T6" fmla="*/ 0 w 250"/>
                <a:gd name="T7" fmla="*/ 0 h 250"/>
                <a:gd name="T8" fmla="*/ 77309374 w 250"/>
                <a:gd name="T9" fmla="*/ 68719444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250" y="125"/>
                  </a:moveTo>
                  <a:lnTo>
                    <a:pt x="0" y="250"/>
                  </a:lnTo>
                  <a:cubicBezTo>
                    <a:pt x="40" y="171"/>
                    <a:pt x="40" y="79"/>
                    <a:pt x="0" y="0"/>
                  </a:cubicBezTo>
                  <a:lnTo>
                    <a:pt x="250" y="125"/>
                  </a:lnTo>
                  <a:close/>
                </a:path>
              </a:pathLst>
            </a:custGeom>
            <a:solidFill>
              <a:srgbClr val="000000"/>
            </a:solidFill>
            <a:ln w="0">
              <a:solidFill>
                <a:srgbClr val="000000"/>
              </a:solidFill>
              <a:round/>
              <a:headEnd/>
              <a:tailEnd/>
            </a:ln>
          </p:spPr>
          <p:txBody>
            <a:bodyPr/>
            <a:lstStyle/>
            <a:p>
              <a:endParaRPr lang="en-US"/>
            </a:p>
          </p:txBody>
        </p:sp>
        <p:sp>
          <p:nvSpPr>
            <p:cNvPr id="76843" name="Rectangle 1064"/>
            <p:cNvSpPr>
              <a:spLocks noChangeArrowheads="1"/>
            </p:cNvSpPr>
            <p:nvPr/>
          </p:nvSpPr>
          <p:spPr bwMode="auto">
            <a:xfrm rot="-5400000">
              <a:off x="1803" y="1949"/>
              <a:ext cx="31" cy="43"/>
            </a:xfrm>
            <a:prstGeom prst="rect">
              <a:avLst/>
            </a:prstGeom>
            <a:noFill/>
            <a:ln w="9525">
              <a:noFill/>
              <a:miter lim="800000"/>
              <a:headEnd/>
              <a:tailEnd/>
            </a:ln>
          </p:spPr>
          <p:txBody>
            <a:bodyPr wrap="none" lIns="0" tIns="0" rIns="0" bIns="0">
              <a:spAutoFit/>
            </a:bodyPr>
            <a:lstStyle/>
            <a:p>
              <a:r>
                <a:rPr lang="en-GB" sz="500">
                  <a:solidFill>
                    <a:srgbClr val="FFFFFF"/>
                  </a:solidFill>
                  <a:latin typeface="Calibri" pitchFamily="34" charset="0"/>
                </a:rPr>
                <a:t>M</a:t>
              </a:r>
              <a:endParaRPr lang="en-GB" sz="1600" b="0">
                <a:latin typeface="Calibri" pitchFamily="34" charset="0"/>
              </a:endParaRPr>
            </a:p>
          </p:txBody>
        </p:sp>
        <p:sp>
          <p:nvSpPr>
            <p:cNvPr id="76844" name="Rectangle 1065"/>
            <p:cNvSpPr>
              <a:spLocks noChangeArrowheads="1"/>
            </p:cNvSpPr>
            <p:nvPr/>
          </p:nvSpPr>
          <p:spPr bwMode="auto">
            <a:xfrm rot="-5400000">
              <a:off x="1810" y="1932"/>
              <a:ext cx="18" cy="43"/>
            </a:xfrm>
            <a:prstGeom prst="rect">
              <a:avLst/>
            </a:prstGeom>
            <a:noFill/>
            <a:ln w="9525">
              <a:noFill/>
              <a:miter lim="800000"/>
              <a:headEnd/>
              <a:tailEnd/>
            </a:ln>
          </p:spPr>
          <p:txBody>
            <a:bodyPr wrap="none" lIns="0" tIns="0" rIns="0" bIns="0">
              <a:spAutoFit/>
            </a:bodyPr>
            <a:lstStyle/>
            <a:p>
              <a:r>
                <a:rPr lang="en-GB" sz="500">
                  <a:solidFill>
                    <a:srgbClr val="FFFFFF"/>
                  </a:solidFill>
                  <a:latin typeface="Calibri" pitchFamily="34" charset="0"/>
                </a:rPr>
                <a:t>a</a:t>
              </a:r>
              <a:endParaRPr lang="en-GB" sz="1600" b="0">
                <a:latin typeface="Calibri" pitchFamily="34" charset="0"/>
              </a:endParaRPr>
            </a:p>
          </p:txBody>
        </p:sp>
        <p:sp>
          <p:nvSpPr>
            <p:cNvPr id="76845" name="Rectangle 1066"/>
            <p:cNvSpPr>
              <a:spLocks noChangeArrowheads="1"/>
            </p:cNvSpPr>
            <p:nvPr/>
          </p:nvSpPr>
          <p:spPr bwMode="auto">
            <a:xfrm rot="-5400000">
              <a:off x="1809" y="1916"/>
              <a:ext cx="19" cy="43"/>
            </a:xfrm>
            <a:prstGeom prst="rect">
              <a:avLst/>
            </a:prstGeom>
            <a:noFill/>
            <a:ln w="9525">
              <a:noFill/>
              <a:miter lim="800000"/>
              <a:headEnd/>
              <a:tailEnd/>
            </a:ln>
          </p:spPr>
          <p:txBody>
            <a:bodyPr wrap="none" lIns="0" tIns="0" rIns="0" bIns="0">
              <a:spAutoFit/>
            </a:bodyPr>
            <a:lstStyle/>
            <a:p>
              <a:r>
                <a:rPr lang="en-GB" sz="500">
                  <a:solidFill>
                    <a:srgbClr val="FFFFFF"/>
                  </a:solidFill>
                  <a:latin typeface="Calibri" pitchFamily="34" charset="0"/>
                </a:rPr>
                <a:t>n</a:t>
              </a:r>
              <a:endParaRPr lang="en-GB" sz="1600" b="0">
                <a:latin typeface="Calibri" pitchFamily="34" charset="0"/>
              </a:endParaRPr>
            </a:p>
          </p:txBody>
        </p:sp>
        <p:sp>
          <p:nvSpPr>
            <p:cNvPr id="76846" name="Rectangle 1067"/>
            <p:cNvSpPr>
              <a:spLocks noChangeArrowheads="1"/>
            </p:cNvSpPr>
            <p:nvPr/>
          </p:nvSpPr>
          <p:spPr bwMode="auto">
            <a:xfrm rot="-5400000">
              <a:off x="1810" y="1900"/>
              <a:ext cx="18" cy="43"/>
            </a:xfrm>
            <a:prstGeom prst="rect">
              <a:avLst/>
            </a:prstGeom>
            <a:noFill/>
            <a:ln w="9525">
              <a:noFill/>
              <a:miter lim="800000"/>
              <a:headEnd/>
              <a:tailEnd/>
            </a:ln>
          </p:spPr>
          <p:txBody>
            <a:bodyPr wrap="none" lIns="0" tIns="0" rIns="0" bIns="0">
              <a:spAutoFit/>
            </a:bodyPr>
            <a:lstStyle/>
            <a:p>
              <a:r>
                <a:rPr lang="en-GB" sz="500">
                  <a:solidFill>
                    <a:srgbClr val="FFFFFF"/>
                  </a:solidFill>
                  <a:latin typeface="Calibri" pitchFamily="34" charset="0"/>
                </a:rPr>
                <a:t>a</a:t>
              </a:r>
              <a:endParaRPr lang="en-GB" sz="1600" b="0">
                <a:latin typeface="Calibri" pitchFamily="34" charset="0"/>
              </a:endParaRPr>
            </a:p>
          </p:txBody>
        </p:sp>
        <p:sp>
          <p:nvSpPr>
            <p:cNvPr id="76847" name="Rectangle 1068"/>
            <p:cNvSpPr>
              <a:spLocks noChangeArrowheads="1"/>
            </p:cNvSpPr>
            <p:nvPr/>
          </p:nvSpPr>
          <p:spPr bwMode="auto">
            <a:xfrm rot="-5400000">
              <a:off x="1811" y="1886"/>
              <a:ext cx="16" cy="43"/>
            </a:xfrm>
            <a:prstGeom prst="rect">
              <a:avLst/>
            </a:prstGeom>
            <a:noFill/>
            <a:ln w="9525">
              <a:noFill/>
              <a:miter lim="800000"/>
              <a:headEnd/>
              <a:tailEnd/>
            </a:ln>
          </p:spPr>
          <p:txBody>
            <a:bodyPr wrap="none" lIns="0" tIns="0" rIns="0" bIns="0">
              <a:spAutoFit/>
            </a:bodyPr>
            <a:lstStyle/>
            <a:p>
              <a:r>
                <a:rPr lang="en-GB" sz="500">
                  <a:solidFill>
                    <a:srgbClr val="FFFFFF"/>
                  </a:solidFill>
                  <a:latin typeface="Calibri" pitchFamily="34" charset="0"/>
                </a:rPr>
                <a:t>g</a:t>
              </a:r>
              <a:endParaRPr lang="en-GB" sz="1600" b="0">
                <a:latin typeface="Calibri" pitchFamily="34" charset="0"/>
              </a:endParaRPr>
            </a:p>
          </p:txBody>
        </p:sp>
        <p:sp>
          <p:nvSpPr>
            <p:cNvPr id="76848" name="Rectangle 1069"/>
            <p:cNvSpPr>
              <a:spLocks noChangeArrowheads="1"/>
            </p:cNvSpPr>
            <p:nvPr/>
          </p:nvSpPr>
          <p:spPr bwMode="auto">
            <a:xfrm rot="-5400000">
              <a:off x="1810" y="1870"/>
              <a:ext cx="17" cy="43"/>
            </a:xfrm>
            <a:prstGeom prst="rect">
              <a:avLst/>
            </a:prstGeom>
            <a:noFill/>
            <a:ln w="9525">
              <a:noFill/>
              <a:miter lim="800000"/>
              <a:headEnd/>
              <a:tailEnd/>
            </a:ln>
          </p:spPr>
          <p:txBody>
            <a:bodyPr wrap="none" lIns="0" tIns="0" rIns="0" bIns="0">
              <a:spAutoFit/>
            </a:bodyPr>
            <a:lstStyle/>
            <a:p>
              <a:r>
                <a:rPr lang="en-GB" sz="500">
                  <a:solidFill>
                    <a:srgbClr val="FFFFFF"/>
                  </a:solidFill>
                  <a:latin typeface="Calibri" pitchFamily="34" charset="0"/>
                </a:rPr>
                <a:t>e</a:t>
              </a:r>
              <a:endParaRPr lang="en-GB" sz="1600" b="0">
                <a:latin typeface="Calibri" pitchFamily="34" charset="0"/>
              </a:endParaRPr>
            </a:p>
          </p:txBody>
        </p:sp>
        <p:sp>
          <p:nvSpPr>
            <p:cNvPr id="76849" name="Rectangle 1070"/>
            <p:cNvSpPr>
              <a:spLocks noChangeArrowheads="1"/>
            </p:cNvSpPr>
            <p:nvPr/>
          </p:nvSpPr>
          <p:spPr bwMode="auto">
            <a:xfrm rot="-5400000">
              <a:off x="1804" y="1849"/>
              <a:ext cx="29" cy="43"/>
            </a:xfrm>
            <a:prstGeom prst="rect">
              <a:avLst/>
            </a:prstGeom>
            <a:noFill/>
            <a:ln w="9525">
              <a:noFill/>
              <a:miter lim="800000"/>
              <a:headEnd/>
              <a:tailEnd/>
            </a:ln>
          </p:spPr>
          <p:txBody>
            <a:bodyPr wrap="none" lIns="0" tIns="0" rIns="0" bIns="0">
              <a:spAutoFit/>
            </a:bodyPr>
            <a:lstStyle/>
            <a:p>
              <a:r>
                <a:rPr lang="en-GB" sz="500">
                  <a:solidFill>
                    <a:srgbClr val="FFFFFF"/>
                  </a:solidFill>
                  <a:latin typeface="Calibri" pitchFamily="34" charset="0"/>
                </a:rPr>
                <a:t>m</a:t>
              </a:r>
              <a:endParaRPr lang="en-GB" sz="1600" b="0">
                <a:latin typeface="Calibri" pitchFamily="34" charset="0"/>
              </a:endParaRPr>
            </a:p>
          </p:txBody>
        </p:sp>
        <p:sp>
          <p:nvSpPr>
            <p:cNvPr id="76850" name="Rectangle 1071"/>
            <p:cNvSpPr>
              <a:spLocks noChangeArrowheads="1"/>
            </p:cNvSpPr>
            <p:nvPr/>
          </p:nvSpPr>
          <p:spPr bwMode="auto">
            <a:xfrm rot="-5400000">
              <a:off x="1810" y="1827"/>
              <a:ext cx="18" cy="43"/>
            </a:xfrm>
            <a:prstGeom prst="rect">
              <a:avLst/>
            </a:prstGeom>
            <a:noFill/>
            <a:ln w="9525">
              <a:noFill/>
              <a:miter lim="800000"/>
              <a:headEnd/>
              <a:tailEnd/>
            </a:ln>
          </p:spPr>
          <p:txBody>
            <a:bodyPr wrap="none" lIns="0" tIns="0" rIns="0" bIns="0">
              <a:spAutoFit/>
            </a:bodyPr>
            <a:lstStyle/>
            <a:p>
              <a:r>
                <a:rPr lang="en-GB" sz="500">
                  <a:solidFill>
                    <a:srgbClr val="FFFFFF"/>
                  </a:solidFill>
                  <a:latin typeface="Calibri" pitchFamily="34" charset="0"/>
                </a:rPr>
                <a:t>e</a:t>
              </a:r>
              <a:endParaRPr lang="en-GB" sz="1600" b="0">
                <a:latin typeface="Calibri" pitchFamily="34" charset="0"/>
              </a:endParaRPr>
            </a:p>
          </p:txBody>
        </p:sp>
        <p:sp>
          <p:nvSpPr>
            <p:cNvPr id="76851" name="Rectangle 1072"/>
            <p:cNvSpPr>
              <a:spLocks noChangeArrowheads="1"/>
            </p:cNvSpPr>
            <p:nvPr/>
          </p:nvSpPr>
          <p:spPr bwMode="auto">
            <a:xfrm rot="-5400000">
              <a:off x="1810" y="1813"/>
              <a:ext cx="18" cy="43"/>
            </a:xfrm>
            <a:prstGeom prst="rect">
              <a:avLst/>
            </a:prstGeom>
            <a:noFill/>
            <a:ln w="9525">
              <a:noFill/>
              <a:miter lim="800000"/>
              <a:headEnd/>
              <a:tailEnd/>
            </a:ln>
          </p:spPr>
          <p:txBody>
            <a:bodyPr wrap="none" lIns="0" tIns="0" rIns="0" bIns="0">
              <a:spAutoFit/>
            </a:bodyPr>
            <a:lstStyle/>
            <a:p>
              <a:r>
                <a:rPr lang="en-GB" sz="500">
                  <a:solidFill>
                    <a:srgbClr val="FFFFFF"/>
                  </a:solidFill>
                  <a:latin typeface="Calibri" pitchFamily="34" charset="0"/>
                </a:rPr>
                <a:t>n</a:t>
              </a:r>
              <a:endParaRPr lang="en-GB" sz="1600" b="0">
                <a:latin typeface="Calibri" pitchFamily="34" charset="0"/>
              </a:endParaRPr>
            </a:p>
          </p:txBody>
        </p:sp>
        <p:sp>
          <p:nvSpPr>
            <p:cNvPr id="76852" name="Rectangle 1073"/>
            <p:cNvSpPr>
              <a:spLocks noChangeArrowheads="1"/>
            </p:cNvSpPr>
            <p:nvPr/>
          </p:nvSpPr>
          <p:spPr bwMode="auto">
            <a:xfrm rot="-5400000">
              <a:off x="1813" y="1800"/>
              <a:ext cx="12" cy="43"/>
            </a:xfrm>
            <a:prstGeom prst="rect">
              <a:avLst/>
            </a:prstGeom>
            <a:noFill/>
            <a:ln w="9525">
              <a:noFill/>
              <a:miter lim="800000"/>
              <a:headEnd/>
              <a:tailEnd/>
            </a:ln>
          </p:spPr>
          <p:txBody>
            <a:bodyPr wrap="none" lIns="0" tIns="0" rIns="0" bIns="0">
              <a:spAutoFit/>
            </a:bodyPr>
            <a:lstStyle/>
            <a:p>
              <a:r>
                <a:rPr lang="en-GB" sz="500">
                  <a:solidFill>
                    <a:srgbClr val="FFFFFF"/>
                  </a:solidFill>
                  <a:latin typeface="Calibri" pitchFamily="34" charset="0"/>
                </a:rPr>
                <a:t>t</a:t>
              </a:r>
              <a:endParaRPr lang="en-GB" sz="1600" b="0">
                <a:latin typeface="Calibri" pitchFamily="34" charset="0"/>
              </a:endParaRPr>
            </a:p>
          </p:txBody>
        </p:sp>
        <p:sp>
          <p:nvSpPr>
            <p:cNvPr id="76853" name="Rectangle 1074"/>
            <p:cNvSpPr>
              <a:spLocks noChangeArrowheads="1"/>
            </p:cNvSpPr>
            <p:nvPr/>
          </p:nvSpPr>
          <p:spPr bwMode="auto">
            <a:xfrm>
              <a:off x="1922" y="2086"/>
              <a:ext cx="22" cy="51"/>
            </a:xfrm>
            <a:prstGeom prst="rect">
              <a:avLst/>
            </a:prstGeom>
            <a:noFill/>
            <a:ln w="9525">
              <a:noFill/>
              <a:miter lim="800000"/>
              <a:headEnd/>
              <a:tailEnd/>
            </a:ln>
          </p:spPr>
          <p:txBody>
            <a:bodyPr wrap="none" lIns="0" tIns="0" rIns="0" bIns="0">
              <a:spAutoFit/>
            </a:bodyPr>
            <a:lstStyle/>
            <a:p>
              <a:r>
                <a:rPr lang="en-GB" sz="600">
                  <a:solidFill>
                    <a:srgbClr val="000000"/>
                  </a:solidFill>
                  <a:latin typeface="Calibri" pitchFamily="34" charset="0"/>
                </a:rPr>
                <a:t>3</a:t>
              </a:r>
              <a:endParaRPr lang="en-GB" sz="1600" b="0">
                <a:latin typeface="Calibri" pitchFamily="34" charset="0"/>
              </a:endParaRPr>
            </a:p>
          </p:txBody>
        </p:sp>
        <p:sp>
          <p:nvSpPr>
            <p:cNvPr id="76854" name="Rectangle 1075"/>
            <p:cNvSpPr>
              <a:spLocks noChangeArrowheads="1"/>
            </p:cNvSpPr>
            <p:nvPr/>
          </p:nvSpPr>
          <p:spPr bwMode="auto">
            <a:xfrm>
              <a:off x="2257" y="1699"/>
              <a:ext cx="82" cy="418"/>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6855" name="Rectangle 1076"/>
            <p:cNvSpPr>
              <a:spLocks noChangeArrowheads="1"/>
            </p:cNvSpPr>
            <p:nvPr/>
          </p:nvSpPr>
          <p:spPr bwMode="auto">
            <a:xfrm>
              <a:off x="2257" y="1699"/>
              <a:ext cx="82" cy="418"/>
            </a:xfrm>
            <a:prstGeom prst="rect">
              <a:avLst/>
            </a:prstGeom>
            <a:noFill/>
            <a:ln w="1588" cap="rnd">
              <a:solidFill>
                <a:srgbClr val="000000"/>
              </a:solidFill>
              <a:round/>
              <a:headEnd/>
              <a:tailEnd/>
            </a:ln>
          </p:spPr>
          <p:txBody>
            <a:bodyPr/>
            <a:lstStyle/>
            <a:p>
              <a:endParaRPr lang="nb-NO" sz="1600" b="0">
                <a:latin typeface="Calibri" pitchFamily="34" charset="0"/>
              </a:endParaRPr>
            </a:p>
          </p:txBody>
        </p:sp>
        <p:sp>
          <p:nvSpPr>
            <p:cNvPr id="76856" name="Rectangle 1077"/>
            <p:cNvSpPr>
              <a:spLocks noChangeArrowheads="1"/>
            </p:cNvSpPr>
            <p:nvPr/>
          </p:nvSpPr>
          <p:spPr bwMode="auto">
            <a:xfrm rot="-5400000">
              <a:off x="2286" y="1927"/>
              <a:ext cx="17" cy="43"/>
            </a:xfrm>
            <a:prstGeom prst="rect">
              <a:avLst/>
            </a:prstGeom>
            <a:noFill/>
            <a:ln w="9525">
              <a:noFill/>
              <a:miter lim="800000"/>
              <a:headEnd/>
              <a:tailEnd/>
            </a:ln>
          </p:spPr>
          <p:txBody>
            <a:bodyPr wrap="none" lIns="0" tIns="0" rIns="0" bIns="0">
              <a:spAutoFit/>
            </a:bodyPr>
            <a:lstStyle/>
            <a:p>
              <a:r>
                <a:rPr lang="en-GB" sz="500">
                  <a:solidFill>
                    <a:srgbClr val="FFFFFF"/>
                  </a:solidFill>
                  <a:latin typeface="Calibri" pitchFamily="34" charset="0"/>
                </a:rPr>
                <a:t>S</a:t>
              </a:r>
              <a:endParaRPr lang="en-GB" sz="1600" b="0">
                <a:latin typeface="Calibri" pitchFamily="34" charset="0"/>
              </a:endParaRPr>
            </a:p>
          </p:txBody>
        </p:sp>
        <p:sp>
          <p:nvSpPr>
            <p:cNvPr id="76857" name="Rectangle 1078"/>
            <p:cNvSpPr>
              <a:spLocks noChangeArrowheads="1"/>
            </p:cNvSpPr>
            <p:nvPr/>
          </p:nvSpPr>
          <p:spPr bwMode="auto">
            <a:xfrm rot="-5400000">
              <a:off x="2286" y="1906"/>
              <a:ext cx="18" cy="43"/>
            </a:xfrm>
            <a:prstGeom prst="rect">
              <a:avLst/>
            </a:prstGeom>
            <a:noFill/>
            <a:ln w="9525">
              <a:noFill/>
              <a:miter lim="800000"/>
              <a:headEnd/>
              <a:tailEnd/>
            </a:ln>
          </p:spPr>
          <p:txBody>
            <a:bodyPr wrap="none" lIns="0" tIns="0" rIns="0" bIns="0">
              <a:spAutoFit/>
            </a:bodyPr>
            <a:lstStyle/>
            <a:p>
              <a:r>
                <a:rPr lang="en-GB" sz="500">
                  <a:solidFill>
                    <a:srgbClr val="FFFFFF"/>
                  </a:solidFill>
                  <a:latin typeface="Calibri" pitchFamily="34" charset="0"/>
                </a:rPr>
                <a:t>e</a:t>
              </a:r>
              <a:endParaRPr lang="en-GB" sz="1600" b="0">
                <a:latin typeface="Calibri" pitchFamily="34" charset="0"/>
              </a:endParaRPr>
            </a:p>
          </p:txBody>
        </p:sp>
        <p:sp>
          <p:nvSpPr>
            <p:cNvPr id="76858" name="Rectangle 1079"/>
            <p:cNvSpPr>
              <a:spLocks noChangeArrowheads="1"/>
            </p:cNvSpPr>
            <p:nvPr/>
          </p:nvSpPr>
          <p:spPr bwMode="auto">
            <a:xfrm rot="-5400000">
              <a:off x="2287" y="1894"/>
              <a:ext cx="15" cy="43"/>
            </a:xfrm>
            <a:prstGeom prst="rect">
              <a:avLst/>
            </a:prstGeom>
            <a:noFill/>
            <a:ln w="9525">
              <a:noFill/>
              <a:miter lim="800000"/>
              <a:headEnd/>
              <a:tailEnd/>
            </a:ln>
          </p:spPr>
          <p:txBody>
            <a:bodyPr wrap="none" lIns="0" tIns="0" rIns="0" bIns="0">
              <a:spAutoFit/>
            </a:bodyPr>
            <a:lstStyle/>
            <a:p>
              <a:r>
                <a:rPr lang="en-GB" sz="500">
                  <a:solidFill>
                    <a:srgbClr val="FFFFFF"/>
                  </a:solidFill>
                  <a:latin typeface="Calibri" pitchFamily="34" charset="0"/>
                </a:rPr>
                <a:t>c</a:t>
              </a:r>
              <a:endParaRPr lang="en-GB" sz="1600" b="0">
                <a:latin typeface="Calibri" pitchFamily="34" charset="0"/>
              </a:endParaRPr>
            </a:p>
          </p:txBody>
        </p:sp>
        <p:sp>
          <p:nvSpPr>
            <p:cNvPr id="76859" name="Rectangle 1080"/>
            <p:cNvSpPr>
              <a:spLocks noChangeArrowheads="1"/>
            </p:cNvSpPr>
            <p:nvPr/>
          </p:nvSpPr>
          <p:spPr bwMode="auto">
            <a:xfrm rot="-5400000">
              <a:off x="2285" y="1878"/>
              <a:ext cx="18" cy="43"/>
            </a:xfrm>
            <a:prstGeom prst="rect">
              <a:avLst/>
            </a:prstGeom>
            <a:noFill/>
            <a:ln w="9525">
              <a:noFill/>
              <a:miter lim="800000"/>
              <a:headEnd/>
              <a:tailEnd/>
            </a:ln>
          </p:spPr>
          <p:txBody>
            <a:bodyPr wrap="none" lIns="0" tIns="0" rIns="0" bIns="0">
              <a:spAutoFit/>
            </a:bodyPr>
            <a:lstStyle/>
            <a:p>
              <a:r>
                <a:rPr lang="en-GB" sz="500">
                  <a:solidFill>
                    <a:srgbClr val="FFFFFF"/>
                  </a:solidFill>
                  <a:latin typeface="Calibri" pitchFamily="34" charset="0"/>
                </a:rPr>
                <a:t>u</a:t>
              </a:r>
              <a:endParaRPr lang="en-GB" sz="1600" b="0">
                <a:latin typeface="Calibri" pitchFamily="34" charset="0"/>
              </a:endParaRPr>
            </a:p>
          </p:txBody>
        </p:sp>
        <p:sp>
          <p:nvSpPr>
            <p:cNvPr id="76860" name="Rectangle 1081"/>
            <p:cNvSpPr>
              <a:spLocks noChangeArrowheads="1"/>
            </p:cNvSpPr>
            <p:nvPr/>
          </p:nvSpPr>
          <p:spPr bwMode="auto">
            <a:xfrm rot="-5400000">
              <a:off x="2288" y="1864"/>
              <a:ext cx="12" cy="43"/>
            </a:xfrm>
            <a:prstGeom prst="rect">
              <a:avLst/>
            </a:prstGeom>
            <a:noFill/>
            <a:ln w="9525">
              <a:noFill/>
              <a:miter lim="800000"/>
              <a:headEnd/>
              <a:tailEnd/>
            </a:ln>
          </p:spPr>
          <p:txBody>
            <a:bodyPr wrap="none" lIns="0" tIns="0" rIns="0" bIns="0">
              <a:spAutoFit/>
            </a:bodyPr>
            <a:lstStyle/>
            <a:p>
              <a:r>
                <a:rPr lang="en-GB" sz="500">
                  <a:solidFill>
                    <a:srgbClr val="FFFFFF"/>
                  </a:solidFill>
                  <a:latin typeface="Calibri" pitchFamily="34" charset="0"/>
                </a:rPr>
                <a:t>r</a:t>
              </a:r>
              <a:endParaRPr lang="en-GB" sz="1600" b="0">
                <a:latin typeface="Calibri" pitchFamily="34" charset="0"/>
              </a:endParaRPr>
            </a:p>
          </p:txBody>
        </p:sp>
        <p:sp>
          <p:nvSpPr>
            <p:cNvPr id="76861" name="Rectangle 1082"/>
            <p:cNvSpPr>
              <a:spLocks noChangeArrowheads="1"/>
            </p:cNvSpPr>
            <p:nvPr/>
          </p:nvSpPr>
          <p:spPr bwMode="auto">
            <a:xfrm rot="-5400000">
              <a:off x="2287" y="1857"/>
              <a:ext cx="9" cy="43"/>
            </a:xfrm>
            <a:prstGeom prst="rect">
              <a:avLst/>
            </a:prstGeom>
            <a:noFill/>
            <a:ln w="9525">
              <a:noFill/>
              <a:miter lim="800000"/>
              <a:headEnd/>
              <a:tailEnd/>
            </a:ln>
          </p:spPr>
          <p:txBody>
            <a:bodyPr wrap="none" lIns="0" tIns="0" rIns="0" bIns="0">
              <a:spAutoFit/>
            </a:bodyPr>
            <a:lstStyle/>
            <a:p>
              <a:r>
                <a:rPr lang="en-GB" sz="500">
                  <a:solidFill>
                    <a:srgbClr val="FFFFFF"/>
                  </a:solidFill>
                  <a:latin typeface="Calibri" pitchFamily="34" charset="0"/>
                </a:rPr>
                <a:t>i</a:t>
              </a:r>
              <a:endParaRPr lang="en-GB" sz="1600" b="0">
                <a:latin typeface="Calibri" pitchFamily="34" charset="0"/>
              </a:endParaRPr>
            </a:p>
          </p:txBody>
        </p:sp>
        <p:sp>
          <p:nvSpPr>
            <p:cNvPr id="76862" name="Rectangle 1083"/>
            <p:cNvSpPr>
              <a:spLocks noChangeArrowheads="1"/>
            </p:cNvSpPr>
            <p:nvPr/>
          </p:nvSpPr>
          <p:spPr bwMode="auto">
            <a:xfrm rot="-5400000">
              <a:off x="2285" y="1846"/>
              <a:ext cx="13" cy="43"/>
            </a:xfrm>
            <a:prstGeom prst="rect">
              <a:avLst/>
            </a:prstGeom>
            <a:noFill/>
            <a:ln w="9525">
              <a:noFill/>
              <a:miter lim="800000"/>
              <a:headEnd/>
              <a:tailEnd/>
            </a:ln>
          </p:spPr>
          <p:txBody>
            <a:bodyPr wrap="none" lIns="0" tIns="0" rIns="0" bIns="0">
              <a:spAutoFit/>
            </a:bodyPr>
            <a:lstStyle/>
            <a:p>
              <a:r>
                <a:rPr lang="en-GB" sz="500">
                  <a:solidFill>
                    <a:srgbClr val="FFFFFF"/>
                  </a:solidFill>
                  <a:latin typeface="Calibri" pitchFamily="34" charset="0"/>
                </a:rPr>
                <a:t>t</a:t>
              </a:r>
              <a:endParaRPr lang="en-GB" sz="1600" b="0">
                <a:latin typeface="Calibri" pitchFamily="34" charset="0"/>
              </a:endParaRPr>
            </a:p>
          </p:txBody>
        </p:sp>
        <p:sp>
          <p:nvSpPr>
            <p:cNvPr id="76863" name="Rectangle 1084"/>
            <p:cNvSpPr>
              <a:spLocks noChangeArrowheads="1"/>
            </p:cNvSpPr>
            <p:nvPr/>
          </p:nvSpPr>
          <p:spPr bwMode="auto">
            <a:xfrm rot="-5400000">
              <a:off x="2286" y="1834"/>
              <a:ext cx="17" cy="43"/>
            </a:xfrm>
            <a:prstGeom prst="rect">
              <a:avLst/>
            </a:prstGeom>
            <a:noFill/>
            <a:ln w="9525">
              <a:noFill/>
              <a:miter lim="800000"/>
              <a:headEnd/>
              <a:tailEnd/>
            </a:ln>
          </p:spPr>
          <p:txBody>
            <a:bodyPr wrap="none" lIns="0" tIns="0" rIns="0" bIns="0">
              <a:spAutoFit/>
            </a:bodyPr>
            <a:lstStyle/>
            <a:p>
              <a:r>
                <a:rPr lang="en-GB" sz="500">
                  <a:solidFill>
                    <a:srgbClr val="FFFFFF"/>
                  </a:solidFill>
                  <a:latin typeface="Calibri" pitchFamily="34" charset="0"/>
                </a:rPr>
                <a:t>y</a:t>
              </a:r>
              <a:endParaRPr lang="en-GB" sz="1600" b="0">
                <a:latin typeface="Calibri" pitchFamily="34" charset="0"/>
              </a:endParaRPr>
            </a:p>
          </p:txBody>
        </p:sp>
        <p:sp>
          <p:nvSpPr>
            <p:cNvPr id="76864" name="Line 1085"/>
            <p:cNvSpPr>
              <a:spLocks noChangeShapeType="1"/>
            </p:cNvSpPr>
            <p:nvPr/>
          </p:nvSpPr>
          <p:spPr bwMode="auto">
            <a:xfrm>
              <a:off x="2227" y="2080"/>
              <a:ext cx="13" cy="0"/>
            </a:xfrm>
            <a:prstGeom prst="line">
              <a:avLst/>
            </a:prstGeom>
            <a:noFill/>
            <a:ln w="4763" cap="rnd">
              <a:solidFill>
                <a:srgbClr val="000000"/>
              </a:solidFill>
              <a:round/>
              <a:headEnd/>
              <a:tailEnd/>
            </a:ln>
          </p:spPr>
          <p:txBody>
            <a:bodyPr/>
            <a:lstStyle/>
            <a:p>
              <a:endParaRPr lang="en-US"/>
            </a:p>
          </p:txBody>
        </p:sp>
        <p:sp>
          <p:nvSpPr>
            <p:cNvPr id="76865" name="Freeform 1086"/>
            <p:cNvSpPr>
              <a:spLocks/>
            </p:cNvSpPr>
            <p:nvPr/>
          </p:nvSpPr>
          <p:spPr bwMode="auto">
            <a:xfrm>
              <a:off x="2219" y="2075"/>
              <a:ext cx="12" cy="9"/>
            </a:xfrm>
            <a:custGeom>
              <a:avLst/>
              <a:gdLst>
                <a:gd name="T0" fmla="*/ 0 w 249"/>
                <a:gd name="T1" fmla="*/ 77619853 h 249"/>
                <a:gd name="T2" fmla="*/ 103493138 w 249"/>
                <a:gd name="T3" fmla="*/ 0 h 249"/>
                <a:gd name="T4" fmla="*/ 103493138 w 249"/>
                <a:gd name="T5" fmla="*/ 77619853 h 249"/>
                <a:gd name="T6" fmla="*/ 0 w 249"/>
                <a:gd name="T7" fmla="*/ 77619853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p>
          </p:txBody>
        </p:sp>
        <p:sp>
          <p:nvSpPr>
            <p:cNvPr id="76866" name="Freeform 1087"/>
            <p:cNvSpPr>
              <a:spLocks/>
            </p:cNvSpPr>
            <p:nvPr/>
          </p:nvSpPr>
          <p:spPr bwMode="auto">
            <a:xfrm>
              <a:off x="2239" y="2075"/>
              <a:ext cx="10" cy="9"/>
            </a:xfrm>
            <a:custGeom>
              <a:avLst/>
              <a:gdLst>
                <a:gd name="T0" fmla="*/ 86244282 w 249"/>
                <a:gd name="T1" fmla="*/ 77619853 h 249"/>
                <a:gd name="T2" fmla="*/ 0 w 249"/>
                <a:gd name="T3" fmla="*/ 77619853 h 249"/>
                <a:gd name="T4" fmla="*/ 0 w 249"/>
                <a:gd name="T5" fmla="*/ 0 h 249"/>
                <a:gd name="T6" fmla="*/ 86244282 w 249"/>
                <a:gd name="T7" fmla="*/ 77619853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p>
          </p:txBody>
        </p:sp>
        <p:sp>
          <p:nvSpPr>
            <p:cNvPr id="76867" name="Line 1088"/>
            <p:cNvSpPr>
              <a:spLocks noChangeShapeType="1"/>
            </p:cNvSpPr>
            <p:nvPr/>
          </p:nvSpPr>
          <p:spPr bwMode="auto">
            <a:xfrm>
              <a:off x="2227" y="1948"/>
              <a:ext cx="13" cy="0"/>
            </a:xfrm>
            <a:prstGeom prst="line">
              <a:avLst/>
            </a:prstGeom>
            <a:noFill/>
            <a:ln w="4763" cap="rnd">
              <a:solidFill>
                <a:srgbClr val="000000"/>
              </a:solidFill>
              <a:round/>
              <a:headEnd/>
              <a:tailEnd/>
            </a:ln>
          </p:spPr>
          <p:txBody>
            <a:bodyPr/>
            <a:lstStyle/>
            <a:p>
              <a:endParaRPr lang="en-US"/>
            </a:p>
          </p:txBody>
        </p:sp>
        <p:sp>
          <p:nvSpPr>
            <p:cNvPr id="76868" name="Freeform 1089"/>
            <p:cNvSpPr>
              <a:spLocks/>
            </p:cNvSpPr>
            <p:nvPr/>
          </p:nvSpPr>
          <p:spPr bwMode="auto">
            <a:xfrm>
              <a:off x="2219" y="1944"/>
              <a:ext cx="12" cy="8"/>
            </a:xfrm>
            <a:custGeom>
              <a:avLst/>
              <a:gdLst>
                <a:gd name="T0" fmla="*/ 0 w 249"/>
                <a:gd name="T1" fmla="*/ 68719444 h 250"/>
                <a:gd name="T2" fmla="*/ 103493138 w 249"/>
                <a:gd name="T3" fmla="*/ 0 h 250"/>
                <a:gd name="T4" fmla="*/ 103493138 w 249"/>
                <a:gd name="T5" fmla="*/ 68719444 h 250"/>
                <a:gd name="T6" fmla="*/ 0 w 249"/>
                <a:gd name="T7" fmla="*/ 68719444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p>
          </p:txBody>
        </p:sp>
        <p:sp>
          <p:nvSpPr>
            <p:cNvPr id="76869" name="Freeform 1090"/>
            <p:cNvSpPr>
              <a:spLocks/>
            </p:cNvSpPr>
            <p:nvPr/>
          </p:nvSpPr>
          <p:spPr bwMode="auto">
            <a:xfrm>
              <a:off x="2239" y="1944"/>
              <a:ext cx="10" cy="8"/>
            </a:xfrm>
            <a:custGeom>
              <a:avLst/>
              <a:gdLst>
                <a:gd name="T0" fmla="*/ 86244282 w 249"/>
                <a:gd name="T1" fmla="*/ 68719444 h 250"/>
                <a:gd name="T2" fmla="*/ 0 w 249"/>
                <a:gd name="T3" fmla="*/ 68719444 h 250"/>
                <a:gd name="T4" fmla="*/ 0 w 249"/>
                <a:gd name="T5" fmla="*/ 0 h 250"/>
                <a:gd name="T6" fmla="*/ 86244282 w 249"/>
                <a:gd name="T7" fmla="*/ 68719444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249" y="125"/>
                  </a:moveTo>
                  <a:lnTo>
                    <a:pt x="0" y="250"/>
                  </a:lnTo>
                  <a:cubicBezTo>
                    <a:pt x="39" y="171"/>
                    <a:pt x="39" y="79"/>
                    <a:pt x="0" y="0"/>
                  </a:cubicBezTo>
                  <a:lnTo>
                    <a:pt x="249" y="125"/>
                  </a:lnTo>
                  <a:close/>
                </a:path>
              </a:pathLst>
            </a:custGeom>
            <a:solidFill>
              <a:srgbClr val="000000"/>
            </a:solidFill>
            <a:ln w="0">
              <a:solidFill>
                <a:srgbClr val="000000"/>
              </a:solidFill>
              <a:round/>
              <a:headEnd/>
              <a:tailEnd/>
            </a:ln>
          </p:spPr>
          <p:txBody>
            <a:bodyPr/>
            <a:lstStyle/>
            <a:p>
              <a:endParaRPr lang="en-US"/>
            </a:p>
          </p:txBody>
        </p:sp>
        <p:sp>
          <p:nvSpPr>
            <p:cNvPr id="76870" name="Line 1091"/>
            <p:cNvSpPr>
              <a:spLocks noChangeShapeType="1"/>
            </p:cNvSpPr>
            <p:nvPr/>
          </p:nvSpPr>
          <p:spPr bwMode="auto">
            <a:xfrm>
              <a:off x="2227" y="1835"/>
              <a:ext cx="13" cy="0"/>
            </a:xfrm>
            <a:prstGeom prst="line">
              <a:avLst/>
            </a:prstGeom>
            <a:noFill/>
            <a:ln w="4763" cap="rnd">
              <a:solidFill>
                <a:srgbClr val="000000"/>
              </a:solidFill>
              <a:round/>
              <a:headEnd/>
              <a:tailEnd/>
            </a:ln>
          </p:spPr>
          <p:txBody>
            <a:bodyPr/>
            <a:lstStyle/>
            <a:p>
              <a:endParaRPr lang="en-US"/>
            </a:p>
          </p:txBody>
        </p:sp>
        <p:sp>
          <p:nvSpPr>
            <p:cNvPr id="76871" name="Freeform 1092"/>
            <p:cNvSpPr>
              <a:spLocks/>
            </p:cNvSpPr>
            <p:nvPr/>
          </p:nvSpPr>
          <p:spPr bwMode="auto">
            <a:xfrm>
              <a:off x="2219" y="1830"/>
              <a:ext cx="12" cy="8"/>
            </a:xfrm>
            <a:custGeom>
              <a:avLst/>
              <a:gdLst>
                <a:gd name="T0" fmla="*/ 0 w 249"/>
                <a:gd name="T1" fmla="*/ 68995425 h 249"/>
                <a:gd name="T2" fmla="*/ 103493138 w 249"/>
                <a:gd name="T3" fmla="*/ 0 h 249"/>
                <a:gd name="T4" fmla="*/ 103493138 w 249"/>
                <a:gd name="T5" fmla="*/ 68995425 h 249"/>
                <a:gd name="T6" fmla="*/ 103493138 w 249"/>
                <a:gd name="T7" fmla="*/ 68995425 h 249"/>
                <a:gd name="T8" fmla="*/ 0 w 249"/>
                <a:gd name="T9" fmla="*/ 68995425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p>
          </p:txBody>
        </p:sp>
        <p:sp>
          <p:nvSpPr>
            <p:cNvPr id="76872" name="Freeform 1093"/>
            <p:cNvSpPr>
              <a:spLocks/>
            </p:cNvSpPr>
            <p:nvPr/>
          </p:nvSpPr>
          <p:spPr bwMode="auto">
            <a:xfrm>
              <a:off x="2239" y="1830"/>
              <a:ext cx="10" cy="8"/>
            </a:xfrm>
            <a:custGeom>
              <a:avLst/>
              <a:gdLst>
                <a:gd name="T0" fmla="*/ 86244282 w 249"/>
                <a:gd name="T1" fmla="*/ 68995425 h 249"/>
                <a:gd name="T2" fmla="*/ 0 w 249"/>
                <a:gd name="T3" fmla="*/ 68995425 h 249"/>
                <a:gd name="T4" fmla="*/ 0 w 249"/>
                <a:gd name="T5" fmla="*/ 0 h 249"/>
                <a:gd name="T6" fmla="*/ 86244282 w 249"/>
                <a:gd name="T7" fmla="*/ 68995425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p>
          </p:txBody>
        </p:sp>
        <p:sp>
          <p:nvSpPr>
            <p:cNvPr id="76873" name="Rectangle 1094"/>
            <p:cNvSpPr>
              <a:spLocks noChangeArrowheads="1"/>
            </p:cNvSpPr>
            <p:nvPr/>
          </p:nvSpPr>
          <p:spPr bwMode="auto">
            <a:xfrm>
              <a:off x="1906" y="1705"/>
              <a:ext cx="304" cy="57"/>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6874" name="Rectangle 1095"/>
            <p:cNvSpPr>
              <a:spLocks noChangeArrowheads="1"/>
            </p:cNvSpPr>
            <p:nvPr/>
          </p:nvSpPr>
          <p:spPr bwMode="auto">
            <a:xfrm>
              <a:off x="1906" y="1705"/>
              <a:ext cx="304" cy="57"/>
            </a:xfrm>
            <a:prstGeom prst="rect">
              <a:avLst/>
            </a:prstGeom>
            <a:noFill/>
            <a:ln w="1588" cap="rnd">
              <a:solidFill>
                <a:srgbClr val="000000"/>
              </a:solidFill>
              <a:round/>
              <a:headEnd/>
              <a:tailEnd/>
            </a:ln>
          </p:spPr>
          <p:txBody>
            <a:bodyPr/>
            <a:lstStyle/>
            <a:p>
              <a:endParaRPr lang="nb-NO" sz="1600" b="0">
                <a:latin typeface="Calibri" pitchFamily="34" charset="0"/>
              </a:endParaRPr>
            </a:p>
          </p:txBody>
        </p:sp>
        <p:sp>
          <p:nvSpPr>
            <p:cNvPr id="76875" name="Rectangle 1096"/>
            <p:cNvSpPr>
              <a:spLocks noChangeArrowheads="1"/>
            </p:cNvSpPr>
            <p:nvPr/>
          </p:nvSpPr>
          <p:spPr bwMode="auto">
            <a:xfrm>
              <a:off x="1958" y="1715"/>
              <a:ext cx="186" cy="43"/>
            </a:xfrm>
            <a:prstGeom prst="rect">
              <a:avLst/>
            </a:prstGeom>
            <a:noFill/>
            <a:ln w="9525">
              <a:noFill/>
              <a:miter lim="800000"/>
              <a:headEnd/>
              <a:tailEnd/>
            </a:ln>
          </p:spPr>
          <p:txBody>
            <a:bodyPr wrap="none" lIns="0" tIns="0" rIns="0" bIns="0">
              <a:spAutoFit/>
            </a:bodyPr>
            <a:lstStyle/>
            <a:p>
              <a:r>
                <a:rPr lang="en-GB" sz="500">
                  <a:solidFill>
                    <a:srgbClr val="FFFFFF"/>
                  </a:solidFill>
                  <a:latin typeface="Calibri" pitchFamily="34" charset="0"/>
                </a:rPr>
                <a:t>Applications</a:t>
              </a:r>
              <a:endParaRPr lang="en-GB" sz="1600" b="0">
                <a:latin typeface="Calibri" pitchFamily="34" charset="0"/>
              </a:endParaRPr>
            </a:p>
          </p:txBody>
        </p:sp>
        <p:sp>
          <p:nvSpPr>
            <p:cNvPr id="76876" name="Line 1097"/>
            <p:cNvSpPr>
              <a:spLocks noChangeShapeType="1"/>
            </p:cNvSpPr>
            <p:nvPr/>
          </p:nvSpPr>
          <p:spPr bwMode="auto">
            <a:xfrm>
              <a:off x="2229" y="1737"/>
              <a:ext cx="13" cy="0"/>
            </a:xfrm>
            <a:prstGeom prst="line">
              <a:avLst/>
            </a:prstGeom>
            <a:noFill/>
            <a:ln w="4763" cap="rnd">
              <a:solidFill>
                <a:srgbClr val="000000"/>
              </a:solidFill>
              <a:round/>
              <a:headEnd/>
              <a:tailEnd/>
            </a:ln>
          </p:spPr>
          <p:txBody>
            <a:bodyPr/>
            <a:lstStyle/>
            <a:p>
              <a:endParaRPr lang="en-US"/>
            </a:p>
          </p:txBody>
        </p:sp>
        <p:sp>
          <p:nvSpPr>
            <p:cNvPr id="76877" name="Freeform 1098"/>
            <p:cNvSpPr>
              <a:spLocks/>
            </p:cNvSpPr>
            <p:nvPr/>
          </p:nvSpPr>
          <p:spPr bwMode="auto">
            <a:xfrm>
              <a:off x="2221" y="1733"/>
              <a:ext cx="11" cy="8"/>
            </a:xfrm>
            <a:custGeom>
              <a:avLst/>
              <a:gdLst>
                <a:gd name="T0" fmla="*/ 0 w 250"/>
                <a:gd name="T1" fmla="*/ 68995425 h 249"/>
                <a:gd name="T2" fmla="*/ 94489235 w 250"/>
                <a:gd name="T3" fmla="*/ 0 h 249"/>
                <a:gd name="T4" fmla="*/ 94489235 w 250"/>
                <a:gd name="T5" fmla="*/ 68995425 h 249"/>
                <a:gd name="T6" fmla="*/ 0 w 250"/>
                <a:gd name="T7" fmla="*/ 68995425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0" y="125"/>
                  </a:moveTo>
                  <a:lnTo>
                    <a:pt x="250" y="0"/>
                  </a:lnTo>
                  <a:cubicBezTo>
                    <a:pt x="210" y="78"/>
                    <a:pt x="210" y="171"/>
                    <a:pt x="250" y="249"/>
                  </a:cubicBezTo>
                  <a:lnTo>
                    <a:pt x="0" y="125"/>
                  </a:lnTo>
                  <a:close/>
                </a:path>
              </a:pathLst>
            </a:custGeom>
            <a:solidFill>
              <a:srgbClr val="000000"/>
            </a:solidFill>
            <a:ln w="0">
              <a:solidFill>
                <a:srgbClr val="000000"/>
              </a:solidFill>
              <a:round/>
              <a:headEnd/>
              <a:tailEnd/>
            </a:ln>
          </p:spPr>
          <p:txBody>
            <a:bodyPr/>
            <a:lstStyle/>
            <a:p>
              <a:endParaRPr lang="en-US"/>
            </a:p>
          </p:txBody>
        </p:sp>
        <p:sp>
          <p:nvSpPr>
            <p:cNvPr id="76878" name="Freeform 1099"/>
            <p:cNvSpPr>
              <a:spLocks/>
            </p:cNvSpPr>
            <p:nvPr/>
          </p:nvSpPr>
          <p:spPr bwMode="auto">
            <a:xfrm>
              <a:off x="2240" y="1733"/>
              <a:ext cx="10" cy="8"/>
            </a:xfrm>
            <a:custGeom>
              <a:avLst/>
              <a:gdLst>
                <a:gd name="T0" fmla="*/ 85899304 w 250"/>
                <a:gd name="T1" fmla="*/ 68995425 h 249"/>
                <a:gd name="T2" fmla="*/ 0 w 250"/>
                <a:gd name="T3" fmla="*/ 68995425 h 249"/>
                <a:gd name="T4" fmla="*/ 0 w 250"/>
                <a:gd name="T5" fmla="*/ 0 h 249"/>
                <a:gd name="T6" fmla="*/ 85899304 w 250"/>
                <a:gd name="T7" fmla="*/ 68995425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5"/>
                  </a:moveTo>
                  <a:lnTo>
                    <a:pt x="0" y="249"/>
                  </a:lnTo>
                  <a:cubicBezTo>
                    <a:pt x="39" y="171"/>
                    <a:pt x="39" y="78"/>
                    <a:pt x="0" y="0"/>
                  </a:cubicBezTo>
                  <a:lnTo>
                    <a:pt x="250" y="125"/>
                  </a:lnTo>
                  <a:close/>
                </a:path>
              </a:pathLst>
            </a:custGeom>
            <a:solidFill>
              <a:srgbClr val="000000"/>
            </a:solidFill>
            <a:ln w="0">
              <a:solidFill>
                <a:srgbClr val="000000"/>
              </a:solidFill>
              <a:round/>
              <a:headEnd/>
              <a:tailEnd/>
            </a:ln>
          </p:spPr>
          <p:txBody>
            <a:bodyPr/>
            <a:lstStyle/>
            <a:p>
              <a:endParaRPr lang="en-US"/>
            </a:p>
          </p:txBody>
        </p:sp>
        <p:sp>
          <p:nvSpPr>
            <p:cNvPr id="76879" name="Line 1100"/>
            <p:cNvSpPr>
              <a:spLocks noChangeShapeType="1"/>
            </p:cNvSpPr>
            <p:nvPr/>
          </p:nvSpPr>
          <p:spPr bwMode="auto">
            <a:xfrm>
              <a:off x="1873" y="1737"/>
              <a:ext cx="16" cy="0"/>
            </a:xfrm>
            <a:prstGeom prst="line">
              <a:avLst/>
            </a:prstGeom>
            <a:noFill/>
            <a:ln w="4763" cap="rnd">
              <a:solidFill>
                <a:srgbClr val="000000"/>
              </a:solidFill>
              <a:round/>
              <a:headEnd/>
              <a:tailEnd/>
            </a:ln>
          </p:spPr>
          <p:txBody>
            <a:bodyPr/>
            <a:lstStyle/>
            <a:p>
              <a:endParaRPr lang="en-US"/>
            </a:p>
          </p:txBody>
        </p:sp>
        <p:sp>
          <p:nvSpPr>
            <p:cNvPr id="76880" name="Freeform 1101"/>
            <p:cNvSpPr>
              <a:spLocks/>
            </p:cNvSpPr>
            <p:nvPr/>
          </p:nvSpPr>
          <p:spPr bwMode="auto">
            <a:xfrm>
              <a:off x="1866" y="1733"/>
              <a:ext cx="9" cy="8"/>
            </a:xfrm>
            <a:custGeom>
              <a:avLst/>
              <a:gdLst>
                <a:gd name="T0" fmla="*/ 0 w 250"/>
                <a:gd name="T1" fmla="*/ 68995425 h 249"/>
                <a:gd name="T2" fmla="*/ 77309374 w 250"/>
                <a:gd name="T3" fmla="*/ 0 h 249"/>
                <a:gd name="T4" fmla="*/ 77309374 w 250"/>
                <a:gd name="T5" fmla="*/ 68995425 h 249"/>
                <a:gd name="T6" fmla="*/ 0 w 250"/>
                <a:gd name="T7" fmla="*/ 68995425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0" y="125"/>
                  </a:moveTo>
                  <a:lnTo>
                    <a:pt x="250" y="0"/>
                  </a:lnTo>
                  <a:cubicBezTo>
                    <a:pt x="211" y="78"/>
                    <a:pt x="211" y="171"/>
                    <a:pt x="250" y="249"/>
                  </a:cubicBezTo>
                  <a:lnTo>
                    <a:pt x="0" y="125"/>
                  </a:lnTo>
                  <a:close/>
                </a:path>
              </a:pathLst>
            </a:custGeom>
            <a:solidFill>
              <a:srgbClr val="000000"/>
            </a:solidFill>
            <a:ln w="0">
              <a:solidFill>
                <a:srgbClr val="000000"/>
              </a:solidFill>
              <a:round/>
              <a:headEnd/>
              <a:tailEnd/>
            </a:ln>
          </p:spPr>
          <p:txBody>
            <a:bodyPr/>
            <a:lstStyle/>
            <a:p>
              <a:endParaRPr lang="en-US"/>
            </a:p>
          </p:txBody>
        </p:sp>
        <p:sp>
          <p:nvSpPr>
            <p:cNvPr id="76881" name="Freeform 1102"/>
            <p:cNvSpPr>
              <a:spLocks/>
            </p:cNvSpPr>
            <p:nvPr/>
          </p:nvSpPr>
          <p:spPr bwMode="auto">
            <a:xfrm>
              <a:off x="1886" y="1733"/>
              <a:ext cx="11" cy="8"/>
            </a:xfrm>
            <a:custGeom>
              <a:avLst/>
              <a:gdLst>
                <a:gd name="T0" fmla="*/ 94868710 w 249"/>
                <a:gd name="T1" fmla="*/ 68995425 h 249"/>
                <a:gd name="T2" fmla="*/ 0 w 249"/>
                <a:gd name="T3" fmla="*/ 68995425 h 249"/>
                <a:gd name="T4" fmla="*/ 0 w 249"/>
                <a:gd name="T5" fmla="*/ 0 h 249"/>
                <a:gd name="T6" fmla="*/ 0 w 249"/>
                <a:gd name="T7" fmla="*/ 0 h 249"/>
                <a:gd name="T8" fmla="*/ 94868710 w 249"/>
                <a:gd name="T9" fmla="*/ 68995425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249" y="125"/>
                  </a:moveTo>
                  <a:lnTo>
                    <a:pt x="0" y="249"/>
                  </a:lnTo>
                  <a:cubicBezTo>
                    <a:pt x="39" y="171"/>
                    <a:pt x="39" y="78"/>
                    <a:pt x="0" y="0"/>
                  </a:cubicBezTo>
                  <a:lnTo>
                    <a:pt x="249" y="125"/>
                  </a:lnTo>
                  <a:close/>
                </a:path>
              </a:pathLst>
            </a:custGeom>
            <a:solidFill>
              <a:srgbClr val="000000"/>
            </a:solidFill>
            <a:ln w="0">
              <a:solidFill>
                <a:srgbClr val="000000"/>
              </a:solidFill>
              <a:round/>
              <a:headEnd/>
              <a:tailEnd/>
            </a:ln>
          </p:spPr>
          <p:txBody>
            <a:bodyPr/>
            <a:lstStyle/>
            <a:p>
              <a:endParaRPr lang="en-US"/>
            </a:p>
          </p:txBody>
        </p:sp>
        <p:sp>
          <p:nvSpPr>
            <p:cNvPr id="76882" name="Line 1103"/>
            <p:cNvSpPr>
              <a:spLocks noChangeShapeType="1"/>
            </p:cNvSpPr>
            <p:nvPr/>
          </p:nvSpPr>
          <p:spPr bwMode="auto">
            <a:xfrm>
              <a:off x="2057" y="1768"/>
              <a:ext cx="0" cy="34"/>
            </a:xfrm>
            <a:prstGeom prst="line">
              <a:avLst/>
            </a:prstGeom>
            <a:noFill/>
            <a:ln w="4763" cap="rnd">
              <a:solidFill>
                <a:srgbClr val="000000"/>
              </a:solidFill>
              <a:round/>
              <a:headEnd/>
              <a:tailEnd/>
            </a:ln>
          </p:spPr>
          <p:txBody>
            <a:bodyPr/>
            <a:lstStyle/>
            <a:p>
              <a:endParaRPr lang="en-US"/>
            </a:p>
          </p:txBody>
        </p:sp>
        <p:sp>
          <p:nvSpPr>
            <p:cNvPr id="76883" name="Freeform 1104"/>
            <p:cNvSpPr>
              <a:spLocks/>
            </p:cNvSpPr>
            <p:nvPr/>
          </p:nvSpPr>
          <p:spPr bwMode="auto">
            <a:xfrm>
              <a:off x="2052" y="1762"/>
              <a:ext cx="10" cy="8"/>
            </a:xfrm>
            <a:custGeom>
              <a:avLst/>
              <a:gdLst>
                <a:gd name="T0" fmla="*/ 85899304 w 250"/>
                <a:gd name="T1" fmla="*/ 0 h 249"/>
                <a:gd name="T2" fmla="*/ 85899304 w 250"/>
                <a:gd name="T3" fmla="*/ 68995425 h 249"/>
                <a:gd name="T4" fmla="*/ 0 w 250"/>
                <a:gd name="T5" fmla="*/ 68995425 h 249"/>
                <a:gd name="T6" fmla="*/ 0 w 250"/>
                <a:gd name="T7" fmla="*/ 68995425 h 249"/>
                <a:gd name="T8" fmla="*/ 85899304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125" y="0"/>
                  </a:moveTo>
                  <a:lnTo>
                    <a:pt x="250" y="249"/>
                  </a:lnTo>
                  <a:cubicBezTo>
                    <a:pt x="171" y="210"/>
                    <a:pt x="79" y="210"/>
                    <a:pt x="0" y="249"/>
                  </a:cubicBezTo>
                  <a:lnTo>
                    <a:pt x="125" y="0"/>
                  </a:lnTo>
                  <a:close/>
                </a:path>
              </a:pathLst>
            </a:custGeom>
            <a:solidFill>
              <a:srgbClr val="000000"/>
            </a:solidFill>
            <a:ln w="0">
              <a:solidFill>
                <a:srgbClr val="000000"/>
              </a:solidFill>
              <a:round/>
              <a:headEnd/>
              <a:tailEnd/>
            </a:ln>
          </p:spPr>
          <p:txBody>
            <a:bodyPr/>
            <a:lstStyle/>
            <a:p>
              <a:endParaRPr lang="en-US"/>
            </a:p>
          </p:txBody>
        </p:sp>
        <p:sp>
          <p:nvSpPr>
            <p:cNvPr id="76884" name="Freeform 1105"/>
            <p:cNvSpPr>
              <a:spLocks/>
            </p:cNvSpPr>
            <p:nvPr/>
          </p:nvSpPr>
          <p:spPr bwMode="auto">
            <a:xfrm>
              <a:off x="2052" y="1799"/>
              <a:ext cx="10" cy="9"/>
            </a:xfrm>
            <a:custGeom>
              <a:avLst/>
              <a:gdLst>
                <a:gd name="T0" fmla="*/ 85899304 w 250"/>
                <a:gd name="T1" fmla="*/ 77619853 h 249"/>
                <a:gd name="T2" fmla="*/ 0 w 250"/>
                <a:gd name="T3" fmla="*/ 0 h 249"/>
                <a:gd name="T4" fmla="*/ 85899304 w 250"/>
                <a:gd name="T5" fmla="*/ 0 h 249"/>
                <a:gd name="T6" fmla="*/ 85899304 w 250"/>
                <a:gd name="T7" fmla="*/ 77619853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125" y="249"/>
                  </a:moveTo>
                  <a:lnTo>
                    <a:pt x="0" y="0"/>
                  </a:lnTo>
                  <a:cubicBezTo>
                    <a:pt x="79" y="39"/>
                    <a:pt x="171" y="39"/>
                    <a:pt x="250" y="0"/>
                  </a:cubicBezTo>
                  <a:lnTo>
                    <a:pt x="125" y="249"/>
                  </a:lnTo>
                  <a:close/>
                </a:path>
              </a:pathLst>
            </a:custGeom>
            <a:solidFill>
              <a:srgbClr val="000000"/>
            </a:solidFill>
            <a:ln w="0">
              <a:solidFill>
                <a:srgbClr val="000000"/>
              </a:solidFill>
              <a:round/>
              <a:headEnd/>
              <a:tailEnd/>
            </a:ln>
          </p:spPr>
          <p:txBody>
            <a:bodyPr/>
            <a:lstStyle/>
            <a:p>
              <a:endParaRPr lang="en-US"/>
            </a:p>
          </p:txBody>
        </p:sp>
        <p:sp>
          <p:nvSpPr>
            <p:cNvPr id="76885" name="Line 1106"/>
            <p:cNvSpPr>
              <a:spLocks noChangeShapeType="1"/>
            </p:cNvSpPr>
            <p:nvPr/>
          </p:nvSpPr>
          <p:spPr bwMode="auto">
            <a:xfrm>
              <a:off x="2059" y="1998"/>
              <a:ext cx="0" cy="30"/>
            </a:xfrm>
            <a:prstGeom prst="line">
              <a:avLst/>
            </a:prstGeom>
            <a:noFill/>
            <a:ln w="4763" cap="rnd">
              <a:solidFill>
                <a:srgbClr val="000000"/>
              </a:solidFill>
              <a:round/>
              <a:headEnd/>
              <a:tailEnd/>
            </a:ln>
          </p:spPr>
          <p:txBody>
            <a:bodyPr/>
            <a:lstStyle/>
            <a:p>
              <a:endParaRPr lang="en-US"/>
            </a:p>
          </p:txBody>
        </p:sp>
        <p:sp>
          <p:nvSpPr>
            <p:cNvPr id="76886" name="Freeform 1107"/>
            <p:cNvSpPr>
              <a:spLocks/>
            </p:cNvSpPr>
            <p:nvPr/>
          </p:nvSpPr>
          <p:spPr bwMode="auto">
            <a:xfrm>
              <a:off x="2054" y="1992"/>
              <a:ext cx="10" cy="8"/>
            </a:xfrm>
            <a:custGeom>
              <a:avLst/>
              <a:gdLst>
                <a:gd name="T0" fmla="*/ 86244282 w 249"/>
                <a:gd name="T1" fmla="*/ 0 h 250"/>
                <a:gd name="T2" fmla="*/ 86244282 w 249"/>
                <a:gd name="T3" fmla="*/ 68719444 h 250"/>
                <a:gd name="T4" fmla="*/ 0 w 249"/>
                <a:gd name="T5" fmla="*/ 68719444 h 250"/>
                <a:gd name="T6" fmla="*/ 86244282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125" y="0"/>
                  </a:moveTo>
                  <a:lnTo>
                    <a:pt x="249" y="250"/>
                  </a:lnTo>
                  <a:cubicBezTo>
                    <a:pt x="171" y="211"/>
                    <a:pt x="78" y="211"/>
                    <a:pt x="0" y="250"/>
                  </a:cubicBezTo>
                  <a:lnTo>
                    <a:pt x="125" y="0"/>
                  </a:lnTo>
                  <a:close/>
                </a:path>
              </a:pathLst>
            </a:custGeom>
            <a:solidFill>
              <a:srgbClr val="000000"/>
            </a:solidFill>
            <a:ln w="0">
              <a:solidFill>
                <a:srgbClr val="000000"/>
              </a:solidFill>
              <a:round/>
              <a:headEnd/>
              <a:tailEnd/>
            </a:ln>
          </p:spPr>
          <p:txBody>
            <a:bodyPr/>
            <a:lstStyle/>
            <a:p>
              <a:endParaRPr lang="en-US"/>
            </a:p>
          </p:txBody>
        </p:sp>
        <p:sp>
          <p:nvSpPr>
            <p:cNvPr id="76887" name="Freeform 1108"/>
            <p:cNvSpPr>
              <a:spLocks/>
            </p:cNvSpPr>
            <p:nvPr/>
          </p:nvSpPr>
          <p:spPr bwMode="auto">
            <a:xfrm>
              <a:off x="2054" y="2025"/>
              <a:ext cx="10" cy="9"/>
            </a:xfrm>
            <a:custGeom>
              <a:avLst/>
              <a:gdLst>
                <a:gd name="T0" fmla="*/ 86244282 w 249"/>
                <a:gd name="T1" fmla="*/ 77309374 h 250"/>
                <a:gd name="T2" fmla="*/ 0 w 249"/>
                <a:gd name="T3" fmla="*/ 0 h 250"/>
                <a:gd name="T4" fmla="*/ 86244282 w 249"/>
                <a:gd name="T5" fmla="*/ 0 h 250"/>
                <a:gd name="T6" fmla="*/ 86244282 w 249"/>
                <a:gd name="T7" fmla="*/ 0 h 250"/>
                <a:gd name="T8" fmla="*/ 86244282 w 249"/>
                <a:gd name="T9" fmla="*/ 77309374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125" y="250"/>
                  </a:moveTo>
                  <a:lnTo>
                    <a:pt x="0" y="0"/>
                  </a:lnTo>
                  <a:cubicBezTo>
                    <a:pt x="78" y="40"/>
                    <a:pt x="171" y="40"/>
                    <a:pt x="249" y="0"/>
                  </a:cubicBezTo>
                  <a:lnTo>
                    <a:pt x="125" y="250"/>
                  </a:lnTo>
                  <a:close/>
                </a:path>
              </a:pathLst>
            </a:custGeom>
            <a:solidFill>
              <a:srgbClr val="000000"/>
            </a:solidFill>
            <a:ln w="0">
              <a:solidFill>
                <a:srgbClr val="000000"/>
              </a:solidFill>
              <a:round/>
              <a:headEnd/>
              <a:tailEnd/>
            </a:ln>
          </p:spPr>
          <p:txBody>
            <a:bodyPr/>
            <a:lstStyle/>
            <a:p>
              <a:endParaRPr lang="en-US"/>
            </a:p>
          </p:txBody>
        </p:sp>
        <p:sp>
          <p:nvSpPr>
            <p:cNvPr id="76888" name="Freeform 1109"/>
            <p:cNvSpPr>
              <a:spLocks/>
            </p:cNvSpPr>
            <p:nvPr/>
          </p:nvSpPr>
          <p:spPr bwMode="auto">
            <a:xfrm>
              <a:off x="1678" y="1604"/>
              <a:ext cx="772" cy="590"/>
            </a:xfrm>
            <a:custGeom>
              <a:avLst/>
              <a:gdLst>
                <a:gd name="T0" fmla="*/ 156652780 w 10583"/>
                <a:gd name="T1" fmla="*/ 0 h 11717"/>
                <a:gd name="T2" fmla="*/ 0 w 10583"/>
                <a:gd name="T3" fmla="*/ 108134730 h 11717"/>
                <a:gd name="T4" fmla="*/ 0 w 10583"/>
                <a:gd name="T5" fmla="*/ 108134730 h 11717"/>
                <a:gd name="T6" fmla="*/ 156652780 w 10583"/>
                <a:gd name="T7" fmla="*/ 108134730 h 11717"/>
                <a:gd name="T8" fmla="*/ 156652780 w 10583"/>
                <a:gd name="T9" fmla="*/ 108134730 h 11717"/>
                <a:gd name="T10" fmla="*/ 156652780 w 10583"/>
                <a:gd name="T11" fmla="*/ 108134730 h 11717"/>
                <a:gd name="T12" fmla="*/ 156652780 w 10583"/>
                <a:gd name="T13" fmla="*/ 108134730 h 11717"/>
                <a:gd name="T14" fmla="*/ 156652780 w 10583"/>
                <a:gd name="T15" fmla="*/ 0 h 11717"/>
                <a:gd name="T16" fmla="*/ 156652780 w 10583"/>
                <a:gd name="T17" fmla="*/ 0 h 117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83"/>
                <a:gd name="T28" fmla="*/ 0 h 11717"/>
                <a:gd name="T29" fmla="*/ 10583 w 10583"/>
                <a:gd name="T30" fmla="*/ 11717 h 117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83" h="11717">
                  <a:moveTo>
                    <a:pt x="1764" y="0"/>
                  </a:moveTo>
                  <a:cubicBezTo>
                    <a:pt x="790" y="0"/>
                    <a:pt x="0" y="790"/>
                    <a:pt x="0" y="1764"/>
                  </a:cubicBezTo>
                  <a:lnTo>
                    <a:pt x="0" y="9953"/>
                  </a:lnTo>
                  <a:cubicBezTo>
                    <a:pt x="0" y="10927"/>
                    <a:pt x="790" y="11717"/>
                    <a:pt x="1764" y="11717"/>
                  </a:cubicBezTo>
                  <a:lnTo>
                    <a:pt x="8819" y="11717"/>
                  </a:lnTo>
                  <a:cubicBezTo>
                    <a:pt x="9793" y="11717"/>
                    <a:pt x="10583" y="10927"/>
                    <a:pt x="10583" y="9953"/>
                  </a:cubicBezTo>
                  <a:lnTo>
                    <a:pt x="10583" y="1764"/>
                  </a:lnTo>
                  <a:cubicBezTo>
                    <a:pt x="10583" y="790"/>
                    <a:pt x="9793" y="0"/>
                    <a:pt x="8819" y="0"/>
                  </a:cubicBezTo>
                  <a:lnTo>
                    <a:pt x="1764" y="0"/>
                  </a:lnTo>
                  <a:close/>
                </a:path>
              </a:pathLst>
            </a:custGeom>
            <a:noFill/>
            <a:ln w="28575" cap="rnd">
              <a:solidFill>
                <a:srgbClr val="C80000"/>
              </a:solidFill>
              <a:round/>
              <a:headEnd/>
              <a:tailEnd/>
            </a:ln>
          </p:spPr>
          <p:txBody>
            <a:bodyPr/>
            <a:lstStyle/>
            <a:p>
              <a:endParaRPr lang="en-US"/>
            </a:p>
          </p:txBody>
        </p:sp>
        <p:sp>
          <p:nvSpPr>
            <p:cNvPr id="76889" name="Rectangle 258"/>
            <p:cNvSpPr>
              <a:spLocks noChangeArrowheads="1"/>
            </p:cNvSpPr>
            <p:nvPr/>
          </p:nvSpPr>
          <p:spPr bwMode="auto">
            <a:xfrm>
              <a:off x="732" y="2366"/>
              <a:ext cx="1199" cy="120"/>
            </a:xfrm>
            <a:prstGeom prst="rect">
              <a:avLst/>
            </a:prstGeom>
            <a:noFill/>
            <a:ln w="9525">
              <a:noFill/>
              <a:miter lim="800000"/>
              <a:headEnd/>
              <a:tailEnd/>
            </a:ln>
          </p:spPr>
          <p:txBody>
            <a:bodyPr lIns="0" tIns="0" rIns="0" bIns="0">
              <a:spAutoFit/>
            </a:bodyPr>
            <a:lstStyle/>
            <a:p>
              <a:r>
                <a:rPr lang="en-US" sz="1400">
                  <a:latin typeface="Calibri" pitchFamily="34" charset="0"/>
                </a:rPr>
                <a:t>Vehicle ITS Station</a:t>
              </a:r>
            </a:p>
          </p:txBody>
        </p:sp>
        <p:grpSp>
          <p:nvGrpSpPr>
            <p:cNvPr id="76890" name="Group 1117"/>
            <p:cNvGrpSpPr>
              <a:grpSpLocks/>
            </p:cNvGrpSpPr>
            <p:nvPr/>
          </p:nvGrpSpPr>
          <p:grpSpPr bwMode="auto">
            <a:xfrm>
              <a:off x="924" y="2637"/>
              <a:ext cx="1493" cy="604"/>
              <a:chOff x="920" y="2725"/>
              <a:chExt cx="1694" cy="761"/>
            </a:xfrm>
          </p:grpSpPr>
          <p:sp>
            <p:nvSpPr>
              <p:cNvPr id="77412" name="Rectangle 688"/>
              <p:cNvSpPr>
                <a:spLocks noChangeArrowheads="1"/>
              </p:cNvSpPr>
              <p:nvPr/>
            </p:nvSpPr>
            <p:spPr bwMode="auto">
              <a:xfrm>
                <a:off x="1068" y="2882"/>
                <a:ext cx="308" cy="395"/>
              </a:xfrm>
              <a:prstGeom prst="rect">
                <a:avLst/>
              </a:prstGeom>
              <a:solidFill>
                <a:srgbClr val="FFFFFF"/>
              </a:solidFill>
              <a:ln w="9525">
                <a:noFill/>
                <a:miter lim="800000"/>
                <a:headEnd/>
                <a:tailEnd/>
              </a:ln>
            </p:spPr>
            <p:txBody>
              <a:bodyPr lIns="54000" tIns="10800" rIns="54000" bIns="10800"/>
              <a:lstStyle/>
              <a:p>
                <a:r>
                  <a:rPr lang="en-GB" sz="700">
                    <a:solidFill>
                      <a:srgbClr val="C80000"/>
                    </a:solidFill>
                    <a:latin typeface="Calibri" pitchFamily="34" charset="0"/>
                  </a:rPr>
                  <a:t>Mobile</a:t>
                </a:r>
              </a:p>
              <a:p>
                <a:r>
                  <a:rPr lang="en-GB" sz="700">
                    <a:solidFill>
                      <a:srgbClr val="C80000"/>
                    </a:solidFill>
                    <a:latin typeface="Calibri" pitchFamily="34" charset="0"/>
                  </a:rPr>
                  <a:t>Router</a:t>
                </a:r>
              </a:p>
            </p:txBody>
          </p:sp>
          <p:sp>
            <p:nvSpPr>
              <p:cNvPr id="77413" name="Rectangle 689"/>
              <p:cNvSpPr>
                <a:spLocks noChangeArrowheads="1"/>
              </p:cNvSpPr>
              <p:nvPr/>
            </p:nvSpPr>
            <p:spPr bwMode="auto">
              <a:xfrm>
                <a:off x="1068" y="3049"/>
                <a:ext cx="308" cy="260"/>
              </a:xfrm>
              <a:prstGeom prst="rect">
                <a:avLst/>
              </a:prstGeom>
              <a:noFill/>
              <a:ln w="4763" cap="rnd">
                <a:solidFill>
                  <a:srgbClr val="000000"/>
                </a:solidFill>
                <a:round/>
                <a:headEnd/>
                <a:tailEnd/>
              </a:ln>
            </p:spPr>
            <p:txBody>
              <a:bodyPr/>
              <a:lstStyle/>
              <a:p>
                <a:endParaRPr lang="nb-NO" sz="1600" b="0">
                  <a:latin typeface="Calibri" pitchFamily="34" charset="0"/>
                </a:endParaRPr>
              </a:p>
            </p:txBody>
          </p:sp>
          <p:sp>
            <p:nvSpPr>
              <p:cNvPr id="77414" name="Rectangle 690"/>
              <p:cNvSpPr>
                <a:spLocks noChangeArrowheads="1"/>
              </p:cNvSpPr>
              <p:nvPr/>
            </p:nvSpPr>
            <p:spPr bwMode="auto">
              <a:xfrm>
                <a:off x="1148" y="3252"/>
                <a:ext cx="153" cy="42"/>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7415" name="Rectangle 691"/>
              <p:cNvSpPr>
                <a:spLocks noChangeArrowheads="1"/>
              </p:cNvSpPr>
              <p:nvPr/>
            </p:nvSpPr>
            <p:spPr bwMode="auto">
              <a:xfrm>
                <a:off x="1148" y="3252"/>
                <a:ext cx="153" cy="42"/>
              </a:xfrm>
              <a:prstGeom prst="rect">
                <a:avLst/>
              </a:prstGeom>
              <a:noFill/>
              <a:ln w="1588" cap="rnd">
                <a:solidFill>
                  <a:srgbClr val="000000"/>
                </a:solidFill>
                <a:round/>
                <a:headEnd/>
                <a:tailEnd/>
              </a:ln>
            </p:spPr>
            <p:txBody>
              <a:bodyPr/>
              <a:lstStyle/>
              <a:p>
                <a:endParaRPr lang="nb-NO" sz="1600" b="0">
                  <a:latin typeface="Calibri" pitchFamily="34" charset="0"/>
                </a:endParaRPr>
              </a:p>
            </p:txBody>
          </p:sp>
          <p:sp>
            <p:nvSpPr>
              <p:cNvPr id="77416" name="Rectangle 692"/>
              <p:cNvSpPr>
                <a:spLocks noChangeArrowheads="1"/>
              </p:cNvSpPr>
              <p:nvPr/>
            </p:nvSpPr>
            <p:spPr bwMode="auto">
              <a:xfrm>
                <a:off x="1148" y="3189"/>
                <a:ext cx="153" cy="40"/>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7417" name="Rectangle 693"/>
              <p:cNvSpPr>
                <a:spLocks noChangeArrowheads="1"/>
              </p:cNvSpPr>
              <p:nvPr/>
            </p:nvSpPr>
            <p:spPr bwMode="auto">
              <a:xfrm>
                <a:off x="1148" y="3189"/>
                <a:ext cx="153" cy="40"/>
              </a:xfrm>
              <a:prstGeom prst="rect">
                <a:avLst/>
              </a:prstGeom>
              <a:noFill/>
              <a:ln w="1588" cap="rnd">
                <a:solidFill>
                  <a:srgbClr val="000000"/>
                </a:solidFill>
                <a:round/>
                <a:headEnd/>
                <a:tailEnd/>
              </a:ln>
            </p:spPr>
            <p:txBody>
              <a:bodyPr/>
              <a:lstStyle/>
              <a:p>
                <a:endParaRPr lang="nb-NO" sz="1600" b="0">
                  <a:latin typeface="Calibri" pitchFamily="34" charset="0"/>
                </a:endParaRPr>
              </a:p>
            </p:txBody>
          </p:sp>
          <p:sp>
            <p:nvSpPr>
              <p:cNvPr id="77418" name="Rectangle 694"/>
              <p:cNvSpPr>
                <a:spLocks noChangeArrowheads="1"/>
              </p:cNvSpPr>
              <p:nvPr/>
            </p:nvSpPr>
            <p:spPr bwMode="auto">
              <a:xfrm>
                <a:off x="1082" y="3151"/>
                <a:ext cx="43" cy="143"/>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7419" name="Rectangle 695"/>
              <p:cNvSpPr>
                <a:spLocks noChangeArrowheads="1"/>
              </p:cNvSpPr>
              <p:nvPr/>
            </p:nvSpPr>
            <p:spPr bwMode="auto">
              <a:xfrm>
                <a:off x="1082" y="3151"/>
                <a:ext cx="43" cy="143"/>
              </a:xfrm>
              <a:prstGeom prst="rect">
                <a:avLst/>
              </a:prstGeom>
              <a:noFill/>
              <a:ln w="1588" cap="rnd">
                <a:solidFill>
                  <a:srgbClr val="000000"/>
                </a:solidFill>
                <a:round/>
                <a:headEnd/>
                <a:tailEnd/>
              </a:ln>
            </p:spPr>
            <p:txBody>
              <a:bodyPr/>
              <a:lstStyle/>
              <a:p>
                <a:endParaRPr lang="nb-NO" sz="1600" b="0">
                  <a:latin typeface="Calibri" pitchFamily="34" charset="0"/>
                </a:endParaRPr>
              </a:p>
            </p:txBody>
          </p:sp>
          <p:sp>
            <p:nvSpPr>
              <p:cNvPr id="77420" name="Line 696"/>
              <p:cNvSpPr>
                <a:spLocks noChangeShapeType="1"/>
              </p:cNvSpPr>
              <p:nvPr/>
            </p:nvSpPr>
            <p:spPr bwMode="auto">
              <a:xfrm>
                <a:off x="1132" y="3275"/>
                <a:ext cx="8" cy="0"/>
              </a:xfrm>
              <a:prstGeom prst="line">
                <a:avLst/>
              </a:prstGeom>
              <a:noFill/>
              <a:ln w="3175" cap="rnd">
                <a:solidFill>
                  <a:srgbClr val="000000"/>
                </a:solidFill>
                <a:round/>
                <a:headEnd/>
                <a:tailEnd/>
              </a:ln>
            </p:spPr>
            <p:txBody>
              <a:bodyPr/>
              <a:lstStyle/>
              <a:p>
                <a:endParaRPr lang="en-US"/>
              </a:p>
            </p:txBody>
          </p:sp>
          <p:sp>
            <p:nvSpPr>
              <p:cNvPr id="77421" name="Freeform 697"/>
              <p:cNvSpPr>
                <a:spLocks/>
              </p:cNvSpPr>
              <p:nvPr/>
            </p:nvSpPr>
            <p:spPr bwMode="auto">
              <a:xfrm>
                <a:off x="1129" y="3272"/>
                <a:ext cx="5" cy="5"/>
              </a:xfrm>
              <a:custGeom>
                <a:avLst/>
                <a:gdLst>
                  <a:gd name="T0" fmla="*/ 0 w 249"/>
                  <a:gd name="T1" fmla="*/ 0 h 249"/>
                  <a:gd name="T2" fmla="*/ 0 w 249"/>
                  <a:gd name="T3" fmla="*/ 0 h 249"/>
                  <a:gd name="T4" fmla="*/ 0 w 249"/>
                  <a:gd name="T5" fmla="*/ 0 h 249"/>
                  <a:gd name="T6" fmla="*/ 0 w 249"/>
                  <a:gd name="T7" fmla="*/ 0 h 249"/>
                  <a:gd name="T8" fmla="*/ 0 w 249"/>
                  <a:gd name="T9" fmla="*/ 0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p>
            </p:txBody>
          </p:sp>
          <p:sp>
            <p:nvSpPr>
              <p:cNvPr id="77422" name="Freeform 698"/>
              <p:cNvSpPr>
                <a:spLocks/>
              </p:cNvSpPr>
              <p:nvPr/>
            </p:nvSpPr>
            <p:spPr bwMode="auto">
              <a:xfrm>
                <a:off x="1139" y="3272"/>
                <a:ext cx="5" cy="5"/>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4"/>
                    </a:moveTo>
                    <a:lnTo>
                      <a:pt x="0" y="249"/>
                    </a:lnTo>
                    <a:cubicBezTo>
                      <a:pt x="39" y="171"/>
                      <a:pt x="39" y="78"/>
                      <a:pt x="0" y="0"/>
                    </a:cubicBezTo>
                    <a:lnTo>
                      <a:pt x="250" y="124"/>
                    </a:lnTo>
                    <a:close/>
                  </a:path>
                </a:pathLst>
              </a:custGeom>
              <a:solidFill>
                <a:srgbClr val="000000"/>
              </a:solidFill>
              <a:ln w="0">
                <a:solidFill>
                  <a:srgbClr val="000000"/>
                </a:solidFill>
                <a:round/>
                <a:headEnd/>
                <a:tailEnd/>
              </a:ln>
            </p:spPr>
            <p:txBody>
              <a:bodyPr/>
              <a:lstStyle/>
              <a:p>
                <a:endParaRPr lang="en-US"/>
              </a:p>
            </p:txBody>
          </p:sp>
          <p:sp>
            <p:nvSpPr>
              <p:cNvPr id="77423" name="Line 699"/>
              <p:cNvSpPr>
                <a:spLocks noChangeShapeType="1"/>
              </p:cNvSpPr>
              <p:nvPr/>
            </p:nvSpPr>
            <p:spPr bwMode="auto">
              <a:xfrm>
                <a:off x="1132" y="3207"/>
                <a:ext cx="8" cy="0"/>
              </a:xfrm>
              <a:prstGeom prst="line">
                <a:avLst/>
              </a:prstGeom>
              <a:noFill/>
              <a:ln w="3175" cap="rnd">
                <a:solidFill>
                  <a:srgbClr val="000000"/>
                </a:solidFill>
                <a:round/>
                <a:headEnd/>
                <a:tailEnd/>
              </a:ln>
            </p:spPr>
            <p:txBody>
              <a:bodyPr/>
              <a:lstStyle/>
              <a:p>
                <a:endParaRPr lang="en-US"/>
              </a:p>
            </p:txBody>
          </p:sp>
          <p:sp>
            <p:nvSpPr>
              <p:cNvPr id="77424" name="Freeform 700"/>
              <p:cNvSpPr>
                <a:spLocks/>
              </p:cNvSpPr>
              <p:nvPr/>
            </p:nvSpPr>
            <p:spPr bwMode="auto">
              <a:xfrm>
                <a:off x="1129" y="3204"/>
                <a:ext cx="5" cy="4"/>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p>
            </p:txBody>
          </p:sp>
          <p:sp>
            <p:nvSpPr>
              <p:cNvPr id="77425" name="Freeform 701"/>
              <p:cNvSpPr>
                <a:spLocks/>
              </p:cNvSpPr>
              <p:nvPr/>
            </p:nvSpPr>
            <p:spPr bwMode="auto">
              <a:xfrm>
                <a:off x="1139" y="3204"/>
                <a:ext cx="5" cy="4"/>
              </a:xfrm>
              <a:custGeom>
                <a:avLst/>
                <a:gdLst>
                  <a:gd name="T0" fmla="*/ 0 w 250"/>
                  <a:gd name="T1" fmla="*/ 0 h 250"/>
                  <a:gd name="T2" fmla="*/ 0 w 250"/>
                  <a:gd name="T3" fmla="*/ 0 h 250"/>
                  <a:gd name="T4" fmla="*/ 0 w 250"/>
                  <a:gd name="T5" fmla="*/ 0 h 250"/>
                  <a:gd name="T6" fmla="*/ 0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250" y="125"/>
                    </a:moveTo>
                    <a:lnTo>
                      <a:pt x="0" y="250"/>
                    </a:lnTo>
                    <a:cubicBezTo>
                      <a:pt x="39" y="171"/>
                      <a:pt x="39" y="79"/>
                      <a:pt x="0" y="0"/>
                    </a:cubicBezTo>
                    <a:lnTo>
                      <a:pt x="250" y="125"/>
                    </a:lnTo>
                    <a:close/>
                  </a:path>
                </a:pathLst>
              </a:custGeom>
              <a:solidFill>
                <a:srgbClr val="000000"/>
              </a:solidFill>
              <a:ln w="0">
                <a:solidFill>
                  <a:srgbClr val="000000"/>
                </a:solidFill>
                <a:round/>
                <a:headEnd/>
                <a:tailEnd/>
              </a:ln>
            </p:spPr>
            <p:txBody>
              <a:bodyPr/>
              <a:lstStyle/>
              <a:p>
                <a:endParaRPr lang="en-US"/>
              </a:p>
            </p:txBody>
          </p:sp>
          <p:sp>
            <p:nvSpPr>
              <p:cNvPr id="77426" name="Rectangle 702"/>
              <p:cNvSpPr>
                <a:spLocks noChangeArrowheads="1"/>
              </p:cNvSpPr>
              <p:nvPr/>
            </p:nvSpPr>
            <p:spPr bwMode="auto">
              <a:xfrm>
                <a:off x="1178" y="3189"/>
                <a:ext cx="5" cy="12"/>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N</a:t>
                </a:r>
                <a:endParaRPr lang="en-GB" sz="1600" b="0">
                  <a:latin typeface="Calibri" pitchFamily="34" charset="0"/>
                </a:endParaRPr>
              </a:p>
            </p:txBody>
          </p:sp>
          <p:sp>
            <p:nvSpPr>
              <p:cNvPr id="77427" name="Rectangle 703"/>
              <p:cNvSpPr>
                <a:spLocks noChangeArrowheads="1"/>
              </p:cNvSpPr>
              <p:nvPr/>
            </p:nvSpPr>
            <p:spPr bwMode="auto">
              <a:xfrm>
                <a:off x="1191" y="3189"/>
                <a:ext cx="38" cy="12"/>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etworking </a:t>
                </a:r>
                <a:endParaRPr lang="en-GB" sz="1600" b="0">
                  <a:latin typeface="Calibri" pitchFamily="34" charset="0"/>
                </a:endParaRPr>
              </a:p>
            </p:txBody>
          </p:sp>
          <p:sp>
            <p:nvSpPr>
              <p:cNvPr id="77428" name="Rectangle 704"/>
              <p:cNvSpPr>
                <a:spLocks noChangeArrowheads="1"/>
              </p:cNvSpPr>
              <p:nvPr/>
            </p:nvSpPr>
            <p:spPr bwMode="auto">
              <a:xfrm>
                <a:off x="1176" y="3206"/>
                <a:ext cx="9" cy="12"/>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&amp; </a:t>
                </a:r>
                <a:endParaRPr lang="en-GB" sz="1600" b="0">
                  <a:latin typeface="Calibri" pitchFamily="34" charset="0"/>
                </a:endParaRPr>
              </a:p>
            </p:txBody>
          </p:sp>
          <p:sp>
            <p:nvSpPr>
              <p:cNvPr id="77429" name="Rectangle 705"/>
              <p:cNvSpPr>
                <a:spLocks noChangeArrowheads="1"/>
              </p:cNvSpPr>
              <p:nvPr/>
            </p:nvSpPr>
            <p:spPr bwMode="auto">
              <a:xfrm>
                <a:off x="1193" y="3205"/>
                <a:ext cx="34" cy="12"/>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Transport</a:t>
                </a:r>
                <a:endParaRPr lang="en-GB" sz="1600" b="0">
                  <a:latin typeface="Calibri" pitchFamily="34" charset="0"/>
                </a:endParaRPr>
              </a:p>
            </p:txBody>
          </p:sp>
          <p:sp>
            <p:nvSpPr>
              <p:cNvPr id="77430" name="Rectangle 706"/>
              <p:cNvSpPr>
                <a:spLocks noChangeArrowheads="1"/>
              </p:cNvSpPr>
              <p:nvPr/>
            </p:nvSpPr>
            <p:spPr bwMode="auto">
              <a:xfrm>
                <a:off x="1195" y="3248"/>
                <a:ext cx="24"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Access </a:t>
                </a:r>
                <a:endParaRPr lang="en-GB" sz="1600" b="0">
                  <a:latin typeface="Calibri" pitchFamily="34" charset="0"/>
                </a:endParaRPr>
              </a:p>
            </p:txBody>
          </p:sp>
          <p:sp>
            <p:nvSpPr>
              <p:cNvPr id="77431" name="Rectangle 707"/>
              <p:cNvSpPr>
                <a:spLocks noChangeArrowheads="1"/>
              </p:cNvSpPr>
              <p:nvPr/>
            </p:nvSpPr>
            <p:spPr bwMode="auto">
              <a:xfrm>
                <a:off x="1170" y="3264"/>
                <a:ext cx="43"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Technologies</a:t>
                </a:r>
                <a:endParaRPr lang="en-GB" sz="1600" b="0">
                  <a:latin typeface="Calibri" pitchFamily="34" charset="0"/>
                </a:endParaRPr>
              </a:p>
            </p:txBody>
          </p:sp>
          <p:sp>
            <p:nvSpPr>
              <p:cNvPr id="77432" name="Rectangle 708"/>
              <p:cNvSpPr>
                <a:spLocks noChangeArrowheads="1"/>
              </p:cNvSpPr>
              <p:nvPr/>
            </p:nvSpPr>
            <p:spPr bwMode="auto">
              <a:xfrm>
                <a:off x="1269" y="3202"/>
                <a:ext cx="7" cy="12"/>
              </a:xfrm>
              <a:prstGeom prst="rect">
                <a:avLst/>
              </a:prstGeom>
              <a:noFill/>
              <a:ln w="9525">
                <a:noFill/>
                <a:miter lim="800000"/>
                <a:headEnd/>
                <a:tailEnd/>
              </a:ln>
            </p:spPr>
            <p:txBody>
              <a:bodyPr wrap="none" lIns="0" tIns="0" rIns="0" bIns="0">
                <a:spAutoFit/>
              </a:bodyPr>
              <a:lstStyle/>
              <a:p>
                <a:r>
                  <a:rPr lang="en-GB" sz="100" b="0">
                    <a:solidFill>
                      <a:srgbClr val="000000"/>
                    </a:solidFill>
                    <a:latin typeface="Calibri" pitchFamily="34" charset="0"/>
                  </a:rPr>
                  <a:t>...</a:t>
                </a:r>
                <a:endParaRPr lang="en-GB" sz="1600" b="0">
                  <a:latin typeface="Calibri" pitchFamily="34" charset="0"/>
                </a:endParaRPr>
              </a:p>
            </p:txBody>
          </p:sp>
          <p:sp>
            <p:nvSpPr>
              <p:cNvPr id="77433" name="Rectangle 709"/>
              <p:cNvSpPr>
                <a:spLocks noChangeArrowheads="1"/>
              </p:cNvSpPr>
              <p:nvPr/>
            </p:nvSpPr>
            <p:spPr bwMode="auto">
              <a:xfrm rot="-5400000">
                <a:off x="1097" y="3253"/>
                <a:ext cx="9"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M</a:t>
                </a:r>
                <a:endParaRPr lang="en-GB" sz="1600" b="0">
                  <a:latin typeface="Calibri" pitchFamily="34" charset="0"/>
                </a:endParaRPr>
              </a:p>
            </p:txBody>
          </p:sp>
          <p:sp>
            <p:nvSpPr>
              <p:cNvPr id="77434" name="Rectangle 710"/>
              <p:cNvSpPr>
                <a:spLocks noChangeArrowheads="1"/>
              </p:cNvSpPr>
              <p:nvPr/>
            </p:nvSpPr>
            <p:spPr bwMode="auto">
              <a:xfrm rot="-5400000">
                <a:off x="1098" y="3243"/>
                <a:ext cx="5"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a</a:t>
                </a:r>
                <a:endParaRPr lang="en-GB" sz="1600" b="0">
                  <a:latin typeface="Calibri" pitchFamily="34" charset="0"/>
                </a:endParaRPr>
              </a:p>
            </p:txBody>
          </p:sp>
          <p:sp>
            <p:nvSpPr>
              <p:cNvPr id="77435" name="Rectangle 711"/>
              <p:cNvSpPr>
                <a:spLocks noChangeArrowheads="1"/>
              </p:cNvSpPr>
              <p:nvPr/>
            </p:nvSpPr>
            <p:spPr bwMode="auto">
              <a:xfrm rot="-5400000">
                <a:off x="1097" y="3235"/>
                <a:ext cx="6"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n</a:t>
                </a:r>
                <a:endParaRPr lang="en-GB" sz="1600" b="0">
                  <a:latin typeface="Calibri" pitchFamily="34" charset="0"/>
                </a:endParaRPr>
              </a:p>
            </p:txBody>
          </p:sp>
          <p:sp>
            <p:nvSpPr>
              <p:cNvPr id="77436" name="Rectangle 712"/>
              <p:cNvSpPr>
                <a:spLocks noChangeArrowheads="1"/>
              </p:cNvSpPr>
              <p:nvPr/>
            </p:nvSpPr>
            <p:spPr bwMode="auto">
              <a:xfrm rot="-5400000">
                <a:off x="1098" y="3227"/>
                <a:ext cx="5"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a</a:t>
                </a:r>
                <a:endParaRPr lang="en-GB" sz="1600" b="0">
                  <a:latin typeface="Calibri" pitchFamily="34" charset="0"/>
                </a:endParaRPr>
              </a:p>
            </p:txBody>
          </p:sp>
          <p:sp>
            <p:nvSpPr>
              <p:cNvPr id="77437" name="Rectangle 713"/>
              <p:cNvSpPr>
                <a:spLocks noChangeArrowheads="1"/>
              </p:cNvSpPr>
              <p:nvPr/>
            </p:nvSpPr>
            <p:spPr bwMode="auto">
              <a:xfrm rot="-5400000">
                <a:off x="1097" y="3219"/>
                <a:ext cx="6"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g</a:t>
                </a:r>
                <a:endParaRPr lang="en-GB" sz="1600" b="0">
                  <a:latin typeface="Calibri" pitchFamily="34" charset="0"/>
                </a:endParaRPr>
              </a:p>
            </p:txBody>
          </p:sp>
          <p:sp>
            <p:nvSpPr>
              <p:cNvPr id="77438" name="Rectangle 714"/>
              <p:cNvSpPr>
                <a:spLocks noChangeArrowheads="1"/>
              </p:cNvSpPr>
              <p:nvPr/>
            </p:nvSpPr>
            <p:spPr bwMode="auto">
              <a:xfrm rot="-5400000">
                <a:off x="1098" y="3210"/>
                <a:ext cx="5"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e</a:t>
                </a:r>
                <a:endParaRPr lang="en-GB" sz="1600" b="0">
                  <a:latin typeface="Calibri" pitchFamily="34" charset="0"/>
                </a:endParaRPr>
              </a:p>
            </p:txBody>
          </p:sp>
          <p:sp>
            <p:nvSpPr>
              <p:cNvPr id="77439" name="Rectangle 715"/>
              <p:cNvSpPr>
                <a:spLocks noChangeArrowheads="1"/>
              </p:cNvSpPr>
              <p:nvPr/>
            </p:nvSpPr>
            <p:spPr bwMode="auto">
              <a:xfrm rot="-5400000">
                <a:off x="1096" y="3201"/>
                <a:ext cx="9"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m</a:t>
                </a:r>
                <a:endParaRPr lang="en-GB" sz="1600" b="0">
                  <a:latin typeface="Calibri" pitchFamily="34" charset="0"/>
                </a:endParaRPr>
              </a:p>
            </p:txBody>
          </p:sp>
          <p:sp>
            <p:nvSpPr>
              <p:cNvPr id="77440" name="Rectangle 716"/>
              <p:cNvSpPr>
                <a:spLocks noChangeArrowheads="1"/>
              </p:cNvSpPr>
              <p:nvPr/>
            </p:nvSpPr>
            <p:spPr bwMode="auto">
              <a:xfrm rot="-5400000">
                <a:off x="1098" y="3190"/>
                <a:ext cx="5"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e</a:t>
                </a:r>
                <a:endParaRPr lang="en-GB" sz="1600" b="0">
                  <a:latin typeface="Calibri" pitchFamily="34" charset="0"/>
                </a:endParaRPr>
              </a:p>
            </p:txBody>
          </p:sp>
          <p:sp>
            <p:nvSpPr>
              <p:cNvPr id="77441" name="Rectangle 717"/>
              <p:cNvSpPr>
                <a:spLocks noChangeArrowheads="1"/>
              </p:cNvSpPr>
              <p:nvPr/>
            </p:nvSpPr>
            <p:spPr bwMode="auto">
              <a:xfrm rot="-5400000">
                <a:off x="1097" y="3182"/>
                <a:ext cx="6"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n</a:t>
                </a:r>
                <a:endParaRPr lang="en-GB" sz="1600" b="0">
                  <a:latin typeface="Calibri" pitchFamily="34" charset="0"/>
                </a:endParaRPr>
              </a:p>
            </p:txBody>
          </p:sp>
          <p:sp>
            <p:nvSpPr>
              <p:cNvPr id="77442" name="Rectangle 718"/>
              <p:cNvSpPr>
                <a:spLocks noChangeArrowheads="1"/>
              </p:cNvSpPr>
              <p:nvPr/>
            </p:nvSpPr>
            <p:spPr bwMode="auto">
              <a:xfrm rot="-5400000">
                <a:off x="1099" y="3177"/>
                <a:ext cx="4"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t</a:t>
                </a:r>
                <a:endParaRPr lang="en-GB" sz="1600" b="0">
                  <a:latin typeface="Calibri" pitchFamily="34" charset="0"/>
                </a:endParaRPr>
              </a:p>
            </p:txBody>
          </p:sp>
          <p:sp>
            <p:nvSpPr>
              <p:cNvPr id="77443" name="Rectangle 719"/>
              <p:cNvSpPr>
                <a:spLocks noChangeArrowheads="1"/>
              </p:cNvSpPr>
              <p:nvPr/>
            </p:nvSpPr>
            <p:spPr bwMode="auto">
              <a:xfrm>
                <a:off x="1323" y="3157"/>
                <a:ext cx="42" cy="137"/>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7444" name="Rectangle 720"/>
              <p:cNvSpPr>
                <a:spLocks noChangeArrowheads="1"/>
              </p:cNvSpPr>
              <p:nvPr/>
            </p:nvSpPr>
            <p:spPr bwMode="auto">
              <a:xfrm>
                <a:off x="1323" y="3157"/>
                <a:ext cx="42" cy="137"/>
              </a:xfrm>
              <a:prstGeom prst="rect">
                <a:avLst/>
              </a:prstGeom>
              <a:noFill/>
              <a:ln w="1588" cap="rnd">
                <a:solidFill>
                  <a:srgbClr val="000000"/>
                </a:solidFill>
                <a:round/>
                <a:headEnd/>
                <a:tailEnd/>
              </a:ln>
            </p:spPr>
            <p:txBody>
              <a:bodyPr/>
              <a:lstStyle/>
              <a:p>
                <a:endParaRPr lang="nb-NO" sz="1600" b="0">
                  <a:latin typeface="Calibri" pitchFamily="34" charset="0"/>
                </a:endParaRPr>
              </a:p>
            </p:txBody>
          </p:sp>
          <p:sp>
            <p:nvSpPr>
              <p:cNvPr id="77445" name="Rectangle 721"/>
              <p:cNvSpPr>
                <a:spLocks noChangeArrowheads="1"/>
              </p:cNvSpPr>
              <p:nvPr/>
            </p:nvSpPr>
            <p:spPr bwMode="auto">
              <a:xfrm rot="-5400000">
                <a:off x="1335" y="3243"/>
                <a:ext cx="4" cy="10"/>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S</a:t>
                </a:r>
                <a:endParaRPr lang="en-GB" sz="1600" b="0">
                  <a:latin typeface="Calibri" pitchFamily="34" charset="0"/>
                </a:endParaRPr>
              </a:p>
            </p:txBody>
          </p:sp>
          <p:sp>
            <p:nvSpPr>
              <p:cNvPr id="77446" name="Rectangle 722"/>
              <p:cNvSpPr>
                <a:spLocks noChangeArrowheads="1"/>
              </p:cNvSpPr>
              <p:nvPr/>
            </p:nvSpPr>
            <p:spPr bwMode="auto">
              <a:xfrm rot="-5400000">
                <a:off x="1337" y="3232"/>
                <a:ext cx="5"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e</a:t>
                </a:r>
                <a:endParaRPr lang="en-GB" sz="1600" b="0">
                  <a:latin typeface="Calibri" pitchFamily="34" charset="0"/>
                </a:endParaRPr>
              </a:p>
            </p:txBody>
          </p:sp>
          <p:sp>
            <p:nvSpPr>
              <p:cNvPr id="77447" name="Rectangle 723"/>
              <p:cNvSpPr>
                <a:spLocks noChangeArrowheads="1"/>
              </p:cNvSpPr>
              <p:nvPr/>
            </p:nvSpPr>
            <p:spPr bwMode="auto">
              <a:xfrm rot="-5400000">
                <a:off x="1337" y="3225"/>
                <a:ext cx="3"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c</a:t>
                </a:r>
                <a:endParaRPr lang="en-GB" sz="1600" b="0">
                  <a:latin typeface="Calibri" pitchFamily="34" charset="0"/>
                </a:endParaRPr>
              </a:p>
            </p:txBody>
          </p:sp>
          <p:sp>
            <p:nvSpPr>
              <p:cNvPr id="77448" name="Rectangle 724"/>
              <p:cNvSpPr>
                <a:spLocks noChangeArrowheads="1"/>
              </p:cNvSpPr>
              <p:nvPr/>
            </p:nvSpPr>
            <p:spPr bwMode="auto">
              <a:xfrm rot="-5400000">
                <a:off x="1335" y="3219"/>
                <a:ext cx="4" cy="10"/>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u</a:t>
                </a:r>
                <a:endParaRPr lang="en-GB" sz="1600" b="0">
                  <a:latin typeface="Calibri" pitchFamily="34" charset="0"/>
                </a:endParaRPr>
              </a:p>
            </p:txBody>
          </p:sp>
          <p:sp>
            <p:nvSpPr>
              <p:cNvPr id="77449" name="Rectangle 725"/>
              <p:cNvSpPr>
                <a:spLocks noChangeArrowheads="1"/>
              </p:cNvSpPr>
              <p:nvPr/>
            </p:nvSpPr>
            <p:spPr bwMode="auto">
              <a:xfrm rot="-5400000">
                <a:off x="1338" y="3209"/>
                <a:ext cx="4"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r</a:t>
                </a:r>
                <a:endParaRPr lang="en-GB" sz="1600" b="0">
                  <a:latin typeface="Calibri" pitchFamily="34" charset="0"/>
                </a:endParaRPr>
              </a:p>
            </p:txBody>
          </p:sp>
          <p:sp>
            <p:nvSpPr>
              <p:cNvPr id="77450" name="Rectangle 726"/>
              <p:cNvSpPr>
                <a:spLocks noChangeArrowheads="1"/>
              </p:cNvSpPr>
              <p:nvPr/>
            </p:nvSpPr>
            <p:spPr bwMode="auto">
              <a:xfrm rot="-5400000">
                <a:off x="1339" y="3205"/>
                <a:ext cx="3"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i</a:t>
                </a:r>
                <a:endParaRPr lang="en-GB" sz="1600" b="0">
                  <a:latin typeface="Calibri" pitchFamily="34" charset="0"/>
                </a:endParaRPr>
              </a:p>
            </p:txBody>
          </p:sp>
          <p:sp>
            <p:nvSpPr>
              <p:cNvPr id="77451" name="Rectangle 727"/>
              <p:cNvSpPr>
                <a:spLocks noChangeArrowheads="1"/>
              </p:cNvSpPr>
              <p:nvPr/>
            </p:nvSpPr>
            <p:spPr bwMode="auto">
              <a:xfrm rot="-5400000">
                <a:off x="1338" y="3201"/>
                <a:ext cx="4"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t</a:t>
                </a:r>
                <a:endParaRPr lang="en-GB" sz="1600" b="0">
                  <a:latin typeface="Calibri" pitchFamily="34" charset="0"/>
                </a:endParaRPr>
              </a:p>
            </p:txBody>
          </p:sp>
          <p:sp>
            <p:nvSpPr>
              <p:cNvPr id="77452" name="Rectangle 728"/>
              <p:cNvSpPr>
                <a:spLocks noChangeArrowheads="1"/>
              </p:cNvSpPr>
              <p:nvPr/>
            </p:nvSpPr>
            <p:spPr bwMode="auto">
              <a:xfrm rot="-5400000">
                <a:off x="1337" y="3194"/>
                <a:ext cx="5"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y</a:t>
                </a:r>
                <a:endParaRPr lang="en-GB" sz="1600" b="0">
                  <a:latin typeface="Calibri" pitchFamily="34" charset="0"/>
                </a:endParaRPr>
              </a:p>
            </p:txBody>
          </p:sp>
          <p:sp>
            <p:nvSpPr>
              <p:cNvPr id="77453" name="Line 729"/>
              <p:cNvSpPr>
                <a:spLocks noChangeShapeType="1"/>
              </p:cNvSpPr>
              <p:nvPr/>
            </p:nvSpPr>
            <p:spPr bwMode="auto">
              <a:xfrm>
                <a:off x="1309" y="3275"/>
                <a:ext cx="7" cy="0"/>
              </a:xfrm>
              <a:prstGeom prst="line">
                <a:avLst/>
              </a:prstGeom>
              <a:noFill/>
              <a:ln w="3175" cap="rnd">
                <a:solidFill>
                  <a:srgbClr val="000000"/>
                </a:solidFill>
                <a:round/>
                <a:headEnd/>
                <a:tailEnd/>
              </a:ln>
            </p:spPr>
            <p:txBody>
              <a:bodyPr/>
              <a:lstStyle/>
              <a:p>
                <a:endParaRPr lang="en-US"/>
              </a:p>
            </p:txBody>
          </p:sp>
          <p:sp>
            <p:nvSpPr>
              <p:cNvPr id="77454" name="Freeform 730"/>
              <p:cNvSpPr>
                <a:spLocks/>
              </p:cNvSpPr>
              <p:nvPr/>
            </p:nvSpPr>
            <p:spPr bwMode="auto">
              <a:xfrm>
                <a:off x="1305" y="3272"/>
                <a:ext cx="6" cy="5"/>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p>
            </p:txBody>
          </p:sp>
          <p:sp>
            <p:nvSpPr>
              <p:cNvPr id="77455" name="Freeform 731"/>
              <p:cNvSpPr>
                <a:spLocks/>
              </p:cNvSpPr>
              <p:nvPr/>
            </p:nvSpPr>
            <p:spPr bwMode="auto">
              <a:xfrm>
                <a:off x="1315" y="3272"/>
                <a:ext cx="4" cy="5"/>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p>
            </p:txBody>
          </p:sp>
          <p:sp>
            <p:nvSpPr>
              <p:cNvPr id="77456" name="Line 732"/>
              <p:cNvSpPr>
                <a:spLocks noChangeShapeType="1"/>
              </p:cNvSpPr>
              <p:nvPr/>
            </p:nvSpPr>
            <p:spPr bwMode="auto">
              <a:xfrm>
                <a:off x="1309" y="3207"/>
                <a:ext cx="7" cy="0"/>
              </a:xfrm>
              <a:prstGeom prst="line">
                <a:avLst/>
              </a:prstGeom>
              <a:noFill/>
              <a:ln w="3175" cap="rnd">
                <a:solidFill>
                  <a:srgbClr val="000000"/>
                </a:solidFill>
                <a:round/>
                <a:headEnd/>
                <a:tailEnd/>
              </a:ln>
            </p:spPr>
            <p:txBody>
              <a:bodyPr/>
              <a:lstStyle/>
              <a:p>
                <a:endParaRPr lang="en-US"/>
              </a:p>
            </p:txBody>
          </p:sp>
          <p:sp>
            <p:nvSpPr>
              <p:cNvPr id="77457" name="Freeform 733"/>
              <p:cNvSpPr>
                <a:spLocks/>
              </p:cNvSpPr>
              <p:nvPr/>
            </p:nvSpPr>
            <p:spPr bwMode="auto">
              <a:xfrm>
                <a:off x="1305" y="3204"/>
                <a:ext cx="6" cy="4"/>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p>
            </p:txBody>
          </p:sp>
          <p:sp>
            <p:nvSpPr>
              <p:cNvPr id="77458" name="Freeform 734"/>
              <p:cNvSpPr>
                <a:spLocks/>
              </p:cNvSpPr>
              <p:nvPr/>
            </p:nvSpPr>
            <p:spPr bwMode="auto">
              <a:xfrm>
                <a:off x="1315" y="3204"/>
                <a:ext cx="4" cy="4"/>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249" y="125"/>
                    </a:moveTo>
                    <a:lnTo>
                      <a:pt x="0" y="250"/>
                    </a:lnTo>
                    <a:cubicBezTo>
                      <a:pt x="39" y="171"/>
                      <a:pt x="39" y="79"/>
                      <a:pt x="0" y="0"/>
                    </a:cubicBezTo>
                    <a:lnTo>
                      <a:pt x="249" y="125"/>
                    </a:lnTo>
                    <a:close/>
                  </a:path>
                </a:pathLst>
              </a:custGeom>
              <a:solidFill>
                <a:srgbClr val="000000"/>
              </a:solidFill>
              <a:ln w="0">
                <a:solidFill>
                  <a:srgbClr val="000000"/>
                </a:solidFill>
                <a:round/>
                <a:headEnd/>
                <a:tailEnd/>
              </a:ln>
            </p:spPr>
            <p:txBody>
              <a:bodyPr/>
              <a:lstStyle/>
              <a:p>
                <a:endParaRPr lang="en-US"/>
              </a:p>
            </p:txBody>
          </p:sp>
          <p:sp>
            <p:nvSpPr>
              <p:cNvPr id="77459" name="Line 735"/>
              <p:cNvSpPr>
                <a:spLocks noChangeShapeType="1"/>
              </p:cNvSpPr>
              <p:nvPr/>
            </p:nvSpPr>
            <p:spPr bwMode="auto">
              <a:xfrm>
                <a:off x="1225" y="3233"/>
                <a:ext cx="0" cy="15"/>
              </a:xfrm>
              <a:prstGeom prst="line">
                <a:avLst/>
              </a:prstGeom>
              <a:noFill/>
              <a:ln w="3175" cap="rnd">
                <a:solidFill>
                  <a:srgbClr val="000000"/>
                </a:solidFill>
                <a:round/>
                <a:headEnd/>
                <a:tailEnd/>
              </a:ln>
            </p:spPr>
            <p:txBody>
              <a:bodyPr/>
              <a:lstStyle/>
              <a:p>
                <a:endParaRPr lang="en-US"/>
              </a:p>
            </p:txBody>
          </p:sp>
          <p:sp>
            <p:nvSpPr>
              <p:cNvPr id="77460" name="Freeform 736"/>
              <p:cNvSpPr>
                <a:spLocks/>
              </p:cNvSpPr>
              <p:nvPr/>
            </p:nvSpPr>
            <p:spPr bwMode="auto">
              <a:xfrm>
                <a:off x="1222" y="3229"/>
                <a:ext cx="6" cy="5"/>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125" y="0"/>
                    </a:moveTo>
                    <a:lnTo>
                      <a:pt x="249" y="250"/>
                    </a:lnTo>
                    <a:cubicBezTo>
                      <a:pt x="171" y="211"/>
                      <a:pt x="78" y="211"/>
                      <a:pt x="0" y="250"/>
                    </a:cubicBezTo>
                    <a:lnTo>
                      <a:pt x="125" y="0"/>
                    </a:lnTo>
                    <a:close/>
                  </a:path>
                </a:pathLst>
              </a:custGeom>
              <a:solidFill>
                <a:srgbClr val="000000"/>
              </a:solidFill>
              <a:ln w="0">
                <a:solidFill>
                  <a:srgbClr val="000000"/>
                </a:solidFill>
                <a:round/>
                <a:headEnd/>
                <a:tailEnd/>
              </a:ln>
            </p:spPr>
            <p:txBody>
              <a:bodyPr/>
              <a:lstStyle/>
              <a:p>
                <a:endParaRPr lang="en-US"/>
              </a:p>
            </p:txBody>
          </p:sp>
          <p:sp>
            <p:nvSpPr>
              <p:cNvPr id="77461" name="Freeform 737"/>
              <p:cNvSpPr>
                <a:spLocks/>
              </p:cNvSpPr>
              <p:nvPr/>
            </p:nvSpPr>
            <p:spPr bwMode="auto">
              <a:xfrm>
                <a:off x="1222" y="3247"/>
                <a:ext cx="6" cy="5"/>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125" y="250"/>
                    </a:moveTo>
                    <a:lnTo>
                      <a:pt x="0" y="0"/>
                    </a:lnTo>
                    <a:cubicBezTo>
                      <a:pt x="78" y="40"/>
                      <a:pt x="171" y="40"/>
                      <a:pt x="249" y="0"/>
                    </a:cubicBezTo>
                    <a:lnTo>
                      <a:pt x="125" y="250"/>
                    </a:lnTo>
                    <a:close/>
                  </a:path>
                </a:pathLst>
              </a:custGeom>
              <a:solidFill>
                <a:srgbClr val="000000"/>
              </a:solidFill>
              <a:ln w="0">
                <a:solidFill>
                  <a:srgbClr val="000000"/>
                </a:solidFill>
                <a:round/>
                <a:headEnd/>
                <a:tailEnd/>
              </a:ln>
            </p:spPr>
            <p:txBody>
              <a:bodyPr/>
              <a:lstStyle/>
              <a:p>
                <a:endParaRPr lang="en-US"/>
              </a:p>
            </p:txBody>
          </p:sp>
          <p:sp>
            <p:nvSpPr>
              <p:cNvPr id="77462" name="Freeform 738"/>
              <p:cNvSpPr>
                <a:spLocks/>
              </p:cNvSpPr>
              <p:nvPr/>
            </p:nvSpPr>
            <p:spPr bwMode="auto">
              <a:xfrm>
                <a:off x="920" y="2770"/>
                <a:ext cx="280" cy="574"/>
              </a:xfrm>
              <a:custGeom>
                <a:avLst/>
                <a:gdLst>
                  <a:gd name="T0" fmla="*/ 80 w 317"/>
                  <a:gd name="T1" fmla="*/ 26 h 775"/>
                  <a:gd name="T2" fmla="*/ 80 w 317"/>
                  <a:gd name="T3" fmla="*/ 29 h 775"/>
                  <a:gd name="T4" fmla="*/ 11 w 317"/>
                  <a:gd name="T5" fmla="*/ 29 h 775"/>
                  <a:gd name="T6" fmla="*/ 11 w 317"/>
                  <a:gd name="T7" fmla="*/ 1 h 775"/>
                  <a:gd name="T8" fmla="*/ 0 w 317"/>
                  <a:gd name="T9" fmla="*/ 0 h 775"/>
                  <a:gd name="T10" fmla="*/ 0 60000 65536"/>
                  <a:gd name="T11" fmla="*/ 0 60000 65536"/>
                  <a:gd name="T12" fmla="*/ 0 60000 65536"/>
                  <a:gd name="T13" fmla="*/ 0 60000 65536"/>
                  <a:gd name="T14" fmla="*/ 0 60000 65536"/>
                  <a:gd name="T15" fmla="*/ 0 w 317"/>
                  <a:gd name="T16" fmla="*/ 0 h 775"/>
                  <a:gd name="T17" fmla="*/ 317 w 317"/>
                  <a:gd name="T18" fmla="*/ 775 h 775"/>
                </a:gdLst>
                <a:ahLst/>
                <a:cxnLst>
                  <a:cxn ang="T10">
                    <a:pos x="T0" y="T1"/>
                  </a:cxn>
                  <a:cxn ang="T11">
                    <a:pos x="T2" y="T3"/>
                  </a:cxn>
                  <a:cxn ang="T12">
                    <a:pos x="T4" y="T5"/>
                  </a:cxn>
                  <a:cxn ang="T13">
                    <a:pos x="T6" y="T7"/>
                  </a:cxn>
                  <a:cxn ang="T14">
                    <a:pos x="T8" y="T9"/>
                  </a:cxn>
                </a:cxnLst>
                <a:rect l="T15" t="T16" r="T17" b="T18"/>
                <a:pathLst>
                  <a:path w="317" h="775">
                    <a:moveTo>
                      <a:pt x="317" y="708"/>
                    </a:moveTo>
                    <a:lnTo>
                      <a:pt x="317" y="775"/>
                    </a:lnTo>
                    <a:lnTo>
                      <a:pt x="46" y="775"/>
                    </a:lnTo>
                    <a:lnTo>
                      <a:pt x="46" y="22"/>
                    </a:lnTo>
                    <a:lnTo>
                      <a:pt x="0" y="0"/>
                    </a:lnTo>
                  </a:path>
                </a:pathLst>
              </a:custGeom>
              <a:noFill/>
              <a:ln w="6350">
                <a:solidFill>
                  <a:srgbClr val="000000"/>
                </a:solidFill>
                <a:round/>
                <a:headEnd/>
                <a:tailEnd/>
              </a:ln>
            </p:spPr>
            <p:txBody>
              <a:bodyPr/>
              <a:lstStyle/>
              <a:p>
                <a:endParaRPr lang="en-US"/>
              </a:p>
            </p:txBody>
          </p:sp>
          <p:sp>
            <p:nvSpPr>
              <p:cNvPr id="77463" name="Line 739"/>
              <p:cNvSpPr>
                <a:spLocks noChangeShapeType="1"/>
              </p:cNvSpPr>
              <p:nvPr/>
            </p:nvSpPr>
            <p:spPr bwMode="auto">
              <a:xfrm flipV="1">
                <a:off x="960" y="2725"/>
                <a:ext cx="0" cy="59"/>
              </a:xfrm>
              <a:prstGeom prst="line">
                <a:avLst/>
              </a:prstGeom>
              <a:noFill/>
              <a:ln w="6350">
                <a:solidFill>
                  <a:srgbClr val="000000"/>
                </a:solidFill>
                <a:round/>
                <a:headEnd/>
                <a:tailEnd/>
              </a:ln>
            </p:spPr>
            <p:txBody>
              <a:bodyPr/>
              <a:lstStyle/>
              <a:p>
                <a:endParaRPr lang="en-US"/>
              </a:p>
            </p:txBody>
          </p:sp>
          <p:sp>
            <p:nvSpPr>
              <p:cNvPr id="77464" name="Line 740"/>
              <p:cNvSpPr>
                <a:spLocks noChangeShapeType="1"/>
              </p:cNvSpPr>
              <p:nvPr/>
            </p:nvSpPr>
            <p:spPr bwMode="auto">
              <a:xfrm flipV="1">
                <a:off x="960" y="2769"/>
                <a:ext cx="40" cy="15"/>
              </a:xfrm>
              <a:prstGeom prst="line">
                <a:avLst/>
              </a:prstGeom>
              <a:noFill/>
              <a:ln w="6350">
                <a:solidFill>
                  <a:srgbClr val="000000"/>
                </a:solidFill>
                <a:round/>
                <a:headEnd/>
                <a:tailEnd/>
              </a:ln>
            </p:spPr>
            <p:txBody>
              <a:bodyPr/>
              <a:lstStyle/>
              <a:p>
                <a:endParaRPr lang="en-US"/>
              </a:p>
            </p:txBody>
          </p:sp>
          <p:sp>
            <p:nvSpPr>
              <p:cNvPr id="77465" name="Freeform 741"/>
              <p:cNvSpPr>
                <a:spLocks/>
              </p:cNvSpPr>
              <p:nvPr/>
            </p:nvSpPr>
            <p:spPr bwMode="auto">
              <a:xfrm>
                <a:off x="920" y="2770"/>
                <a:ext cx="280" cy="574"/>
              </a:xfrm>
              <a:custGeom>
                <a:avLst/>
                <a:gdLst>
                  <a:gd name="T0" fmla="*/ 80 w 317"/>
                  <a:gd name="T1" fmla="*/ 26 h 775"/>
                  <a:gd name="T2" fmla="*/ 80 w 317"/>
                  <a:gd name="T3" fmla="*/ 29 h 775"/>
                  <a:gd name="T4" fmla="*/ 11 w 317"/>
                  <a:gd name="T5" fmla="*/ 29 h 775"/>
                  <a:gd name="T6" fmla="*/ 11 w 317"/>
                  <a:gd name="T7" fmla="*/ 1 h 775"/>
                  <a:gd name="T8" fmla="*/ 0 w 317"/>
                  <a:gd name="T9" fmla="*/ 0 h 775"/>
                  <a:gd name="T10" fmla="*/ 0 60000 65536"/>
                  <a:gd name="T11" fmla="*/ 0 60000 65536"/>
                  <a:gd name="T12" fmla="*/ 0 60000 65536"/>
                  <a:gd name="T13" fmla="*/ 0 60000 65536"/>
                  <a:gd name="T14" fmla="*/ 0 60000 65536"/>
                  <a:gd name="T15" fmla="*/ 0 w 317"/>
                  <a:gd name="T16" fmla="*/ 0 h 775"/>
                  <a:gd name="T17" fmla="*/ 317 w 317"/>
                  <a:gd name="T18" fmla="*/ 775 h 775"/>
                </a:gdLst>
                <a:ahLst/>
                <a:cxnLst>
                  <a:cxn ang="T10">
                    <a:pos x="T0" y="T1"/>
                  </a:cxn>
                  <a:cxn ang="T11">
                    <a:pos x="T2" y="T3"/>
                  </a:cxn>
                  <a:cxn ang="T12">
                    <a:pos x="T4" y="T5"/>
                  </a:cxn>
                  <a:cxn ang="T13">
                    <a:pos x="T6" y="T7"/>
                  </a:cxn>
                  <a:cxn ang="T14">
                    <a:pos x="T8" y="T9"/>
                  </a:cxn>
                </a:cxnLst>
                <a:rect l="T15" t="T16" r="T17" b="T18"/>
                <a:pathLst>
                  <a:path w="317" h="775">
                    <a:moveTo>
                      <a:pt x="317" y="708"/>
                    </a:moveTo>
                    <a:lnTo>
                      <a:pt x="317" y="775"/>
                    </a:lnTo>
                    <a:lnTo>
                      <a:pt x="46" y="775"/>
                    </a:lnTo>
                    <a:lnTo>
                      <a:pt x="46" y="22"/>
                    </a:lnTo>
                    <a:lnTo>
                      <a:pt x="0" y="0"/>
                    </a:lnTo>
                  </a:path>
                </a:pathLst>
              </a:custGeom>
              <a:noFill/>
              <a:ln w="28575">
                <a:solidFill>
                  <a:srgbClr val="000000"/>
                </a:solidFill>
                <a:round/>
                <a:headEnd/>
                <a:tailEnd/>
              </a:ln>
            </p:spPr>
            <p:txBody>
              <a:bodyPr/>
              <a:lstStyle/>
              <a:p>
                <a:endParaRPr lang="en-US"/>
              </a:p>
            </p:txBody>
          </p:sp>
          <p:sp>
            <p:nvSpPr>
              <p:cNvPr id="77466" name="Line 742"/>
              <p:cNvSpPr>
                <a:spLocks noChangeShapeType="1"/>
              </p:cNvSpPr>
              <p:nvPr/>
            </p:nvSpPr>
            <p:spPr bwMode="auto">
              <a:xfrm flipV="1">
                <a:off x="960" y="2725"/>
                <a:ext cx="0" cy="59"/>
              </a:xfrm>
              <a:prstGeom prst="line">
                <a:avLst/>
              </a:prstGeom>
              <a:noFill/>
              <a:ln w="28575">
                <a:solidFill>
                  <a:srgbClr val="000000"/>
                </a:solidFill>
                <a:round/>
                <a:headEnd/>
                <a:tailEnd/>
              </a:ln>
            </p:spPr>
            <p:txBody>
              <a:bodyPr/>
              <a:lstStyle/>
              <a:p>
                <a:endParaRPr lang="en-US"/>
              </a:p>
            </p:txBody>
          </p:sp>
          <p:sp>
            <p:nvSpPr>
              <p:cNvPr id="77467" name="Line 743"/>
              <p:cNvSpPr>
                <a:spLocks noChangeShapeType="1"/>
              </p:cNvSpPr>
              <p:nvPr/>
            </p:nvSpPr>
            <p:spPr bwMode="auto">
              <a:xfrm flipV="1">
                <a:off x="960" y="2769"/>
                <a:ext cx="40" cy="15"/>
              </a:xfrm>
              <a:prstGeom prst="line">
                <a:avLst/>
              </a:prstGeom>
              <a:noFill/>
              <a:ln w="28575">
                <a:solidFill>
                  <a:srgbClr val="000000"/>
                </a:solidFill>
                <a:round/>
                <a:headEnd/>
                <a:tailEnd/>
              </a:ln>
            </p:spPr>
            <p:txBody>
              <a:bodyPr/>
              <a:lstStyle/>
              <a:p>
                <a:endParaRPr lang="en-US"/>
              </a:p>
            </p:txBody>
          </p:sp>
          <p:sp>
            <p:nvSpPr>
              <p:cNvPr id="77468" name="Rectangle 744"/>
              <p:cNvSpPr>
                <a:spLocks noChangeArrowheads="1"/>
              </p:cNvSpPr>
              <p:nvPr/>
            </p:nvSpPr>
            <p:spPr bwMode="auto">
              <a:xfrm>
                <a:off x="1403" y="2882"/>
                <a:ext cx="308" cy="395"/>
              </a:xfrm>
              <a:prstGeom prst="rect">
                <a:avLst/>
              </a:prstGeom>
              <a:solidFill>
                <a:srgbClr val="FFFFFF"/>
              </a:solidFill>
              <a:ln w="9525">
                <a:noFill/>
                <a:miter lim="800000"/>
                <a:headEnd/>
                <a:tailEnd/>
              </a:ln>
            </p:spPr>
            <p:txBody>
              <a:bodyPr lIns="54000" tIns="10800" rIns="54000"/>
              <a:lstStyle/>
              <a:p>
                <a:pPr fontAlgn="ctr"/>
                <a:r>
                  <a:rPr lang="en-GB" sz="700">
                    <a:solidFill>
                      <a:srgbClr val="C80000"/>
                    </a:solidFill>
                    <a:latin typeface="Calibri" pitchFamily="34" charset="0"/>
                  </a:rPr>
                  <a:t>Vehicle</a:t>
                </a:r>
              </a:p>
              <a:p>
                <a:pPr fontAlgn="ctr"/>
                <a:r>
                  <a:rPr lang="en-GB" sz="700">
                    <a:solidFill>
                      <a:srgbClr val="C80000"/>
                    </a:solidFill>
                    <a:latin typeface="Calibri" pitchFamily="34" charset="0"/>
                  </a:rPr>
                  <a:t>Host</a:t>
                </a:r>
              </a:p>
            </p:txBody>
          </p:sp>
          <p:sp>
            <p:nvSpPr>
              <p:cNvPr id="77469" name="Rectangle 745"/>
              <p:cNvSpPr>
                <a:spLocks noChangeArrowheads="1"/>
              </p:cNvSpPr>
              <p:nvPr/>
            </p:nvSpPr>
            <p:spPr bwMode="auto">
              <a:xfrm>
                <a:off x="1403" y="3049"/>
                <a:ext cx="308" cy="260"/>
              </a:xfrm>
              <a:prstGeom prst="rect">
                <a:avLst/>
              </a:prstGeom>
              <a:noFill/>
              <a:ln w="4763" cap="rnd">
                <a:solidFill>
                  <a:srgbClr val="000000"/>
                </a:solidFill>
                <a:round/>
                <a:headEnd/>
                <a:tailEnd/>
              </a:ln>
            </p:spPr>
            <p:txBody>
              <a:bodyPr/>
              <a:lstStyle/>
              <a:p>
                <a:endParaRPr lang="nb-NO" sz="1600" b="0">
                  <a:latin typeface="Calibri" pitchFamily="34" charset="0"/>
                </a:endParaRPr>
              </a:p>
            </p:txBody>
          </p:sp>
          <p:sp>
            <p:nvSpPr>
              <p:cNvPr id="77470" name="Rectangle 746"/>
              <p:cNvSpPr>
                <a:spLocks noChangeArrowheads="1"/>
              </p:cNvSpPr>
              <p:nvPr/>
            </p:nvSpPr>
            <p:spPr bwMode="auto">
              <a:xfrm>
                <a:off x="1542" y="3252"/>
                <a:ext cx="93" cy="42"/>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7471" name="Rectangle 747"/>
              <p:cNvSpPr>
                <a:spLocks noChangeArrowheads="1"/>
              </p:cNvSpPr>
              <p:nvPr/>
            </p:nvSpPr>
            <p:spPr bwMode="auto">
              <a:xfrm>
                <a:off x="1542" y="3252"/>
                <a:ext cx="93" cy="42"/>
              </a:xfrm>
              <a:prstGeom prst="rect">
                <a:avLst/>
              </a:prstGeom>
              <a:noFill/>
              <a:ln w="1588" cap="rnd">
                <a:solidFill>
                  <a:srgbClr val="000000"/>
                </a:solidFill>
                <a:round/>
                <a:headEnd/>
                <a:tailEnd/>
              </a:ln>
            </p:spPr>
            <p:txBody>
              <a:bodyPr/>
              <a:lstStyle/>
              <a:p>
                <a:endParaRPr lang="nb-NO" sz="1600" b="0">
                  <a:latin typeface="Calibri" pitchFamily="34" charset="0"/>
                </a:endParaRPr>
              </a:p>
            </p:txBody>
          </p:sp>
          <p:sp>
            <p:nvSpPr>
              <p:cNvPr id="77472" name="Rectangle 748"/>
              <p:cNvSpPr>
                <a:spLocks noChangeArrowheads="1"/>
              </p:cNvSpPr>
              <p:nvPr/>
            </p:nvSpPr>
            <p:spPr bwMode="auto">
              <a:xfrm>
                <a:off x="1542" y="3189"/>
                <a:ext cx="93" cy="40"/>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7473" name="Rectangle 749"/>
              <p:cNvSpPr>
                <a:spLocks noChangeArrowheads="1"/>
              </p:cNvSpPr>
              <p:nvPr/>
            </p:nvSpPr>
            <p:spPr bwMode="auto">
              <a:xfrm>
                <a:off x="1542" y="3189"/>
                <a:ext cx="93" cy="40"/>
              </a:xfrm>
              <a:prstGeom prst="rect">
                <a:avLst/>
              </a:prstGeom>
              <a:noFill/>
              <a:ln w="1588" cap="rnd">
                <a:solidFill>
                  <a:srgbClr val="000000"/>
                </a:solidFill>
                <a:round/>
                <a:headEnd/>
                <a:tailEnd/>
              </a:ln>
            </p:spPr>
            <p:txBody>
              <a:bodyPr/>
              <a:lstStyle/>
              <a:p>
                <a:endParaRPr lang="nb-NO" sz="1600" b="0">
                  <a:latin typeface="Calibri" pitchFamily="34" charset="0"/>
                </a:endParaRPr>
              </a:p>
            </p:txBody>
          </p:sp>
          <p:sp>
            <p:nvSpPr>
              <p:cNvPr id="77474" name="Rectangle 750"/>
              <p:cNvSpPr>
                <a:spLocks noChangeArrowheads="1"/>
              </p:cNvSpPr>
              <p:nvPr/>
            </p:nvSpPr>
            <p:spPr bwMode="auto">
              <a:xfrm>
                <a:off x="1417" y="3077"/>
                <a:ext cx="42" cy="217"/>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7475" name="Rectangle 751"/>
              <p:cNvSpPr>
                <a:spLocks noChangeArrowheads="1"/>
              </p:cNvSpPr>
              <p:nvPr/>
            </p:nvSpPr>
            <p:spPr bwMode="auto">
              <a:xfrm>
                <a:off x="1417" y="3077"/>
                <a:ext cx="42" cy="217"/>
              </a:xfrm>
              <a:prstGeom prst="rect">
                <a:avLst/>
              </a:prstGeom>
              <a:noFill/>
              <a:ln w="1588" cap="rnd">
                <a:solidFill>
                  <a:srgbClr val="000000"/>
                </a:solidFill>
                <a:round/>
                <a:headEnd/>
                <a:tailEnd/>
              </a:ln>
            </p:spPr>
            <p:txBody>
              <a:bodyPr/>
              <a:lstStyle/>
              <a:p>
                <a:endParaRPr lang="nb-NO" sz="1600" b="0">
                  <a:latin typeface="Calibri" pitchFamily="34" charset="0"/>
                </a:endParaRPr>
              </a:p>
            </p:txBody>
          </p:sp>
          <p:sp>
            <p:nvSpPr>
              <p:cNvPr id="77476" name="Rectangle 752"/>
              <p:cNvSpPr>
                <a:spLocks noChangeArrowheads="1"/>
              </p:cNvSpPr>
              <p:nvPr/>
            </p:nvSpPr>
            <p:spPr bwMode="auto">
              <a:xfrm>
                <a:off x="1483" y="3134"/>
                <a:ext cx="152" cy="32"/>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7477" name="Rectangle 753"/>
              <p:cNvSpPr>
                <a:spLocks noChangeArrowheads="1"/>
              </p:cNvSpPr>
              <p:nvPr/>
            </p:nvSpPr>
            <p:spPr bwMode="auto">
              <a:xfrm>
                <a:off x="1483" y="3134"/>
                <a:ext cx="152" cy="32"/>
              </a:xfrm>
              <a:prstGeom prst="rect">
                <a:avLst/>
              </a:prstGeom>
              <a:noFill/>
              <a:ln w="1588" cap="rnd">
                <a:solidFill>
                  <a:srgbClr val="000000"/>
                </a:solidFill>
                <a:round/>
                <a:headEnd/>
                <a:tailEnd/>
              </a:ln>
            </p:spPr>
            <p:txBody>
              <a:bodyPr/>
              <a:lstStyle/>
              <a:p>
                <a:endParaRPr lang="nb-NO" sz="1600" b="0">
                  <a:latin typeface="Calibri" pitchFamily="34" charset="0"/>
                </a:endParaRPr>
              </a:p>
            </p:txBody>
          </p:sp>
          <p:sp>
            <p:nvSpPr>
              <p:cNvPr id="77478" name="Rectangle 754"/>
              <p:cNvSpPr>
                <a:spLocks noChangeArrowheads="1"/>
              </p:cNvSpPr>
              <p:nvPr/>
            </p:nvSpPr>
            <p:spPr bwMode="auto">
              <a:xfrm>
                <a:off x="1521" y="3141"/>
                <a:ext cx="30" cy="12"/>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Facilities</a:t>
                </a:r>
                <a:endParaRPr lang="en-GB" sz="1600" b="0">
                  <a:latin typeface="Calibri" pitchFamily="34" charset="0"/>
                </a:endParaRPr>
              </a:p>
            </p:txBody>
          </p:sp>
          <p:sp>
            <p:nvSpPr>
              <p:cNvPr id="77479" name="Line 755"/>
              <p:cNvSpPr>
                <a:spLocks noChangeShapeType="1"/>
              </p:cNvSpPr>
              <p:nvPr/>
            </p:nvSpPr>
            <p:spPr bwMode="auto">
              <a:xfrm>
                <a:off x="1463" y="3272"/>
                <a:ext cx="76" cy="0"/>
              </a:xfrm>
              <a:prstGeom prst="line">
                <a:avLst/>
              </a:prstGeom>
              <a:noFill/>
              <a:ln w="3175" cap="rnd">
                <a:solidFill>
                  <a:srgbClr val="000000"/>
                </a:solidFill>
                <a:round/>
                <a:headEnd/>
                <a:tailEnd/>
              </a:ln>
            </p:spPr>
            <p:txBody>
              <a:bodyPr/>
              <a:lstStyle/>
              <a:p>
                <a:endParaRPr lang="en-US"/>
              </a:p>
            </p:txBody>
          </p:sp>
          <p:sp>
            <p:nvSpPr>
              <p:cNvPr id="77480" name="Freeform 756"/>
              <p:cNvSpPr>
                <a:spLocks/>
              </p:cNvSpPr>
              <p:nvPr/>
            </p:nvSpPr>
            <p:spPr bwMode="auto">
              <a:xfrm>
                <a:off x="1459" y="3270"/>
                <a:ext cx="6" cy="5"/>
              </a:xfrm>
              <a:custGeom>
                <a:avLst/>
                <a:gdLst>
                  <a:gd name="T0" fmla="*/ 0 w 250"/>
                  <a:gd name="T1" fmla="*/ 0 h 249"/>
                  <a:gd name="T2" fmla="*/ 0 w 250"/>
                  <a:gd name="T3" fmla="*/ 0 h 249"/>
                  <a:gd name="T4" fmla="*/ 0 w 250"/>
                  <a:gd name="T5" fmla="*/ 0 h 249"/>
                  <a:gd name="T6" fmla="*/ 0 w 250"/>
                  <a:gd name="T7" fmla="*/ 0 h 249"/>
                  <a:gd name="T8" fmla="*/ 0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0" y="124"/>
                    </a:moveTo>
                    <a:lnTo>
                      <a:pt x="250" y="0"/>
                    </a:lnTo>
                    <a:cubicBezTo>
                      <a:pt x="211" y="78"/>
                      <a:pt x="211" y="171"/>
                      <a:pt x="250" y="249"/>
                    </a:cubicBezTo>
                    <a:lnTo>
                      <a:pt x="0" y="124"/>
                    </a:lnTo>
                    <a:close/>
                  </a:path>
                </a:pathLst>
              </a:custGeom>
              <a:solidFill>
                <a:srgbClr val="000000"/>
              </a:solidFill>
              <a:ln w="0">
                <a:solidFill>
                  <a:srgbClr val="000000"/>
                </a:solidFill>
                <a:round/>
                <a:headEnd/>
                <a:tailEnd/>
              </a:ln>
            </p:spPr>
            <p:txBody>
              <a:bodyPr/>
              <a:lstStyle/>
              <a:p>
                <a:endParaRPr lang="en-US"/>
              </a:p>
            </p:txBody>
          </p:sp>
          <p:sp>
            <p:nvSpPr>
              <p:cNvPr id="77481" name="Freeform 757"/>
              <p:cNvSpPr>
                <a:spLocks/>
              </p:cNvSpPr>
              <p:nvPr/>
            </p:nvSpPr>
            <p:spPr bwMode="auto">
              <a:xfrm>
                <a:off x="1538" y="3270"/>
                <a:ext cx="4" cy="5"/>
              </a:xfrm>
              <a:custGeom>
                <a:avLst/>
                <a:gdLst>
                  <a:gd name="T0" fmla="*/ 0 w 250"/>
                  <a:gd name="T1" fmla="*/ 0 h 249"/>
                  <a:gd name="T2" fmla="*/ 0 w 250"/>
                  <a:gd name="T3" fmla="*/ 0 h 249"/>
                  <a:gd name="T4" fmla="*/ 0 w 250"/>
                  <a:gd name="T5" fmla="*/ 0 h 249"/>
                  <a:gd name="T6" fmla="*/ 0 w 250"/>
                  <a:gd name="T7" fmla="*/ 0 h 249"/>
                  <a:gd name="T8" fmla="*/ 0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250" y="124"/>
                    </a:moveTo>
                    <a:lnTo>
                      <a:pt x="0" y="249"/>
                    </a:lnTo>
                    <a:cubicBezTo>
                      <a:pt x="39" y="171"/>
                      <a:pt x="39" y="78"/>
                      <a:pt x="0" y="0"/>
                    </a:cubicBezTo>
                    <a:lnTo>
                      <a:pt x="250" y="124"/>
                    </a:lnTo>
                    <a:close/>
                  </a:path>
                </a:pathLst>
              </a:custGeom>
              <a:solidFill>
                <a:srgbClr val="000000"/>
              </a:solidFill>
              <a:ln w="0">
                <a:solidFill>
                  <a:srgbClr val="000000"/>
                </a:solidFill>
                <a:round/>
                <a:headEnd/>
                <a:tailEnd/>
              </a:ln>
            </p:spPr>
            <p:txBody>
              <a:bodyPr/>
              <a:lstStyle/>
              <a:p>
                <a:endParaRPr lang="en-US"/>
              </a:p>
            </p:txBody>
          </p:sp>
          <p:sp>
            <p:nvSpPr>
              <p:cNvPr id="77482" name="Line 758"/>
              <p:cNvSpPr>
                <a:spLocks noChangeShapeType="1"/>
              </p:cNvSpPr>
              <p:nvPr/>
            </p:nvSpPr>
            <p:spPr bwMode="auto">
              <a:xfrm>
                <a:off x="1559" y="3102"/>
                <a:ext cx="0" cy="2"/>
              </a:xfrm>
              <a:prstGeom prst="line">
                <a:avLst/>
              </a:prstGeom>
              <a:noFill/>
              <a:ln w="3175" cap="rnd">
                <a:solidFill>
                  <a:srgbClr val="000000"/>
                </a:solidFill>
                <a:round/>
                <a:headEnd/>
                <a:tailEnd/>
              </a:ln>
            </p:spPr>
            <p:txBody>
              <a:bodyPr/>
              <a:lstStyle/>
              <a:p>
                <a:endParaRPr lang="en-US"/>
              </a:p>
            </p:txBody>
          </p:sp>
          <p:sp>
            <p:nvSpPr>
              <p:cNvPr id="77483" name="Freeform 759"/>
              <p:cNvSpPr>
                <a:spLocks/>
              </p:cNvSpPr>
              <p:nvPr/>
            </p:nvSpPr>
            <p:spPr bwMode="auto">
              <a:xfrm>
                <a:off x="1556" y="3099"/>
                <a:ext cx="5" cy="4"/>
              </a:xfrm>
              <a:custGeom>
                <a:avLst/>
                <a:gdLst>
                  <a:gd name="T0" fmla="*/ 0 w 250"/>
                  <a:gd name="T1" fmla="*/ 0 h 250"/>
                  <a:gd name="T2" fmla="*/ 0 w 250"/>
                  <a:gd name="T3" fmla="*/ 0 h 250"/>
                  <a:gd name="T4" fmla="*/ 0 w 250"/>
                  <a:gd name="T5" fmla="*/ 0 h 250"/>
                  <a:gd name="T6" fmla="*/ 0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125" y="0"/>
                    </a:moveTo>
                    <a:lnTo>
                      <a:pt x="250" y="250"/>
                    </a:lnTo>
                    <a:cubicBezTo>
                      <a:pt x="171" y="210"/>
                      <a:pt x="79" y="210"/>
                      <a:pt x="0" y="250"/>
                    </a:cubicBezTo>
                    <a:lnTo>
                      <a:pt x="125" y="0"/>
                    </a:lnTo>
                    <a:close/>
                  </a:path>
                </a:pathLst>
              </a:custGeom>
              <a:solidFill>
                <a:srgbClr val="000000"/>
              </a:solidFill>
              <a:ln w="0">
                <a:solidFill>
                  <a:srgbClr val="000000"/>
                </a:solidFill>
                <a:round/>
                <a:headEnd/>
                <a:tailEnd/>
              </a:ln>
            </p:spPr>
            <p:txBody>
              <a:bodyPr/>
              <a:lstStyle/>
              <a:p>
                <a:endParaRPr lang="en-US"/>
              </a:p>
            </p:txBody>
          </p:sp>
          <p:sp>
            <p:nvSpPr>
              <p:cNvPr id="77484" name="Freeform 760"/>
              <p:cNvSpPr>
                <a:spLocks/>
              </p:cNvSpPr>
              <p:nvPr/>
            </p:nvSpPr>
            <p:spPr bwMode="auto">
              <a:xfrm>
                <a:off x="1556" y="3103"/>
                <a:ext cx="5" cy="5"/>
              </a:xfrm>
              <a:custGeom>
                <a:avLst/>
                <a:gdLst>
                  <a:gd name="T0" fmla="*/ 0 w 250"/>
                  <a:gd name="T1" fmla="*/ 0 h 250"/>
                  <a:gd name="T2" fmla="*/ 0 w 250"/>
                  <a:gd name="T3" fmla="*/ 0 h 250"/>
                  <a:gd name="T4" fmla="*/ 0 w 250"/>
                  <a:gd name="T5" fmla="*/ 0 h 250"/>
                  <a:gd name="T6" fmla="*/ 0 w 250"/>
                  <a:gd name="T7" fmla="*/ 0 h 250"/>
                  <a:gd name="T8" fmla="*/ 0 w 250"/>
                  <a:gd name="T9" fmla="*/ 0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125" y="250"/>
                    </a:moveTo>
                    <a:lnTo>
                      <a:pt x="0" y="0"/>
                    </a:lnTo>
                    <a:cubicBezTo>
                      <a:pt x="79" y="39"/>
                      <a:pt x="171" y="39"/>
                      <a:pt x="250" y="0"/>
                    </a:cubicBezTo>
                    <a:lnTo>
                      <a:pt x="125" y="250"/>
                    </a:lnTo>
                    <a:close/>
                  </a:path>
                </a:pathLst>
              </a:custGeom>
              <a:solidFill>
                <a:srgbClr val="000000"/>
              </a:solidFill>
              <a:ln w="0">
                <a:solidFill>
                  <a:srgbClr val="000000"/>
                </a:solidFill>
                <a:round/>
                <a:headEnd/>
                <a:tailEnd/>
              </a:ln>
            </p:spPr>
            <p:txBody>
              <a:bodyPr/>
              <a:lstStyle/>
              <a:p>
                <a:endParaRPr lang="en-US"/>
              </a:p>
            </p:txBody>
          </p:sp>
          <p:sp>
            <p:nvSpPr>
              <p:cNvPr id="77485" name="Line 761"/>
              <p:cNvSpPr>
                <a:spLocks noChangeShapeType="1"/>
              </p:cNvSpPr>
              <p:nvPr/>
            </p:nvSpPr>
            <p:spPr bwMode="auto">
              <a:xfrm>
                <a:off x="1463" y="3209"/>
                <a:ext cx="76" cy="0"/>
              </a:xfrm>
              <a:prstGeom prst="line">
                <a:avLst/>
              </a:prstGeom>
              <a:noFill/>
              <a:ln w="3175" cap="rnd">
                <a:solidFill>
                  <a:srgbClr val="000000"/>
                </a:solidFill>
                <a:round/>
                <a:headEnd/>
                <a:tailEnd/>
              </a:ln>
            </p:spPr>
            <p:txBody>
              <a:bodyPr/>
              <a:lstStyle/>
              <a:p>
                <a:endParaRPr lang="en-US"/>
              </a:p>
            </p:txBody>
          </p:sp>
          <p:sp>
            <p:nvSpPr>
              <p:cNvPr id="77486" name="Freeform 762"/>
              <p:cNvSpPr>
                <a:spLocks/>
              </p:cNvSpPr>
              <p:nvPr/>
            </p:nvSpPr>
            <p:spPr bwMode="auto">
              <a:xfrm>
                <a:off x="1459" y="3207"/>
                <a:ext cx="6" cy="4"/>
              </a:xfrm>
              <a:custGeom>
                <a:avLst/>
                <a:gdLst>
                  <a:gd name="T0" fmla="*/ 0 w 250"/>
                  <a:gd name="T1" fmla="*/ 0 h 249"/>
                  <a:gd name="T2" fmla="*/ 0 w 250"/>
                  <a:gd name="T3" fmla="*/ 0 h 249"/>
                  <a:gd name="T4" fmla="*/ 0 w 250"/>
                  <a:gd name="T5" fmla="*/ 0 h 249"/>
                  <a:gd name="T6" fmla="*/ 0 w 250"/>
                  <a:gd name="T7" fmla="*/ 0 h 249"/>
                  <a:gd name="T8" fmla="*/ 0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0" y="125"/>
                    </a:moveTo>
                    <a:lnTo>
                      <a:pt x="250" y="0"/>
                    </a:lnTo>
                    <a:cubicBezTo>
                      <a:pt x="211" y="78"/>
                      <a:pt x="211" y="171"/>
                      <a:pt x="250" y="249"/>
                    </a:cubicBezTo>
                    <a:lnTo>
                      <a:pt x="0" y="125"/>
                    </a:lnTo>
                    <a:close/>
                  </a:path>
                </a:pathLst>
              </a:custGeom>
              <a:solidFill>
                <a:srgbClr val="000000"/>
              </a:solidFill>
              <a:ln w="0">
                <a:solidFill>
                  <a:srgbClr val="000000"/>
                </a:solidFill>
                <a:round/>
                <a:headEnd/>
                <a:tailEnd/>
              </a:ln>
            </p:spPr>
            <p:txBody>
              <a:bodyPr/>
              <a:lstStyle/>
              <a:p>
                <a:endParaRPr lang="en-US"/>
              </a:p>
            </p:txBody>
          </p:sp>
          <p:sp>
            <p:nvSpPr>
              <p:cNvPr id="77487" name="Freeform 763"/>
              <p:cNvSpPr>
                <a:spLocks/>
              </p:cNvSpPr>
              <p:nvPr/>
            </p:nvSpPr>
            <p:spPr bwMode="auto">
              <a:xfrm>
                <a:off x="1538" y="3207"/>
                <a:ext cx="4" cy="4"/>
              </a:xfrm>
              <a:custGeom>
                <a:avLst/>
                <a:gdLst>
                  <a:gd name="T0" fmla="*/ 0 w 250"/>
                  <a:gd name="T1" fmla="*/ 0 h 249"/>
                  <a:gd name="T2" fmla="*/ 0 w 250"/>
                  <a:gd name="T3" fmla="*/ 0 h 249"/>
                  <a:gd name="T4" fmla="*/ 0 w 250"/>
                  <a:gd name="T5" fmla="*/ 0 h 249"/>
                  <a:gd name="T6" fmla="*/ 0 w 250"/>
                  <a:gd name="T7" fmla="*/ 0 h 249"/>
                  <a:gd name="T8" fmla="*/ 0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250" y="125"/>
                    </a:moveTo>
                    <a:lnTo>
                      <a:pt x="0" y="249"/>
                    </a:lnTo>
                    <a:cubicBezTo>
                      <a:pt x="39" y="171"/>
                      <a:pt x="39" y="78"/>
                      <a:pt x="0" y="0"/>
                    </a:cubicBezTo>
                    <a:lnTo>
                      <a:pt x="250" y="125"/>
                    </a:lnTo>
                    <a:close/>
                  </a:path>
                </a:pathLst>
              </a:custGeom>
              <a:solidFill>
                <a:srgbClr val="000000"/>
              </a:solidFill>
              <a:ln w="0">
                <a:solidFill>
                  <a:srgbClr val="000000"/>
                </a:solidFill>
                <a:round/>
                <a:headEnd/>
                <a:tailEnd/>
              </a:ln>
            </p:spPr>
            <p:txBody>
              <a:bodyPr/>
              <a:lstStyle/>
              <a:p>
                <a:endParaRPr lang="en-US"/>
              </a:p>
            </p:txBody>
          </p:sp>
          <p:sp>
            <p:nvSpPr>
              <p:cNvPr id="77488" name="Rectangle 764"/>
              <p:cNvSpPr>
                <a:spLocks noChangeArrowheads="1"/>
              </p:cNvSpPr>
              <p:nvPr/>
            </p:nvSpPr>
            <p:spPr bwMode="auto">
              <a:xfrm>
                <a:off x="1545" y="3191"/>
                <a:ext cx="5" cy="12"/>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N</a:t>
                </a:r>
                <a:endParaRPr lang="en-GB" sz="1600" b="0">
                  <a:latin typeface="Calibri" pitchFamily="34" charset="0"/>
                </a:endParaRPr>
              </a:p>
            </p:txBody>
          </p:sp>
          <p:sp>
            <p:nvSpPr>
              <p:cNvPr id="77489" name="Rectangle 765"/>
              <p:cNvSpPr>
                <a:spLocks noChangeArrowheads="1"/>
              </p:cNvSpPr>
              <p:nvPr/>
            </p:nvSpPr>
            <p:spPr bwMode="auto">
              <a:xfrm>
                <a:off x="1555" y="3191"/>
                <a:ext cx="37"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etworking </a:t>
                </a:r>
                <a:endParaRPr lang="en-GB" sz="1600" b="0">
                  <a:latin typeface="Calibri" pitchFamily="34" charset="0"/>
                </a:endParaRPr>
              </a:p>
            </p:txBody>
          </p:sp>
          <p:sp>
            <p:nvSpPr>
              <p:cNvPr id="77490" name="Rectangle 766"/>
              <p:cNvSpPr>
                <a:spLocks noChangeArrowheads="1"/>
              </p:cNvSpPr>
              <p:nvPr/>
            </p:nvSpPr>
            <p:spPr bwMode="auto">
              <a:xfrm>
                <a:off x="1622" y="3192"/>
                <a:ext cx="9" cy="12"/>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&amp; </a:t>
                </a:r>
                <a:endParaRPr lang="en-GB" sz="1600" b="0">
                  <a:latin typeface="Calibri" pitchFamily="34" charset="0"/>
                </a:endParaRPr>
              </a:p>
            </p:txBody>
          </p:sp>
          <p:sp>
            <p:nvSpPr>
              <p:cNvPr id="77491" name="Rectangle 767"/>
              <p:cNvSpPr>
                <a:spLocks noChangeArrowheads="1"/>
              </p:cNvSpPr>
              <p:nvPr/>
            </p:nvSpPr>
            <p:spPr bwMode="auto">
              <a:xfrm>
                <a:off x="1570" y="3205"/>
                <a:ext cx="32" cy="12"/>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Transport</a:t>
                </a:r>
                <a:endParaRPr lang="en-GB" sz="1600" b="0">
                  <a:latin typeface="Calibri" pitchFamily="34" charset="0"/>
                </a:endParaRPr>
              </a:p>
            </p:txBody>
          </p:sp>
          <p:sp>
            <p:nvSpPr>
              <p:cNvPr id="77492" name="Rectangle 768"/>
              <p:cNvSpPr>
                <a:spLocks noChangeArrowheads="1"/>
              </p:cNvSpPr>
              <p:nvPr/>
            </p:nvSpPr>
            <p:spPr bwMode="auto">
              <a:xfrm>
                <a:off x="1586" y="3253"/>
                <a:ext cx="23"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Access </a:t>
                </a:r>
                <a:endParaRPr lang="en-GB" sz="1600" b="0">
                  <a:latin typeface="Calibri" pitchFamily="34" charset="0"/>
                </a:endParaRPr>
              </a:p>
            </p:txBody>
          </p:sp>
          <p:sp>
            <p:nvSpPr>
              <p:cNvPr id="77493" name="Rectangle 769"/>
              <p:cNvSpPr>
                <a:spLocks noChangeArrowheads="1"/>
              </p:cNvSpPr>
              <p:nvPr/>
            </p:nvSpPr>
            <p:spPr bwMode="auto">
              <a:xfrm>
                <a:off x="1546" y="3266"/>
                <a:ext cx="43"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Technologies</a:t>
                </a:r>
                <a:endParaRPr lang="en-GB" sz="1600" b="0">
                  <a:latin typeface="Calibri" pitchFamily="34" charset="0"/>
                </a:endParaRPr>
              </a:p>
            </p:txBody>
          </p:sp>
          <p:sp>
            <p:nvSpPr>
              <p:cNvPr id="77494" name="Rectangle 770"/>
              <p:cNvSpPr>
                <a:spLocks noChangeArrowheads="1"/>
              </p:cNvSpPr>
              <p:nvPr/>
            </p:nvSpPr>
            <p:spPr bwMode="auto">
              <a:xfrm>
                <a:off x="1605" y="3203"/>
                <a:ext cx="7" cy="12"/>
              </a:xfrm>
              <a:prstGeom prst="rect">
                <a:avLst/>
              </a:prstGeom>
              <a:noFill/>
              <a:ln w="9525">
                <a:noFill/>
                <a:miter lim="800000"/>
                <a:headEnd/>
                <a:tailEnd/>
              </a:ln>
            </p:spPr>
            <p:txBody>
              <a:bodyPr wrap="none" lIns="0" tIns="0" rIns="0" bIns="0">
                <a:spAutoFit/>
              </a:bodyPr>
              <a:lstStyle/>
              <a:p>
                <a:r>
                  <a:rPr lang="en-GB" sz="100" b="0">
                    <a:solidFill>
                      <a:srgbClr val="000000"/>
                    </a:solidFill>
                    <a:latin typeface="Calibri" pitchFamily="34" charset="0"/>
                  </a:rPr>
                  <a:t>...</a:t>
                </a:r>
                <a:endParaRPr lang="en-GB" sz="1600" b="0">
                  <a:latin typeface="Calibri" pitchFamily="34" charset="0"/>
                </a:endParaRPr>
              </a:p>
            </p:txBody>
          </p:sp>
          <p:sp>
            <p:nvSpPr>
              <p:cNvPr id="77495" name="Line 771"/>
              <p:cNvSpPr>
                <a:spLocks noChangeShapeType="1"/>
              </p:cNvSpPr>
              <p:nvPr/>
            </p:nvSpPr>
            <p:spPr bwMode="auto">
              <a:xfrm>
                <a:off x="1588" y="3169"/>
                <a:ext cx="0" cy="17"/>
              </a:xfrm>
              <a:prstGeom prst="line">
                <a:avLst/>
              </a:prstGeom>
              <a:noFill/>
              <a:ln w="3175" cap="rnd">
                <a:solidFill>
                  <a:srgbClr val="000000"/>
                </a:solidFill>
                <a:round/>
                <a:headEnd/>
                <a:tailEnd/>
              </a:ln>
            </p:spPr>
            <p:txBody>
              <a:bodyPr/>
              <a:lstStyle/>
              <a:p>
                <a:endParaRPr lang="en-US"/>
              </a:p>
            </p:txBody>
          </p:sp>
          <p:sp>
            <p:nvSpPr>
              <p:cNvPr id="77496" name="Freeform 772"/>
              <p:cNvSpPr>
                <a:spLocks/>
              </p:cNvSpPr>
              <p:nvPr/>
            </p:nvSpPr>
            <p:spPr bwMode="auto">
              <a:xfrm>
                <a:off x="1586" y="3166"/>
                <a:ext cx="5" cy="5"/>
              </a:xfrm>
              <a:custGeom>
                <a:avLst/>
                <a:gdLst>
                  <a:gd name="T0" fmla="*/ 0 w 250"/>
                  <a:gd name="T1" fmla="*/ 0 h 250"/>
                  <a:gd name="T2" fmla="*/ 0 w 250"/>
                  <a:gd name="T3" fmla="*/ 0 h 250"/>
                  <a:gd name="T4" fmla="*/ 0 w 250"/>
                  <a:gd name="T5" fmla="*/ 0 h 250"/>
                  <a:gd name="T6" fmla="*/ 0 w 250"/>
                  <a:gd name="T7" fmla="*/ 0 h 250"/>
                  <a:gd name="T8" fmla="*/ 0 w 250"/>
                  <a:gd name="T9" fmla="*/ 0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125" y="0"/>
                    </a:moveTo>
                    <a:lnTo>
                      <a:pt x="250" y="250"/>
                    </a:lnTo>
                    <a:cubicBezTo>
                      <a:pt x="171" y="210"/>
                      <a:pt x="79" y="210"/>
                      <a:pt x="0" y="250"/>
                    </a:cubicBezTo>
                    <a:lnTo>
                      <a:pt x="125" y="0"/>
                    </a:lnTo>
                    <a:close/>
                  </a:path>
                </a:pathLst>
              </a:custGeom>
              <a:solidFill>
                <a:srgbClr val="000000"/>
              </a:solidFill>
              <a:ln w="0">
                <a:solidFill>
                  <a:srgbClr val="000000"/>
                </a:solidFill>
                <a:round/>
                <a:headEnd/>
                <a:tailEnd/>
              </a:ln>
            </p:spPr>
            <p:txBody>
              <a:bodyPr/>
              <a:lstStyle/>
              <a:p>
                <a:endParaRPr lang="en-US"/>
              </a:p>
            </p:txBody>
          </p:sp>
          <p:sp>
            <p:nvSpPr>
              <p:cNvPr id="77497" name="Freeform 773"/>
              <p:cNvSpPr>
                <a:spLocks/>
              </p:cNvSpPr>
              <p:nvPr/>
            </p:nvSpPr>
            <p:spPr bwMode="auto">
              <a:xfrm>
                <a:off x="1586" y="3185"/>
                <a:ext cx="5" cy="4"/>
              </a:xfrm>
              <a:custGeom>
                <a:avLst/>
                <a:gdLst>
                  <a:gd name="T0" fmla="*/ 0 w 250"/>
                  <a:gd name="T1" fmla="*/ 0 h 250"/>
                  <a:gd name="T2" fmla="*/ 0 w 250"/>
                  <a:gd name="T3" fmla="*/ 0 h 250"/>
                  <a:gd name="T4" fmla="*/ 0 w 250"/>
                  <a:gd name="T5" fmla="*/ 0 h 250"/>
                  <a:gd name="T6" fmla="*/ 0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125" y="250"/>
                    </a:moveTo>
                    <a:lnTo>
                      <a:pt x="0" y="0"/>
                    </a:lnTo>
                    <a:cubicBezTo>
                      <a:pt x="79" y="40"/>
                      <a:pt x="171" y="40"/>
                      <a:pt x="250" y="0"/>
                    </a:cubicBezTo>
                    <a:lnTo>
                      <a:pt x="125" y="250"/>
                    </a:lnTo>
                    <a:close/>
                  </a:path>
                </a:pathLst>
              </a:custGeom>
              <a:solidFill>
                <a:srgbClr val="000000"/>
              </a:solidFill>
              <a:ln w="0">
                <a:solidFill>
                  <a:srgbClr val="000000"/>
                </a:solidFill>
                <a:round/>
                <a:headEnd/>
                <a:tailEnd/>
              </a:ln>
            </p:spPr>
            <p:txBody>
              <a:bodyPr/>
              <a:lstStyle/>
              <a:p>
                <a:endParaRPr lang="en-US"/>
              </a:p>
            </p:txBody>
          </p:sp>
          <p:sp>
            <p:nvSpPr>
              <p:cNvPr id="77498" name="Line 774"/>
              <p:cNvSpPr>
                <a:spLocks noChangeShapeType="1"/>
              </p:cNvSpPr>
              <p:nvPr/>
            </p:nvSpPr>
            <p:spPr bwMode="auto">
              <a:xfrm>
                <a:off x="1467" y="3146"/>
                <a:ext cx="9" cy="0"/>
              </a:xfrm>
              <a:prstGeom prst="line">
                <a:avLst/>
              </a:prstGeom>
              <a:noFill/>
              <a:ln w="3175" cap="rnd">
                <a:solidFill>
                  <a:srgbClr val="000000"/>
                </a:solidFill>
                <a:round/>
                <a:headEnd/>
                <a:tailEnd/>
              </a:ln>
            </p:spPr>
            <p:txBody>
              <a:bodyPr/>
              <a:lstStyle/>
              <a:p>
                <a:endParaRPr lang="en-US"/>
              </a:p>
            </p:txBody>
          </p:sp>
          <p:sp>
            <p:nvSpPr>
              <p:cNvPr id="77499" name="Freeform 775"/>
              <p:cNvSpPr>
                <a:spLocks/>
              </p:cNvSpPr>
              <p:nvPr/>
            </p:nvSpPr>
            <p:spPr bwMode="auto">
              <a:xfrm>
                <a:off x="1464" y="3145"/>
                <a:ext cx="4" cy="4"/>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p>
            </p:txBody>
          </p:sp>
          <p:sp>
            <p:nvSpPr>
              <p:cNvPr id="77500" name="Freeform 776"/>
              <p:cNvSpPr>
                <a:spLocks/>
              </p:cNvSpPr>
              <p:nvPr/>
            </p:nvSpPr>
            <p:spPr bwMode="auto">
              <a:xfrm>
                <a:off x="1474" y="3145"/>
                <a:ext cx="5" cy="4"/>
              </a:xfrm>
              <a:custGeom>
                <a:avLst/>
                <a:gdLst>
                  <a:gd name="T0" fmla="*/ 0 w 250"/>
                  <a:gd name="T1" fmla="*/ 0 h 250"/>
                  <a:gd name="T2" fmla="*/ 0 w 250"/>
                  <a:gd name="T3" fmla="*/ 0 h 250"/>
                  <a:gd name="T4" fmla="*/ 0 w 250"/>
                  <a:gd name="T5" fmla="*/ 0 h 250"/>
                  <a:gd name="T6" fmla="*/ 0 w 250"/>
                  <a:gd name="T7" fmla="*/ 0 h 250"/>
                  <a:gd name="T8" fmla="*/ 0 w 250"/>
                  <a:gd name="T9" fmla="*/ 0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250" y="125"/>
                    </a:moveTo>
                    <a:lnTo>
                      <a:pt x="0" y="250"/>
                    </a:lnTo>
                    <a:cubicBezTo>
                      <a:pt x="40" y="171"/>
                      <a:pt x="40" y="79"/>
                      <a:pt x="0" y="0"/>
                    </a:cubicBezTo>
                    <a:lnTo>
                      <a:pt x="250" y="125"/>
                    </a:lnTo>
                    <a:close/>
                  </a:path>
                </a:pathLst>
              </a:custGeom>
              <a:solidFill>
                <a:srgbClr val="000000"/>
              </a:solidFill>
              <a:ln w="0">
                <a:solidFill>
                  <a:srgbClr val="000000"/>
                </a:solidFill>
                <a:round/>
                <a:headEnd/>
                <a:tailEnd/>
              </a:ln>
            </p:spPr>
            <p:txBody>
              <a:bodyPr/>
              <a:lstStyle/>
              <a:p>
                <a:endParaRPr lang="en-US"/>
              </a:p>
            </p:txBody>
          </p:sp>
          <p:sp>
            <p:nvSpPr>
              <p:cNvPr id="77501" name="Rectangle 777"/>
              <p:cNvSpPr>
                <a:spLocks noChangeArrowheads="1"/>
              </p:cNvSpPr>
              <p:nvPr/>
            </p:nvSpPr>
            <p:spPr bwMode="auto">
              <a:xfrm rot="-5400000">
                <a:off x="1432" y="3215"/>
                <a:ext cx="9"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M</a:t>
                </a:r>
                <a:endParaRPr lang="en-GB" sz="1600" b="0">
                  <a:latin typeface="Calibri" pitchFamily="34" charset="0"/>
                </a:endParaRPr>
              </a:p>
            </p:txBody>
          </p:sp>
          <p:sp>
            <p:nvSpPr>
              <p:cNvPr id="77502" name="Rectangle 778"/>
              <p:cNvSpPr>
                <a:spLocks noChangeArrowheads="1"/>
              </p:cNvSpPr>
              <p:nvPr/>
            </p:nvSpPr>
            <p:spPr bwMode="auto">
              <a:xfrm rot="-5400000">
                <a:off x="1433" y="3206"/>
                <a:ext cx="5"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a</a:t>
                </a:r>
                <a:endParaRPr lang="en-GB" sz="1600" b="0">
                  <a:latin typeface="Calibri" pitchFamily="34" charset="0"/>
                </a:endParaRPr>
              </a:p>
            </p:txBody>
          </p:sp>
          <p:sp>
            <p:nvSpPr>
              <p:cNvPr id="77503" name="Rectangle 779"/>
              <p:cNvSpPr>
                <a:spLocks noChangeArrowheads="1"/>
              </p:cNvSpPr>
              <p:nvPr/>
            </p:nvSpPr>
            <p:spPr bwMode="auto">
              <a:xfrm rot="-5400000">
                <a:off x="1432" y="3198"/>
                <a:ext cx="6"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n</a:t>
                </a:r>
                <a:endParaRPr lang="en-GB" sz="1600" b="0">
                  <a:latin typeface="Calibri" pitchFamily="34" charset="0"/>
                </a:endParaRPr>
              </a:p>
            </p:txBody>
          </p:sp>
          <p:sp>
            <p:nvSpPr>
              <p:cNvPr id="77504" name="Rectangle 780"/>
              <p:cNvSpPr>
                <a:spLocks noChangeArrowheads="1"/>
              </p:cNvSpPr>
              <p:nvPr/>
            </p:nvSpPr>
            <p:spPr bwMode="auto">
              <a:xfrm rot="-5400000">
                <a:off x="1433" y="3189"/>
                <a:ext cx="5"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a</a:t>
                </a:r>
                <a:endParaRPr lang="en-GB" sz="1600" b="0">
                  <a:latin typeface="Calibri" pitchFamily="34" charset="0"/>
                </a:endParaRPr>
              </a:p>
            </p:txBody>
          </p:sp>
          <p:sp>
            <p:nvSpPr>
              <p:cNvPr id="77505" name="Rectangle 781"/>
              <p:cNvSpPr>
                <a:spLocks noChangeArrowheads="1"/>
              </p:cNvSpPr>
              <p:nvPr/>
            </p:nvSpPr>
            <p:spPr bwMode="auto">
              <a:xfrm rot="-5400000">
                <a:off x="1432" y="3182"/>
                <a:ext cx="6"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g</a:t>
                </a:r>
                <a:endParaRPr lang="en-GB" sz="1600" b="0">
                  <a:latin typeface="Calibri" pitchFamily="34" charset="0"/>
                </a:endParaRPr>
              </a:p>
            </p:txBody>
          </p:sp>
          <p:sp>
            <p:nvSpPr>
              <p:cNvPr id="77506" name="Rectangle 782"/>
              <p:cNvSpPr>
                <a:spLocks noChangeArrowheads="1"/>
              </p:cNvSpPr>
              <p:nvPr/>
            </p:nvSpPr>
            <p:spPr bwMode="auto">
              <a:xfrm rot="-5400000">
                <a:off x="1433" y="3172"/>
                <a:ext cx="5"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e</a:t>
                </a:r>
                <a:endParaRPr lang="en-GB" sz="1600" b="0">
                  <a:latin typeface="Calibri" pitchFamily="34" charset="0"/>
                </a:endParaRPr>
              </a:p>
            </p:txBody>
          </p:sp>
          <p:sp>
            <p:nvSpPr>
              <p:cNvPr id="77507" name="Rectangle 783"/>
              <p:cNvSpPr>
                <a:spLocks noChangeArrowheads="1"/>
              </p:cNvSpPr>
              <p:nvPr/>
            </p:nvSpPr>
            <p:spPr bwMode="auto">
              <a:xfrm rot="-5400000">
                <a:off x="1432" y="3162"/>
                <a:ext cx="9"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m</a:t>
                </a:r>
                <a:endParaRPr lang="en-GB" sz="1600" b="0">
                  <a:latin typeface="Calibri" pitchFamily="34" charset="0"/>
                </a:endParaRPr>
              </a:p>
            </p:txBody>
          </p:sp>
          <p:sp>
            <p:nvSpPr>
              <p:cNvPr id="77508" name="Rectangle 784"/>
              <p:cNvSpPr>
                <a:spLocks noChangeArrowheads="1"/>
              </p:cNvSpPr>
              <p:nvPr/>
            </p:nvSpPr>
            <p:spPr bwMode="auto">
              <a:xfrm rot="-5400000">
                <a:off x="1433" y="3152"/>
                <a:ext cx="5"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e</a:t>
                </a:r>
                <a:endParaRPr lang="en-GB" sz="1600" b="0">
                  <a:latin typeface="Calibri" pitchFamily="34" charset="0"/>
                </a:endParaRPr>
              </a:p>
            </p:txBody>
          </p:sp>
          <p:sp>
            <p:nvSpPr>
              <p:cNvPr id="77509" name="Rectangle 785"/>
              <p:cNvSpPr>
                <a:spLocks noChangeArrowheads="1"/>
              </p:cNvSpPr>
              <p:nvPr/>
            </p:nvSpPr>
            <p:spPr bwMode="auto">
              <a:xfrm rot="-5400000">
                <a:off x="1433" y="3144"/>
                <a:ext cx="6"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n</a:t>
                </a:r>
                <a:endParaRPr lang="en-GB" sz="1600" b="0">
                  <a:latin typeface="Calibri" pitchFamily="34" charset="0"/>
                </a:endParaRPr>
              </a:p>
            </p:txBody>
          </p:sp>
          <p:sp>
            <p:nvSpPr>
              <p:cNvPr id="77510" name="Rectangle 786"/>
              <p:cNvSpPr>
                <a:spLocks noChangeArrowheads="1"/>
              </p:cNvSpPr>
              <p:nvPr/>
            </p:nvSpPr>
            <p:spPr bwMode="auto">
              <a:xfrm rot="-5400000">
                <a:off x="1434" y="3138"/>
                <a:ext cx="4"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t</a:t>
                </a:r>
                <a:endParaRPr lang="en-GB" sz="1600" b="0">
                  <a:latin typeface="Calibri" pitchFamily="34" charset="0"/>
                </a:endParaRPr>
              </a:p>
            </p:txBody>
          </p:sp>
          <p:sp>
            <p:nvSpPr>
              <p:cNvPr id="77511" name="Rectangle 787"/>
              <p:cNvSpPr>
                <a:spLocks noChangeArrowheads="1"/>
              </p:cNvSpPr>
              <p:nvPr/>
            </p:nvSpPr>
            <p:spPr bwMode="auto">
              <a:xfrm>
                <a:off x="1658" y="3077"/>
                <a:ext cx="41" cy="217"/>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7512" name="Rectangle 788"/>
              <p:cNvSpPr>
                <a:spLocks noChangeArrowheads="1"/>
              </p:cNvSpPr>
              <p:nvPr/>
            </p:nvSpPr>
            <p:spPr bwMode="auto">
              <a:xfrm>
                <a:off x="1658" y="3077"/>
                <a:ext cx="41" cy="217"/>
              </a:xfrm>
              <a:prstGeom prst="rect">
                <a:avLst/>
              </a:prstGeom>
              <a:noFill/>
              <a:ln w="1588" cap="rnd">
                <a:solidFill>
                  <a:srgbClr val="000000"/>
                </a:solidFill>
                <a:round/>
                <a:headEnd/>
                <a:tailEnd/>
              </a:ln>
            </p:spPr>
            <p:txBody>
              <a:bodyPr/>
              <a:lstStyle/>
              <a:p>
                <a:endParaRPr lang="nb-NO" sz="1600" b="0">
                  <a:latin typeface="Calibri" pitchFamily="34" charset="0"/>
                </a:endParaRPr>
              </a:p>
            </p:txBody>
          </p:sp>
          <p:sp>
            <p:nvSpPr>
              <p:cNvPr id="77513" name="Rectangle 789"/>
              <p:cNvSpPr>
                <a:spLocks noChangeArrowheads="1"/>
              </p:cNvSpPr>
              <p:nvPr/>
            </p:nvSpPr>
            <p:spPr bwMode="auto">
              <a:xfrm rot="-5400000">
                <a:off x="1673" y="3202"/>
                <a:ext cx="6"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S</a:t>
                </a:r>
                <a:endParaRPr lang="en-GB" sz="1600" b="0">
                  <a:latin typeface="Calibri" pitchFamily="34" charset="0"/>
                </a:endParaRPr>
              </a:p>
            </p:txBody>
          </p:sp>
          <p:sp>
            <p:nvSpPr>
              <p:cNvPr id="77514" name="Rectangle 790"/>
              <p:cNvSpPr>
                <a:spLocks noChangeArrowheads="1"/>
              </p:cNvSpPr>
              <p:nvPr/>
            </p:nvSpPr>
            <p:spPr bwMode="auto">
              <a:xfrm rot="-5400000">
                <a:off x="1673" y="3193"/>
                <a:ext cx="5"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e</a:t>
                </a:r>
                <a:endParaRPr lang="en-GB" sz="1600" b="0">
                  <a:latin typeface="Calibri" pitchFamily="34" charset="0"/>
                </a:endParaRPr>
              </a:p>
            </p:txBody>
          </p:sp>
          <p:sp>
            <p:nvSpPr>
              <p:cNvPr id="77515" name="Rectangle 791"/>
              <p:cNvSpPr>
                <a:spLocks noChangeArrowheads="1"/>
              </p:cNvSpPr>
              <p:nvPr/>
            </p:nvSpPr>
            <p:spPr bwMode="auto">
              <a:xfrm rot="-5400000">
                <a:off x="1673" y="3184"/>
                <a:ext cx="5"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c</a:t>
                </a:r>
                <a:endParaRPr lang="en-GB" sz="1600" b="0">
                  <a:latin typeface="Calibri" pitchFamily="34" charset="0"/>
                </a:endParaRPr>
              </a:p>
            </p:txBody>
          </p:sp>
          <p:sp>
            <p:nvSpPr>
              <p:cNvPr id="77516" name="Rectangle 792"/>
              <p:cNvSpPr>
                <a:spLocks noChangeArrowheads="1"/>
              </p:cNvSpPr>
              <p:nvPr/>
            </p:nvSpPr>
            <p:spPr bwMode="auto">
              <a:xfrm rot="-5400000">
                <a:off x="1674" y="3178"/>
                <a:ext cx="4" cy="10"/>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u</a:t>
                </a:r>
                <a:endParaRPr lang="en-GB" sz="1600" b="0">
                  <a:latin typeface="Calibri" pitchFamily="34" charset="0"/>
                </a:endParaRPr>
              </a:p>
            </p:txBody>
          </p:sp>
          <p:sp>
            <p:nvSpPr>
              <p:cNvPr id="77517" name="Rectangle 793"/>
              <p:cNvSpPr>
                <a:spLocks noChangeArrowheads="1"/>
              </p:cNvSpPr>
              <p:nvPr/>
            </p:nvSpPr>
            <p:spPr bwMode="auto">
              <a:xfrm rot="-5400000">
                <a:off x="1674" y="3170"/>
                <a:ext cx="4"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r</a:t>
                </a:r>
                <a:endParaRPr lang="en-GB" sz="1600" b="0">
                  <a:latin typeface="Calibri" pitchFamily="34" charset="0"/>
                </a:endParaRPr>
              </a:p>
            </p:txBody>
          </p:sp>
          <p:sp>
            <p:nvSpPr>
              <p:cNvPr id="77518" name="Rectangle 794"/>
              <p:cNvSpPr>
                <a:spLocks noChangeArrowheads="1"/>
              </p:cNvSpPr>
              <p:nvPr/>
            </p:nvSpPr>
            <p:spPr bwMode="auto">
              <a:xfrm rot="-5400000">
                <a:off x="1675" y="3166"/>
                <a:ext cx="3"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i</a:t>
                </a:r>
                <a:endParaRPr lang="en-GB" sz="1600" b="0">
                  <a:latin typeface="Calibri" pitchFamily="34" charset="0"/>
                </a:endParaRPr>
              </a:p>
            </p:txBody>
          </p:sp>
          <p:sp>
            <p:nvSpPr>
              <p:cNvPr id="77519" name="Rectangle 795"/>
              <p:cNvSpPr>
                <a:spLocks noChangeArrowheads="1"/>
              </p:cNvSpPr>
              <p:nvPr/>
            </p:nvSpPr>
            <p:spPr bwMode="auto">
              <a:xfrm rot="-5400000">
                <a:off x="1674" y="3161"/>
                <a:ext cx="4"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t</a:t>
                </a:r>
                <a:endParaRPr lang="en-GB" sz="1600" b="0">
                  <a:latin typeface="Calibri" pitchFamily="34" charset="0"/>
                </a:endParaRPr>
              </a:p>
            </p:txBody>
          </p:sp>
          <p:sp>
            <p:nvSpPr>
              <p:cNvPr id="77520" name="Rectangle 796"/>
              <p:cNvSpPr>
                <a:spLocks noChangeArrowheads="1"/>
              </p:cNvSpPr>
              <p:nvPr/>
            </p:nvSpPr>
            <p:spPr bwMode="auto">
              <a:xfrm rot="-5400000">
                <a:off x="1673" y="3154"/>
                <a:ext cx="5"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y</a:t>
                </a:r>
                <a:endParaRPr lang="en-GB" sz="1600" b="0">
                  <a:latin typeface="Calibri" pitchFamily="34" charset="0"/>
                </a:endParaRPr>
              </a:p>
            </p:txBody>
          </p:sp>
          <p:sp>
            <p:nvSpPr>
              <p:cNvPr id="77521" name="Line 797"/>
              <p:cNvSpPr>
                <a:spLocks noChangeShapeType="1"/>
              </p:cNvSpPr>
              <p:nvPr/>
            </p:nvSpPr>
            <p:spPr bwMode="auto">
              <a:xfrm>
                <a:off x="1644" y="3275"/>
                <a:ext cx="6" cy="0"/>
              </a:xfrm>
              <a:prstGeom prst="line">
                <a:avLst/>
              </a:prstGeom>
              <a:noFill/>
              <a:ln w="3175" cap="rnd">
                <a:solidFill>
                  <a:srgbClr val="000000"/>
                </a:solidFill>
                <a:round/>
                <a:headEnd/>
                <a:tailEnd/>
              </a:ln>
            </p:spPr>
            <p:txBody>
              <a:bodyPr/>
              <a:lstStyle/>
              <a:p>
                <a:endParaRPr lang="en-US"/>
              </a:p>
            </p:txBody>
          </p:sp>
          <p:sp>
            <p:nvSpPr>
              <p:cNvPr id="77522" name="Freeform 798"/>
              <p:cNvSpPr>
                <a:spLocks/>
              </p:cNvSpPr>
              <p:nvPr/>
            </p:nvSpPr>
            <p:spPr bwMode="auto">
              <a:xfrm>
                <a:off x="1640" y="3272"/>
                <a:ext cx="4" cy="5"/>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p>
            </p:txBody>
          </p:sp>
          <p:sp>
            <p:nvSpPr>
              <p:cNvPr id="77523" name="Freeform 799"/>
              <p:cNvSpPr>
                <a:spLocks/>
              </p:cNvSpPr>
              <p:nvPr/>
            </p:nvSpPr>
            <p:spPr bwMode="auto">
              <a:xfrm>
                <a:off x="1649" y="3272"/>
                <a:ext cx="4" cy="5"/>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p>
            </p:txBody>
          </p:sp>
          <p:sp>
            <p:nvSpPr>
              <p:cNvPr id="77524" name="Line 800"/>
              <p:cNvSpPr>
                <a:spLocks noChangeShapeType="1"/>
              </p:cNvSpPr>
              <p:nvPr/>
            </p:nvSpPr>
            <p:spPr bwMode="auto">
              <a:xfrm>
                <a:off x="1644" y="3207"/>
                <a:ext cx="6" cy="0"/>
              </a:xfrm>
              <a:prstGeom prst="line">
                <a:avLst/>
              </a:prstGeom>
              <a:noFill/>
              <a:ln w="3175" cap="rnd">
                <a:solidFill>
                  <a:srgbClr val="000000"/>
                </a:solidFill>
                <a:round/>
                <a:headEnd/>
                <a:tailEnd/>
              </a:ln>
            </p:spPr>
            <p:txBody>
              <a:bodyPr/>
              <a:lstStyle/>
              <a:p>
                <a:endParaRPr lang="en-US"/>
              </a:p>
            </p:txBody>
          </p:sp>
          <p:sp>
            <p:nvSpPr>
              <p:cNvPr id="77525" name="Freeform 801"/>
              <p:cNvSpPr>
                <a:spLocks/>
              </p:cNvSpPr>
              <p:nvPr/>
            </p:nvSpPr>
            <p:spPr bwMode="auto">
              <a:xfrm>
                <a:off x="1640" y="3204"/>
                <a:ext cx="4" cy="4"/>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p>
            </p:txBody>
          </p:sp>
          <p:sp>
            <p:nvSpPr>
              <p:cNvPr id="77526" name="Freeform 802"/>
              <p:cNvSpPr>
                <a:spLocks/>
              </p:cNvSpPr>
              <p:nvPr/>
            </p:nvSpPr>
            <p:spPr bwMode="auto">
              <a:xfrm>
                <a:off x="1649" y="3204"/>
                <a:ext cx="4" cy="4"/>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249" y="125"/>
                    </a:moveTo>
                    <a:lnTo>
                      <a:pt x="0" y="250"/>
                    </a:lnTo>
                    <a:cubicBezTo>
                      <a:pt x="39" y="171"/>
                      <a:pt x="39" y="79"/>
                      <a:pt x="0" y="0"/>
                    </a:cubicBezTo>
                    <a:lnTo>
                      <a:pt x="249" y="125"/>
                    </a:lnTo>
                    <a:close/>
                  </a:path>
                </a:pathLst>
              </a:custGeom>
              <a:solidFill>
                <a:srgbClr val="000000"/>
              </a:solidFill>
              <a:ln w="0">
                <a:solidFill>
                  <a:srgbClr val="000000"/>
                </a:solidFill>
                <a:round/>
                <a:headEnd/>
                <a:tailEnd/>
              </a:ln>
            </p:spPr>
            <p:txBody>
              <a:bodyPr/>
              <a:lstStyle/>
              <a:p>
                <a:endParaRPr lang="en-US"/>
              </a:p>
            </p:txBody>
          </p:sp>
          <p:sp>
            <p:nvSpPr>
              <p:cNvPr id="77527" name="Line 803"/>
              <p:cNvSpPr>
                <a:spLocks noChangeShapeType="1"/>
              </p:cNvSpPr>
              <p:nvPr/>
            </p:nvSpPr>
            <p:spPr bwMode="auto">
              <a:xfrm>
                <a:off x="1644" y="3147"/>
                <a:ext cx="6" cy="0"/>
              </a:xfrm>
              <a:prstGeom prst="line">
                <a:avLst/>
              </a:prstGeom>
              <a:noFill/>
              <a:ln w="3175" cap="rnd">
                <a:solidFill>
                  <a:srgbClr val="000000"/>
                </a:solidFill>
                <a:round/>
                <a:headEnd/>
                <a:tailEnd/>
              </a:ln>
            </p:spPr>
            <p:txBody>
              <a:bodyPr/>
              <a:lstStyle/>
              <a:p>
                <a:endParaRPr lang="en-US"/>
              </a:p>
            </p:txBody>
          </p:sp>
          <p:sp>
            <p:nvSpPr>
              <p:cNvPr id="77528" name="Freeform 804"/>
              <p:cNvSpPr>
                <a:spLocks/>
              </p:cNvSpPr>
              <p:nvPr/>
            </p:nvSpPr>
            <p:spPr bwMode="auto">
              <a:xfrm>
                <a:off x="1640" y="3145"/>
                <a:ext cx="4" cy="5"/>
              </a:xfrm>
              <a:custGeom>
                <a:avLst/>
                <a:gdLst>
                  <a:gd name="T0" fmla="*/ 0 w 249"/>
                  <a:gd name="T1" fmla="*/ 0 h 249"/>
                  <a:gd name="T2" fmla="*/ 0 w 249"/>
                  <a:gd name="T3" fmla="*/ 0 h 249"/>
                  <a:gd name="T4" fmla="*/ 0 w 249"/>
                  <a:gd name="T5" fmla="*/ 0 h 249"/>
                  <a:gd name="T6" fmla="*/ 0 w 249"/>
                  <a:gd name="T7" fmla="*/ 0 h 249"/>
                  <a:gd name="T8" fmla="*/ 0 w 249"/>
                  <a:gd name="T9" fmla="*/ 0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p>
            </p:txBody>
          </p:sp>
          <p:sp>
            <p:nvSpPr>
              <p:cNvPr id="77529" name="Freeform 805"/>
              <p:cNvSpPr>
                <a:spLocks/>
              </p:cNvSpPr>
              <p:nvPr/>
            </p:nvSpPr>
            <p:spPr bwMode="auto">
              <a:xfrm>
                <a:off x="1649" y="3145"/>
                <a:ext cx="4" cy="5"/>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p>
            </p:txBody>
          </p:sp>
          <p:sp>
            <p:nvSpPr>
              <p:cNvPr id="77530" name="Rectangle 806"/>
              <p:cNvSpPr>
                <a:spLocks noChangeArrowheads="1"/>
              </p:cNvSpPr>
              <p:nvPr/>
            </p:nvSpPr>
            <p:spPr bwMode="auto">
              <a:xfrm>
                <a:off x="1483" y="3080"/>
                <a:ext cx="152" cy="30"/>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7531" name="Rectangle 807"/>
              <p:cNvSpPr>
                <a:spLocks noChangeArrowheads="1"/>
              </p:cNvSpPr>
              <p:nvPr/>
            </p:nvSpPr>
            <p:spPr bwMode="auto">
              <a:xfrm>
                <a:off x="1483" y="3080"/>
                <a:ext cx="152" cy="30"/>
              </a:xfrm>
              <a:prstGeom prst="rect">
                <a:avLst/>
              </a:prstGeom>
              <a:noFill/>
              <a:ln w="1588" cap="rnd">
                <a:solidFill>
                  <a:srgbClr val="000000"/>
                </a:solidFill>
                <a:round/>
                <a:headEnd/>
                <a:tailEnd/>
              </a:ln>
            </p:spPr>
            <p:txBody>
              <a:bodyPr/>
              <a:lstStyle/>
              <a:p>
                <a:endParaRPr lang="nb-NO" sz="1600" b="0">
                  <a:latin typeface="Calibri" pitchFamily="34" charset="0"/>
                </a:endParaRPr>
              </a:p>
            </p:txBody>
          </p:sp>
          <p:sp>
            <p:nvSpPr>
              <p:cNvPr id="77532" name="Rectangle 808"/>
              <p:cNvSpPr>
                <a:spLocks noChangeArrowheads="1"/>
              </p:cNvSpPr>
              <p:nvPr/>
            </p:nvSpPr>
            <p:spPr bwMode="auto">
              <a:xfrm>
                <a:off x="1509" y="3088"/>
                <a:ext cx="41"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Applications</a:t>
                </a:r>
                <a:endParaRPr lang="en-GB" sz="1600" b="0">
                  <a:latin typeface="Calibri" pitchFamily="34" charset="0"/>
                </a:endParaRPr>
              </a:p>
            </p:txBody>
          </p:sp>
          <p:sp>
            <p:nvSpPr>
              <p:cNvPr id="77533" name="Line 809"/>
              <p:cNvSpPr>
                <a:spLocks noChangeShapeType="1"/>
              </p:cNvSpPr>
              <p:nvPr/>
            </p:nvSpPr>
            <p:spPr bwMode="auto">
              <a:xfrm>
                <a:off x="1644" y="3098"/>
                <a:ext cx="7" cy="0"/>
              </a:xfrm>
              <a:prstGeom prst="line">
                <a:avLst/>
              </a:prstGeom>
              <a:noFill/>
              <a:ln w="3175" cap="rnd">
                <a:solidFill>
                  <a:srgbClr val="000000"/>
                </a:solidFill>
                <a:round/>
                <a:headEnd/>
                <a:tailEnd/>
              </a:ln>
            </p:spPr>
            <p:txBody>
              <a:bodyPr/>
              <a:lstStyle/>
              <a:p>
                <a:endParaRPr lang="en-US"/>
              </a:p>
            </p:txBody>
          </p:sp>
          <p:sp>
            <p:nvSpPr>
              <p:cNvPr id="77534" name="Freeform 810"/>
              <p:cNvSpPr>
                <a:spLocks/>
              </p:cNvSpPr>
              <p:nvPr/>
            </p:nvSpPr>
            <p:spPr bwMode="auto">
              <a:xfrm>
                <a:off x="1640" y="3095"/>
                <a:ext cx="5" cy="4"/>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0" y="125"/>
                    </a:moveTo>
                    <a:lnTo>
                      <a:pt x="250" y="0"/>
                    </a:lnTo>
                    <a:cubicBezTo>
                      <a:pt x="210" y="78"/>
                      <a:pt x="210" y="171"/>
                      <a:pt x="250" y="249"/>
                    </a:cubicBezTo>
                    <a:lnTo>
                      <a:pt x="0" y="125"/>
                    </a:lnTo>
                    <a:close/>
                  </a:path>
                </a:pathLst>
              </a:custGeom>
              <a:solidFill>
                <a:srgbClr val="000000"/>
              </a:solidFill>
              <a:ln w="0">
                <a:solidFill>
                  <a:srgbClr val="000000"/>
                </a:solidFill>
                <a:round/>
                <a:headEnd/>
                <a:tailEnd/>
              </a:ln>
            </p:spPr>
            <p:txBody>
              <a:bodyPr/>
              <a:lstStyle/>
              <a:p>
                <a:endParaRPr lang="en-US"/>
              </a:p>
            </p:txBody>
          </p:sp>
          <p:sp>
            <p:nvSpPr>
              <p:cNvPr id="77535" name="Freeform 811"/>
              <p:cNvSpPr>
                <a:spLocks/>
              </p:cNvSpPr>
              <p:nvPr/>
            </p:nvSpPr>
            <p:spPr bwMode="auto">
              <a:xfrm>
                <a:off x="1650" y="3095"/>
                <a:ext cx="4" cy="4"/>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5"/>
                    </a:moveTo>
                    <a:lnTo>
                      <a:pt x="0" y="249"/>
                    </a:lnTo>
                    <a:cubicBezTo>
                      <a:pt x="39" y="171"/>
                      <a:pt x="39" y="78"/>
                      <a:pt x="0" y="0"/>
                    </a:cubicBezTo>
                    <a:lnTo>
                      <a:pt x="250" y="125"/>
                    </a:lnTo>
                    <a:close/>
                  </a:path>
                </a:pathLst>
              </a:custGeom>
              <a:solidFill>
                <a:srgbClr val="000000"/>
              </a:solidFill>
              <a:ln w="0">
                <a:solidFill>
                  <a:srgbClr val="000000"/>
                </a:solidFill>
                <a:round/>
                <a:headEnd/>
                <a:tailEnd/>
              </a:ln>
            </p:spPr>
            <p:txBody>
              <a:bodyPr/>
              <a:lstStyle/>
              <a:p>
                <a:endParaRPr lang="en-US"/>
              </a:p>
            </p:txBody>
          </p:sp>
          <p:sp>
            <p:nvSpPr>
              <p:cNvPr id="77536" name="Line 812"/>
              <p:cNvSpPr>
                <a:spLocks noChangeShapeType="1"/>
              </p:cNvSpPr>
              <p:nvPr/>
            </p:nvSpPr>
            <p:spPr bwMode="auto">
              <a:xfrm>
                <a:off x="1466" y="3098"/>
                <a:ext cx="8" cy="0"/>
              </a:xfrm>
              <a:prstGeom prst="line">
                <a:avLst/>
              </a:prstGeom>
              <a:noFill/>
              <a:ln w="3175" cap="rnd">
                <a:solidFill>
                  <a:srgbClr val="000000"/>
                </a:solidFill>
                <a:round/>
                <a:headEnd/>
                <a:tailEnd/>
              </a:ln>
            </p:spPr>
            <p:txBody>
              <a:bodyPr/>
              <a:lstStyle/>
              <a:p>
                <a:endParaRPr lang="en-US"/>
              </a:p>
            </p:txBody>
          </p:sp>
          <p:sp>
            <p:nvSpPr>
              <p:cNvPr id="77537" name="Freeform 813"/>
              <p:cNvSpPr>
                <a:spLocks/>
              </p:cNvSpPr>
              <p:nvPr/>
            </p:nvSpPr>
            <p:spPr bwMode="auto">
              <a:xfrm>
                <a:off x="1463" y="3095"/>
                <a:ext cx="5" cy="4"/>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0" y="125"/>
                    </a:moveTo>
                    <a:lnTo>
                      <a:pt x="250" y="0"/>
                    </a:lnTo>
                    <a:cubicBezTo>
                      <a:pt x="211" y="78"/>
                      <a:pt x="211" y="171"/>
                      <a:pt x="250" y="249"/>
                    </a:cubicBezTo>
                    <a:lnTo>
                      <a:pt x="0" y="125"/>
                    </a:lnTo>
                    <a:close/>
                  </a:path>
                </a:pathLst>
              </a:custGeom>
              <a:solidFill>
                <a:srgbClr val="000000"/>
              </a:solidFill>
              <a:ln w="0">
                <a:solidFill>
                  <a:srgbClr val="000000"/>
                </a:solidFill>
                <a:round/>
                <a:headEnd/>
                <a:tailEnd/>
              </a:ln>
            </p:spPr>
            <p:txBody>
              <a:bodyPr/>
              <a:lstStyle/>
              <a:p>
                <a:endParaRPr lang="en-US"/>
              </a:p>
            </p:txBody>
          </p:sp>
          <p:sp>
            <p:nvSpPr>
              <p:cNvPr id="77538" name="Freeform 814"/>
              <p:cNvSpPr>
                <a:spLocks/>
              </p:cNvSpPr>
              <p:nvPr/>
            </p:nvSpPr>
            <p:spPr bwMode="auto">
              <a:xfrm>
                <a:off x="1473" y="3095"/>
                <a:ext cx="4" cy="4"/>
              </a:xfrm>
              <a:custGeom>
                <a:avLst/>
                <a:gdLst>
                  <a:gd name="T0" fmla="*/ 0 w 249"/>
                  <a:gd name="T1" fmla="*/ 0 h 249"/>
                  <a:gd name="T2" fmla="*/ 0 w 249"/>
                  <a:gd name="T3" fmla="*/ 0 h 249"/>
                  <a:gd name="T4" fmla="*/ 0 w 249"/>
                  <a:gd name="T5" fmla="*/ 0 h 249"/>
                  <a:gd name="T6" fmla="*/ 0 w 249"/>
                  <a:gd name="T7" fmla="*/ 0 h 249"/>
                  <a:gd name="T8" fmla="*/ 0 w 249"/>
                  <a:gd name="T9" fmla="*/ 0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249" y="125"/>
                    </a:moveTo>
                    <a:lnTo>
                      <a:pt x="0" y="249"/>
                    </a:lnTo>
                    <a:cubicBezTo>
                      <a:pt x="39" y="171"/>
                      <a:pt x="39" y="78"/>
                      <a:pt x="0" y="0"/>
                    </a:cubicBezTo>
                    <a:lnTo>
                      <a:pt x="249" y="125"/>
                    </a:lnTo>
                    <a:close/>
                  </a:path>
                </a:pathLst>
              </a:custGeom>
              <a:solidFill>
                <a:srgbClr val="000000"/>
              </a:solidFill>
              <a:ln w="0">
                <a:solidFill>
                  <a:srgbClr val="000000"/>
                </a:solidFill>
                <a:round/>
                <a:headEnd/>
                <a:tailEnd/>
              </a:ln>
            </p:spPr>
            <p:txBody>
              <a:bodyPr/>
              <a:lstStyle/>
              <a:p>
                <a:endParaRPr lang="en-US"/>
              </a:p>
            </p:txBody>
          </p:sp>
          <p:sp>
            <p:nvSpPr>
              <p:cNvPr id="77539" name="Line 815"/>
              <p:cNvSpPr>
                <a:spLocks noChangeShapeType="1"/>
              </p:cNvSpPr>
              <p:nvPr/>
            </p:nvSpPr>
            <p:spPr bwMode="auto">
              <a:xfrm>
                <a:off x="1559" y="3114"/>
                <a:ext cx="0" cy="16"/>
              </a:xfrm>
              <a:prstGeom prst="line">
                <a:avLst/>
              </a:prstGeom>
              <a:noFill/>
              <a:ln w="3175" cap="rnd">
                <a:solidFill>
                  <a:srgbClr val="000000"/>
                </a:solidFill>
                <a:round/>
                <a:headEnd/>
                <a:tailEnd/>
              </a:ln>
            </p:spPr>
            <p:txBody>
              <a:bodyPr/>
              <a:lstStyle/>
              <a:p>
                <a:endParaRPr lang="en-US"/>
              </a:p>
            </p:txBody>
          </p:sp>
          <p:sp>
            <p:nvSpPr>
              <p:cNvPr id="77540" name="Freeform 816"/>
              <p:cNvSpPr>
                <a:spLocks/>
              </p:cNvSpPr>
              <p:nvPr/>
            </p:nvSpPr>
            <p:spPr bwMode="auto">
              <a:xfrm>
                <a:off x="1556" y="3110"/>
                <a:ext cx="5" cy="4"/>
              </a:xfrm>
              <a:custGeom>
                <a:avLst/>
                <a:gdLst>
                  <a:gd name="T0" fmla="*/ 0 w 250"/>
                  <a:gd name="T1" fmla="*/ 0 h 249"/>
                  <a:gd name="T2" fmla="*/ 0 w 250"/>
                  <a:gd name="T3" fmla="*/ 0 h 249"/>
                  <a:gd name="T4" fmla="*/ 0 w 250"/>
                  <a:gd name="T5" fmla="*/ 0 h 249"/>
                  <a:gd name="T6" fmla="*/ 0 w 250"/>
                  <a:gd name="T7" fmla="*/ 0 h 249"/>
                  <a:gd name="T8" fmla="*/ 0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125" y="0"/>
                    </a:moveTo>
                    <a:lnTo>
                      <a:pt x="250" y="249"/>
                    </a:lnTo>
                    <a:cubicBezTo>
                      <a:pt x="171" y="210"/>
                      <a:pt x="79" y="210"/>
                      <a:pt x="0" y="249"/>
                    </a:cubicBezTo>
                    <a:lnTo>
                      <a:pt x="125" y="0"/>
                    </a:lnTo>
                    <a:close/>
                  </a:path>
                </a:pathLst>
              </a:custGeom>
              <a:solidFill>
                <a:srgbClr val="000000"/>
              </a:solidFill>
              <a:ln w="0">
                <a:solidFill>
                  <a:srgbClr val="000000"/>
                </a:solidFill>
                <a:round/>
                <a:headEnd/>
                <a:tailEnd/>
              </a:ln>
            </p:spPr>
            <p:txBody>
              <a:bodyPr/>
              <a:lstStyle/>
              <a:p>
                <a:endParaRPr lang="en-US"/>
              </a:p>
            </p:txBody>
          </p:sp>
          <p:sp>
            <p:nvSpPr>
              <p:cNvPr id="77541" name="Freeform 817"/>
              <p:cNvSpPr>
                <a:spLocks/>
              </p:cNvSpPr>
              <p:nvPr/>
            </p:nvSpPr>
            <p:spPr bwMode="auto">
              <a:xfrm>
                <a:off x="1556" y="3130"/>
                <a:ext cx="5" cy="4"/>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125" y="249"/>
                    </a:moveTo>
                    <a:lnTo>
                      <a:pt x="0" y="0"/>
                    </a:lnTo>
                    <a:cubicBezTo>
                      <a:pt x="79" y="39"/>
                      <a:pt x="171" y="39"/>
                      <a:pt x="250" y="0"/>
                    </a:cubicBezTo>
                    <a:lnTo>
                      <a:pt x="125" y="249"/>
                    </a:lnTo>
                    <a:close/>
                  </a:path>
                </a:pathLst>
              </a:custGeom>
              <a:solidFill>
                <a:srgbClr val="000000"/>
              </a:solidFill>
              <a:ln w="0">
                <a:solidFill>
                  <a:srgbClr val="000000"/>
                </a:solidFill>
                <a:round/>
                <a:headEnd/>
                <a:tailEnd/>
              </a:ln>
            </p:spPr>
            <p:txBody>
              <a:bodyPr/>
              <a:lstStyle/>
              <a:p>
                <a:endParaRPr lang="en-US"/>
              </a:p>
            </p:txBody>
          </p:sp>
          <p:sp>
            <p:nvSpPr>
              <p:cNvPr id="77542" name="Line 818"/>
              <p:cNvSpPr>
                <a:spLocks noChangeShapeType="1"/>
              </p:cNvSpPr>
              <p:nvPr/>
            </p:nvSpPr>
            <p:spPr bwMode="auto">
              <a:xfrm>
                <a:off x="1588" y="3233"/>
                <a:ext cx="0" cy="15"/>
              </a:xfrm>
              <a:prstGeom prst="line">
                <a:avLst/>
              </a:prstGeom>
              <a:noFill/>
              <a:ln w="3175" cap="rnd">
                <a:solidFill>
                  <a:srgbClr val="000000"/>
                </a:solidFill>
                <a:round/>
                <a:headEnd/>
                <a:tailEnd/>
              </a:ln>
            </p:spPr>
            <p:txBody>
              <a:bodyPr/>
              <a:lstStyle/>
              <a:p>
                <a:endParaRPr lang="en-US"/>
              </a:p>
            </p:txBody>
          </p:sp>
          <p:sp>
            <p:nvSpPr>
              <p:cNvPr id="77543" name="Freeform 819"/>
              <p:cNvSpPr>
                <a:spLocks/>
              </p:cNvSpPr>
              <p:nvPr/>
            </p:nvSpPr>
            <p:spPr bwMode="auto">
              <a:xfrm>
                <a:off x="1586" y="3229"/>
                <a:ext cx="5" cy="5"/>
              </a:xfrm>
              <a:custGeom>
                <a:avLst/>
                <a:gdLst>
                  <a:gd name="T0" fmla="*/ 0 w 250"/>
                  <a:gd name="T1" fmla="*/ 0 h 250"/>
                  <a:gd name="T2" fmla="*/ 0 w 250"/>
                  <a:gd name="T3" fmla="*/ 0 h 250"/>
                  <a:gd name="T4" fmla="*/ 0 w 250"/>
                  <a:gd name="T5" fmla="*/ 0 h 250"/>
                  <a:gd name="T6" fmla="*/ 0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125" y="0"/>
                    </a:moveTo>
                    <a:lnTo>
                      <a:pt x="250" y="250"/>
                    </a:lnTo>
                    <a:cubicBezTo>
                      <a:pt x="171" y="211"/>
                      <a:pt x="79" y="211"/>
                      <a:pt x="0" y="250"/>
                    </a:cubicBezTo>
                    <a:lnTo>
                      <a:pt x="125" y="0"/>
                    </a:lnTo>
                    <a:close/>
                  </a:path>
                </a:pathLst>
              </a:custGeom>
              <a:solidFill>
                <a:srgbClr val="000000"/>
              </a:solidFill>
              <a:ln w="0">
                <a:solidFill>
                  <a:srgbClr val="000000"/>
                </a:solidFill>
                <a:round/>
                <a:headEnd/>
                <a:tailEnd/>
              </a:ln>
            </p:spPr>
            <p:txBody>
              <a:bodyPr/>
              <a:lstStyle/>
              <a:p>
                <a:endParaRPr lang="en-US"/>
              </a:p>
            </p:txBody>
          </p:sp>
          <p:sp>
            <p:nvSpPr>
              <p:cNvPr id="77544" name="Freeform 820"/>
              <p:cNvSpPr>
                <a:spLocks/>
              </p:cNvSpPr>
              <p:nvPr/>
            </p:nvSpPr>
            <p:spPr bwMode="auto">
              <a:xfrm>
                <a:off x="1586" y="3247"/>
                <a:ext cx="5" cy="5"/>
              </a:xfrm>
              <a:custGeom>
                <a:avLst/>
                <a:gdLst>
                  <a:gd name="T0" fmla="*/ 0 w 250"/>
                  <a:gd name="T1" fmla="*/ 0 h 250"/>
                  <a:gd name="T2" fmla="*/ 0 w 250"/>
                  <a:gd name="T3" fmla="*/ 0 h 250"/>
                  <a:gd name="T4" fmla="*/ 0 w 250"/>
                  <a:gd name="T5" fmla="*/ 0 h 250"/>
                  <a:gd name="T6" fmla="*/ 0 w 250"/>
                  <a:gd name="T7" fmla="*/ 0 h 250"/>
                  <a:gd name="T8" fmla="*/ 0 w 250"/>
                  <a:gd name="T9" fmla="*/ 0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125" y="250"/>
                    </a:moveTo>
                    <a:lnTo>
                      <a:pt x="0" y="0"/>
                    </a:lnTo>
                    <a:cubicBezTo>
                      <a:pt x="79" y="40"/>
                      <a:pt x="171" y="40"/>
                      <a:pt x="250" y="0"/>
                    </a:cubicBezTo>
                    <a:lnTo>
                      <a:pt x="125" y="250"/>
                    </a:lnTo>
                    <a:close/>
                  </a:path>
                </a:pathLst>
              </a:custGeom>
              <a:solidFill>
                <a:srgbClr val="000000"/>
              </a:solidFill>
              <a:ln w="0">
                <a:solidFill>
                  <a:srgbClr val="000000"/>
                </a:solidFill>
                <a:round/>
                <a:headEnd/>
                <a:tailEnd/>
              </a:ln>
            </p:spPr>
            <p:txBody>
              <a:bodyPr/>
              <a:lstStyle/>
              <a:p>
                <a:endParaRPr lang="en-US"/>
              </a:p>
            </p:txBody>
          </p:sp>
          <p:sp>
            <p:nvSpPr>
              <p:cNvPr id="77545" name="Line 821"/>
              <p:cNvSpPr>
                <a:spLocks noChangeShapeType="1"/>
              </p:cNvSpPr>
              <p:nvPr/>
            </p:nvSpPr>
            <p:spPr bwMode="auto">
              <a:xfrm>
                <a:off x="1219" y="3420"/>
                <a:ext cx="658" cy="0"/>
              </a:xfrm>
              <a:prstGeom prst="line">
                <a:avLst/>
              </a:prstGeom>
              <a:noFill/>
              <a:ln w="28575">
                <a:solidFill>
                  <a:srgbClr val="000000"/>
                </a:solidFill>
                <a:round/>
                <a:headEnd/>
                <a:tailEnd/>
              </a:ln>
            </p:spPr>
            <p:txBody>
              <a:bodyPr/>
              <a:lstStyle/>
              <a:p>
                <a:endParaRPr lang="en-US"/>
              </a:p>
            </p:txBody>
          </p:sp>
          <p:sp>
            <p:nvSpPr>
              <p:cNvPr id="77546" name="Line 822"/>
              <p:cNvSpPr>
                <a:spLocks noChangeShapeType="1"/>
              </p:cNvSpPr>
              <p:nvPr/>
            </p:nvSpPr>
            <p:spPr bwMode="auto">
              <a:xfrm>
                <a:off x="1280" y="3286"/>
                <a:ext cx="0" cy="134"/>
              </a:xfrm>
              <a:prstGeom prst="line">
                <a:avLst/>
              </a:prstGeom>
              <a:noFill/>
              <a:ln w="28575">
                <a:solidFill>
                  <a:srgbClr val="000000"/>
                </a:solidFill>
                <a:round/>
                <a:headEnd/>
                <a:tailEnd/>
              </a:ln>
            </p:spPr>
            <p:txBody>
              <a:bodyPr/>
              <a:lstStyle/>
              <a:p>
                <a:endParaRPr lang="en-US"/>
              </a:p>
            </p:txBody>
          </p:sp>
          <p:sp>
            <p:nvSpPr>
              <p:cNvPr id="77547" name="Line 823"/>
              <p:cNvSpPr>
                <a:spLocks noChangeShapeType="1"/>
              </p:cNvSpPr>
              <p:nvPr/>
            </p:nvSpPr>
            <p:spPr bwMode="auto">
              <a:xfrm>
                <a:off x="1598" y="3302"/>
                <a:ext cx="0" cy="118"/>
              </a:xfrm>
              <a:prstGeom prst="line">
                <a:avLst/>
              </a:prstGeom>
              <a:noFill/>
              <a:ln w="28575">
                <a:solidFill>
                  <a:srgbClr val="000000"/>
                </a:solidFill>
                <a:round/>
                <a:headEnd/>
                <a:tailEnd/>
              </a:ln>
            </p:spPr>
            <p:txBody>
              <a:bodyPr/>
              <a:lstStyle/>
              <a:p>
                <a:endParaRPr lang="en-US"/>
              </a:p>
            </p:txBody>
          </p:sp>
          <p:sp>
            <p:nvSpPr>
              <p:cNvPr id="77548" name="Rectangle 824"/>
              <p:cNvSpPr>
                <a:spLocks noChangeArrowheads="1"/>
              </p:cNvSpPr>
              <p:nvPr/>
            </p:nvSpPr>
            <p:spPr bwMode="auto">
              <a:xfrm>
                <a:off x="1761" y="2874"/>
                <a:ext cx="307" cy="395"/>
              </a:xfrm>
              <a:prstGeom prst="rect">
                <a:avLst/>
              </a:prstGeom>
              <a:solidFill>
                <a:srgbClr val="FFFFFF"/>
              </a:solidFill>
              <a:ln w="9525">
                <a:noFill/>
                <a:miter lim="800000"/>
                <a:headEnd/>
                <a:tailEnd/>
              </a:ln>
            </p:spPr>
            <p:txBody>
              <a:bodyPr lIns="18000" tIns="10800" rIns="18000"/>
              <a:lstStyle/>
              <a:p>
                <a:r>
                  <a:rPr lang="en-GB" sz="700">
                    <a:latin typeface="Calibri" pitchFamily="34" charset="0"/>
                  </a:rPr>
                  <a:t>Vehicle</a:t>
                </a:r>
              </a:p>
              <a:p>
                <a:r>
                  <a:rPr lang="en-GB" sz="700">
                    <a:latin typeface="Calibri" pitchFamily="34" charset="0"/>
                  </a:rPr>
                  <a:t>Gateway</a:t>
                </a:r>
              </a:p>
            </p:txBody>
          </p:sp>
          <p:sp>
            <p:nvSpPr>
              <p:cNvPr id="77549" name="Rectangle 825"/>
              <p:cNvSpPr>
                <a:spLocks noChangeArrowheads="1"/>
              </p:cNvSpPr>
              <p:nvPr/>
            </p:nvSpPr>
            <p:spPr bwMode="auto">
              <a:xfrm>
                <a:off x="1761" y="3049"/>
                <a:ext cx="307" cy="255"/>
              </a:xfrm>
              <a:prstGeom prst="rect">
                <a:avLst/>
              </a:prstGeom>
              <a:noFill/>
              <a:ln w="3175" cap="rnd">
                <a:solidFill>
                  <a:srgbClr val="000000"/>
                </a:solidFill>
                <a:round/>
                <a:headEnd/>
                <a:tailEnd/>
              </a:ln>
            </p:spPr>
            <p:txBody>
              <a:bodyPr/>
              <a:lstStyle/>
              <a:p>
                <a:endParaRPr lang="nb-NO" sz="1600" b="0">
                  <a:latin typeface="Calibri" pitchFamily="34" charset="0"/>
                </a:endParaRPr>
              </a:p>
            </p:txBody>
          </p:sp>
          <p:sp>
            <p:nvSpPr>
              <p:cNvPr id="77550" name="Rectangle 826"/>
              <p:cNvSpPr>
                <a:spLocks noChangeArrowheads="1"/>
              </p:cNvSpPr>
              <p:nvPr/>
            </p:nvSpPr>
            <p:spPr bwMode="auto">
              <a:xfrm>
                <a:off x="1826" y="3252"/>
                <a:ext cx="152" cy="42"/>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7551" name="Rectangle 827"/>
              <p:cNvSpPr>
                <a:spLocks noChangeArrowheads="1"/>
              </p:cNvSpPr>
              <p:nvPr/>
            </p:nvSpPr>
            <p:spPr bwMode="auto">
              <a:xfrm>
                <a:off x="1826" y="3252"/>
                <a:ext cx="152" cy="42"/>
              </a:xfrm>
              <a:prstGeom prst="rect">
                <a:avLst/>
              </a:prstGeom>
              <a:noFill/>
              <a:ln w="0" cap="rnd">
                <a:solidFill>
                  <a:srgbClr val="000000"/>
                </a:solidFill>
                <a:round/>
                <a:headEnd/>
                <a:tailEnd/>
              </a:ln>
            </p:spPr>
            <p:txBody>
              <a:bodyPr/>
              <a:lstStyle/>
              <a:p>
                <a:endParaRPr lang="nb-NO" sz="1600" b="0">
                  <a:latin typeface="Calibri" pitchFamily="34" charset="0"/>
                </a:endParaRPr>
              </a:p>
            </p:txBody>
          </p:sp>
          <p:sp>
            <p:nvSpPr>
              <p:cNvPr id="77552" name="Rectangle 828"/>
              <p:cNvSpPr>
                <a:spLocks noChangeArrowheads="1"/>
              </p:cNvSpPr>
              <p:nvPr/>
            </p:nvSpPr>
            <p:spPr bwMode="auto">
              <a:xfrm>
                <a:off x="1826" y="3189"/>
                <a:ext cx="152" cy="40"/>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7553" name="Rectangle 829"/>
              <p:cNvSpPr>
                <a:spLocks noChangeArrowheads="1"/>
              </p:cNvSpPr>
              <p:nvPr/>
            </p:nvSpPr>
            <p:spPr bwMode="auto">
              <a:xfrm>
                <a:off x="1826" y="3189"/>
                <a:ext cx="152" cy="40"/>
              </a:xfrm>
              <a:prstGeom prst="rect">
                <a:avLst/>
              </a:prstGeom>
              <a:noFill/>
              <a:ln w="0" cap="rnd">
                <a:solidFill>
                  <a:srgbClr val="000000"/>
                </a:solidFill>
                <a:round/>
                <a:headEnd/>
                <a:tailEnd/>
              </a:ln>
            </p:spPr>
            <p:txBody>
              <a:bodyPr/>
              <a:lstStyle/>
              <a:p>
                <a:endParaRPr lang="nb-NO" sz="1600" b="0">
                  <a:latin typeface="Calibri" pitchFamily="34" charset="0"/>
                </a:endParaRPr>
              </a:p>
            </p:txBody>
          </p:sp>
          <p:sp>
            <p:nvSpPr>
              <p:cNvPr id="77554" name="Rectangle 830"/>
              <p:cNvSpPr>
                <a:spLocks noChangeArrowheads="1"/>
              </p:cNvSpPr>
              <p:nvPr/>
            </p:nvSpPr>
            <p:spPr bwMode="auto">
              <a:xfrm>
                <a:off x="1761" y="3077"/>
                <a:ext cx="40" cy="217"/>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7555" name="Rectangle 831"/>
              <p:cNvSpPr>
                <a:spLocks noChangeArrowheads="1"/>
              </p:cNvSpPr>
              <p:nvPr/>
            </p:nvSpPr>
            <p:spPr bwMode="auto">
              <a:xfrm>
                <a:off x="1761" y="3077"/>
                <a:ext cx="40" cy="217"/>
              </a:xfrm>
              <a:prstGeom prst="rect">
                <a:avLst/>
              </a:prstGeom>
              <a:noFill/>
              <a:ln w="0" cap="rnd">
                <a:solidFill>
                  <a:srgbClr val="000000"/>
                </a:solidFill>
                <a:round/>
                <a:headEnd/>
                <a:tailEnd/>
              </a:ln>
            </p:spPr>
            <p:txBody>
              <a:bodyPr/>
              <a:lstStyle/>
              <a:p>
                <a:endParaRPr lang="nb-NO" sz="1600" b="0">
                  <a:latin typeface="Calibri" pitchFamily="34" charset="0"/>
                </a:endParaRPr>
              </a:p>
            </p:txBody>
          </p:sp>
          <p:sp>
            <p:nvSpPr>
              <p:cNvPr id="77556" name="Rectangle 832"/>
              <p:cNvSpPr>
                <a:spLocks noChangeArrowheads="1"/>
              </p:cNvSpPr>
              <p:nvPr/>
            </p:nvSpPr>
            <p:spPr bwMode="auto">
              <a:xfrm>
                <a:off x="1826" y="3134"/>
                <a:ext cx="152" cy="32"/>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7557" name="Rectangle 833"/>
              <p:cNvSpPr>
                <a:spLocks noChangeArrowheads="1"/>
              </p:cNvSpPr>
              <p:nvPr/>
            </p:nvSpPr>
            <p:spPr bwMode="auto">
              <a:xfrm>
                <a:off x="1826" y="3134"/>
                <a:ext cx="152" cy="32"/>
              </a:xfrm>
              <a:prstGeom prst="rect">
                <a:avLst/>
              </a:prstGeom>
              <a:noFill/>
              <a:ln w="0" cap="rnd">
                <a:solidFill>
                  <a:srgbClr val="000000"/>
                </a:solidFill>
                <a:round/>
                <a:headEnd/>
                <a:tailEnd/>
              </a:ln>
            </p:spPr>
            <p:txBody>
              <a:bodyPr/>
              <a:lstStyle/>
              <a:p>
                <a:endParaRPr lang="nb-NO" sz="1600" b="0">
                  <a:latin typeface="Calibri" pitchFamily="34" charset="0"/>
                </a:endParaRPr>
              </a:p>
            </p:txBody>
          </p:sp>
          <p:sp>
            <p:nvSpPr>
              <p:cNvPr id="77558" name="Rectangle 834"/>
              <p:cNvSpPr>
                <a:spLocks noChangeArrowheads="1"/>
              </p:cNvSpPr>
              <p:nvPr/>
            </p:nvSpPr>
            <p:spPr bwMode="auto">
              <a:xfrm>
                <a:off x="1866" y="3141"/>
                <a:ext cx="30" cy="12"/>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Facilities</a:t>
                </a:r>
                <a:endParaRPr lang="en-GB" sz="1600" b="0">
                  <a:latin typeface="Calibri" pitchFamily="34" charset="0"/>
                </a:endParaRPr>
              </a:p>
            </p:txBody>
          </p:sp>
          <p:sp>
            <p:nvSpPr>
              <p:cNvPr id="77559" name="Line 835"/>
              <p:cNvSpPr>
                <a:spLocks noChangeShapeType="1"/>
              </p:cNvSpPr>
              <p:nvPr/>
            </p:nvSpPr>
            <p:spPr bwMode="auto">
              <a:xfrm>
                <a:off x="1810" y="3275"/>
                <a:ext cx="8" cy="0"/>
              </a:xfrm>
              <a:prstGeom prst="line">
                <a:avLst/>
              </a:prstGeom>
              <a:noFill/>
              <a:ln w="1588" cap="rnd">
                <a:solidFill>
                  <a:srgbClr val="000000"/>
                </a:solidFill>
                <a:round/>
                <a:headEnd/>
                <a:tailEnd/>
              </a:ln>
            </p:spPr>
            <p:txBody>
              <a:bodyPr/>
              <a:lstStyle/>
              <a:p>
                <a:endParaRPr lang="en-US"/>
              </a:p>
            </p:txBody>
          </p:sp>
          <p:sp>
            <p:nvSpPr>
              <p:cNvPr id="77560" name="Freeform 836"/>
              <p:cNvSpPr>
                <a:spLocks/>
              </p:cNvSpPr>
              <p:nvPr/>
            </p:nvSpPr>
            <p:spPr bwMode="auto">
              <a:xfrm>
                <a:off x="1806" y="3272"/>
                <a:ext cx="5" cy="5"/>
              </a:xfrm>
              <a:custGeom>
                <a:avLst/>
                <a:gdLst>
                  <a:gd name="T0" fmla="*/ 0 w 249"/>
                  <a:gd name="T1" fmla="*/ 0 h 249"/>
                  <a:gd name="T2" fmla="*/ 0 w 249"/>
                  <a:gd name="T3" fmla="*/ 0 h 249"/>
                  <a:gd name="T4" fmla="*/ 0 w 249"/>
                  <a:gd name="T5" fmla="*/ 0 h 249"/>
                  <a:gd name="T6" fmla="*/ 0 w 249"/>
                  <a:gd name="T7" fmla="*/ 0 h 249"/>
                  <a:gd name="T8" fmla="*/ 0 w 249"/>
                  <a:gd name="T9" fmla="*/ 0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p>
            </p:txBody>
          </p:sp>
          <p:sp>
            <p:nvSpPr>
              <p:cNvPr id="77561" name="Freeform 837"/>
              <p:cNvSpPr>
                <a:spLocks/>
              </p:cNvSpPr>
              <p:nvPr/>
            </p:nvSpPr>
            <p:spPr bwMode="auto">
              <a:xfrm>
                <a:off x="1817" y="3272"/>
                <a:ext cx="5" cy="5"/>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4"/>
                    </a:moveTo>
                    <a:lnTo>
                      <a:pt x="0" y="249"/>
                    </a:lnTo>
                    <a:cubicBezTo>
                      <a:pt x="39" y="171"/>
                      <a:pt x="39" y="78"/>
                      <a:pt x="0" y="0"/>
                    </a:cubicBezTo>
                    <a:lnTo>
                      <a:pt x="250" y="124"/>
                    </a:lnTo>
                    <a:close/>
                  </a:path>
                </a:pathLst>
              </a:custGeom>
              <a:solidFill>
                <a:srgbClr val="000000"/>
              </a:solidFill>
              <a:ln w="0">
                <a:solidFill>
                  <a:srgbClr val="000000"/>
                </a:solidFill>
                <a:round/>
                <a:headEnd/>
                <a:tailEnd/>
              </a:ln>
            </p:spPr>
            <p:txBody>
              <a:bodyPr/>
              <a:lstStyle/>
              <a:p>
                <a:endParaRPr lang="en-US"/>
              </a:p>
            </p:txBody>
          </p:sp>
          <p:sp>
            <p:nvSpPr>
              <p:cNvPr id="77562" name="Line 838"/>
              <p:cNvSpPr>
                <a:spLocks noChangeShapeType="1"/>
              </p:cNvSpPr>
              <p:nvPr/>
            </p:nvSpPr>
            <p:spPr bwMode="auto">
              <a:xfrm>
                <a:off x="1810" y="3207"/>
                <a:ext cx="8" cy="0"/>
              </a:xfrm>
              <a:prstGeom prst="line">
                <a:avLst/>
              </a:prstGeom>
              <a:noFill/>
              <a:ln w="1588" cap="rnd">
                <a:solidFill>
                  <a:srgbClr val="000000"/>
                </a:solidFill>
                <a:round/>
                <a:headEnd/>
                <a:tailEnd/>
              </a:ln>
            </p:spPr>
            <p:txBody>
              <a:bodyPr/>
              <a:lstStyle/>
              <a:p>
                <a:endParaRPr lang="en-US"/>
              </a:p>
            </p:txBody>
          </p:sp>
          <p:sp>
            <p:nvSpPr>
              <p:cNvPr id="77563" name="Freeform 839"/>
              <p:cNvSpPr>
                <a:spLocks/>
              </p:cNvSpPr>
              <p:nvPr/>
            </p:nvSpPr>
            <p:spPr bwMode="auto">
              <a:xfrm>
                <a:off x="1806" y="3204"/>
                <a:ext cx="5" cy="4"/>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p>
            </p:txBody>
          </p:sp>
          <p:sp>
            <p:nvSpPr>
              <p:cNvPr id="77564" name="Freeform 840"/>
              <p:cNvSpPr>
                <a:spLocks/>
              </p:cNvSpPr>
              <p:nvPr/>
            </p:nvSpPr>
            <p:spPr bwMode="auto">
              <a:xfrm>
                <a:off x="1817" y="3204"/>
                <a:ext cx="5" cy="4"/>
              </a:xfrm>
              <a:custGeom>
                <a:avLst/>
                <a:gdLst>
                  <a:gd name="T0" fmla="*/ 0 w 250"/>
                  <a:gd name="T1" fmla="*/ 0 h 250"/>
                  <a:gd name="T2" fmla="*/ 0 w 250"/>
                  <a:gd name="T3" fmla="*/ 0 h 250"/>
                  <a:gd name="T4" fmla="*/ 0 w 250"/>
                  <a:gd name="T5" fmla="*/ 0 h 250"/>
                  <a:gd name="T6" fmla="*/ 0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250" y="125"/>
                    </a:moveTo>
                    <a:lnTo>
                      <a:pt x="0" y="250"/>
                    </a:lnTo>
                    <a:cubicBezTo>
                      <a:pt x="39" y="171"/>
                      <a:pt x="39" y="79"/>
                      <a:pt x="0" y="0"/>
                    </a:cubicBezTo>
                    <a:lnTo>
                      <a:pt x="250" y="125"/>
                    </a:lnTo>
                    <a:close/>
                  </a:path>
                </a:pathLst>
              </a:custGeom>
              <a:solidFill>
                <a:srgbClr val="000000"/>
              </a:solidFill>
              <a:ln w="0">
                <a:solidFill>
                  <a:srgbClr val="000000"/>
                </a:solidFill>
                <a:round/>
                <a:headEnd/>
                <a:tailEnd/>
              </a:ln>
            </p:spPr>
            <p:txBody>
              <a:bodyPr/>
              <a:lstStyle/>
              <a:p>
                <a:endParaRPr lang="en-US"/>
              </a:p>
            </p:txBody>
          </p:sp>
          <p:sp>
            <p:nvSpPr>
              <p:cNvPr id="77565" name="Rectangle 841"/>
              <p:cNvSpPr>
                <a:spLocks noChangeArrowheads="1"/>
              </p:cNvSpPr>
              <p:nvPr/>
            </p:nvSpPr>
            <p:spPr bwMode="auto">
              <a:xfrm>
                <a:off x="1856" y="3189"/>
                <a:ext cx="5" cy="12"/>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N</a:t>
                </a:r>
                <a:endParaRPr lang="en-GB" sz="1600" b="0">
                  <a:latin typeface="Calibri" pitchFamily="34" charset="0"/>
                </a:endParaRPr>
              </a:p>
            </p:txBody>
          </p:sp>
          <p:sp>
            <p:nvSpPr>
              <p:cNvPr id="77566" name="Rectangle 842"/>
              <p:cNvSpPr>
                <a:spLocks noChangeArrowheads="1"/>
              </p:cNvSpPr>
              <p:nvPr/>
            </p:nvSpPr>
            <p:spPr bwMode="auto">
              <a:xfrm>
                <a:off x="1869" y="3189"/>
                <a:ext cx="38" cy="12"/>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etworking </a:t>
                </a:r>
                <a:endParaRPr lang="en-GB" sz="1600" b="0">
                  <a:latin typeface="Calibri" pitchFamily="34" charset="0"/>
                </a:endParaRPr>
              </a:p>
            </p:txBody>
          </p:sp>
          <p:sp>
            <p:nvSpPr>
              <p:cNvPr id="77567" name="Rectangle 843"/>
              <p:cNvSpPr>
                <a:spLocks noChangeArrowheads="1"/>
              </p:cNvSpPr>
              <p:nvPr/>
            </p:nvSpPr>
            <p:spPr bwMode="auto">
              <a:xfrm>
                <a:off x="1855" y="3206"/>
                <a:ext cx="9" cy="12"/>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&amp; </a:t>
                </a:r>
                <a:endParaRPr lang="en-GB" sz="1600" b="0">
                  <a:latin typeface="Calibri" pitchFamily="34" charset="0"/>
                </a:endParaRPr>
              </a:p>
            </p:txBody>
          </p:sp>
          <p:sp>
            <p:nvSpPr>
              <p:cNvPr id="77568" name="Rectangle 844"/>
              <p:cNvSpPr>
                <a:spLocks noChangeArrowheads="1"/>
              </p:cNvSpPr>
              <p:nvPr/>
            </p:nvSpPr>
            <p:spPr bwMode="auto">
              <a:xfrm>
                <a:off x="1872" y="3205"/>
                <a:ext cx="34" cy="12"/>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Transport</a:t>
                </a:r>
                <a:endParaRPr lang="en-GB" sz="1600" b="0">
                  <a:latin typeface="Calibri" pitchFamily="34" charset="0"/>
                </a:endParaRPr>
              </a:p>
            </p:txBody>
          </p:sp>
          <p:sp>
            <p:nvSpPr>
              <p:cNvPr id="77569" name="Rectangle 845"/>
              <p:cNvSpPr>
                <a:spLocks noChangeArrowheads="1"/>
              </p:cNvSpPr>
              <p:nvPr/>
            </p:nvSpPr>
            <p:spPr bwMode="auto">
              <a:xfrm>
                <a:off x="1873" y="3248"/>
                <a:ext cx="24"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Access </a:t>
                </a:r>
                <a:endParaRPr lang="en-GB" sz="1600" b="0">
                  <a:latin typeface="Calibri" pitchFamily="34" charset="0"/>
                </a:endParaRPr>
              </a:p>
            </p:txBody>
          </p:sp>
          <p:sp>
            <p:nvSpPr>
              <p:cNvPr id="77570" name="Rectangle 846"/>
              <p:cNvSpPr>
                <a:spLocks noChangeArrowheads="1"/>
              </p:cNvSpPr>
              <p:nvPr/>
            </p:nvSpPr>
            <p:spPr bwMode="auto">
              <a:xfrm>
                <a:off x="1847" y="3264"/>
                <a:ext cx="43"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Technologies</a:t>
                </a:r>
                <a:endParaRPr lang="en-GB" sz="1600" b="0">
                  <a:latin typeface="Calibri" pitchFamily="34" charset="0"/>
                </a:endParaRPr>
              </a:p>
            </p:txBody>
          </p:sp>
          <p:sp>
            <p:nvSpPr>
              <p:cNvPr id="77571" name="Rectangle 847"/>
              <p:cNvSpPr>
                <a:spLocks noChangeArrowheads="1"/>
              </p:cNvSpPr>
              <p:nvPr/>
            </p:nvSpPr>
            <p:spPr bwMode="auto">
              <a:xfrm>
                <a:off x="1947" y="3204"/>
                <a:ext cx="7" cy="12"/>
              </a:xfrm>
              <a:prstGeom prst="rect">
                <a:avLst/>
              </a:prstGeom>
              <a:noFill/>
              <a:ln w="9525">
                <a:noFill/>
                <a:miter lim="800000"/>
                <a:headEnd/>
                <a:tailEnd/>
              </a:ln>
            </p:spPr>
            <p:txBody>
              <a:bodyPr wrap="none" lIns="0" tIns="0" rIns="0" bIns="0">
                <a:spAutoFit/>
              </a:bodyPr>
              <a:lstStyle/>
              <a:p>
                <a:r>
                  <a:rPr lang="en-GB" sz="100" b="0">
                    <a:solidFill>
                      <a:srgbClr val="000000"/>
                    </a:solidFill>
                    <a:latin typeface="Calibri" pitchFamily="34" charset="0"/>
                  </a:rPr>
                  <a:t>...</a:t>
                </a:r>
                <a:endParaRPr lang="en-GB" sz="1600" b="0">
                  <a:latin typeface="Calibri" pitchFamily="34" charset="0"/>
                </a:endParaRPr>
              </a:p>
            </p:txBody>
          </p:sp>
          <p:sp>
            <p:nvSpPr>
              <p:cNvPr id="77572" name="Line 848"/>
              <p:cNvSpPr>
                <a:spLocks noChangeShapeType="1"/>
              </p:cNvSpPr>
              <p:nvPr/>
            </p:nvSpPr>
            <p:spPr bwMode="auto">
              <a:xfrm>
                <a:off x="1902" y="3169"/>
                <a:ext cx="0" cy="17"/>
              </a:xfrm>
              <a:prstGeom prst="line">
                <a:avLst/>
              </a:prstGeom>
              <a:noFill/>
              <a:ln w="1588" cap="rnd">
                <a:solidFill>
                  <a:srgbClr val="000000"/>
                </a:solidFill>
                <a:round/>
                <a:headEnd/>
                <a:tailEnd/>
              </a:ln>
            </p:spPr>
            <p:txBody>
              <a:bodyPr/>
              <a:lstStyle/>
              <a:p>
                <a:endParaRPr lang="en-US"/>
              </a:p>
            </p:txBody>
          </p:sp>
          <p:sp>
            <p:nvSpPr>
              <p:cNvPr id="77573" name="Freeform 849"/>
              <p:cNvSpPr>
                <a:spLocks/>
              </p:cNvSpPr>
              <p:nvPr/>
            </p:nvSpPr>
            <p:spPr bwMode="auto">
              <a:xfrm>
                <a:off x="1899" y="3166"/>
                <a:ext cx="5" cy="5"/>
              </a:xfrm>
              <a:custGeom>
                <a:avLst/>
                <a:gdLst>
                  <a:gd name="T0" fmla="*/ 0 w 250"/>
                  <a:gd name="T1" fmla="*/ 0 h 253"/>
                  <a:gd name="T2" fmla="*/ 0 w 250"/>
                  <a:gd name="T3" fmla="*/ 0 h 253"/>
                  <a:gd name="T4" fmla="*/ 0 w 250"/>
                  <a:gd name="T5" fmla="*/ 0 h 253"/>
                  <a:gd name="T6" fmla="*/ 0 w 250"/>
                  <a:gd name="T7" fmla="*/ 0 h 253"/>
                  <a:gd name="T8" fmla="*/ 0 w 250"/>
                  <a:gd name="T9" fmla="*/ 0 h 253"/>
                  <a:gd name="T10" fmla="*/ 0 60000 65536"/>
                  <a:gd name="T11" fmla="*/ 0 60000 65536"/>
                  <a:gd name="T12" fmla="*/ 0 60000 65536"/>
                  <a:gd name="T13" fmla="*/ 0 60000 65536"/>
                  <a:gd name="T14" fmla="*/ 0 60000 65536"/>
                  <a:gd name="T15" fmla="*/ 0 w 250"/>
                  <a:gd name="T16" fmla="*/ 0 h 253"/>
                  <a:gd name="T17" fmla="*/ 250 w 250"/>
                  <a:gd name="T18" fmla="*/ 253 h 253"/>
                </a:gdLst>
                <a:ahLst/>
                <a:cxnLst>
                  <a:cxn ang="T10">
                    <a:pos x="T0" y="T1"/>
                  </a:cxn>
                  <a:cxn ang="T11">
                    <a:pos x="T2" y="T3"/>
                  </a:cxn>
                  <a:cxn ang="T12">
                    <a:pos x="T4" y="T5"/>
                  </a:cxn>
                  <a:cxn ang="T13">
                    <a:pos x="T6" y="T7"/>
                  </a:cxn>
                  <a:cxn ang="T14">
                    <a:pos x="T8" y="T9"/>
                  </a:cxn>
                </a:cxnLst>
                <a:rect l="T15" t="T16" r="T17" b="T18"/>
                <a:pathLst>
                  <a:path w="250" h="253">
                    <a:moveTo>
                      <a:pt x="118" y="0"/>
                    </a:moveTo>
                    <a:lnTo>
                      <a:pt x="250" y="246"/>
                    </a:lnTo>
                    <a:cubicBezTo>
                      <a:pt x="170" y="209"/>
                      <a:pt x="78" y="212"/>
                      <a:pt x="0" y="253"/>
                    </a:cubicBezTo>
                    <a:lnTo>
                      <a:pt x="118" y="0"/>
                    </a:lnTo>
                    <a:close/>
                  </a:path>
                </a:pathLst>
              </a:custGeom>
              <a:solidFill>
                <a:srgbClr val="000000"/>
              </a:solidFill>
              <a:ln w="0">
                <a:solidFill>
                  <a:srgbClr val="000000"/>
                </a:solidFill>
                <a:round/>
                <a:headEnd/>
                <a:tailEnd/>
              </a:ln>
            </p:spPr>
            <p:txBody>
              <a:bodyPr/>
              <a:lstStyle/>
              <a:p>
                <a:endParaRPr lang="en-US"/>
              </a:p>
            </p:txBody>
          </p:sp>
          <p:sp>
            <p:nvSpPr>
              <p:cNvPr id="77574" name="Freeform 850"/>
              <p:cNvSpPr>
                <a:spLocks/>
              </p:cNvSpPr>
              <p:nvPr/>
            </p:nvSpPr>
            <p:spPr bwMode="auto">
              <a:xfrm>
                <a:off x="1900" y="3185"/>
                <a:ext cx="5" cy="4"/>
              </a:xfrm>
              <a:custGeom>
                <a:avLst/>
                <a:gdLst>
                  <a:gd name="T0" fmla="*/ 0 w 249"/>
                  <a:gd name="T1" fmla="*/ 0 h 253"/>
                  <a:gd name="T2" fmla="*/ 0 w 249"/>
                  <a:gd name="T3" fmla="*/ 0 h 253"/>
                  <a:gd name="T4" fmla="*/ 0 w 249"/>
                  <a:gd name="T5" fmla="*/ 0 h 253"/>
                  <a:gd name="T6" fmla="*/ 0 w 249"/>
                  <a:gd name="T7" fmla="*/ 0 h 253"/>
                  <a:gd name="T8" fmla="*/ 0 60000 65536"/>
                  <a:gd name="T9" fmla="*/ 0 60000 65536"/>
                  <a:gd name="T10" fmla="*/ 0 60000 65536"/>
                  <a:gd name="T11" fmla="*/ 0 60000 65536"/>
                  <a:gd name="T12" fmla="*/ 0 w 249"/>
                  <a:gd name="T13" fmla="*/ 0 h 253"/>
                  <a:gd name="T14" fmla="*/ 249 w 249"/>
                  <a:gd name="T15" fmla="*/ 253 h 253"/>
                </a:gdLst>
                <a:ahLst/>
                <a:cxnLst>
                  <a:cxn ang="T8">
                    <a:pos x="T0" y="T1"/>
                  </a:cxn>
                  <a:cxn ang="T9">
                    <a:pos x="T2" y="T3"/>
                  </a:cxn>
                  <a:cxn ang="T10">
                    <a:pos x="T4" y="T5"/>
                  </a:cxn>
                  <a:cxn ang="T11">
                    <a:pos x="T6" y="T7"/>
                  </a:cxn>
                </a:cxnLst>
                <a:rect l="T12" t="T13" r="T14" b="T15"/>
                <a:pathLst>
                  <a:path w="249" h="253">
                    <a:moveTo>
                      <a:pt x="132" y="253"/>
                    </a:moveTo>
                    <a:lnTo>
                      <a:pt x="0" y="7"/>
                    </a:lnTo>
                    <a:cubicBezTo>
                      <a:pt x="79" y="44"/>
                      <a:pt x="172" y="41"/>
                      <a:pt x="249" y="0"/>
                    </a:cubicBezTo>
                    <a:lnTo>
                      <a:pt x="132" y="253"/>
                    </a:lnTo>
                    <a:close/>
                  </a:path>
                </a:pathLst>
              </a:custGeom>
              <a:solidFill>
                <a:srgbClr val="000000"/>
              </a:solidFill>
              <a:ln w="0">
                <a:solidFill>
                  <a:srgbClr val="000000"/>
                </a:solidFill>
                <a:round/>
                <a:headEnd/>
                <a:tailEnd/>
              </a:ln>
            </p:spPr>
            <p:txBody>
              <a:bodyPr/>
              <a:lstStyle/>
              <a:p>
                <a:endParaRPr lang="en-US"/>
              </a:p>
            </p:txBody>
          </p:sp>
          <p:sp>
            <p:nvSpPr>
              <p:cNvPr id="77575" name="Line 851"/>
              <p:cNvSpPr>
                <a:spLocks noChangeShapeType="1"/>
              </p:cNvSpPr>
              <p:nvPr/>
            </p:nvSpPr>
            <p:spPr bwMode="auto">
              <a:xfrm>
                <a:off x="1810" y="3146"/>
                <a:ext cx="9" cy="0"/>
              </a:xfrm>
              <a:prstGeom prst="line">
                <a:avLst/>
              </a:prstGeom>
              <a:noFill/>
              <a:ln w="1588" cap="rnd">
                <a:solidFill>
                  <a:srgbClr val="000000"/>
                </a:solidFill>
                <a:round/>
                <a:headEnd/>
                <a:tailEnd/>
              </a:ln>
            </p:spPr>
            <p:txBody>
              <a:bodyPr/>
              <a:lstStyle/>
              <a:p>
                <a:endParaRPr lang="en-US"/>
              </a:p>
            </p:txBody>
          </p:sp>
          <p:sp>
            <p:nvSpPr>
              <p:cNvPr id="77576" name="Freeform 852"/>
              <p:cNvSpPr>
                <a:spLocks/>
              </p:cNvSpPr>
              <p:nvPr/>
            </p:nvSpPr>
            <p:spPr bwMode="auto">
              <a:xfrm>
                <a:off x="1806" y="3145"/>
                <a:ext cx="5" cy="4"/>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p>
            </p:txBody>
          </p:sp>
          <p:sp>
            <p:nvSpPr>
              <p:cNvPr id="77577" name="Freeform 853"/>
              <p:cNvSpPr>
                <a:spLocks/>
              </p:cNvSpPr>
              <p:nvPr/>
            </p:nvSpPr>
            <p:spPr bwMode="auto">
              <a:xfrm>
                <a:off x="1818" y="3145"/>
                <a:ext cx="5" cy="4"/>
              </a:xfrm>
              <a:custGeom>
                <a:avLst/>
                <a:gdLst>
                  <a:gd name="T0" fmla="*/ 0 w 250"/>
                  <a:gd name="T1" fmla="*/ 0 h 250"/>
                  <a:gd name="T2" fmla="*/ 0 w 250"/>
                  <a:gd name="T3" fmla="*/ 0 h 250"/>
                  <a:gd name="T4" fmla="*/ 0 w 250"/>
                  <a:gd name="T5" fmla="*/ 0 h 250"/>
                  <a:gd name="T6" fmla="*/ 0 w 250"/>
                  <a:gd name="T7" fmla="*/ 0 h 250"/>
                  <a:gd name="T8" fmla="*/ 0 w 250"/>
                  <a:gd name="T9" fmla="*/ 0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250" y="125"/>
                    </a:moveTo>
                    <a:lnTo>
                      <a:pt x="0" y="250"/>
                    </a:lnTo>
                    <a:cubicBezTo>
                      <a:pt x="40" y="171"/>
                      <a:pt x="40" y="79"/>
                      <a:pt x="0" y="0"/>
                    </a:cubicBezTo>
                    <a:lnTo>
                      <a:pt x="250" y="125"/>
                    </a:lnTo>
                    <a:close/>
                  </a:path>
                </a:pathLst>
              </a:custGeom>
              <a:solidFill>
                <a:srgbClr val="000000"/>
              </a:solidFill>
              <a:ln w="0">
                <a:solidFill>
                  <a:srgbClr val="000000"/>
                </a:solidFill>
                <a:round/>
                <a:headEnd/>
                <a:tailEnd/>
              </a:ln>
            </p:spPr>
            <p:txBody>
              <a:bodyPr/>
              <a:lstStyle/>
              <a:p>
                <a:endParaRPr lang="en-US"/>
              </a:p>
            </p:txBody>
          </p:sp>
          <p:sp>
            <p:nvSpPr>
              <p:cNvPr id="77578" name="Rectangle 854"/>
              <p:cNvSpPr>
                <a:spLocks noChangeArrowheads="1"/>
              </p:cNvSpPr>
              <p:nvPr/>
            </p:nvSpPr>
            <p:spPr bwMode="auto">
              <a:xfrm rot="-5400000">
                <a:off x="1778" y="3215"/>
                <a:ext cx="9"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M</a:t>
                </a:r>
                <a:endParaRPr lang="en-GB" sz="1600" b="0">
                  <a:latin typeface="Calibri" pitchFamily="34" charset="0"/>
                </a:endParaRPr>
              </a:p>
            </p:txBody>
          </p:sp>
          <p:sp>
            <p:nvSpPr>
              <p:cNvPr id="77579" name="Rectangle 855"/>
              <p:cNvSpPr>
                <a:spLocks noChangeArrowheads="1"/>
              </p:cNvSpPr>
              <p:nvPr/>
            </p:nvSpPr>
            <p:spPr bwMode="auto">
              <a:xfrm rot="-5400000">
                <a:off x="1779" y="3207"/>
                <a:ext cx="5"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a</a:t>
                </a:r>
                <a:endParaRPr lang="en-GB" sz="1600" b="0">
                  <a:latin typeface="Calibri" pitchFamily="34" charset="0"/>
                </a:endParaRPr>
              </a:p>
            </p:txBody>
          </p:sp>
          <p:sp>
            <p:nvSpPr>
              <p:cNvPr id="77580" name="Rectangle 856"/>
              <p:cNvSpPr>
                <a:spLocks noChangeArrowheads="1"/>
              </p:cNvSpPr>
              <p:nvPr/>
            </p:nvSpPr>
            <p:spPr bwMode="auto">
              <a:xfrm rot="-5400000">
                <a:off x="1778" y="3198"/>
                <a:ext cx="6"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n</a:t>
                </a:r>
                <a:endParaRPr lang="en-GB" sz="1600" b="0">
                  <a:latin typeface="Calibri" pitchFamily="34" charset="0"/>
                </a:endParaRPr>
              </a:p>
            </p:txBody>
          </p:sp>
          <p:sp>
            <p:nvSpPr>
              <p:cNvPr id="77581" name="Rectangle 857"/>
              <p:cNvSpPr>
                <a:spLocks noChangeArrowheads="1"/>
              </p:cNvSpPr>
              <p:nvPr/>
            </p:nvSpPr>
            <p:spPr bwMode="auto">
              <a:xfrm rot="-5400000">
                <a:off x="1779" y="3189"/>
                <a:ext cx="5"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a</a:t>
                </a:r>
                <a:endParaRPr lang="en-GB" sz="1600" b="0">
                  <a:latin typeface="Calibri" pitchFamily="34" charset="0"/>
                </a:endParaRPr>
              </a:p>
            </p:txBody>
          </p:sp>
          <p:sp>
            <p:nvSpPr>
              <p:cNvPr id="77582" name="Rectangle 858"/>
              <p:cNvSpPr>
                <a:spLocks noChangeArrowheads="1"/>
              </p:cNvSpPr>
              <p:nvPr/>
            </p:nvSpPr>
            <p:spPr bwMode="auto">
              <a:xfrm rot="-5400000">
                <a:off x="1778" y="3182"/>
                <a:ext cx="6"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g</a:t>
                </a:r>
                <a:endParaRPr lang="en-GB" sz="1600" b="0">
                  <a:latin typeface="Calibri" pitchFamily="34" charset="0"/>
                </a:endParaRPr>
              </a:p>
            </p:txBody>
          </p:sp>
          <p:sp>
            <p:nvSpPr>
              <p:cNvPr id="77583" name="Rectangle 859"/>
              <p:cNvSpPr>
                <a:spLocks noChangeArrowheads="1"/>
              </p:cNvSpPr>
              <p:nvPr/>
            </p:nvSpPr>
            <p:spPr bwMode="auto">
              <a:xfrm rot="-5400000">
                <a:off x="1779" y="3173"/>
                <a:ext cx="5"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e</a:t>
                </a:r>
                <a:endParaRPr lang="en-GB" sz="1600" b="0">
                  <a:latin typeface="Calibri" pitchFamily="34" charset="0"/>
                </a:endParaRPr>
              </a:p>
            </p:txBody>
          </p:sp>
          <p:sp>
            <p:nvSpPr>
              <p:cNvPr id="77584" name="Rectangle 860"/>
              <p:cNvSpPr>
                <a:spLocks noChangeArrowheads="1"/>
              </p:cNvSpPr>
              <p:nvPr/>
            </p:nvSpPr>
            <p:spPr bwMode="auto">
              <a:xfrm rot="-5400000">
                <a:off x="1778" y="3163"/>
                <a:ext cx="9"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m</a:t>
                </a:r>
                <a:endParaRPr lang="en-GB" sz="1600" b="0">
                  <a:latin typeface="Calibri" pitchFamily="34" charset="0"/>
                </a:endParaRPr>
              </a:p>
            </p:txBody>
          </p:sp>
          <p:sp>
            <p:nvSpPr>
              <p:cNvPr id="77585" name="Rectangle 861"/>
              <p:cNvSpPr>
                <a:spLocks noChangeArrowheads="1"/>
              </p:cNvSpPr>
              <p:nvPr/>
            </p:nvSpPr>
            <p:spPr bwMode="auto">
              <a:xfrm rot="-5400000">
                <a:off x="1779" y="3153"/>
                <a:ext cx="5"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e</a:t>
                </a:r>
                <a:endParaRPr lang="en-GB" sz="1600" b="0">
                  <a:latin typeface="Calibri" pitchFamily="34" charset="0"/>
                </a:endParaRPr>
              </a:p>
            </p:txBody>
          </p:sp>
          <p:sp>
            <p:nvSpPr>
              <p:cNvPr id="77586" name="Rectangle 862"/>
              <p:cNvSpPr>
                <a:spLocks noChangeArrowheads="1"/>
              </p:cNvSpPr>
              <p:nvPr/>
            </p:nvSpPr>
            <p:spPr bwMode="auto">
              <a:xfrm rot="-5400000">
                <a:off x="1779" y="3144"/>
                <a:ext cx="6"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n</a:t>
                </a:r>
                <a:endParaRPr lang="en-GB" sz="1600" b="0">
                  <a:latin typeface="Calibri" pitchFamily="34" charset="0"/>
                </a:endParaRPr>
              </a:p>
            </p:txBody>
          </p:sp>
          <p:sp>
            <p:nvSpPr>
              <p:cNvPr id="77587" name="Rectangle 863"/>
              <p:cNvSpPr>
                <a:spLocks noChangeArrowheads="1"/>
              </p:cNvSpPr>
              <p:nvPr/>
            </p:nvSpPr>
            <p:spPr bwMode="auto">
              <a:xfrm rot="-5400000">
                <a:off x="1780" y="3138"/>
                <a:ext cx="4"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t</a:t>
                </a:r>
                <a:endParaRPr lang="en-GB" sz="1600" b="0">
                  <a:latin typeface="Calibri" pitchFamily="34" charset="0"/>
                </a:endParaRPr>
              </a:p>
            </p:txBody>
          </p:sp>
          <p:sp>
            <p:nvSpPr>
              <p:cNvPr id="77588" name="Rectangle 864"/>
              <p:cNvSpPr>
                <a:spLocks noChangeArrowheads="1"/>
              </p:cNvSpPr>
              <p:nvPr/>
            </p:nvSpPr>
            <p:spPr bwMode="auto">
              <a:xfrm>
                <a:off x="2001" y="3077"/>
                <a:ext cx="41" cy="217"/>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7589" name="Rectangle 865"/>
              <p:cNvSpPr>
                <a:spLocks noChangeArrowheads="1"/>
              </p:cNvSpPr>
              <p:nvPr/>
            </p:nvSpPr>
            <p:spPr bwMode="auto">
              <a:xfrm>
                <a:off x="2001" y="3077"/>
                <a:ext cx="41" cy="217"/>
              </a:xfrm>
              <a:prstGeom prst="rect">
                <a:avLst/>
              </a:prstGeom>
              <a:noFill/>
              <a:ln w="0" cap="rnd">
                <a:solidFill>
                  <a:srgbClr val="000000"/>
                </a:solidFill>
                <a:round/>
                <a:headEnd/>
                <a:tailEnd/>
              </a:ln>
            </p:spPr>
            <p:txBody>
              <a:bodyPr/>
              <a:lstStyle/>
              <a:p>
                <a:endParaRPr lang="nb-NO" sz="1600" b="0">
                  <a:latin typeface="Calibri" pitchFamily="34" charset="0"/>
                </a:endParaRPr>
              </a:p>
            </p:txBody>
          </p:sp>
          <p:sp>
            <p:nvSpPr>
              <p:cNvPr id="77590" name="Rectangle 866"/>
              <p:cNvSpPr>
                <a:spLocks noChangeArrowheads="1"/>
              </p:cNvSpPr>
              <p:nvPr/>
            </p:nvSpPr>
            <p:spPr bwMode="auto">
              <a:xfrm rot="-5400000">
                <a:off x="2015" y="3200"/>
                <a:ext cx="6"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S</a:t>
                </a:r>
                <a:endParaRPr lang="en-GB" sz="1600" b="0">
                  <a:latin typeface="Calibri" pitchFamily="34" charset="0"/>
                </a:endParaRPr>
              </a:p>
            </p:txBody>
          </p:sp>
          <p:sp>
            <p:nvSpPr>
              <p:cNvPr id="77591" name="Rectangle 867"/>
              <p:cNvSpPr>
                <a:spLocks noChangeArrowheads="1"/>
              </p:cNvSpPr>
              <p:nvPr/>
            </p:nvSpPr>
            <p:spPr bwMode="auto">
              <a:xfrm rot="-5400000">
                <a:off x="2015" y="3192"/>
                <a:ext cx="5"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e</a:t>
                </a:r>
                <a:endParaRPr lang="en-GB" sz="1600" b="0">
                  <a:latin typeface="Calibri" pitchFamily="34" charset="0"/>
                </a:endParaRPr>
              </a:p>
            </p:txBody>
          </p:sp>
          <p:sp>
            <p:nvSpPr>
              <p:cNvPr id="77592" name="Rectangle 868"/>
              <p:cNvSpPr>
                <a:spLocks noChangeArrowheads="1"/>
              </p:cNvSpPr>
              <p:nvPr/>
            </p:nvSpPr>
            <p:spPr bwMode="auto">
              <a:xfrm rot="-5400000">
                <a:off x="2015" y="3184"/>
                <a:ext cx="5"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c</a:t>
                </a:r>
                <a:endParaRPr lang="en-GB" sz="1600" b="0">
                  <a:latin typeface="Calibri" pitchFamily="34" charset="0"/>
                </a:endParaRPr>
              </a:p>
            </p:txBody>
          </p:sp>
          <p:sp>
            <p:nvSpPr>
              <p:cNvPr id="77593" name="Rectangle 869"/>
              <p:cNvSpPr>
                <a:spLocks noChangeArrowheads="1"/>
              </p:cNvSpPr>
              <p:nvPr/>
            </p:nvSpPr>
            <p:spPr bwMode="auto">
              <a:xfrm rot="-5400000">
                <a:off x="2016" y="3176"/>
                <a:ext cx="4"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u</a:t>
                </a:r>
                <a:endParaRPr lang="en-GB" sz="1600" b="0">
                  <a:latin typeface="Calibri" pitchFamily="34" charset="0"/>
                </a:endParaRPr>
              </a:p>
            </p:txBody>
          </p:sp>
          <p:sp>
            <p:nvSpPr>
              <p:cNvPr id="77594" name="Rectangle 870"/>
              <p:cNvSpPr>
                <a:spLocks noChangeArrowheads="1"/>
              </p:cNvSpPr>
              <p:nvPr/>
            </p:nvSpPr>
            <p:spPr bwMode="auto">
              <a:xfrm rot="-5400000">
                <a:off x="2016" y="3169"/>
                <a:ext cx="4"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r</a:t>
                </a:r>
                <a:endParaRPr lang="en-GB" sz="1600" b="0">
                  <a:latin typeface="Calibri" pitchFamily="34" charset="0"/>
                </a:endParaRPr>
              </a:p>
            </p:txBody>
          </p:sp>
          <p:sp>
            <p:nvSpPr>
              <p:cNvPr id="77595" name="Rectangle 871"/>
              <p:cNvSpPr>
                <a:spLocks noChangeArrowheads="1"/>
              </p:cNvSpPr>
              <p:nvPr/>
            </p:nvSpPr>
            <p:spPr bwMode="auto">
              <a:xfrm rot="-5400000">
                <a:off x="2017" y="3165"/>
                <a:ext cx="3"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i</a:t>
                </a:r>
                <a:endParaRPr lang="en-GB" sz="1600" b="0">
                  <a:latin typeface="Calibri" pitchFamily="34" charset="0"/>
                </a:endParaRPr>
              </a:p>
            </p:txBody>
          </p:sp>
          <p:sp>
            <p:nvSpPr>
              <p:cNvPr id="77596" name="Rectangle 872"/>
              <p:cNvSpPr>
                <a:spLocks noChangeArrowheads="1"/>
              </p:cNvSpPr>
              <p:nvPr/>
            </p:nvSpPr>
            <p:spPr bwMode="auto">
              <a:xfrm rot="-5400000">
                <a:off x="2016" y="3159"/>
                <a:ext cx="4"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t</a:t>
                </a:r>
                <a:endParaRPr lang="en-GB" sz="1600" b="0">
                  <a:latin typeface="Calibri" pitchFamily="34" charset="0"/>
                </a:endParaRPr>
              </a:p>
            </p:txBody>
          </p:sp>
          <p:sp>
            <p:nvSpPr>
              <p:cNvPr id="77597" name="Rectangle 873"/>
              <p:cNvSpPr>
                <a:spLocks noChangeArrowheads="1"/>
              </p:cNvSpPr>
              <p:nvPr/>
            </p:nvSpPr>
            <p:spPr bwMode="auto">
              <a:xfrm rot="-5400000">
                <a:off x="2015" y="3153"/>
                <a:ext cx="5"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y</a:t>
                </a:r>
                <a:endParaRPr lang="en-GB" sz="1600" b="0">
                  <a:latin typeface="Calibri" pitchFamily="34" charset="0"/>
                </a:endParaRPr>
              </a:p>
            </p:txBody>
          </p:sp>
          <p:sp>
            <p:nvSpPr>
              <p:cNvPr id="77598" name="Line 874"/>
              <p:cNvSpPr>
                <a:spLocks noChangeShapeType="1"/>
              </p:cNvSpPr>
              <p:nvPr/>
            </p:nvSpPr>
            <p:spPr bwMode="auto">
              <a:xfrm>
                <a:off x="1985" y="3275"/>
                <a:ext cx="8" cy="0"/>
              </a:xfrm>
              <a:prstGeom prst="line">
                <a:avLst/>
              </a:prstGeom>
              <a:noFill/>
              <a:ln w="1588" cap="rnd">
                <a:solidFill>
                  <a:srgbClr val="000000"/>
                </a:solidFill>
                <a:round/>
                <a:headEnd/>
                <a:tailEnd/>
              </a:ln>
            </p:spPr>
            <p:txBody>
              <a:bodyPr/>
              <a:lstStyle/>
              <a:p>
                <a:endParaRPr lang="en-US"/>
              </a:p>
            </p:txBody>
          </p:sp>
          <p:sp>
            <p:nvSpPr>
              <p:cNvPr id="77599" name="Freeform 875"/>
              <p:cNvSpPr>
                <a:spLocks/>
              </p:cNvSpPr>
              <p:nvPr/>
            </p:nvSpPr>
            <p:spPr bwMode="auto">
              <a:xfrm>
                <a:off x="1983" y="3272"/>
                <a:ext cx="4" cy="5"/>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p>
            </p:txBody>
          </p:sp>
          <p:sp>
            <p:nvSpPr>
              <p:cNvPr id="77600" name="Freeform 876"/>
              <p:cNvSpPr>
                <a:spLocks/>
              </p:cNvSpPr>
              <p:nvPr/>
            </p:nvSpPr>
            <p:spPr bwMode="auto">
              <a:xfrm>
                <a:off x="1992" y="3272"/>
                <a:ext cx="5" cy="5"/>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p>
            </p:txBody>
          </p:sp>
          <p:sp>
            <p:nvSpPr>
              <p:cNvPr id="77601" name="Line 877"/>
              <p:cNvSpPr>
                <a:spLocks noChangeShapeType="1"/>
              </p:cNvSpPr>
              <p:nvPr/>
            </p:nvSpPr>
            <p:spPr bwMode="auto">
              <a:xfrm>
                <a:off x="1985" y="3207"/>
                <a:ext cx="8" cy="0"/>
              </a:xfrm>
              <a:prstGeom prst="line">
                <a:avLst/>
              </a:prstGeom>
              <a:noFill/>
              <a:ln w="1588" cap="rnd">
                <a:solidFill>
                  <a:srgbClr val="000000"/>
                </a:solidFill>
                <a:round/>
                <a:headEnd/>
                <a:tailEnd/>
              </a:ln>
            </p:spPr>
            <p:txBody>
              <a:bodyPr/>
              <a:lstStyle/>
              <a:p>
                <a:endParaRPr lang="en-US"/>
              </a:p>
            </p:txBody>
          </p:sp>
          <p:sp>
            <p:nvSpPr>
              <p:cNvPr id="77602" name="Freeform 878"/>
              <p:cNvSpPr>
                <a:spLocks/>
              </p:cNvSpPr>
              <p:nvPr/>
            </p:nvSpPr>
            <p:spPr bwMode="auto">
              <a:xfrm>
                <a:off x="1983" y="3204"/>
                <a:ext cx="4" cy="4"/>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p>
            </p:txBody>
          </p:sp>
          <p:sp>
            <p:nvSpPr>
              <p:cNvPr id="77603" name="Freeform 879"/>
              <p:cNvSpPr>
                <a:spLocks/>
              </p:cNvSpPr>
              <p:nvPr/>
            </p:nvSpPr>
            <p:spPr bwMode="auto">
              <a:xfrm>
                <a:off x="1992" y="3204"/>
                <a:ext cx="5" cy="4"/>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249" y="125"/>
                    </a:moveTo>
                    <a:lnTo>
                      <a:pt x="0" y="250"/>
                    </a:lnTo>
                    <a:cubicBezTo>
                      <a:pt x="39" y="171"/>
                      <a:pt x="39" y="79"/>
                      <a:pt x="0" y="0"/>
                    </a:cubicBezTo>
                    <a:lnTo>
                      <a:pt x="249" y="125"/>
                    </a:lnTo>
                    <a:close/>
                  </a:path>
                </a:pathLst>
              </a:custGeom>
              <a:solidFill>
                <a:srgbClr val="000000"/>
              </a:solidFill>
              <a:ln w="0">
                <a:solidFill>
                  <a:srgbClr val="000000"/>
                </a:solidFill>
                <a:round/>
                <a:headEnd/>
                <a:tailEnd/>
              </a:ln>
            </p:spPr>
            <p:txBody>
              <a:bodyPr/>
              <a:lstStyle/>
              <a:p>
                <a:endParaRPr lang="en-US"/>
              </a:p>
            </p:txBody>
          </p:sp>
          <p:sp>
            <p:nvSpPr>
              <p:cNvPr id="77604" name="Line 880"/>
              <p:cNvSpPr>
                <a:spLocks noChangeShapeType="1"/>
              </p:cNvSpPr>
              <p:nvPr/>
            </p:nvSpPr>
            <p:spPr bwMode="auto">
              <a:xfrm>
                <a:off x="1985" y="3147"/>
                <a:ext cx="8" cy="0"/>
              </a:xfrm>
              <a:prstGeom prst="line">
                <a:avLst/>
              </a:prstGeom>
              <a:noFill/>
              <a:ln w="1588" cap="rnd">
                <a:solidFill>
                  <a:srgbClr val="000000"/>
                </a:solidFill>
                <a:round/>
                <a:headEnd/>
                <a:tailEnd/>
              </a:ln>
            </p:spPr>
            <p:txBody>
              <a:bodyPr/>
              <a:lstStyle/>
              <a:p>
                <a:endParaRPr lang="en-US"/>
              </a:p>
            </p:txBody>
          </p:sp>
          <p:sp>
            <p:nvSpPr>
              <p:cNvPr id="77605" name="Freeform 881"/>
              <p:cNvSpPr>
                <a:spLocks/>
              </p:cNvSpPr>
              <p:nvPr/>
            </p:nvSpPr>
            <p:spPr bwMode="auto">
              <a:xfrm>
                <a:off x="1983" y="3145"/>
                <a:ext cx="4" cy="5"/>
              </a:xfrm>
              <a:custGeom>
                <a:avLst/>
                <a:gdLst>
                  <a:gd name="T0" fmla="*/ 0 w 249"/>
                  <a:gd name="T1" fmla="*/ 0 h 249"/>
                  <a:gd name="T2" fmla="*/ 0 w 249"/>
                  <a:gd name="T3" fmla="*/ 0 h 249"/>
                  <a:gd name="T4" fmla="*/ 0 w 249"/>
                  <a:gd name="T5" fmla="*/ 0 h 249"/>
                  <a:gd name="T6" fmla="*/ 0 w 249"/>
                  <a:gd name="T7" fmla="*/ 0 h 249"/>
                  <a:gd name="T8" fmla="*/ 0 w 249"/>
                  <a:gd name="T9" fmla="*/ 0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p>
            </p:txBody>
          </p:sp>
          <p:sp>
            <p:nvSpPr>
              <p:cNvPr id="77606" name="Freeform 882"/>
              <p:cNvSpPr>
                <a:spLocks/>
              </p:cNvSpPr>
              <p:nvPr/>
            </p:nvSpPr>
            <p:spPr bwMode="auto">
              <a:xfrm>
                <a:off x="1992" y="3145"/>
                <a:ext cx="5" cy="5"/>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p>
            </p:txBody>
          </p:sp>
          <p:sp>
            <p:nvSpPr>
              <p:cNvPr id="77607" name="Line 883"/>
              <p:cNvSpPr>
                <a:spLocks noChangeShapeType="1"/>
              </p:cNvSpPr>
              <p:nvPr/>
            </p:nvSpPr>
            <p:spPr bwMode="auto">
              <a:xfrm>
                <a:off x="1902" y="3233"/>
                <a:ext cx="0" cy="15"/>
              </a:xfrm>
              <a:prstGeom prst="line">
                <a:avLst/>
              </a:prstGeom>
              <a:noFill/>
              <a:ln w="1588" cap="rnd">
                <a:solidFill>
                  <a:srgbClr val="000000"/>
                </a:solidFill>
                <a:round/>
                <a:headEnd/>
                <a:tailEnd/>
              </a:ln>
            </p:spPr>
            <p:txBody>
              <a:bodyPr/>
              <a:lstStyle/>
              <a:p>
                <a:endParaRPr lang="en-US"/>
              </a:p>
            </p:txBody>
          </p:sp>
          <p:sp>
            <p:nvSpPr>
              <p:cNvPr id="77608" name="Freeform 884"/>
              <p:cNvSpPr>
                <a:spLocks/>
              </p:cNvSpPr>
              <p:nvPr/>
            </p:nvSpPr>
            <p:spPr bwMode="auto">
              <a:xfrm>
                <a:off x="1900" y="3229"/>
                <a:ext cx="5" cy="5"/>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125" y="0"/>
                    </a:moveTo>
                    <a:lnTo>
                      <a:pt x="249" y="250"/>
                    </a:lnTo>
                    <a:cubicBezTo>
                      <a:pt x="171" y="211"/>
                      <a:pt x="78" y="211"/>
                      <a:pt x="0" y="250"/>
                    </a:cubicBezTo>
                    <a:lnTo>
                      <a:pt x="125" y="0"/>
                    </a:lnTo>
                    <a:close/>
                  </a:path>
                </a:pathLst>
              </a:custGeom>
              <a:solidFill>
                <a:srgbClr val="000000"/>
              </a:solidFill>
              <a:ln w="0">
                <a:solidFill>
                  <a:srgbClr val="000000"/>
                </a:solidFill>
                <a:round/>
                <a:headEnd/>
                <a:tailEnd/>
              </a:ln>
            </p:spPr>
            <p:txBody>
              <a:bodyPr/>
              <a:lstStyle/>
              <a:p>
                <a:endParaRPr lang="en-US"/>
              </a:p>
            </p:txBody>
          </p:sp>
          <p:sp>
            <p:nvSpPr>
              <p:cNvPr id="77609" name="Freeform 885"/>
              <p:cNvSpPr>
                <a:spLocks/>
              </p:cNvSpPr>
              <p:nvPr/>
            </p:nvSpPr>
            <p:spPr bwMode="auto">
              <a:xfrm>
                <a:off x="1900" y="3247"/>
                <a:ext cx="5" cy="5"/>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125" y="250"/>
                    </a:moveTo>
                    <a:lnTo>
                      <a:pt x="0" y="0"/>
                    </a:lnTo>
                    <a:cubicBezTo>
                      <a:pt x="78" y="40"/>
                      <a:pt x="171" y="40"/>
                      <a:pt x="249" y="0"/>
                    </a:cubicBezTo>
                    <a:lnTo>
                      <a:pt x="125" y="250"/>
                    </a:lnTo>
                    <a:close/>
                  </a:path>
                </a:pathLst>
              </a:custGeom>
              <a:solidFill>
                <a:srgbClr val="000000"/>
              </a:solidFill>
              <a:ln w="0">
                <a:solidFill>
                  <a:srgbClr val="000000"/>
                </a:solidFill>
                <a:round/>
                <a:headEnd/>
                <a:tailEnd/>
              </a:ln>
            </p:spPr>
            <p:txBody>
              <a:bodyPr/>
              <a:lstStyle/>
              <a:p>
                <a:endParaRPr lang="en-US"/>
              </a:p>
            </p:txBody>
          </p:sp>
          <p:sp>
            <p:nvSpPr>
              <p:cNvPr id="77610" name="Line 886"/>
              <p:cNvSpPr>
                <a:spLocks noChangeShapeType="1"/>
              </p:cNvSpPr>
              <p:nvPr/>
            </p:nvSpPr>
            <p:spPr bwMode="auto">
              <a:xfrm>
                <a:off x="1858" y="3302"/>
                <a:ext cx="0" cy="118"/>
              </a:xfrm>
              <a:prstGeom prst="line">
                <a:avLst/>
              </a:prstGeom>
              <a:noFill/>
              <a:ln w="28575">
                <a:solidFill>
                  <a:srgbClr val="000000"/>
                </a:solidFill>
                <a:round/>
                <a:headEnd/>
                <a:tailEnd/>
              </a:ln>
            </p:spPr>
            <p:txBody>
              <a:bodyPr/>
              <a:lstStyle/>
              <a:p>
                <a:endParaRPr lang="en-US"/>
              </a:p>
            </p:txBody>
          </p:sp>
          <p:sp>
            <p:nvSpPr>
              <p:cNvPr id="77611" name="Line 887"/>
              <p:cNvSpPr>
                <a:spLocks noChangeShapeType="1"/>
              </p:cNvSpPr>
              <p:nvPr/>
            </p:nvSpPr>
            <p:spPr bwMode="auto">
              <a:xfrm>
                <a:off x="1920" y="3351"/>
                <a:ext cx="694" cy="2"/>
              </a:xfrm>
              <a:prstGeom prst="line">
                <a:avLst/>
              </a:prstGeom>
              <a:noFill/>
              <a:ln w="28575">
                <a:solidFill>
                  <a:srgbClr val="000000"/>
                </a:solidFill>
                <a:round/>
                <a:headEnd/>
                <a:tailEnd/>
              </a:ln>
            </p:spPr>
            <p:txBody>
              <a:bodyPr/>
              <a:lstStyle/>
              <a:p>
                <a:endParaRPr lang="en-US"/>
              </a:p>
            </p:txBody>
          </p:sp>
          <p:sp>
            <p:nvSpPr>
              <p:cNvPr id="77612" name="Line 888"/>
              <p:cNvSpPr>
                <a:spLocks noChangeShapeType="1"/>
              </p:cNvSpPr>
              <p:nvPr/>
            </p:nvSpPr>
            <p:spPr bwMode="auto">
              <a:xfrm>
                <a:off x="1938" y="3302"/>
                <a:ext cx="0" cy="51"/>
              </a:xfrm>
              <a:prstGeom prst="line">
                <a:avLst/>
              </a:prstGeom>
              <a:noFill/>
              <a:ln w="6350">
                <a:solidFill>
                  <a:srgbClr val="000000"/>
                </a:solidFill>
                <a:round/>
                <a:headEnd/>
                <a:tailEnd/>
              </a:ln>
            </p:spPr>
            <p:txBody>
              <a:bodyPr/>
              <a:lstStyle/>
              <a:p>
                <a:endParaRPr lang="en-US"/>
              </a:p>
            </p:txBody>
          </p:sp>
          <p:sp>
            <p:nvSpPr>
              <p:cNvPr id="77613" name="Freeform 889"/>
              <p:cNvSpPr>
                <a:spLocks/>
              </p:cNvSpPr>
              <p:nvPr/>
            </p:nvSpPr>
            <p:spPr bwMode="auto">
              <a:xfrm>
                <a:off x="1041" y="2795"/>
                <a:ext cx="879" cy="691"/>
              </a:xfrm>
              <a:custGeom>
                <a:avLst/>
                <a:gdLst>
                  <a:gd name="T0" fmla="*/ 0 w 13225"/>
                  <a:gd name="T1" fmla="*/ 0 h 8317"/>
                  <a:gd name="T2" fmla="*/ 0 w 13225"/>
                  <a:gd name="T3" fmla="*/ 0 h 8317"/>
                  <a:gd name="T4" fmla="*/ 0 w 13225"/>
                  <a:gd name="T5" fmla="*/ 0 h 8317"/>
                  <a:gd name="T6" fmla="*/ 0 w 13225"/>
                  <a:gd name="T7" fmla="*/ 0 h 8317"/>
                  <a:gd name="T8" fmla="*/ 0 w 13225"/>
                  <a:gd name="T9" fmla="*/ 0 h 8317"/>
                  <a:gd name="T10" fmla="*/ 0 w 13225"/>
                  <a:gd name="T11" fmla="*/ 0 h 8317"/>
                  <a:gd name="T12" fmla="*/ 0 w 13225"/>
                  <a:gd name="T13" fmla="*/ 0 h 8317"/>
                  <a:gd name="T14" fmla="*/ 0 w 13225"/>
                  <a:gd name="T15" fmla="*/ 0 h 8317"/>
                  <a:gd name="T16" fmla="*/ 0 w 13225"/>
                  <a:gd name="T17" fmla="*/ 0 h 83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225"/>
                  <a:gd name="T28" fmla="*/ 0 h 8317"/>
                  <a:gd name="T29" fmla="*/ 13225 w 13225"/>
                  <a:gd name="T30" fmla="*/ 8317 h 83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225" h="8317">
                    <a:moveTo>
                      <a:pt x="1386" y="0"/>
                    </a:moveTo>
                    <a:cubicBezTo>
                      <a:pt x="620" y="0"/>
                      <a:pt x="0" y="621"/>
                      <a:pt x="0" y="1386"/>
                    </a:cubicBezTo>
                    <a:lnTo>
                      <a:pt x="0" y="6931"/>
                    </a:lnTo>
                    <a:cubicBezTo>
                      <a:pt x="0" y="7696"/>
                      <a:pt x="620" y="8317"/>
                      <a:pt x="1386" y="8317"/>
                    </a:cubicBezTo>
                    <a:lnTo>
                      <a:pt x="11839" y="8317"/>
                    </a:lnTo>
                    <a:cubicBezTo>
                      <a:pt x="12604" y="8317"/>
                      <a:pt x="13225" y="7696"/>
                      <a:pt x="13225" y="6931"/>
                    </a:cubicBezTo>
                    <a:lnTo>
                      <a:pt x="13225" y="1386"/>
                    </a:lnTo>
                    <a:cubicBezTo>
                      <a:pt x="13225" y="621"/>
                      <a:pt x="12604" y="0"/>
                      <a:pt x="11839" y="0"/>
                    </a:cubicBezTo>
                    <a:lnTo>
                      <a:pt x="1386" y="0"/>
                    </a:lnTo>
                    <a:close/>
                  </a:path>
                </a:pathLst>
              </a:custGeom>
              <a:noFill/>
              <a:ln w="28575" cap="rnd">
                <a:solidFill>
                  <a:srgbClr val="C80000"/>
                </a:solidFill>
                <a:round/>
                <a:headEnd/>
                <a:tailEnd/>
              </a:ln>
            </p:spPr>
            <p:txBody>
              <a:bodyPr/>
              <a:lstStyle/>
              <a:p>
                <a:endParaRPr lang="en-US"/>
              </a:p>
            </p:txBody>
          </p:sp>
          <p:grpSp>
            <p:nvGrpSpPr>
              <p:cNvPr id="77614" name="Group 890"/>
              <p:cNvGrpSpPr>
                <a:grpSpLocks/>
              </p:cNvGrpSpPr>
              <p:nvPr/>
            </p:nvGrpSpPr>
            <p:grpSpPr bwMode="auto">
              <a:xfrm>
                <a:off x="2236" y="3203"/>
                <a:ext cx="120" cy="83"/>
                <a:chOff x="1969" y="3456"/>
                <a:chExt cx="137" cy="113"/>
              </a:xfrm>
            </p:grpSpPr>
            <p:sp>
              <p:nvSpPr>
                <p:cNvPr id="77622" name="Rectangle 891"/>
                <p:cNvSpPr>
                  <a:spLocks noChangeArrowheads="1"/>
                </p:cNvSpPr>
                <p:nvPr/>
              </p:nvSpPr>
              <p:spPr bwMode="auto">
                <a:xfrm>
                  <a:off x="1969" y="3456"/>
                  <a:ext cx="137" cy="113"/>
                </a:xfrm>
                <a:prstGeom prst="rect">
                  <a:avLst/>
                </a:prstGeom>
                <a:solidFill>
                  <a:srgbClr val="BBE0E3"/>
                </a:solidFill>
                <a:ln w="9525">
                  <a:noFill/>
                  <a:miter lim="800000"/>
                  <a:headEnd/>
                  <a:tailEnd/>
                </a:ln>
              </p:spPr>
              <p:txBody>
                <a:bodyPr/>
                <a:lstStyle/>
                <a:p>
                  <a:endParaRPr lang="nb-NO" sz="1600" b="0">
                    <a:latin typeface="Calibri" pitchFamily="34" charset="0"/>
                  </a:endParaRPr>
                </a:p>
              </p:txBody>
            </p:sp>
            <p:sp>
              <p:nvSpPr>
                <p:cNvPr id="77623" name="Rectangle 892"/>
                <p:cNvSpPr>
                  <a:spLocks noChangeArrowheads="1"/>
                </p:cNvSpPr>
                <p:nvPr/>
              </p:nvSpPr>
              <p:spPr bwMode="auto">
                <a:xfrm>
                  <a:off x="1969" y="3456"/>
                  <a:ext cx="137" cy="113"/>
                </a:xfrm>
                <a:prstGeom prst="rect">
                  <a:avLst/>
                </a:prstGeom>
                <a:noFill/>
                <a:ln w="4763" cap="rnd">
                  <a:solidFill>
                    <a:srgbClr val="000000"/>
                  </a:solidFill>
                  <a:miter lim="800000"/>
                  <a:headEnd/>
                  <a:tailEnd/>
                </a:ln>
              </p:spPr>
              <p:txBody>
                <a:bodyPr/>
                <a:lstStyle/>
                <a:p>
                  <a:endParaRPr lang="nb-NO" sz="1600" b="0">
                    <a:latin typeface="Calibri" pitchFamily="34" charset="0"/>
                  </a:endParaRPr>
                </a:p>
              </p:txBody>
            </p:sp>
          </p:grpSp>
          <p:sp>
            <p:nvSpPr>
              <p:cNvPr id="77615" name="Rectangle 893"/>
              <p:cNvSpPr>
                <a:spLocks noChangeArrowheads="1"/>
              </p:cNvSpPr>
              <p:nvPr/>
            </p:nvSpPr>
            <p:spPr bwMode="auto">
              <a:xfrm>
                <a:off x="2232" y="3209"/>
                <a:ext cx="81" cy="65"/>
              </a:xfrm>
              <a:prstGeom prst="rect">
                <a:avLst/>
              </a:prstGeom>
              <a:noFill/>
              <a:ln w="9525">
                <a:noFill/>
                <a:miter lim="800000"/>
                <a:headEnd/>
                <a:tailEnd/>
              </a:ln>
            </p:spPr>
            <p:txBody>
              <a:bodyPr wrap="none" lIns="0" tIns="0" rIns="0" bIns="0">
                <a:spAutoFit/>
              </a:bodyPr>
              <a:lstStyle/>
              <a:p>
                <a:r>
                  <a:rPr lang="en-GB" sz="600">
                    <a:solidFill>
                      <a:srgbClr val="000000"/>
                    </a:solidFill>
                    <a:latin typeface="Calibri" pitchFamily="34" charset="0"/>
                  </a:rPr>
                  <a:t>ECU</a:t>
                </a:r>
                <a:endParaRPr lang="en-GB" sz="1600" b="0">
                  <a:latin typeface="Calibri" pitchFamily="34" charset="0"/>
                </a:endParaRPr>
              </a:p>
            </p:txBody>
          </p:sp>
          <p:sp>
            <p:nvSpPr>
              <p:cNvPr id="77616" name="Line 894"/>
              <p:cNvSpPr>
                <a:spLocks noChangeShapeType="1"/>
              </p:cNvSpPr>
              <p:nvPr/>
            </p:nvSpPr>
            <p:spPr bwMode="auto">
              <a:xfrm>
                <a:off x="2296" y="3286"/>
                <a:ext cx="0" cy="67"/>
              </a:xfrm>
              <a:prstGeom prst="line">
                <a:avLst/>
              </a:prstGeom>
              <a:noFill/>
              <a:ln w="4763" cap="rnd">
                <a:solidFill>
                  <a:srgbClr val="000000"/>
                </a:solidFill>
                <a:round/>
                <a:headEnd/>
                <a:tailEnd/>
              </a:ln>
            </p:spPr>
            <p:txBody>
              <a:bodyPr/>
              <a:lstStyle/>
              <a:p>
                <a:endParaRPr lang="en-US"/>
              </a:p>
            </p:txBody>
          </p:sp>
          <p:grpSp>
            <p:nvGrpSpPr>
              <p:cNvPr id="77617" name="Group 895"/>
              <p:cNvGrpSpPr>
                <a:grpSpLocks/>
              </p:cNvGrpSpPr>
              <p:nvPr/>
            </p:nvGrpSpPr>
            <p:grpSpPr bwMode="auto">
              <a:xfrm>
                <a:off x="2456" y="3219"/>
                <a:ext cx="120" cy="83"/>
                <a:chOff x="2218" y="3478"/>
                <a:chExt cx="136" cy="113"/>
              </a:xfrm>
            </p:grpSpPr>
            <p:sp>
              <p:nvSpPr>
                <p:cNvPr id="77620" name="Rectangle 896"/>
                <p:cNvSpPr>
                  <a:spLocks noChangeArrowheads="1"/>
                </p:cNvSpPr>
                <p:nvPr/>
              </p:nvSpPr>
              <p:spPr bwMode="auto">
                <a:xfrm>
                  <a:off x="2218" y="3478"/>
                  <a:ext cx="136" cy="113"/>
                </a:xfrm>
                <a:prstGeom prst="rect">
                  <a:avLst/>
                </a:prstGeom>
                <a:solidFill>
                  <a:srgbClr val="BBE0E3"/>
                </a:solidFill>
                <a:ln w="9525">
                  <a:noFill/>
                  <a:miter lim="800000"/>
                  <a:headEnd/>
                  <a:tailEnd/>
                </a:ln>
              </p:spPr>
              <p:txBody>
                <a:bodyPr/>
                <a:lstStyle/>
                <a:p>
                  <a:endParaRPr lang="nb-NO" sz="1600" b="0">
                    <a:latin typeface="Calibri" pitchFamily="34" charset="0"/>
                  </a:endParaRPr>
                </a:p>
              </p:txBody>
            </p:sp>
            <p:sp>
              <p:nvSpPr>
                <p:cNvPr id="77621" name="Rectangle 897"/>
                <p:cNvSpPr>
                  <a:spLocks noChangeArrowheads="1"/>
                </p:cNvSpPr>
                <p:nvPr/>
              </p:nvSpPr>
              <p:spPr bwMode="auto">
                <a:xfrm>
                  <a:off x="2218" y="3478"/>
                  <a:ext cx="136" cy="113"/>
                </a:xfrm>
                <a:prstGeom prst="rect">
                  <a:avLst/>
                </a:prstGeom>
                <a:noFill/>
                <a:ln w="4763" cap="rnd">
                  <a:solidFill>
                    <a:srgbClr val="000000"/>
                  </a:solidFill>
                  <a:miter lim="800000"/>
                  <a:headEnd/>
                  <a:tailEnd/>
                </a:ln>
              </p:spPr>
              <p:txBody>
                <a:bodyPr/>
                <a:lstStyle/>
                <a:p>
                  <a:endParaRPr lang="nb-NO" sz="1600" b="0">
                    <a:latin typeface="Calibri" pitchFamily="34" charset="0"/>
                  </a:endParaRPr>
                </a:p>
              </p:txBody>
            </p:sp>
          </p:grpSp>
          <p:sp>
            <p:nvSpPr>
              <p:cNvPr id="77618" name="Rectangle 898"/>
              <p:cNvSpPr>
                <a:spLocks noChangeArrowheads="1"/>
              </p:cNvSpPr>
              <p:nvPr/>
            </p:nvSpPr>
            <p:spPr bwMode="auto">
              <a:xfrm>
                <a:off x="2453" y="3226"/>
                <a:ext cx="81" cy="65"/>
              </a:xfrm>
              <a:prstGeom prst="rect">
                <a:avLst/>
              </a:prstGeom>
              <a:noFill/>
              <a:ln w="9525">
                <a:noFill/>
                <a:miter lim="800000"/>
                <a:headEnd/>
                <a:tailEnd/>
              </a:ln>
            </p:spPr>
            <p:txBody>
              <a:bodyPr wrap="none" lIns="0" tIns="0" rIns="0" bIns="0">
                <a:spAutoFit/>
              </a:bodyPr>
              <a:lstStyle/>
              <a:p>
                <a:r>
                  <a:rPr lang="en-GB" sz="600">
                    <a:solidFill>
                      <a:srgbClr val="000000"/>
                    </a:solidFill>
                    <a:latin typeface="Calibri" pitchFamily="34" charset="0"/>
                  </a:rPr>
                  <a:t>ECU</a:t>
                </a:r>
                <a:endParaRPr lang="en-GB" sz="1600" b="0">
                  <a:latin typeface="Calibri" pitchFamily="34" charset="0"/>
                </a:endParaRPr>
              </a:p>
            </p:txBody>
          </p:sp>
          <p:sp>
            <p:nvSpPr>
              <p:cNvPr id="77619" name="Line 899"/>
              <p:cNvSpPr>
                <a:spLocks noChangeShapeType="1"/>
              </p:cNvSpPr>
              <p:nvPr/>
            </p:nvSpPr>
            <p:spPr bwMode="auto">
              <a:xfrm>
                <a:off x="2515" y="3302"/>
                <a:ext cx="0" cy="51"/>
              </a:xfrm>
              <a:prstGeom prst="line">
                <a:avLst/>
              </a:prstGeom>
              <a:noFill/>
              <a:ln w="4763" cap="rnd">
                <a:solidFill>
                  <a:srgbClr val="000000"/>
                </a:solidFill>
                <a:round/>
                <a:headEnd/>
                <a:tailEnd/>
              </a:ln>
            </p:spPr>
            <p:txBody>
              <a:bodyPr/>
              <a:lstStyle/>
              <a:p>
                <a:endParaRPr lang="en-US"/>
              </a:p>
            </p:txBody>
          </p:sp>
        </p:grpSp>
        <p:sp>
          <p:nvSpPr>
            <p:cNvPr id="76891" name="AutoShape 672"/>
            <p:cNvSpPr>
              <a:spLocks noChangeAspect="1" noChangeArrowheads="1" noTextEdit="1"/>
            </p:cNvSpPr>
            <p:nvPr/>
          </p:nvSpPr>
          <p:spPr bwMode="auto">
            <a:xfrm>
              <a:off x="613" y="2332"/>
              <a:ext cx="2250" cy="1189"/>
            </a:xfrm>
            <a:prstGeom prst="rect">
              <a:avLst/>
            </a:prstGeom>
            <a:noFill/>
            <a:ln w="38100">
              <a:solidFill>
                <a:srgbClr val="003399"/>
              </a:solidFill>
              <a:miter lim="800000"/>
              <a:headEnd/>
              <a:tailEnd/>
            </a:ln>
          </p:spPr>
          <p:txBody>
            <a:bodyPr/>
            <a:lstStyle/>
            <a:p>
              <a:endParaRPr lang="en-US"/>
            </a:p>
          </p:txBody>
        </p:sp>
        <p:sp>
          <p:nvSpPr>
            <p:cNvPr id="76892" name="Freeform 7"/>
            <p:cNvSpPr>
              <a:spLocks noEditPoints="1"/>
            </p:cNvSpPr>
            <p:nvPr/>
          </p:nvSpPr>
          <p:spPr bwMode="auto">
            <a:xfrm>
              <a:off x="4812" y="1940"/>
              <a:ext cx="31" cy="74"/>
            </a:xfrm>
            <a:custGeom>
              <a:avLst/>
              <a:gdLst>
                <a:gd name="T0" fmla="*/ 1664298796 w 40"/>
                <a:gd name="T1" fmla="*/ 1251289086 h 127"/>
                <a:gd name="T2" fmla="*/ 1664298796 w 40"/>
                <a:gd name="T3" fmla="*/ 1251289086 h 127"/>
                <a:gd name="T4" fmla="*/ 1664298796 w 40"/>
                <a:gd name="T5" fmla="*/ 1251289086 h 127"/>
                <a:gd name="T6" fmla="*/ 1664298796 w 40"/>
                <a:gd name="T7" fmla="*/ 1251289086 h 127"/>
                <a:gd name="T8" fmla="*/ 1664298796 w 40"/>
                <a:gd name="T9" fmla="*/ 1251289086 h 127"/>
                <a:gd name="T10" fmla="*/ 1664298796 w 40"/>
                <a:gd name="T11" fmla="*/ 1251289086 h 127"/>
                <a:gd name="T12" fmla="*/ 1664298796 w 40"/>
                <a:gd name="T13" fmla="*/ 1251289086 h 127"/>
                <a:gd name="T14" fmla="*/ 0 w 40"/>
                <a:gd name="T15" fmla="*/ 1251289086 h 127"/>
                <a:gd name="T16" fmla="*/ 1664298796 w 40"/>
                <a:gd name="T17" fmla="*/ 1251289086 h 127"/>
                <a:gd name="T18" fmla="*/ 0 w 40"/>
                <a:gd name="T19" fmla="*/ 1251289086 h 127"/>
                <a:gd name="T20" fmla="*/ 1664298796 w 40"/>
                <a:gd name="T21" fmla="*/ 0 h 127"/>
                <a:gd name="T22" fmla="*/ 1664298796 w 40"/>
                <a:gd name="T23" fmla="*/ 1251289086 h 127"/>
                <a:gd name="T24" fmla="*/ 0 w 40"/>
                <a:gd name="T25" fmla="*/ 1251289086 h 1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127"/>
                <a:gd name="T41" fmla="*/ 40 w 40"/>
                <a:gd name="T42" fmla="*/ 127 h 1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127">
                  <a:moveTo>
                    <a:pt x="13" y="94"/>
                  </a:moveTo>
                  <a:lnTo>
                    <a:pt x="13" y="34"/>
                  </a:lnTo>
                  <a:lnTo>
                    <a:pt x="27" y="34"/>
                  </a:lnTo>
                  <a:lnTo>
                    <a:pt x="27" y="94"/>
                  </a:lnTo>
                  <a:lnTo>
                    <a:pt x="13" y="94"/>
                  </a:lnTo>
                  <a:close/>
                  <a:moveTo>
                    <a:pt x="40" y="87"/>
                  </a:moveTo>
                  <a:lnTo>
                    <a:pt x="20" y="127"/>
                  </a:lnTo>
                  <a:lnTo>
                    <a:pt x="0" y="87"/>
                  </a:lnTo>
                  <a:lnTo>
                    <a:pt x="40" y="87"/>
                  </a:lnTo>
                  <a:close/>
                  <a:moveTo>
                    <a:pt x="0" y="41"/>
                  </a:moveTo>
                  <a:lnTo>
                    <a:pt x="20" y="0"/>
                  </a:lnTo>
                  <a:lnTo>
                    <a:pt x="40" y="41"/>
                  </a:lnTo>
                  <a:lnTo>
                    <a:pt x="0" y="41"/>
                  </a:lnTo>
                  <a:close/>
                </a:path>
              </a:pathLst>
            </a:custGeom>
            <a:solidFill>
              <a:srgbClr val="000000"/>
            </a:solidFill>
            <a:ln w="1588">
              <a:solidFill>
                <a:srgbClr val="000000"/>
              </a:solidFill>
              <a:bevel/>
              <a:headEnd/>
              <a:tailEnd/>
            </a:ln>
          </p:spPr>
          <p:txBody>
            <a:bodyPr/>
            <a:lstStyle/>
            <a:p>
              <a:endParaRPr lang="en-US"/>
            </a:p>
          </p:txBody>
        </p:sp>
        <p:sp>
          <p:nvSpPr>
            <p:cNvPr id="76893" name="Line 8"/>
            <p:cNvSpPr>
              <a:spLocks noChangeShapeType="1"/>
            </p:cNvSpPr>
            <p:nvPr/>
          </p:nvSpPr>
          <p:spPr bwMode="auto">
            <a:xfrm>
              <a:off x="4057" y="2014"/>
              <a:ext cx="830" cy="0"/>
            </a:xfrm>
            <a:prstGeom prst="line">
              <a:avLst/>
            </a:prstGeom>
            <a:noFill/>
            <a:ln w="42863">
              <a:solidFill>
                <a:srgbClr val="000000"/>
              </a:solidFill>
              <a:round/>
              <a:headEnd/>
              <a:tailEnd/>
            </a:ln>
          </p:spPr>
          <p:txBody>
            <a:bodyPr/>
            <a:lstStyle/>
            <a:p>
              <a:endParaRPr lang="en-US"/>
            </a:p>
          </p:txBody>
        </p:sp>
        <p:sp>
          <p:nvSpPr>
            <p:cNvPr id="76894" name="Freeform 9"/>
            <p:cNvSpPr>
              <a:spLocks noEditPoints="1"/>
            </p:cNvSpPr>
            <p:nvPr/>
          </p:nvSpPr>
          <p:spPr bwMode="auto">
            <a:xfrm>
              <a:off x="4536" y="1940"/>
              <a:ext cx="31" cy="75"/>
            </a:xfrm>
            <a:custGeom>
              <a:avLst/>
              <a:gdLst>
                <a:gd name="T0" fmla="*/ 1664298796 w 40"/>
                <a:gd name="T1" fmla="*/ 1268198398 h 127"/>
                <a:gd name="T2" fmla="*/ 1664298796 w 40"/>
                <a:gd name="T3" fmla="*/ 1268198398 h 127"/>
                <a:gd name="T4" fmla="*/ 1664298796 w 40"/>
                <a:gd name="T5" fmla="*/ 1268198398 h 127"/>
                <a:gd name="T6" fmla="*/ 1664298796 w 40"/>
                <a:gd name="T7" fmla="*/ 1268198398 h 127"/>
                <a:gd name="T8" fmla="*/ 1664298796 w 40"/>
                <a:gd name="T9" fmla="*/ 1268198398 h 127"/>
                <a:gd name="T10" fmla="*/ 1664298796 w 40"/>
                <a:gd name="T11" fmla="*/ 1268198398 h 127"/>
                <a:gd name="T12" fmla="*/ 1664298796 w 40"/>
                <a:gd name="T13" fmla="*/ 1268198398 h 127"/>
                <a:gd name="T14" fmla="*/ 0 w 40"/>
                <a:gd name="T15" fmla="*/ 1268198398 h 127"/>
                <a:gd name="T16" fmla="*/ 1664298796 w 40"/>
                <a:gd name="T17" fmla="*/ 1268198398 h 127"/>
                <a:gd name="T18" fmla="*/ 0 w 40"/>
                <a:gd name="T19" fmla="*/ 1268198398 h 127"/>
                <a:gd name="T20" fmla="*/ 1664298796 w 40"/>
                <a:gd name="T21" fmla="*/ 0 h 127"/>
                <a:gd name="T22" fmla="*/ 1664298796 w 40"/>
                <a:gd name="T23" fmla="*/ 1268198398 h 127"/>
                <a:gd name="T24" fmla="*/ 0 w 40"/>
                <a:gd name="T25" fmla="*/ 1268198398 h 1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127"/>
                <a:gd name="T41" fmla="*/ 40 w 40"/>
                <a:gd name="T42" fmla="*/ 127 h 1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127">
                  <a:moveTo>
                    <a:pt x="13" y="94"/>
                  </a:moveTo>
                  <a:lnTo>
                    <a:pt x="13" y="34"/>
                  </a:lnTo>
                  <a:lnTo>
                    <a:pt x="27" y="34"/>
                  </a:lnTo>
                  <a:lnTo>
                    <a:pt x="27" y="94"/>
                  </a:lnTo>
                  <a:lnTo>
                    <a:pt x="13" y="94"/>
                  </a:lnTo>
                  <a:close/>
                  <a:moveTo>
                    <a:pt x="40" y="87"/>
                  </a:moveTo>
                  <a:lnTo>
                    <a:pt x="20" y="127"/>
                  </a:lnTo>
                  <a:lnTo>
                    <a:pt x="0" y="87"/>
                  </a:lnTo>
                  <a:lnTo>
                    <a:pt x="40" y="87"/>
                  </a:lnTo>
                  <a:close/>
                  <a:moveTo>
                    <a:pt x="0" y="40"/>
                  </a:moveTo>
                  <a:lnTo>
                    <a:pt x="20" y="0"/>
                  </a:lnTo>
                  <a:lnTo>
                    <a:pt x="40" y="40"/>
                  </a:lnTo>
                  <a:lnTo>
                    <a:pt x="0" y="40"/>
                  </a:lnTo>
                  <a:close/>
                </a:path>
              </a:pathLst>
            </a:custGeom>
            <a:solidFill>
              <a:srgbClr val="000000"/>
            </a:solidFill>
            <a:ln w="1588">
              <a:solidFill>
                <a:srgbClr val="000000"/>
              </a:solidFill>
              <a:bevel/>
              <a:headEnd/>
              <a:tailEnd/>
            </a:ln>
          </p:spPr>
          <p:txBody>
            <a:bodyPr/>
            <a:lstStyle/>
            <a:p>
              <a:endParaRPr lang="en-US"/>
            </a:p>
          </p:txBody>
        </p:sp>
        <p:sp>
          <p:nvSpPr>
            <p:cNvPr id="76895" name="Freeform 10"/>
            <p:cNvSpPr>
              <a:spLocks noEditPoints="1"/>
            </p:cNvSpPr>
            <p:nvPr/>
          </p:nvSpPr>
          <p:spPr bwMode="auto">
            <a:xfrm>
              <a:off x="4125" y="1937"/>
              <a:ext cx="31" cy="76"/>
            </a:xfrm>
            <a:custGeom>
              <a:avLst/>
              <a:gdLst>
                <a:gd name="T0" fmla="*/ 1664298796 w 40"/>
                <a:gd name="T1" fmla="*/ 1285107710 h 127"/>
                <a:gd name="T2" fmla="*/ 1664298796 w 40"/>
                <a:gd name="T3" fmla="*/ 1285107710 h 127"/>
                <a:gd name="T4" fmla="*/ 1664298796 w 40"/>
                <a:gd name="T5" fmla="*/ 1285107710 h 127"/>
                <a:gd name="T6" fmla="*/ 1664298796 w 40"/>
                <a:gd name="T7" fmla="*/ 1285107710 h 127"/>
                <a:gd name="T8" fmla="*/ 1664298796 w 40"/>
                <a:gd name="T9" fmla="*/ 1285107710 h 127"/>
                <a:gd name="T10" fmla="*/ 1664298796 w 40"/>
                <a:gd name="T11" fmla="*/ 1285107710 h 127"/>
                <a:gd name="T12" fmla="*/ 1664298796 w 40"/>
                <a:gd name="T13" fmla="*/ 1285107710 h 127"/>
                <a:gd name="T14" fmla="*/ 0 w 40"/>
                <a:gd name="T15" fmla="*/ 1285107710 h 127"/>
                <a:gd name="T16" fmla="*/ 1664298796 w 40"/>
                <a:gd name="T17" fmla="*/ 1285107710 h 127"/>
                <a:gd name="T18" fmla="*/ 0 w 40"/>
                <a:gd name="T19" fmla="*/ 1285107710 h 127"/>
                <a:gd name="T20" fmla="*/ 1664298796 w 40"/>
                <a:gd name="T21" fmla="*/ 0 h 127"/>
                <a:gd name="T22" fmla="*/ 1664298796 w 40"/>
                <a:gd name="T23" fmla="*/ 1285107710 h 127"/>
                <a:gd name="T24" fmla="*/ 0 w 40"/>
                <a:gd name="T25" fmla="*/ 1285107710 h 1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127"/>
                <a:gd name="T41" fmla="*/ 40 w 40"/>
                <a:gd name="T42" fmla="*/ 127 h 1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127">
                  <a:moveTo>
                    <a:pt x="13" y="94"/>
                  </a:moveTo>
                  <a:lnTo>
                    <a:pt x="13" y="34"/>
                  </a:lnTo>
                  <a:lnTo>
                    <a:pt x="27" y="34"/>
                  </a:lnTo>
                  <a:lnTo>
                    <a:pt x="27" y="94"/>
                  </a:lnTo>
                  <a:lnTo>
                    <a:pt x="13" y="94"/>
                  </a:lnTo>
                  <a:close/>
                  <a:moveTo>
                    <a:pt x="40" y="87"/>
                  </a:moveTo>
                  <a:lnTo>
                    <a:pt x="20" y="127"/>
                  </a:lnTo>
                  <a:lnTo>
                    <a:pt x="0" y="87"/>
                  </a:lnTo>
                  <a:lnTo>
                    <a:pt x="40" y="87"/>
                  </a:lnTo>
                  <a:close/>
                  <a:moveTo>
                    <a:pt x="0" y="40"/>
                  </a:moveTo>
                  <a:lnTo>
                    <a:pt x="20" y="0"/>
                  </a:lnTo>
                  <a:lnTo>
                    <a:pt x="40" y="40"/>
                  </a:lnTo>
                  <a:lnTo>
                    <a:pt x="0" y="40"/>
                  </a:lnTo>
                  <a:close/>
                </a:path>
              </a:pathLst>
            </a:custGeom>
            <a:solidFill>
              <a:srgbClr val="000000"/>
            </a:solidFill>
            <a:ln w="1588">
              <a:solidFill>
                <a:srgbClr val="000000"/>
              </a:solidFill>
              <a:bevel/>
              <a:headEnd/>
              <a:tailEnd/>
            </a:ln>
          </p:spPr>
          <p:txBody>
            <a:bodyPr/>
            <a:lstStyle/>
            <a:p>
              <a:endParaRPr lang="en-US"/>
            </a:p>
          </p:txBody>
        </p:sp>
        <p:grpSp>
          <p:nvGrpSpPr>
            <p:cNvPr id="76896" name="Group 11"/>
            <p:cNvGrpSpPr>
              <a:grpSpLocks/>
            </p:cNvGrpSpPr>
            <p:nvPr/>
          </p:nvGrpSpPr>
          <p:grpSpPr bwMode="auto">
            <a:xfrm>
              <a:off x="4724" y="1718"/>
              <a:ext cx="309" cy="231"/>
              <a:chOff x="5114" y="879"/>
              <a:chExt cx="399" cy="392"/>
            </a:xfrm>
          </p:grpSpPr>
          <p:sp>
            <p:nvSpPr>
              <p:cNvPr id="77359" name="Rectangle 12"/>
              <p:cNvSpPr>
                <a:spLocks noChangeArrowheads="1"/>
              </p:cNvSpPr>
              <p:nvPr/>
            </p:nvSpPr>
            <p:spPr bwMode="auto">
              <a:xfrm>
                <a:off x="5114" y="879"/>
                <a:ext cx="399" cy="392"/>
              </a:xfrm>
              <a:prstGeom prst="rect">
                <a:avLst/>
              </a:prstGeom>
              <a:solidFill>
                <a:srgbClr val="FFFFFF"/>
              </a:solidFill>
              <a:ln w="9525">
                <a:noFill/>
                <a:miter lim="800000"/>
                <a:headEnd/>
                <a:tailEnd/>
              </a:ln>
            </p:spPr>
            <p:txBody>
              <a:bodyPr/>
              <a:lstStyle/>
              <a:p>
                <a:endParaRPr lang="nb-NO" sz="1600" b="0">
                  <a:latin typeface="Calibri" pitchFamily="34" charset="0"/>
                </a:endParaRPr>
              </a:p>
            </p:txBody>
          </p:sp>
          <p:sp>
            <p:nvSpPr>
              <p:cNvPr id="77360" name="Rectangle 13"/>
              <p:cNvSpPr>
                <a:spLocks noChangeArrowheads="1"/>
              </p:cNvSpPr>
              <p:nvPr/>
            </p:nvSpPr>
            <p:spPr bwMode="auto">
              <a:xfrm>
                <a:off x="5114" y="879"/>
                <a:ext cx="399" cy="392"/>
              </a:xfrm>
              <a:prstGeom prst="rect">
                <a:avLst/>
              </a:prstGeom>
              <a:noFill/>
              <a:ln w="4763" cap="rnd">
                <a:solidFill>
                  <a:srgbClr val="000000"/>
                </a:solidFill>
                <a:round/>
                <a:headEnd/>
                <a:tailEnd/>
              </a:ln>
            </p:spPr>
            <p:txBody>
              <a:bodyPr/>
              <a:lstStyle/>
              <a:p>
                <a:endParaRPr lang="nb-NO" sz="1600" b="0">
                  <a:latin typeface="Calibri" pitchFamily="34" charset="0"/>
                </a:endParaRPr>
              </a:p>
            </p:txBody>
          </p:sp>
          <p:sp>
            <p:nvSpPr>
              <p:cNvPr id="77361" name="Rectangle 14"/>
              <p:cNvSpPr>
                <a:spLocks noChangeArrowheads="1"/>
              </p:cNvSpPr>
              <p:nvPr/>
            </p:nvSpPr>
            <p:spPr bwMode="auto">
              <a:xfrm>
                <a:off x="5218" y="1182"/>
                <a:ext cx="197" cy="66"/>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7362" name="Rectangle 15"/>
              <p:cNvSpPr>
                <a:spLocks noChangeArrowheads="1"/>
              </p:cNvSpPr>
              <p:nvPr/>
            </p:nvSpPr>
            <p:spPr bwMode="auto">
              <a:xfrm>
                <a:off x="5218" y="1182"/>
                <a:ext cx="197" cy="66"/>
              </a:xfrm>
              <a:prstGeom prst="rect">
                <a:avLst/>
              </a:prstGeom>
              <a:noFill/>
              <a:ln w="1588" cap="rnd">
                <a:solidFill>
                  <a:srgbClr val="000000"/>
                </a:solidFill>
                <a:round/>
                <a:headEnd/>
                <a:tailEnd/>
              </a:ln>
            </p:spPr>
            <p:txBody>
              <a:bodyPr/>
              <a:lstStyle/>
              <a:p>
                <a:endParaRPr lang="nb-NO" sz="1600" b="0">
                  <a:latin typeface="Calibri" pitchFamily="34" charset="0"/>
                </a:endParaRPr>
              </a:p>
            </p:txBody>
          </p:sp>
          <p:sp>
            <p:nvSpPr>
              <p:cNvPr id="77363" name="Rectangle 16"/>
              <p:cNvSpPr>
                <a:spLocks noChangeArrowheads="1"/>
              </p:cNvSpPr>
              <p:nvPr/>
            </p:nvSpPr>
            <p:spPr bwMode="auto">
              <a:xfrm>
                <a:off x="5218" y="1086"/>
                <a:ext cx="197" cy="62"/>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7364" name="Rectangle 17"/>
              <p:cNvSpPr>
                <a:spLocks noChangeArrowheads="1"/>
              </p:cNvSpPr>
              <p:nvPr/>
            </p:nvSpPr>
            <p:spPr bwMode="auto">
              <a:xfrm>
                <a:off x="5218" y="1086"/>
                <a:ext cx="197" cy="62"/>
              </a:xfrm>
              <a:prstGeom prst="rect">
                <a:avLst/>
              </a:prstGeom>
              <a:noFill/>
              <a:ln w="1588" cap="rnd">
                <a:solidFill>
                  <a:srgbClr val="000000"/>
                </a:solidFill>
                <a:round/>
                <a:headEnd/>
                <a:tailEnd/>
              </a:ln>
            </p:spPr>
            <p:txBody>
              <a:bodyPr/>
              <a:lstStyle/>
              <a:p>
                <a:endParaRPr lang="nb-NO" sz="1600" b="0">
                  <a:latin typeface="Calibri" pitchFamily="34" charset="0"/>
                </a:endParaRPr>
              </a:p>
            </p:txBody>
          </p:sp>
          <p:sp>
            <p:nvSpPr>
              <p:cNvPr id="77365" name="Rectangle 18"/>
              <p:cNvSpPr>
                <a:spLocks noChangeArrowheads="1"/>
              </p:cNvSpPr>
              <p:nvPr/>
            </p:nvSpPr>
            <p:spPr bwMode="auto">
              <a:xfrm>
                <a:off x="5133" y="1028"/>
                <a:ext cx="55" cy="220"/>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7366" name="Rectangle 19"/>
              <p:cNvSpPr>
                <a:spLocks noChangeArrowheads="1"/>
              </p:cNvSpPr>
              <p:nvPr/>
            </p:nvSpPr>
            <p:spPr bwMode="auto">
              <a:xfrm>
                <a:off x="5133" y="1028"/>
                <a:ext cx="55" cy="220"/>
              </a:xfrm>
              <a:prstGeom prst="rect">
                <a:avLst/>
              </a:prstGeom>
              <a:noFill/>
              <a:ln w="1588" cap="rnd">
                <a:solidFill>
                  <a:srgbClr val="000000"/>
                </a:solidFill>
                <a:round/>
                <a:headEnd/>
                <a:tailEnd/>
              </a:ln>
            </p:spPr>
            <p:txBody>
              <a:bodyPr/>
              <a:lstStyle/>
              <a:p>
                <a:endParaRPr lang="nb-NO" sz="1600" b="0">
                  <a:latin typeface="Calibri" pitchFamily="34" charset="0"/>
                </a:endParaRPr>
              </a:p>
            </p:txBody>
          </p:sp>
          <p:sp>
            <p:nvSpPr>
              <p:cNvPr id="77367" name="Line 20"/>
              <p:cNvSpPr>
                <a:spLocks noChangeShapeType="1"/>
              </p:cNvSpPr>
              <p:nvPr/>
            </p:nvSpPr>
            <p:spPr bwMode="auto">
              <a:xfrm>
                <a:off x="5198" y="1218"/>
                <a:ext cx="10" cy="0"/>
              </a:xfrm>
              <a:prstGeom prst="line">
                <a:avLst/>
              </a:prstGeom>
              <a:noFill/>
              <a:ln w="3175" cap="rnd">
                <a:solidFill>
                  <a:srgbClr val="000000"/>
                </a:solidFill>
                <a:round/>
                <a:headEnd/>
                <a:tailEnd/>
              </a:ln>
            </p:spPr>
            <p:txBody>
              <a:bodyPr/>
              <a:lstStyle/>
              <a:p>
                <a:endParaRPr lang="en-US"/>
              </a:p>
            </p:txBody>
          </p:sp>
          <p:sp>
            <p:nvSpPr>
              <p:cNvPr id="77368" name="Freeform 21"/>
              <p:cNvSpPr>
                <a:spLocks/>
              </p:cNvSpPr>
              <p:nvPr/>
            </p:nvSpPr>
            <p:spPr bwMode="auto">
              <a:xfrm>
                <a:off x="5193" y="1215"/>
                <a:ext cx="7" cy="7"/>
              </a:xfrm>
              <a:custGeom>
                <a:avLst/>
                <a:gdLst>
                  <a:gd name="T0" fmla="*/ 0 w 249"/>
                  <a:gd name="T1" fmla="*/ 0 h 249"/>
                  <a:gd name="T2" fmla="*/ 0 w 249"/>
                  <a:gd name="T3" fmla="*/ 0 h 249"/>
                  <a:gd name="T4" fmla="*/ 0 w 249"/>
                  <a:gd name="T5" fmla="*/ 0 h 249"/>
                  <a:gd name="T6" fmla="*/ 0 w 249"/>
                  <a:gd name="T7" fmla="*/ 0 h 249"/>
                  <a:gd name="T8" fmla="*/ 0 w 249"/>
                  <a:gd name="T9" fmla="*/ 0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p>
            </p:txBody>
          </p:sp>
          <p:sp>
            <p:nvSpPr>
              <p:cNvPr id="77369" name="Freeform 22"/>
              <p:cNvSpPr>
                <a:spLocks/>
              </p:cNvSpPr>
              <p:nvPr/>
            </p:nvSpPr>
            <p:spPr bwMode="auto">
              <a:xfrm>
                <a:off x="5206" y="1215"/>
                <a:ext cx="7" cy="7"/>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4"/>
                    </a:moveTo>
                    <a:lnTo>
                      <a:pt x="0" y="249"/>
                    </a:lnTo>
                    <a:cubicBezTo>
                      <a:pt x="39" y="171"/>
                      <a:pt x="39" y="78"/>
                      <a:pt x="0" y="0"/>
                    </a:cubicBezTo>
                    <a:lnTo>
                      <a:pt x="250" y="124"/>
                    </a:lnTo>
                    <a:close/>
                  </a:path>
                </a:pathLst>
              </a:custGeom>
              <a:solidFill>
                <a:srgbClr val="000000"/>
              </a:solidFill>
              <a:ln w="0">
                <a:solidFill>
                  <a:srgbClr val="000000"/>
                </a:solidFill>
                <a:round/>
                <a:headEnd/>
                <a:tailEnd/>
              </a:ln>
            </p:spPr>
            <p:txBody>
              <a:bodyPr/>
              <a:lstStyle/>
              <a:p>
                <a:endParaRPr lang="en-US"/>
              </a:p>
            </p:txBody>
          </p:sp>
          <p:sp>
            <p:nvSpPr>
              <p:cNvPr id="77370" name="Line 23"/>
              <p:cNvSpPr>
                <a:spLocks noChangeShapeType="1"/>
              </p:cNvSpPr>
              <p:nvPr/>
            </p:nvSpPr>
            <p:spPr bwMode="auto">
              <a:xfrm>
                <a:off x="5198" y="1113"/>
                <a:ext cx="10" cy="0"/>
              </a:xfrm>
              <a:prstGeom prst="line">
                <a:avLst/>
              </a:prstGeom>
              <a:noFill/>
              <a:ln w="3175" cap="rnd">
                <a:solidFill>
                  <a:srgbClr val="000000"/>
                </a:solidFill>
                <a:round/>
                <a:headEnd/>
                <a:tailEnd/>
              </a:ln>
            </p:spPr>
            <p:txBody>
              <a:bodyPr/>
              <a:lstStyle/>
              <a:p>
                <a:endParaRPr lang="en-US"/>
              </a:p>
            </p:txBody>
          </p:sp>
          <p:sp>
            <p:nvSpPr>
              <p:cNvPr id="77371" name="Freeform 24"/>
              <p:cNvSpPr>
                <a:spLocks/>
              </p:cNvSpPr>
              <p:nvPr/>
            </p:nvSpPr>
            <p:spPr bwMode="auto">
              <a:xfrm>
                <a:off x="5193" y="1109"/>
                <a:ext cx="7" cy="7"/>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p>
            </p:txBody>
          </p:sp>
          <p:sp>
            <p:nvSpPr>
              <p:cNvPr id="77372" name="Freeform 25"/>
              <p:cNvSpPr>
                <a:spLocks/>
              </p:cNvSpPr>
              <p:nvPr/>
            </p:nvSpPr>
            <p:spPr bwMode="auto">
              <a:xfrm>
                <a:off x="5206" y="1109"/>
                <a:ext cx="7" cy="7"/>
              </a:xfrm>
              <a:custGeom>
                <a:avLst/>
                <a:gdLst>
                  <a:gd name="T0" fmla="*/ 0 w 250"/>
                  <a:gd name="T1" fmla="*/ 0 h 250"/>
                  <a:gd name="T2" fmla="*/ 0 w 250"/>
                  <a:gd name="T3" fmla="*/ 0 h 250"/>
                  <a:gd name="T4" fmla="*/ 0 w 250"/>
                  <a:gd name="T5" fmla="*/ 0 h 250"/>
                  <a:gd name="T6" fmla="*/ 0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250" y="125"/>
                    </a:moveTo>
                    <a:lnTo>
                      <a:pt x="0" y="250"/>
                    </a:lnTo>
                    <a:cubicBezTo>
                      <a:pt x="39" y="171"/>
                      <a:pt x="39" y="79"/>
                      <a:pt x="0" y="0"/>
                    </a:cubicBezTo>
                    <a:lnTo>
                      <a:pt x="250" y="125"/>
                    </a:lnTo>
                    <a:close/>
                  </a:path>
                </a:pathLst>
              </a:custGeom>
              <a:solidFill>
                <a:srgbClr val="000000"/>
              </a:solidFill>
              <a:ln w="0">
                <a:solidFill>
                  <a:srgbClr val="000000"/>
                </a:solidFill>
                <a:round/>
                <a:headEnd/>
                <a:tailEnd/>
              </a:ln>
            </p:spPr>
            <p:txBody>
              <a:bodyPr/>
              <a:lstStyle/>
              <a:p>
                <a:endParaRPr lang="en-US"/>
              </a:p>
            </p:txBody>
          </p:sp>
          <p:sp>
            <p:nvSpPr>
              <p:cNvPr id="77373" name="Rectangle 26"/>
              <p:cNvSpPr>
                <a:spLocks noChangeArrowheads="1"/>
              </p:cNvSpPr>
              <p:nvPr/>
            </p:nvSpPr>
            <p:spPr bwMode="auto">
              <a:xfrm>
                <a:off x="5258" y="1085"/>
                <a:ext cx="13" cy="30"/>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N</a:t>
                </a:r>
                <a:endParaRPr lang="en-US" sz="1600" b="0">
                  <a:latin typeface="Calibri" pitchFamily="34" charset="0"/>
                </a:endParaRPr>
              </a:p>
            </p:txBody>
          </p:sp>
          <p:sp>
            <p:nvSpPr>
              <p:cNvPr id="77374" name="Rectangle 27"/>
              <p:cNvSpPr>
                <a:spLocks noChangeArrowheads="1"/>
              </p:cNvSpPr>
              <p:nvPr/>
            </p:nvSpPr>
            <p:spPr bwMode="auto">
              <a:xfrm>
                <a:off x="5273" y="1084"/>
                <a:ext cx="86" cy="29"/>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etworking </a:t>
                </a:r>
                <a:endParaRPr lang="en-US" sz="1600" b="0">
                  <a:latin typeface="Calibri" pitchFamily="34" charset="0"/>
                </a:endParaRPr>
              </a:p>
            </p:txBody>
          </p:sp>
          <p:sp>
            <p:nvSpPr>
              <p:cNvPr id="77375" name="Rectangle 28"/>
              <p:cNvSpPr>
                <a:spLocks noChangeArrowheads="1"/>
              </p:cNvSpPr>
              <p:nvPr/>
            </p:nvSpPr>
            <p:spPr bwMode="auto">
              <a:xfrm>
                <a:off x="5255" y="1110"/>
                <a:ext cx="18" cy="30"/>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&amp; </a:t>
                </a:r>
                <a:endParaRPr lang="en-US" sz="1600" b="0">
                  <a:latin typeface="Calibri" pitchFamily="34" charset="0"/>
                </a:endParaRPr>
              </a:p>
            </p:txBody>
          </p:sp>
          <p:sp>
            <p:nvSpPr>
              <p:cNvPr id="77376" name="Rectangle 29"/>
              <p:cNvSpPr>
                <a:spLocks noChangeArrowheads="1"/>
              </p:cNvSpPr>
              <p:nvPr/>
            </p:nvSpPr>
            <p:spPr bwMode="auto">
              <a:xfrm>
                <a:off x="5277" y="1110"/>
                <a:ext cx="78" cy="28"/>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Transport</a:t>
                </a:r>
                <a:endParaRPr lang="en-US" sz="1600" b="0">
                  <a:latin typeface="Calibri" pitchFamily="34" charset="0"/>
                </a:endParaRPr>
              </a:p>
            </p:txBody>
          </p:sp>
          <p:sp>
            <p:nvSpPr>
              <p:cNvPr id="77377" name="Rectangle 30"/>
              <p:cNvSpPr>
                <a:spLocks noChangeArrowheads="1"/>
              </p:cNvSpPr>
              <p:nvPr/>
            </p:nvSpPr>
            <p:spPr bwMode="auto">
              <a:xfrm>
                <a:off x="5279" y="1173"/>
                <a:ext cx="56" cy="29"/>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Access </a:t>
                </a:r>
                <a:endParaRPr lang="en-US" sz="1600" b="0">
                  <a:latin typeface="Calibri" pitchFamily="34" charset="0"/>
                </a:endParaRPr>
              </a:p>
            </p:txBody>
          </p:sp>
          <p:sp>
            <p:nvSpPr>
              <p:cNvPr id="77378" name="Rectangle 31"/>
              <p:cNvSpPr>
                <a:spLocks noChangeArrowheads="1"/>
              </p:cNvSpPr>
              <p:nvPr/>
            </p:nvSpPr>
            <p:spPr bwMode="auto">
              <a:xfrm>
                <a:off x="5247" y="1202"/>
                <a:ext cx="103" cy="28"/>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Technologies</a:t>
                </a:r>
                <a:endParaRPr lang="en-US" sz="1600" b="0">
                  <a:latin typeface="Calibri" pitchFamily="34" charset="0"/>
                </a:endParaRPr>
              </a:p>
            </p:txBody>
          </p:sp>
          <p:sp>
            <p:nvSpPr>
              <p:cNvPr id="77379" name="Rectangle 32"/>
              <p:cNvSpPr>
                <a:spLocks noChangeArrowheads="1"/>
              </p:cNvSpPr>
              <p:nvPr/>
            </p:nvSpPr>
            <p:spPr bwMode="auto">
              <a:xfrm>
                <a:off x="5374" y="1106"/>
                <a:ext cx="8" cy="16"/>
              </a:xfrm>
              <a:prstGeom prst="rect">
                <a:avLst/>
              </a:prstGeom>
              <a:noFill/>
              <a:ln w="9525">
                <a:noFill/>
                <a:miter lim="800000"/>
                <a:headEnd/>
                <a:tailEnd/>
              </a:ln>
            </p:spPr>
            <p:txBody>
              <a:bodyPr wrap="none" lIns="0" tIns="0" rIns="0" bIns="0">
                <a:spAutoFit/>
              </a:bodyPr>
              <a:lstStyle/>
              <a:p>
                <a:r>
                  <a:rPr lang="en-US" sz="100" b="0">
                    <a:solidFill>
                      <a:srgbClr val="000000"/>
                    </a:solidFill>
                    <a:latin typeface="Calibri" pitchFamily="34" charset="0"/>
                  </a:rPr>
                  <a:t>...</a:t>
                </a:r>
                <a:endParaRPr lang="en-US" sz="1600" b="0">
                  <a:latin typeface="Calibri" pitchFamily="34" charset="0"/>
                </a:endParaRPr>
              </a:p>
            </p:txBody>
          </p:sp>
          <p:sp>
            <p:nvSpPr>
              <p:cNvPr id="77380" name="Rectangle 33"/>
              <p:cNvSpPr>
                <a:spLocks noChangeArrowheads="1"/>
              </p:cNvSpPr>
              <p:nvPr/>
            </p:nvSpPr>
            <p:spPr bwMode="auto">
              <a:xfrm rot="-5400000">
                <a:off x="5154" y="1171"/>
                <a:ext cx="22" cy="23"/>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M</a:t>
                </a:r>
                <a:endParaRPr lang="en-US" sz="1600" b="0">
                  <a:latin typeface="Calibri" pitchFamily="34" charset="0"/>
                </a:endParaRPr>
              </a:p>
            </p:txBody>
          </p:sp>
          <p:sp>
            <p:nvSpPr>
              <p:cNvPr id="77381" name="Rectangle 34"/>
              <p:cNvSpPr>
                <a:spLocks noChangeArrowheads="1"/>
              </p:cNvSpPr>
              <p:nvPr/>
            </p:nvSpPr>
            <p:spPr bwMode="auto">
              <a:xfrm rot="-5400000">
                <a:off x="5158" y="1162"/>
                <a:ext cx="13" cy="23"/>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a</a:t>
                </a:r>
                <a:endParaRPr lang="en-US" sz="1600" b="0">
                  <a:latin typeface="Calibri" pitchFamily="34" charset="0"/>
                </a:endParaRPr>
              </a:p>
            </p:txBody>
          </p:sp>
          <p:sp>
            <p:nvSpPr>
              <p:cNvPr id="77382" name="Rectangle 35"/>
              <p:cNvSpPr>
                <a:spLocks noChangeArrowheads="1"/>
              </p:cNvSpPr>
              <p:nvPr/>
            </p:nvSpPr>
            <p:spPr bwMode="auto">
              <a:xfrm rot="-5400000">
                <a:off x="5158" y="1148"/>
                <a:ext cx="14" cy="23"/>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n</a:t>
                </a:r>
                <a:endParaRPr lang="en-US" sz="1600" b="0">
                  <a:latin typeface="Calibri" pitchFamily="34" charset="0"/>
                </a:endParaRPr>
              </a:p>
            </p:txBody>
          </p:sp>
          <p:sp>
            <p:nvSpPr>
              <p:cNvPr id="77383" name="Rectangle 36"/>
              <p:cNvSpPr>
                <a:spLocks noChangeArrowheads="1"/>
              </p:cNvSpPr>
              <p:nvPr/>
            </p:nvSpPr>
            <p:spPr bwMode="auto">
              <a:xfrm rot="-5400000">
                <a:off x="5158" y="1137"/>
                <a:ext cx="13" cy="23"/>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a</a:t>
                </a:r>
                <a:endParaRPr lang="en-US" sz="1600" b="0">
                  <a:latin typeface="Calibri" pitchFamily="34" charset="0"/>
                </a:endParaRPr>
              </a:p>
            </p:txBody>
          </p:sp>
          <p:sp>
            <p:nvSpPr>
              <p:cNvPr id="77384" name="Rectangle 37"/>
              <p:cNvSpPr>
                <a:spLocks noChangeArrowheads="1"/>
              </p:cNvSpPr>
              <p:nvPr/>
            </p:nvSpPr>
            <p:spPr bwMode="auto">
              <a:xfrm rot="-5400000">
                <a:off x="5158" y="1122"/>
                <a:ext cx="12" cy="23"/>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g</a:t>
                </a:r>
                <a:endParaRPr lang="en-US" sz="1600" b="0">
                  <a:latin typeface="Calibri" pitchFamily="34" charset="0"/>
                </a:endParaRPr>
              </a:p>
            </p:txBody>
          </p:sp>
          <p:sp>
            <p:nvSpPr>
              <p:cNvPr id="77385" name="Rectangle 38"/>
              <p:cNvSpPr>
                <a:spLocks noChangeArrowheads="1"/>
              </p:cNvSpPr>
              <p:nvPr/>
            </p:nvSpPr>
            <p:spPr bwMode="auto">
              <a:xfrm rot="-5400000">
                <a:off x="5158" y="1110"/>
                <a:ext cx="13" cy="23"/>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e</a:t>
                </a:r>
                <a:endParaRPr lang="en-US" sz="1600" b="0">
                  <a:latin typeface="Calibri" pitchFamily="34" charset="0"/>
                </a:endParaRPr>
              </a:p>
            </p:txBody>
          </p:sp>
          <p:sp>
            <p:nvSpPr>
              <p:cNvPr id="77386" name="Rectangle 39"/>
              <p:cNvSpPr>
                <a:spLocks noChangeArrowheads="1"/>
              </p:cNvSpPr>
              <p:nvPr/>
            </p:nvSpPr>
            <p:spPr bwMode="auto">
              <a:xfrm rot="-5400000">
                <a:off x="5154" y="1095"/>
                <a:ext cx="21" cy="23"/>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m</a:t>
                </a:r>
                <a:endParaRPr lang="en-US" sz="1600" b="0">
                  <a:latin typeface="Calibri" pitchFamily="34" charset="0"/>
                </a:endParaRPr>
              </a:p>
            </p:txBody>
          </p:sp>
          <p:sp>
            <p:nvSpPr>
              <p:cNvPr id="77387" name="Rectangle 40"/>
              <p:cNvSpPr>
                <a:spLocks noChangeArrowheads="1"/>
              </p:cNvSpPr>
              <p:nvPr/>
            </p:nvSpPr>
            <p:spPr bwMode="auto">
              <a:xfrm rot="-5400000">
                <a:off x="5158" y="1080"/>
                <a:ext cx="13" cy="23"/>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e</a:t>
                </a:r>
                <a:endParaRPr lang="en-US" sz="1600" b="0">
                  <a:latin typeface="Calibri" pitchFamily="34" charset="0"/>
                </a:endParaRPr>
              </a:p>
            </p:txBody>
          </p:sp>
          <p:sp>
            <p:nvSpPr>
              <p:cNvPr id="77388" name="Rectangle 41"/>
              <p:cNvSpPr>
                <a:spLocks noChangeArrowheads="1"/>
              </p:cNvSpPr>
              <p:nvPr/>
            </p:nvSpPr>
            <p:spPr bwMode="auto">
              <a:xfrm rot="-5400000">
                <a:off x="5158" y="1066"/>
                <a:ext cx="14" cy="23"/>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n</a:t>
                </a:r>
                <a:endParaRPr lang="en-US" sz="1600" b="0">
                  <a:latin typeface="Calibri" pitchFamily="34" charset="0"/>
                </a:endParaRPr>
              </a:p>
            </p:txBody>
          </p:sp>
          <p:sp>
            <p:nvSpPr>
              <p:cNvPr id="77389" name="Rectangle 42"/>
              <p:cNvSpPr>
                <a:spLocks noChangeArrowheads="1"/>
              </p:cNvSpPr>
              <p:nvPr/>
            </p:nvSpPr>
            <p:spPr bwMode="auto">
              <a:xfrm rot="-5400000">
                <a:off x="5160" y="1058"/>
                <a:ext cx="9" cy="23"/>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t</a:t>
                </a:r>
                <a:endParaRPr lang="en-US" sz="1600" b="0">
                  <a:latin typeface="Calibri" pitchFamily="34" charset="0"/>
                </a:endParaRPr>
              </a:p>
            </p:txBody>
          </p:sp>
          <p:sp>
            <p:nvSpPr>
              <p:cNvPr id="77390" name="Rectangle 43"/>
              <p:cNvSpPr>
                <a:spLocks noChangeArrowheads="1"/>
              </p:cNvSpPr>
              <p:nvPr/>
            </p:nvSpPr>
            <p:spPr bwMode="auto">
              <a:xfrm>
                <a:off x="5219" y="1217"/>
                <a:ext cx="69" cy="28"/>
              </a:xfrm>
              <a:prstGeom prst="rect">
                <a:avLst/>
              </a:prstGeom>
              <a:noFill/>
              <a:ln w="9525">
                <a:noFill/>
                <a:miter lim="800000"/>
                <a:headEnd/>
                <a:tailEnd/>
              </a:ln>
            </p:spPr>
            <p:txBody>
              <a:bodyPr wrap="none" lIns="0" tIns="0" rIns="0" bIns="0">
                <a:spAutoFit/>
              </a:bodyPr>
              <a:lstStyle/>
              <a:p>
                <a:r>
                  <a:rPr lang="en-US" sz="200">
                    <a:solidFill>
                      <a:srgbClr val="000000"/>
                    </a:solidFill>
                    <a:latin typeface="Calibri" pitchFamily="34" charset="0"/>
                  </a:rPr>
                  <a:t>Ethernet</a:t>
                </a:r>
                <a:endParaRPr lang="en-US" sz="1600" b="0">
                  <a:latin typeface="Calibri" pitchFamily="34" charset="0"/>
                </a:endParaRPr>
              </a:p>
            </p:txBody>
          </p:sp>
          <p:sp>
            <p:nvSpPr>
              <p:cNvPr id="77391" name="Rectangle 44"/>
              <p:cNvSpPr>
                <a:spLocks noChangeArrowheads="1"/>
              </p:cNvSpPr>
              <p:nvPr/>
            </p:nvSpPr>
            <p:spPr bwMode="auto">
              <a:xfrm>
                <a:off x="5445" y="1036"/>
                <a:ext cx="53" cy="212"/>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7392" name="Rectangle 45"/>
              <p:cNvSpPr>
                <a:spLocks noChangeArrowheads="1"/>
              </p:cNvSpPr>
              <p:nvPr/>
            </p:nvSpPr>
            <p:spPr bwMode="auto">
              <a:xfrm>
                <a:off x="5445" y="1036"/>
                <a:ext cx="53" cy="212"/>
              </a:xfrm>
              <a:prstGeom prst="rect">
                <a:avLst/>
              </a:prstGeom>
              <a:noFill/>
              <a:ln w="1588" cap="rnd">
                <a:solidFill>
                  <a:srgbClr val="000000"/>
                </a:solidFill>
                <a:round/>
                <a:headEnd/>
                <a:tailEnd/>
              </a:ln>
            </p:spPr>
            <p:txBody>
              <a:bodyPr/>
              <a:lstStyle/>
              <a:p>
                <a:endParaRPr lang="nb-NO" sz="1600" b="0">
                  <a:latin typeface="Calibri" pitchFamily="34" charset="0"/>
                </a:endParaRPr>
              </a:p>
            </p:txBody>
          </p:sp>
          <p:sp>
            <p:nvSpPr>
              <p:cNvPr id="77393" name="Rectangle 46"/>
              <p:cNvSpPr>
                <a:spLocks noChangeArrowheads="1"/>
              </p:cNvSpPr>
              <p:nvPr/>
            </p:nvSpPr>
            <p:spPr bwMode="auto">
              <a:xfrm rot="-5400000">
                <a:off x="5467" y="1159"/>
                <a:ext cx="13" cy="23"/>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S</a:t>
                </a:r>
                <a:endParaRPr lang="en-US" sz="1600" b="0">
                  <a:latin typeface="Calibri" pitchFamily="34" charset="0"/>
                </a:endParaRPr>
              </a:p>
            </p:txBody>
          </p:sp>
          <p:sp>
            <p:nvSpPr>
              <p:cNvPr id="77394" name="Rectangle 47"/>
              <p:cNvSpPr>
                <a:spLocks noChangeArrowheads="1"/>
              </p:cNvSpPr>
              <p:nvPr/>
            </p:nvSpPr>
            <p:spPr bwMode="auto">
              <a:xfrm rot="-5400000">
                <a:off x="5466" y="1144"/>
                <a:ext cx="12" cy="22"/>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e</a:t>
                </a:r>
                <a:endParaRPr lang="en-US" sz="1600" b="0">
                  <a:latin typeface="Calibri" pitchFamily="34" charset="0"/>
                </a:endParaRPr>
              </a:p>
            </p:txBody>
          </p:sp>
          <p:sp>
            <p:nvSpPr>
              <p:cNvPr id="77395" name="Rectangle 48"/>
              <p:cNvSpPr>
                <a:spLocks noChangeArrowheads="1"/>
              </p:cNvSpPr>
              <p:nvPr/>
            </p:nvSpPr>
            <p:spPr bwMode="auto">
              <a:xfrm rot="-5400000">
                <a:off x="5468" y="1131"/>
                <a:ext cx="11" cy="23"/>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c</a:t>
                </a:r>
                <a:endParaRPr lang="en-US" sz="1600" b="0">
                  <a:latin typeface="Calibri" pitchFamily="34" charset="0"/>
                </a:endParaRPr>
              </a:p>
            </p:txBody>
          </p:sp>
          <p:sp>
            <p:nvSpPr>
              <p:cNvPr id="77396" name="Rectangle 49"/>
              <p:cNvSpPr>
                <a:spLocks noChangeArrowheads="1"/>
              </p:cNvSpPr>
              <p:nvPr/>
            </p:nvSpPr>
            <p:spPr bwMode="auto">
              <a:xfrm rot="-5400000">
                <a:off x="5465" y="1122"/>
                <a:ext cx="14" cy="22"/>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u</a:t>
                </a:r>
                <a:endParaRPr lang="en-US" sz="1600" b="0">
                  <a:latin typeface="Calibri" pitchFamily="34" charset="0"/>
                </a:endParaRPr>
              </a:p>
            </p:txBody>
          </p:sp>
          <p:sp>
            <p:nvSpPr>
              <p:cNvPr id="77397" name="Rectangle 50"/>
              <p:cNvSpPr>
                <a:spLocks noChangeArrowheads="1"/>
              </p:cNvSpPr>
              <p:nvPr/>
            </p:nvSpPr>
            <p:spPr bwMode="auto">
              <a:xfrm rot="-5400000">
                <a:off x="5467" y="1110"/>
                <a:ext cx="9" cy="22"/>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r</a:t>
                </a:r>
                <a:endParaRPr lang="en-US" sz="1600" b="0">
                  <a:latin typeface="Calibri" pitchFamily="34" charset="0"/>
                </a:endParaRPr>
              </a:p>
            </p:txBody>
          </p:sp>
          <p:sp>
            <p:nvSpPr>
              <p:cNvPr id="77398" name="Rectangle 51"/>
              <p:cNvSpPr>
                <a:spLocks noChangeArrowheads="1"/>
              </p:cNvSpPr>
              <p:nvPr/>
            </p:nvSpPr>
            <p:spPr bwMode="auto">
              <a:xfrm rot="-5400000">
                <a:off x="5469" y="1103"/>
                <a:ext cx="6" cy="22"/>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i</a:t>
                </a:r>
                <a:endParaRPr lang="en-US" sz="1600" b="0">
                  <a:latin typeface="Calibri" pitchFamily="34" charset="0"/>
                </a:endParaRPr>
              </a:p>
            </p:txBody>
          </p:sp>
          <p:sp>
            <p:nvSpPr>
              <p:cNvPr id="77399" name="Rectangle 52"/>
              <p:cNvSpPr>
                <a:spLocks noChangeArrowheads="1"/>
              </p:cNvSpPr>
              <p:nvPr/>
            </p:nvSpPr>
            <p:spPr bwMode="auto">
              <a:xfrm rot="-5400000">
                <a:off x="5468" y="1096"/>
                <a:ext cx="9" cy="23"/>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t</a:t>
                </a:r>
                <a:endParaRPr lang="en-US" sz="1600" b="0">
                  <a:latin typeface="Calibri" pitchFamily="34" charset="0"/>
                </a:endParaRPr>
              </a:p>
            </p:txBody>
          </p:sp>
          <p:sp>
            <p:nvSpPr>
              <p:cNvPr id="77400" name="Rectangle 53"/>
              <p:cNvSpPr>
                <a:spLocks noChangeArrowheads="1"/>
              </p:cNvSpPr>
              <p:nvPr/>
            </p:nvSpPr>
            <p:spPr bwMode="auto">
              <a:xfrm rot="-5400000">
                <a:off x="5465" y="1086"/>
                <a:ext cx="12" cy="24"/>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y</a:t>
                </a:r>
                <a:endParaRPr lang="en-US" sz="1600" b="0">
                  <a:latin typeface="Calibri" pitchFamily="34" charset="0"/>
                </a:endParaRPr>
              </a:p>
            </p:txBody>
          </p:sp>
          <p:sp>
            <p:nvSpPr>
              <p:cNvPr id="77401" name="Line 54"/>
              <p:cNvSpPr>
                <a:spLocks noChangeShapeType="1"/>
              </p:cNvSpPr>
              <p:nvPr/>
            </p:nvSpPr>
            <p:spPr bwMode="auto">
              <a:xfrm>
                <a:off x="5426" y="1218"/>
                <a:ext cx="8" cy="0"/>
              </a:xfrm>
              <a:prstGeom prst="line">
                <a:avLst/>
              </a:prstGeom>
              <a:noFill/>
              <a:ln w="3175" cap="rnd">
                <a:solidFill>
                  <a:srgbClr val="000000"/>
                </a:solidFill>
                <a:round/>
                <a:headEnd/>
                <a:tailEnd/>
              </a:ln>
            </p:spPr>
            <p:txBody>
              <a:bodyPr/>
              <a:lstStyle/>
              <a:p>
                <a:endParaRPr lang="en-US"/>
              </a:p>
            </p:txBody>
          </p:sp>
          <p:sp>
            <p:nvSpPr>
              <p:cNvPr id="77402" name="Freeform 55"/>
              <p:cNvSpPr>
                <a:spLocks/>
              </p:cNvSpPr>
              <p:nvPr/>
            </p:nvSpPr>
            <p:spPr bwMode="auto">
              <a:xfrm>
                <a:off x="5420" y="1215"/>
                <a:ext cx="7" cy="7"/>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p>
            </p:txBody>
          </p:sp>
          <p:sp>
            <p:nvSpPr>
              <p:cNvPr id="77403" name="Freeform 56"/>
              <p:cNvSpPr>
                <a:spLocks/>
              </p:cNvSpPr>
              <p:nvPr/>
            </p:nvSpPr>
            <p:spPr bwMode="auto">
              <a:xfrm>
                <a:off x="5433" y="1215"/>
                <a:ext cx="7" cy="7"/>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p>
            </p:txBody>
          </p:sp>
          <p:sp>
            <p:nvSpPr>
              <p:cNvPr id="77404" name="Line 57"/>
              <p:cNvSpPr>
                <a:spLocks noChangeShapeType="1"/>
              </p:cNvSpPr>
              <p:nvPr/>
            </p:nvSpPr>
            <p:spPr bwMode="auto">
              <a:xfrm>
                <a:off x="5426" y="1113"/>
                <a:ext cx="8" cy="0"/>
              </a:xfrm>
              <a:prstGeom prst="line">
                <a:avLst/>
              </a:prstGeom>
              <a:noFill/>
              <a:ln w="3175" cap="rnd">
                <a:solidFill>
                  <a:srgbClr val="000000"/>
                </a:solidFill>
                <a:round/>
                <a:headEnd/>
                <a:tailEnd/>
              </a:ln>
            </p:spPr>
            <p:txBody>
              <a:bodyPr/>
              <a:lstStyle/>
              <a:p>
                <a:endParaRPr lang="en-US"/>
              </a:p>
            </p:txBody>
          </p:sp>
          <p:sp>
            <p:nvSpPr>
              <p:cNvPr id="77405" name="Freeform 58"/>
              <p:cNvSpPr>
                <a:spLocks/>
              </p:cNvSpPr>
              <p:nvPr/>
            </p:nvSpPr>
            <p:spPr bwMode="auto">
              <a:xfrm>
                <a:off x="5420" y="1109"/>
                <a:ext cx="7" cy="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p>
            </p:txBody>
          </p:sp>
          <p:sp>
            <p:nvSpPr>
              <p:cNvPr id="77406" name="Freeform 59"/>
              <p:cNvSpPr>
                <a:spLocks/>
              </p:cNvSpPr>
              <p:nvPr/>
            </p:nvSpPr>
            <p:spPr bwMode="auto">
              <a:xfrm>
                <a:off x="5433" y="1109"/>
                <a:ext cx="7" cy="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249" y="125"/>
                    </a:moveTo>
                    <a:lnTo>
                      <a:pt x="0" y="250"/>
                    </a:lnTo>
                    <a:cubicBezTo>
                      <a:pt x="39" y="171"/>
                      <a:pt x="39" y="79"/>
                      <a:pt x="0" y="0"/>
                    </a:cubicBezTo>
                    <a:lnTo>
                      <a:pt x="249" y="125"/>
                    </a:lnTo>
                    <a:close/>
                  </a:path>
                </a:pathLst>
              </a:custGeom>
              <a:solidFill>
                <a:srgbClr val="000000"/>
              </a:solidFill>
              <a:ln w="0">
                <a:solidFill>
                  <a:srgbClr val="000000"/>
                </a:solidFill>
                <a:round/>
                <a:headEnd/>
                <a:tailEnd/>
              </a:ln>
            </p:spPr>
            <p:txBody>
              <a:bodyPr/>
              <a:lstStyle/>
              <a:p>
                <a:endParaRPr lang="en-US"/>
              </a:p>
            </p:txBody>
          </p:sp>
          <p:sp>
            <p:nvSpPr>
              <p:cNvPr id="77407" name="Line 60"/>
              <p:cNvSpPr>
                <a:spLocks noChangeShapeType="1"/>
              </p:cNvSpPr>
              <p:nvPr/>
            </p:nvSpPr>
            <p:spPr bwMode="auto">
              <a:xfrm>
                <a:off x="5317" y="1153"/>
                <a:ext cx="0" cy="24"/>
              </a:xfrm>
              <a:prstGeom prst="line">
                <a:avLst/>
              </a:prstGeom>
              <a:noFill/>
              <a:ln w="3175" cap="rnd">
                <a:solidFill>
                  <a:srgbClr val="000000"/>
                </a:solidFill>
                <a:round/>
                <a:headEnd/>
                <a:tailEnd/>
              </a:ln>
            </p:spPr>
            <p:txBody>
              <a:bodyPr/>
              <a:lstStyle/>
              <a:p>
                <a:endParaRPr lang="en-US"/>
              </a:p>
            </p:txBody>
          </p:sp>
          <p:sp>
            <p:nvSpPr>
              <p:cNvPr id="77408" name="Freeform 61"/>
              <p:cNvSpPr>
                <a:spLocks/>
              </p:cNvSpPr>
              <p:nvPr/>
            </p:nvSpPr>
            <p:spPr bwMode="auto">
              <a:xfrm>
                <a:off x="5313" y="1148"/>
                <a:ext cx="7" cy="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125" y="0"/>
                    </a:moveTo>
                    <a:lnTo>
                      <a:pt x="249" y="250"/>
                    </a:lnTo>
                    <a:cubicBezTo>
                      <a:pt x="171" y="211"/>
                      <a:pt x="78" y="211"/>
                      <a:pt x="0" y="250"/>
                    </a:cubicBezTo>
                    <a:lnTo>
                      <a:pt x="125" y="0"/>
                    </a:lnTo>
                    <a:close/>
                  </a:path>
                </a:pathLst>
              </a:custGeom>
              <a:solidFill>
                <a:srgbClr val="000000"/>
              </a:solidFill>
              <a:ln w="0">
                <a:solidFill>
                  <a:srgbClr val="000000"/>
                </a:solidFill>
                <a:round/>
                <a:headEnd/>
                <a:tailEnd/>
              </a:ln>
            </p:spPr>
            <p:txBody>
              <a:bodyPr/>
              <a:lstStyle/>
              <a:p>
                <a:endParaRPr lang="en-US"/>
              </a:p>
            </p:txBody>
          </p:sp>
          <p:sp>
            <p:nvSpPr>
              <p:cNvPr id="77409" name="Freeform 62"/>
              <p:cNvSpPr>
                <a:spLocks/>
              </p:cNvSpPr>
              <p:nvPr/>
            </p:nvSpPr>
            <p:spPr bwMode="auto">
              <a:xfrm>
                <a:off x="5313" y="1175"/>
                <a:ext cx="7" cy="7"/>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125" y="250"/>
                    </a:moveTo>
                    <a:lnTo>
                      <a:pt x="0" y="0"/>
                    </a:lnTo>
                    <a:cubicBezTo>
                      <a:pt x="78" y="40"/>
                      <a:pt x="171" y="40"/>
                      <a:pt x="249" y="0"/>
                    </a:cubicBezTo>
                    <a:lnTo>
                      <a:pt x="125" y="250"/>
                    </a:lnTo>
                    <a:close/>
                  </a:path>
                </a:pathLst>
              </a:custGeom>
              <a:solidFill>
                <a:srgbClr val="000000"/>
              </a:solidFill>
              <a:ln w="0">
                <a:solidFill>
                  <a:srgbClr val="000000"/>
                </a:solidFill>
                <a:round/>
                <a:headEnd/>
                <a:tailEnd/>
              </a:ln>
            </p:spPr>
            <p:txBody>
              <a:bodyPr/>
              <a:lstStyle/>
              <a:p>
                <a:endParaRPr lang="en-US"/>
              </a:p>
            </p:txBody>
          </p:sp>
          <p:sp>
            <p:nvSpPr>
              <p:cNvPr id="77410" name="Rectangle 63"/>
              <p:cNvSpPr>
                <a:spLocks noChangeArrowheads="1"/>
              </p:cNvSpPr>
              <p:nvPr/>
            </p:nvSpPr>
            <p:spPr bwMode="auto">
              <a:xfrm>
                <a:off x="5343" y="1217"/>
                <a:ext cx="25" cy="30"/>
              </a:xfrm>
              <a:prstGeom prst="rect">
                <a:avLst/>
              </a:prstGeom>
              <a:noFill/>
              <a:ln w="9525">
                <a:noFill/>
                <a:miter lim="800000"/>
                <a:headEnd/>
                <a:tailEnd/>
              </a:ln>
            </p:spPr>
            <p:txBody>
              <a:bodyPr wrap="none" lIns="0" tIns="0" rIns="0" bIns="0">
                <a:spAutoFit/>
              </a:bodyPr>
              <a:lstStyle/>
              <a:p>
                <a:r>
                  <a:rPr lang="en-US" sz="200">
                    <a:solidFill>
                      <a:srgbClr val="000000"/>
                    </a:solidFill>
                    <a:latin typeface="Calibri" pitchFamily="34" charset="0"/>
                  </a:rPr>
                  <a:t>IPv</a:t>
                </a:r>
                <a:endParaRPr lang="en-US" sz="1600" b="0">
                  <a:latin typeface="Calibri" pitchFamily="34" charset="0"/>
                </a:endParaRPr>
              </a:p>
            </p:txBody>
          </p:sp>
          <p:sp>
            <p:nvSpPr>
              <p:cNvPr id="77411" name="Rectangle 64"/>
              <p:cNvSpPr>
                <a:spLocks noChangeArrowheads="1"/>
              </p:cNvSpPr>
              <p:nvPr/>
            </p:nvSpPr>
            <p:spPr bwMode="auto">
              <a:xfrm>
                <a:off x="5374" y="1217"/>
                <a:ext cx="10" cy="30"/>
              </a:xfrm>
              <a:prstGeom prst="rect">
                <a:avLst/>
              </a:prstGeom>
              <a:noFill/>
              <a:ln w="9525">
                <a:noFill/>
                <a:miter lim="800000"/>
                <a:headEnd/>
                <a:tailEnd/>
              </a:ln>
            </p:spPr>
            <p:txBody>
              <a:bodyPr wrap="none" lIns="0" tIns="0" rIns="0" bIns="0">
                <a:spAutoFit/>
              </a:bodyPr>
              <a:lstStyle/>
              <a:p>
                <a:r>
                  <a:rPr lang="en-US" sz="200">
                    <a:solidFill>
                      <a:srgbClr val="000000"/>
                    </a:solidFill>
                    <a:latin typeface="Calibri" pitchFamily="34" charset="0"/>
                  </a:rPr>
                  <a:t>6</a:t>
                </a:r>
                <a:endParaRPr lang="en-US" sz="1600" b="0">
                  <a:latin typeface="Calibri" pitchFamily="34" charset="0"/>
                </a:endParaRPr>
              </a:p>
            </p:txBody>
          </p:sp>
        </p:grpSp>
        <p:sp>
          <p:nvSpPr>
            <p:cNvPr id="76897" name="Rectangle 65"/>
            <p:cNvSpPr>
              <a:spLocks noChangeArrowheads="1"/>
            </p:cNvSpPr>
            <p:nvPr/>
          </p:nvSpPr>
          <p:spPr bwMode="auto">
            <a:xfrm>
              <a:off x="4785" y="1567"/>
              <a:ext cx="186" cy="154"/>
            </a:xfrm>
            <a:prstGeom prst="rect">
              <a:avLst/>
            </a:prstGeom>
            <a:noFill/>
            <a:ln w="9525">
              <a:noFill/>
              <a:miter lim="800000"/>
              <a:headEnd/>
              <a:tailEnd/>
            </a:ln>
          </p:spPr>
          <p:txBody>
            <a:bodyPr wrap="none" lIns="0" tIns="0" rIns="0" bIns="0">
              <a:spAutoFit/>
            </a:bodyPr>
            <a:lstStyle/>
            <a:p>
              <a:r>
                <a:rPr lang="en-US" sz="900">
                  <a:latin typeface="Calibri" pitchFamily="34" charset="0"/>
                </a:rPr>
                <a:t>Border</a:t>
              </a:r>
            </a:p>
            <a:p>
              <a:r>
                <a:rPr lang="en-US" sz="900">
                  <a:latin typeface="Calibri" pitchFamily="34" charset="0"/>
                </a:rPr>
                <a:t>Router</a:t>
              </a:r>
              <a:endParaRPr lang="en-US" sz="1600" b="0">
                <a:latin typeface="Calibri" pitchFamily="34" charset="0"/>
              </a:endParaRPr>
            </a:p>
          </p:txBody>
        </p:sp>
        <p:grpSp>
          <p:nvGrpSpPr>
            <p:cNvPr id="76898" name="Group 66"/>
            <p:cNvGrpSpPr>
              <a:grpSpLocks/>
            </p:cNvGrpSpPr>
            <p:nvPr/>
          </p:nvGrpSpPr>
          <p:grpSpPr bwMode="auto">
            <a:xfrm>
              <a:off x="3947" y="1718"/>
              <a:ext cx="304" cy="228"/>
              <a:chOff x="4113" y="879"/>
              <a:chExt cx="393" cy="387"/>
            </a:xfrm>
          </p:grpSpPr>
          <p:sp>
            <p:nvSpPr>
              <p:cNvPr id="77295" name="Rectangle 67"/>
              <p:cNvSpPr>
                <a:spLocks noChangeArrowheads="1"/>
              </p:cNvSpPr>
              <p:nvPr/>
            </p:nvSpPr>
            <p:spPr bwMode="auto">
              <a:xfrm>
                <a:off x="4113" y="879"/>
                <a:ext cx="393" cy="387"/>
              </a:xfrm>
              <a:prstGeom prst="rect">
                <a:avLst/>
              </a:prstGeom>
              <a:solidFill>
                <a:srgbClr val="FFFFFF"/>
              </a:solidFill>
              <a:ln w="9525">
                <a:noFill/>
                <a:miter lim="800000"/>
                <a:headEnd/>
                <a:tailEnd/>
              </a:ln>
            </p:spPr>
            <p:txBody>
              <a:bodyPr/>
              <a:lstStyle/>
              <a:p>
                <a:endParaRPr lang="nb-NO" sz="1600" b="0">
                  <a:latin typeface="Calibri" pitchFamily="34" charset="0"/>
                </a:endParaRPr>
              </a:p>
            </p:txBody>
          </p:sp>
          <p:sp>
            <p:nvSpPr>
              <p:cNvPr id="77296" name="Rectangle 68"/>
              <p:cNvSpPr>
                <a:spLocks noChangeArrowheads="1"/>
              </p:cNvSpPr>
              <p:nvPr/>
            </p:nvSpPr>
            <p:spPr bwMode="auto">
              <a:xfrm>
                <a:off x="4113" y="879"/>
                <a:ext cx="393" cy="387"/>
              </a:xfrm>
              <a:prstGeom prst="rect">
                <a:avLst/>
              </a:prstGeom>
              <a:noFill/>
              <a:ln w="4763" cap="rnd">
                <a:solidFill>
                  <a:srgbClr val="000000"/>
                </a:solidFill>
                <a:round/>
                <a:headEnd/>
                <a:tailEnd/>
              </a:ln>
            </p:spPr>
            <p:txBody>
              <a:bodyPr/>
              <a:lstStyle/>
              <a:p>
                <a:endParaRPr lang="nb-NO" sz="1600" b="0">
                  <a:latin typeface="Calibri" pitchFamily="34" charset="0"/>
                </a:endParaRPr>
              </a:p>
            </p:txBody>
          </p:sp>
          <p:sp>
            <p:nvSpPr>
              <p:cNvPr id="77297" name="Rectangle 69"/>
              <p:cNvSpPr>
                <a:spLocks noChangeArrowheads="1"/>
              </p:cNvSpPr>
              <p:nvPr/>
            </p:nvSpPr>
            <p:spPr bwMode="auto">
              <a:xfrm>
                <a:off x="4216" y="1178"/>
                <a:ext cx="194" cy="65"/>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7298" name="Rectangle 70"/>
              <p:cNvSpPr>
                <a:spLocks noChangeArrowheads="1"/>
              </p:cNvSpPr>
              <p:nvPr/>
            </p:nvSpPr>
            <p:spPr bwMode="auto">
              <a:xfrm>
                <a:off x="4216" y="1178"/>
                <a:ext cx="194" cy="65"/>
              </a:xfrm>
              <a:prstGeom prst="rect">
                <a:avLst/>
              </a:prstGeom>
              <a:noFill/>
              <a:ln w="1588" cap="rnd">
                <a:solidFill>
                  <a:srgbClr val="000000"/>
                </a:solidFill>
                <a:round/>
                <a:headEnd/>
                <a:tailEnd/>
              </a:ln>
            </p:spPr>
            <p:txBody>
              <a:bodyPr/>
              <a:lstStyle/>
              <a:p>
                <a:endParaRPr lang="nb-NO" sz="1600" b="0">
                  <a:latin typeface="Calibri" pitchFamily="34" charset="0"/>
                </a:endParaRPr>
              </a:p>
            </p:txBody>
          </p:sp>
          <p:sp>
            <p:nvSpPr>
              <p:cNvPr id="77299" name="Rectangle 71"/>
              <p:cNvSpPr>
                <a:spLocks noChangeArrowheads="1"/>
              </p:cNvSpPr>
              <p:nvPr/>
            </p:nvSpPr>
            <p:spPr bwMode="auto">
              <a:xfrm>
                <a:off x="4216" y="1084"/>
                <a:ext cx="194" cy="60"/>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7300" name="Rectangle 72"/>
              <p:cNvSpPr>
                <a:spLocks noChangeArrowheads="1"/>
              </p:cNvSpPr>
              <p:nvPr/>
            </p:nvSpPr>
            <p:spPr bwMode="auto">
              <a:xfrm>
                <a:off x="4216" y="1084"/>
                <a:ext cx="194" cy="60"/>
              </a:xfrm>
              <a:prstGeom prst="rect">
                <a:avLst/>
              </a:prstGeom>
              <a:noFill/>
              <a:ln w="1588" cap="rnd">
                <a:solidFill>
                  <a:srgbClr val="000000"/>
                </a:solidFill>
                <a:round/>
                <a:headEnd/>
                <a:tailEnd/>
              </a:ln>
            </p:spPr>
            <p:txBody>
              <a:bodyPr/>
              <a:lstStyle/>
              <a:p>
                <a:endParaRPr lang="nb-NO" sz="1600" b="0">
                  <a:latin typeface="Calibri" pitchFamily="34" charset="0"/>
                </a:endParaRPr>
              </a:p>
            </p:txBody>
          </p:sp>
          <p:sp>
            <p:nvSpPr>
              <p:cNvPr id="77301" name="Rectangle 73"/>
              <p:cNvSpPr>
                <a:spLocks noChangeArrowheads="1"/>
              </p:cNvSpPr>
              <p:nvPr/>
            </p:nvSpPr>
            <p:spPr bwMode="auto">
              <a:xfrm>
                <a:off x="4132" y="912"/>
                <a:ext cx="53" cy="331"/>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7302" name="Rectangle 74"/>
              <p:cNvSpPr>
                <a:spLocks noChangeArrowheads="1"/>
              </p:cNvSpPr>
              <p:nvPr/>
            </p:nvSpPr>
            <p:spPr bwMode="auto">
              <a:xfrm>
                <a:off x="4132" y="912"/>
                <a:ext cx="53" cy="331"/>
              </a:xfrm>
              <a:prstGeom prst="rect">
                <a:avLst/>
              </a:prstGeom>
              <a:noFill/>
              <a:ln w="1588" cap="rnd">
                <a:solidFill>
                  <a:srgbClr val="000000"/>
                </a:solidFill>
                <a:round/>
                <a:headEnd/>
                <a:tailEnd/>
              </a:ln>
            </p:spPr>
            <p:txBody>
              <a:bodyPr/>
              <a:lstStyle/>
              <a:p>
                <a:endParaRPr lang="nb-NO" sz="1600" b="0">
                  <a:latin typeface="Calibri" pitchFamily="34" charset="0"/>
                </a:endParaRPr>
              </a:p>
            </p:txBody>
          </p:sp>
          <p:sp>
            <p:nvSpPr>
              <p:cNvPr id="77303" name="Rectangle 75"/>
              <p:cNvSpPr>
                <a:spLocks noChangeArrowheads="1"/>
              </p:cNvSpPr>
              <p:nvPr/>
            </p:nvSpPr>
            <p:spPr bwMode="auto">
              <a:xfrm>
                <a:off x="4216" y="1000"/>
                <a:ext cx="194" cy="48"/>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7304" name="Rectangle 76"/>
              <p:cNvSpPr>
                <a:spLocks noChangeArrowheads="1"/>
              </p:cNvSpPr>
              <p:nvPr/>
            </p:nvSpPr>
            <p:spPr bwMode="auto">
              <a:xfrm>
                <a:off x="4216" y="1000"/>
                <a:ext cx="194" cy="48"/>
              </a:xfrm>
              <a:prstGeom prst="rect">
                <a:avLst/>
              </a:prstGeom>
              <a:noFill/>
              <a:ln w="1588" cap="rnd">
                <a:solidFill>
                  <a:srgbClr val="000000"/>
                </a:solidFill>
                <a:round/>
                <a:headEnd/>
                <a:tailEnd/>
              </a:ln>
            </p:spPr>
            <p:txBody>
              <a:bodyPr/>
              <a:lstStyle/>
              <a:p>
                <a:endParaRPr lang="nb-NO" sz="1600" b="0">
                  <a:latin typeface="Calibri" pitchFamily="34" charset="0"/>
                </a:endParaRPr>
              </a:p>
            </p:txBody>
          </p:sp>
          <p:sp>
            <p:nvSpPr>
              <p:cNvPr id="77305" name="Rectangle 77"/>
              <p:cNvSpPr>
                <a:spLocks noChangeArrowheads="1"/>
              </p:cNvSpPr>
              <p:nvPr/>
            </p:nvSpPr>
            <p:spPr bwMode="auto">
              <a:xfrm>
                <a:off x="4267" y="1011"/>
                <a:ext cx="68" cy="28"/>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Facilities</a:t>
                </a:r>
                <a:endParaRPr lang="en-US" sz="1600" b="0">
                  <a:latin typeface="Calibri" pitchFamily="34" charset="0"/>
                </a:endParaRPr>
              </a:p>
            </p:txBody>
          </p:sp>
          <p:sp>
            <p:nvSpPr>
              <p:cNvPr id="77306" name="Line 78"/>
              <p:cNvSpPr>
                <a:spLocks noChangeShapeType="1"/>
              </p:cNvSpPr>
              <p:nvPr/>
            </p:nvSpPr>
            <p:spPr bwMode="auto">
              <a:xfrm>
                <a:off x="4196" y="1214"/>
                <a:ext cx="9" cy="0"/>
              </a:xfrm>
              <a:prstGeom prst="line">
                <a:avLst/>
              </a:prstGeom>
              <a:noFill/>
              <a:ln w="3175" cap="rnd">
                <a:solidFill>
                  <a:srgbClr val="000000"/>
                </a:solidFill>
                <a:round/>
                <a:headEnd/>
                <a:tailEnd/>
              </a:ln>
            </p:spPr>
            <p:txBody>
              <a:bodyPr/>
              <a:lstStyle/>
              <a:p>
                <a:endParaRPr lang="en-US"/>
              </a:p>
            </p:txBody>
          </p:sp>
          <p:sp>
            <p:nvSpPr>
              <p:cNvPr id="77307" name="Freeform 79"/>
              <p:cNvSpPr>
                <a:spLocks/>
              </p:cNvSpPr>
              <p:nvPr/>
            </p:nvSpPr>
            <p:spPr bwMode="auto">
              <a:xfrm>
                <a:off x="4190" y="1210"/>
                <a:ext cx="7" cy="7"/>
              </a:xfrm>
              <a:custGeom>
                <a:avLst/>
                <a:gdLst>
                  <a:gd name="T0" fmla="*/ 0 w 249"/>
                  <a:gd name="T1" fmla="*/ 0 h 249"/>
                  <a:gd name="T2" fmla="*/ 0 w 249"/>
                  <a:gd name="T3" fmla="*/ 0 h 249"/>
                  <a:gd name="T4" fmla="*/ 0 w 249"/>
                  <a:gd name="T5" fmla="*/ 0 h 249"/>
                  <a:gd name="T6" fmla="*/ 0 w 249"/>
                  <a:gd name="T7" fmla="*/ 0 h 249"/>
                  <a:gd name="T8" fmla="*/ 0 w 249"/>
                  <a:gd name="T9" fmla="*/ 0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p>
            </p:txBody>
          </p:sp>
          <p:sp>
            <p:nvSpPr>
              <p:cNvPr id="77308" name="Freeform 80"/>
              <p:cNvSpPr>
                <a:spLocks/>
              </p:cNvSpPr>
              <p:nvPr/>
            </p:nvSpPr>
            <p:spPr bwMode="auto">
              <a:xfrm>
                <a:off x="4204" y="1210"/>
                <a:ext cx="6" cy="7"/>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4"/>
                    </a:moveTo>
                    <a:lnTo>
                      <a:pt x="0" y="249"/>
                    </a:lnTo>
                    <a:cubicBezTo>
                      <a:pt x="39" y="171"/>
                      <a:pt x="39" y="78"/>
                      <a:pt x="0" y="0"/>
                    </a:cubicBezTo>
                    <a:lnTo>
                      <a:pt x="250" y="124"/>
                    </a:lnTo>
                    <a:close/>
                  </a:path>
                </a:pathLst>
              </a:custGeom>
              <a:solidFill>
                <a:srgbClr val="000000"/>
              </a:solidFill>
              <a:ln w="0">
                <a:solidFill>
                  <a:srgbClr val="000000"/>
                </a:solidFill>
                <a:round/>
                <a:headEnd/>
                <a:tailEnd/>
              </a:ln>
            </p:spPr>
            <p:txBody>
              <a:bodyPr/>
              <a:lstStyle/>
              <a:p>
                <a:endParaRPr lang="en-US"/>
              </a:p>
            </p:txBody>
          </p:sp>
          <p:sp>
            <p:nvSpPr>
              <p:cNvPr id="77309" name="Line 81"/>
              <p:cNvSpPr>
                <a:spLocks noChangeShapeType="1"/>
              </p:cNvSpPr>
              <p:nvPr/>
            </p:nvSpPr>
            <p:spPr bwMode="auto">
              <a:xfrm>
                <a:off x="4196" y="1110"/>
                <a:ext cx="9" cy="0"/>
              </a:xfrm>
              <a:prstGeom prst="line">
                <a:avLst/>
              </a:prstGeom>
              <a:noFill/>
              <a:ln w="3175" cap="rnd">
                <a:solidFill>
                  <a:srgbClr val="000000"/>
                </a:solidFill>
                <a:round/>
                <a:headEnd/>
                <a:tailEnd/>
              </a:ln>
            </p:spPr>
            <p:txBody>
              <a:bodyPr/>
              <a:lstStyle/>
              <a:p>
                <a:endParaRPr lang="en-US"/>
              </a:p>
            </p:txBody>
          </p:sp>
          <p:sp>
            <p:nvSpPr>
              <p:cNvPr id="77310" name="Freeform 82"/>
              <p:cNvSpPr>
                <a:spLocks/>
              </p:cNvSpPr>
              <p:nvPr/>
            </p:nvSpPr>
            <p:spPr bwMode="auto">
              <a:xfrm>
                <a:off x="4190" y="1106"/>
                <a:ext cx="7" cy="7"/>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p>
            </p:txBody>
          </p:sp>
          <p:sp>
            <p:nvSpPr>
              <p:cNvPr id="77311" name="Freeform 83"/>
              <p:cNvSpPr>
                <a:spLocks/>
              </p:cNvSpPr>
              <p:nvPr/>
            </p:nvSpPr>
            <p:spPr bwMode="auto">
              <a:xfrm>
                <a:off x="4204" y="1106"/>
                <a:ext cx="6" cy="7"/>
              </a:xfrm>
              <a:custGeom>
                <a:avLst/>
                <a:gdLst>
                  <a:gd name="T0" fmla="*/ 0 w 250"/>
                  <a:gd name="T1" fmla="*/ 0 h 250"/>
                  <a:gd name="T2" fmla="*/ 0 w 250"/>
                  <a:gd name="T3" fmla="*/ 0 h 250"/>
                  <a:gd name="T4" fmla="*/ 0 w 250"/>
                  <a:gd name="T5" fmla="*/ 0 h 250"/>
                  <a:gd name="T6" fmla="*/ 0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250" y="125"/>
                    </a:moveTo>
                    <a:lnTo>
                      <a:pt x="0" y="250"/>
                    </a:lnTo>
                    <a:cubicBezTo>
                      <a:pt x="39" y="171"/>
                      <a:pt x="39" y="79"/>
                      <a:pt x="0" y="0"/>
                    </a:cubicBezTo>
                    <a:lnTo>
                      <a:pt x="250" y="125"/>
                    </a:lnTo>
                    <a:close/>
                  </a:path>
                </a:pathLst>
              </a:custGeom>
              <a:solidFill>
                <a:srgbClr val="000000"/>
              </a:solidFill>
              <a:ln w="0">
                <a:solidFill>
                  <a:srgbClr val="000000"/>
                </a:solidFill>
                <a:round/>
                <a:headEnd/>
                <a:tailEnd/>
              </a:ln>
            </p:spPr>
            <p:txBody>
              <a:bodyPr/>
              <a:lstStyle/>
              <a:p>
                <a:endParaRPr lang="en-US"/>
              </a:p>
            </p:txBody>
          </p:sp>
          <p:sp>
            <p:nvSpPr>
              <p:cNvPr id="77312" name="Rectangle 84"/>
              <p:cNvSpPr>
                <a:spLocks noChangeArrowheads="1"/>
              </p:cNvSpPr>
              <p:nvPr/>
            </p:nvSpPr>
            <p:spPr bwMode="auto">
              <a:xfrm>
                <a:off x="4255" y="1084"/>
                <a:ext cx="13" cy="29"/>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N</a:t>
                </a:r>
                <a:endParaRPr lang="en-US" sz="1600" b="0">
                  <a:latin typeface="Calibri" pitchFamily="34" charset="0"/>
                </a:endParaRPr>
              </a:p>
            </p:txBody>
          </p:sp>
          <p:sp>
            <p:nvSpPr>
              <p:cNvPr id="77313" name="Rectangle 85"/>
              <p:cNvSpPr>
                <a:spLocks noChangeArrowheads="1"/>
              </p:cNvSpPr>
              <p:nvPr/>
            </p:nvSpPr>
            <p:spPr bwMode="auto">
              <a:xfrm>
                <a:off x="4269" y="1085"/>
                <a:ext cx="87" cy="28"/>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etworking </a:t>
                </a:r>
                <a:endParaRPr lang="en-US" sz="1600" b="0">
                  <a:latin typeface="Calibri" pitchFamily="34" charset="0"/>
                </a:endParaRPr>
              </a:p>
            </p:txBody>
          </p:sp>
          <p:sp>
            <p:nvSpPr>
              <p:cNvPr id="77314" name="Rectangle 86"/>
              <p:cNvSpPr>
                <a:spLocks noChangeArrowheads="1"/>
              </p:cNvSpPr>
              <p:nvPr/>
            </p:nvSpPr>
            <p:spPr bwMode="auto">
              <a:xfrm>
                <a:off x="4252" y="1110"/>
                <a:ext cx="18" cy="30"/>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&amp; </a:t>
                </a:r>
                <a:endParaRPr lang="en-US" sz="1600" b="0">
                  <a:latin typeface="Calibri" pitchFamily="34" charset="0"/>
                </a:endParaRPr>
              </a:p>
            </p:txBody>
          </p:sp>
          <p:sp>
            <p:nvSpPr>
              <p:cNvPr id="77315" name="Rectangle 87"/>
              <p:cNvSpPr>
                <a:spLocks noChangeArrowheads="1"/>
              </p:cNvSpPr>
              <p:nvPr/>
            </p:nvSpPr>
            <p:spPr bwMode="auto">
              <a:xfrm>
                <a:off x="4275" y="1110"/>
                <a:ext cx="78" cy="29"/>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Transport</a:t>
                </a:r>
                <a:endParaRPr lang="en-US" sz="1600" b="0">
                  <a:latin typeface="Calibri" pitchFamily="34" charset="0"/>
                </a:endParaRPr>
              </a:p>
            </p:txBody>
          </p:sp>
          <p:sp>
            <p:nvSpPr>
              <p:cNvPr id="77316" name="Rectangle 88"/>
              <p:cNvSpPr>
                <a:spLocks noChangeArrowheads="1"/>
              </p:cNvSpPr>
              <p:nvPr/>
            </p:nvSpPr>
            <p:spPr bwMode="auto">
              <a:xfrm>
                <a:off x="4275" y="1172"/>
                <a:ext cx="56" cy="29"/>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Access </a:t>
                </a:r>
                <a:endParaRPr lang="en-US" sz="1600" b="0">
                  <a:latin typeface="Calibri" pitchFamily="34" charset="0"/>
                </a:endParaRPr>
              </a:p>
            </p:txBody>
          </p:sp>
          <p:sp>
            <p:nvSpPr>
              <p:cNvPr id="77317" name="Rectangle 89"/>
              <p:cNvSpPr>
                <a:spLocks noChangeArrowheads="1"/>
              </p:cNvSpPr>
              <p:nvPr/>
            </p:nvSpPr>
            <p:spPr bwMode="auto">
              <a:xfrm>
                <a:off x="4244" y="1199"/>
                <a:ext cx="103" cy="29"/>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Technologies</a:t>
                </a:r>
                <a:endParaRPr lang="en-US" sz="1600" b="0">
                  <a:latin typeface="Calibri" pitchFamily="34" charset="0"/>
                </a:endParaRPr>
              </a:p>
            </p:txBody>
          </p:sp>
          <p:sp>
            <p:nvSpPr>
              <p:cNvPr id="77318" name="Rectangle 90"/>
              <p:cNvSpPr>
                <a:spLocks noChangeArrowheads="1"/>
              </p:cNvSpPr>
              <p:nvPr/>
            </p:nvSpPr>
            <p:spPr bwMode="auto">
              <a:xfrm>
                <a:off x="4370" y="1106"/>
                <a:ext cx="8" cy="16"/>
              </a:xfrm>
              <a:prstGeom prst="rect">
                <a:avLst/>
              </a:prstGeom>
              <a:noFill/>
              <a:ln w="9525">
                <a:noFill/>
                <a:miter lim="800000"/>
                <a:headEnd/>
                <a:tailEnd/>
              </a:ln>
            </p:spPr>
            <p:txBody>
              <a:bodyPr wrap="none" lIns="0" tIns="0" rIns="0" bIns="0">
                <a:spAutoFit/>
              </a:bodyPr>
              <a:lstStyle/>
              <a:p>
                <a:r>
                  <a:rPr lang="en-US" sz="100" b="0">
                    <a:solidFill>
                      <a:srgbClr val="000000"/>
                    </a:solidFill>
                    <a:latin typeface="Calibri" pitchFamily="34" charset="0"/>
                  </a:rPr>
                  <a:t>...</a:t>
                </a:r>
                <a:endParaRPr lang="en-US" sz="1600" b="0">
                  <a:latin typeface="Calibri" pitchFamily="34" charset="0"/>
                </a:endParaRPr>
              </a:p>
            </p:txBody>
          </p:sp>
          <p:sp>
            <p:nvSpPr>
              <p:cNvPr id="77319" name="Line 91"/>
              <p:cNvSpPr>
                <a:spLocks noChangeShapeType="1"/>
              </p:cNvSpPr>
              <p:nvPr/>
            </p:nvSpPr>
            <p:spPr bwMode="auto">
              <a:xfrm>
                <a:off x="4312" y="1053"/>
                <a:ext cx="1" cy="26"/>
              </a:xfrm>
              <a:prstGeom prst="line">
                <a:avLst/>
              </a:prstGeom>
              <a:noFill/>
              <a:ln w="3175" cap="rnd">
                <a:solidFill>
                  <a:srgbClr val="000000"/>
                </a:solidFill>
                <a:round/>
                <a:headEnd/>
                <a:tailEnd/>
              </a:ln>
            </p:spPr>
            <p:txBody>
              <a:bodyPr/>
              <a:lstStyle/>
              <a:p>
                <a:endParaRPr lang="en-US"/>
              </a:p>
            </p:txBody>
          </p:sp>
          <p:sp>
            <p:nvSpPr>
              <p:cNvPr id="77320" name="Freeform 92"/>
              <p:cNvSpPr>
                <a:spLocks/>
              </p:cNvSpPr>
              <p:nvPr/>
            </p:nvSpPr>
            <p:spPr bwMode="auto">
              <a:xfrm>
                <a:off x="4309" y="1048"/>
                <a:ext cx="6" cy="7"/>
              </a:xfrm>
              <a:custGeom>
                <a:avLst/>
                <a:gdLst>
                  <a:gd name="T0" fmla="*/ 0 w 250"/>
                  <a:gd name="T1" fmla="*/ 0 h 253"/>
                  <a:gd name="T2" fmla="*/ 0 w 250"/>
                  <a:gd name="T3" fmla="*/ 0 h 253"/>
                  <a:gd name="T4" fmla="*/ 0 w 250"/>
                  <a:gd name="T5" fmla="*/ 0 h 253"/>
                  <a:gd name="T6" fmla="*/ 0 w 250"/>
                  <a:gd name="T7" fmla="*/ 0 h 253"/>
                  <a:gd name="T8" fmla="*/ 0 w 250"/>
                  <a:gd name="T9" fmla="*/ 0 h 253"/>
                  <a:gd name="T10" fmla="*/ 0 60000 65536"/>
                  <a:gd name="T11" fmla="*/ 0 60000 65536"/>
                  <a:gd name="T12" fmla="*/ 0 60000 65536"/>
                  <a:gd name="T13" fmla="*/ 0 60000 65536"/>
                  <a:gd name="T14" fmla="*/ 0 60000 65536"/>
                  <a:gd name="T15" fmla="*/ 0 w 250"/>
                  <a:gd name="T16" fmla="*/ 0 h 253"/>
                  <a:gd name="T17" fmla="*/ 250 w 250"/>
                  <a:gd name="T18" fmla="*/ 253 h 253"/>
                </a:gdLst>
                <a:ahLst/>
                <a:cxnLst>
                  <a:cxn ang="T10">
                    <a:pos x="T0" y="T1"/>
                  </a:cxn>
                  <a:cxn ang="T11">
                    <a:pos x="T2" y="T3"/>
                  </a:cxn>
                  <a:cxn ang="T12">
                    <a:pos x="T4" y="T5"/>
                  </a:cxn>
                  <a:cxn ang="T13">
                    <a:pos x="T6" y="T7"/>
                  </a:cxn>
                  <a:cxn ang="T14">
                    <a:pos x="T8" y="T9"/>
                  </a:cxn>
                </a:cxnLst>
                <a:rect l="T15" t="T16" r="T17" b="T18"/>
                <a:pathLst>
                  <a:path w="250" h="253">
                    <a:moveTo>
                      <a:pt x="118" y="0"/>
                    </a:moveTo>
                    <a:lnTo>
                      <a:pt x="250" y="246"/>
                    </a:lnTo>
                    <a:cubicBezTo>
                      <a:pt x="170" y="209"/>
                      <a:pt x="78" y="212"/>
                      <a:pt x="0" y="253"/>
                    </a:cubicBezTo>
                    <a:lnTo>
                      <a:pt x="118" y="0"/>
                    </a:lnTo>
                    <a:close/>
                  </a:path>
                </a:pathLst>
              </a:custGeom>
              <a:solidFill>
                <a:srgbClr val="000000"/>
              </a:solidFill>
              <a:ln w="0">
                <a:solidFill>
                  <a:srgbClr val="000000"/>
                </a:solidFill>
                <a:round/>
                <a:headEnd/>
                <a:tailEnd/>
              </a:ln>
            </p:spPr>
            <p:txBody>
              <a:bodyPr/>
              <a:lstStyle/>
              <a:p>
                <a:endParaRPr lang="en-US"/>
              </a:p>
            </p:txBody>
          </p:sp>
          <p:sp>
            <p:nvSpPr>
              <p:cNvPr id="77321" name="Freeform 93"/>
              <p:cNvSpPr>
                <a:spLocks/>
              </p:cNvSpPr>
              <p:nvPr/>
            </p:nvSpPr>
            <p:spPr bwMode="auto">
              <a:xfrm>
                <a:off x="4309" y="1077"/>
                <a:ext cx="7" cy="7"/>
              </a:xfrm>
              <a:custGeom>
                <a:avLst/>
                <a:gdLst>
                  <a:gd name="T0" fmla="*/ 0 w 249"/>
                  <a:gd name="T1" fmla="*/ 0 h 253"/>
                  <a:gd name="T2" fmla="*/ 0 w 249"/>
                  <a:gd name="T3" fmla="*/ 0 h 253"/>
                  <a:gd name="T4" fmla="*/ 0 w 249"/>
                  <a:gd name="T5" fmla="*/ 0 h 253"/>
                  <a:gd name="T6" fmla="*/ 0 w 249"/>
                  <a:gd name="T7" fmla="*/ 0 h 253"/>
                  <a:gd name="T8" fmla="*/ 0 60000 65536"/>
                  <a:gd name="T9" fmla="*/ 0 60000 65536"/>
                  <a:gd name="T10" fmla="*/ 0 60000 65536"/>
                  <a:gd name="T11" fmla="*/ 0 60000 65536"/>
                  <a:gd name="T12" fmla="*/ 0 w 249"/>
                  <a:gd name="T13" fmla="*/ 0 h 253"/>
                  <a:gd name="T14" fmla="*/ 249 w 249"/>
                  <a:gd name="T15" fmla="*/ 253 h 253"/>
                </a:gdLst>
                <a:ahLst/>
                <a:cxnLst>
                  <a:cxn ang="T8">
                    <a:pos x="T0" y="T1"/>
                  </a:cxn>
                  <a:cxn ang="T9">
                    <a:pos x="T2" y="T3"/>
                  </a:cxn>
                  <a:cxn ang="T10">
                    <a:pos x="T4" y="T5"/>
                  </a:cxn>
                  <a:cxn ang="T11">
                    <a:pos x="T6" y="T7"/>
                  </a:cxn>
                </a:cxnLst>
                <a:rect l="T12" t="T13" r="T14" b="T15"/>
                <a:pathLst>
                  <a:path w="249" h="253">
                    <a:moveTo>
                      <a:pt x="132" y="253"/>
                    </a:moveTo>
                    <a:lnTo>
                      <a:pt x="0" y="7"/>
                    </a:lnTo>
                    <a:cubicBezTo>
                      <a:pt x="79" y="44"/>
                      <a:pt x="172" y="41"/>
                      <a:pt x="249" y="0"/>
                    </a:cubicBezTo>
                    <a:lnTo>
                      <a:pt x="132" y="253"/>
                    </a:lnTo>
                    <a:close/>
                  </a:path>
                </a:pathLst>
              </a:custGeom>
              <a:solidFill>
                <a:srgbClr val="000000"/>
              </a:solidFill>
              <a:ln w="0">
                <a:solidFill>
                  <a:srgbClr val="000000"/>
                </a:solidFill>
                <a:round/>
                <a:headEnd/>
                <a:tailEnd/>
              </a:ln>
            </p:spPr>
            <p:txBody>
              <a:bodyPr/>
              <a:lstStyle/>
              <a:p>
                <a:endParaRPr lang="en-US"/>
              </a:p>
            </p:txBody>
          </p:sp>
          <p:sp>
            <p:nvSpPr>
              <p:cNvPr id="77322" name="Line 94"/>
              <p:cNvSpPr>
                <a:spLocks noChangeShapeType="1"/>
              </p:cNvSpPr>
              <p:nvPr/>
            </p:nvSpPr>
            <p:spPr bwMode="auto">
              <a:xfrm>
                <a:off x="4196" y="1019"/>
                <a:ext cx="10" cy="0"/>
              </a:xfrm>
              <a:prstGeom prst="line">
                <a:avLst/>
              </a:prstGeom>
              <a:noFill/>
              <a:ln w="3175" cap="rnd">
                <a:solidFill>
                  <a:srgbClr val="000000"/>
                </a:solidFill>
                <a:round/>
                <a:headEnd/>
                <a:tailEnd/>
              </a:ln>
            </p:spPr>
            <p:txBody>
              <a:bodyPr/>
              <a:lstStyle/>
              <a:p>
                <a:endParaRPr lang="en-US"/>
              </a:p>
            </p:txBody>
          </p:sp>
          <p:sp>
            <p:nvSpPr>
              <p:cNvPr id="77323" name="Freeform 95"/>
              <p:cNvSpPr>
                <a:spLocks/>
              </p:cNvSpPr>
              <p:nvPr/>
            </p:nvSpPr>
            <p:spPr bwMode="auto">
              <a:xfrm>
                <a:off x="4190" y="1016"/>
                <a:ext cx="7" cy="7"/>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p>
            </p:txBody>
          </p:sp>
          <p:sp>
            <p:nvSpPr>
              <p:cNvPr id="77324" name="Freeform 96"/>
              <p:cNvSpPr>
                <a:spLocks/>
              </p:cNvSpPr>
              <p:nvPr/>
            </p:nvSpPr>
            <p:spPr bwMode="auto">
              <a:xfrm>
                <a:off x="4205" y="1016"/>
                <a:ext cx="6" cy="7"/>
              </a:xfrm>
              <a:custGeom>
                <a:avLst/>
                <a:gdLst>
                  <a:gd name="T0" fmla="*/ 0 w 250"/>
                  <a:gd name="T1" fmla="*/ 0 h 250"/>
                  <a:gd name="T2" fmla="*/ 0 w 250"/>
                  <a:gd name="T3" fmla="*/ 0 h 250"/>
                  <a:gd name="T4" fmla="*/ 0 w 250"/>
                  <a:gd name="T5" fmla="*/ 0 h 250"/>
                  <a:gd name="T6" fmla="*/ 0 w 250"/>
                  <a:gd name="T7" fmla="*/ 0 h 250"/>
                  <a:gd name="T8" fmla="*/ 0 w 250"/>
                  <a:gd name="T9" fmla="*/ 0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250" y="125"/>
                    </a:moveTo>
                    <a:lnTo>
                      <a:pt x="0" y="250"/>
                    </a:lnTo>
                    <a:cubicBezTo>
                      <a:pt x="40" y="171"/>
                      <a:pt x="40" y="79"/>
                      <a:pt x="0" y="0"/>
                    </a:cubicBezTo>
                    <a:lnTo>
                      <a:pt x="250" y="125"/>
                    </a:lnTo>
                    <a:close/>
                  </a:path>
                </a:pathLst>
              </a:custGeom>
              <a:solidFill>
                <a:srgbClr val="000000"/>
              </a:solidFill>
              <a:ln w="0">
                <a:solidFill>
                  <a:srgbClr val="000000"/>
                </a:solidFill>
                <a:round/>
                <a:headEnd/>
                <a:tailEnd/>
              </a:ln>
            </p:spPr>
            <p:txBody>
              <a:bodyPr/>
              <a:lstStyle/>
              <a:p>
                <a:endParaRPr lang="en-US"/>
              </a:p>
            </p:txBody>
          </p:sp>
          <p:sp>
            <p:nvSpPr>
              <p:cNvPr id="77325" name="Rectangle 97"/>
              <p:cNvSpPr>
                <a:spLocks noChangeArrowheads="1"/>
              </p:cNvSpPr>
              <p:nvPr/>
            </p:nvSpPr>
            <p:spPr bwMode="auto">
              <a:xfrm rot="-5400000">
                <a:off x="4151" y="1111"/>
                <a:ext cx="22" cy="23"/>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M</a:t>
                </a:r>
                <a:endParaRPr lang="en-US" sz="1600" b="0">
                  <a:latin typeface="Calibri" pitchFamily="34" charset="0"/>
                </a:endParaRPr>
              </a:p>
            </p:txBody>
          </p:sp>
          <p:sp>
            <p:nvSpPr>
              <p:cNvPr id="77326" name="Rectangle 98"/>
              <p:cNvSpPr>
                <a:spLocks noChangeArrowheads="1"/>
              </p:cNvSpPr>
              <p:nvPr/>
            </p:nvSpPr>
            <p:spPr bwMode="auto">
              <a:xfrm rot="-5400000">
                <a:off x="4156" y="1097"/>
                <a:ext cx="13" cy="23"/>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a</a:t>
                </a:r>
                <a:endParaRPr lang="en-US" sz="1600" b="0">
                  <a:latin typeface="Calibri" pitchFamily="34" charset="0"/>
                </a:endParaRPr>
              </a:p>
            </p:txBody>
          </p:sp>
          <p:sp>
            <p:nvSpPr>
              <p:cNvPr id="77327" name="Rectangle 99"/>
              <p:cNvSpPr>
                <a:spLocks noChangeArrowheads="1"/>
              </p:cNvSpPr>
              <p:nvPr/>
            </p:nvSpPr>
            <p:spPr bwMode="auto">
              <a:xfrm rot="-5400000">
                <a:off x="4155" y="1085"/>
                <a:ext cx="14" cy="23"/>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n</a:t>
                </a:r>
                <a:endParaRPr lang="en-US" sz="1600" b="0">
                  <a:latin typeface="Calibri" pitchFamily="34" charset="0"/>
                </a:endParaRPr>
              </a:p>
            </p:txBody>
          </p:sp>
          <p:sp>
            <p:nvSpPr>
              <p:cNvPr id="77328" name="Rectangle 100"/>
              <p:cNvSpPr>
                <a:spLocks noChangeArrowheads="1"/>
              </p:cNvSpPr>
              <p:nvPr/>
            </p:nvSpPr>
            <p:spPr bwMode="auto">
              <a:xfrm rot="-5400000">
                <a:off x="4155" y="1077"/>
                <a:ext cx="13" cy="23"/>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a</a:t>
                </a:r>
                <a:endParaRPr lang="en-US" sz="1600" b="0">
                  <a:latin typeface="Calibri" pitchFamily="34" charset="0"/>
                </a:endParaRPr>
              </a:p>
            </p:txBody>
          </p:sp>
          <p:sp>
            <p:nvSpPr>
              <p:cNvPr id="77329" name="Rectangle 101"/>
              <p:cNvSpPr>
                <a:spLocks noChangeArrowheads="1"/>
              </p:cNvSpPr>
              <p:nvPr/>
            </p:nvSpPr>
            <p:spPr bwMode="auto">
              <a:xfrm rot="-5400000">
                <a:off x="4156" y="1061"/>
                <a:ext cx="13" cy="23"/>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g</a:t>
                </a:r>
                <a:endParaRPr lang="en-US" sz="1600" b="0">
                  <a:latin typeface="Calibri" pitchFamily="34" charset="0"/>
                </a:endParaRPr>
              </a:p>
            </p:txBody>
          </p:sp>
          <p:sp>
            <p:nvSpPr>
              <p:cNvPr id="77330" name="Rectangle 102"/>
              <p:cNvSpPr>
                <a:spLocks noChangeArrowheads="1"/>
              </p:cNvSpPr>
              <p:nvPr/>
            </p:nvSpPr>
            <p:spPr bwMode="auto">
              <a:xfrm rot="-5400000">
                <a:off x="4156" y="1051"/>
                <a:ext cx="12" cy="23"/>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e</a:t>
                </a:r>
                <a:endParaRPr lang="en-US" sz="1600" b="0">
                  <a:latin typeface="Calibri" pitchFamily="34" charset="0"/>
                </a:endParaRPr>
              </a:p>
            </p:txBody>
          </p:sp>
          <p:sp>
            <p:nvSpPr>
              <p:cNvPr id="77331" name="Rectangle 103"/>
              <p:cNvSpPr>
                <a:spLocks noChangeArrowheads="1"/>
              </p:cNvSpPr>
              <p:nvPr/>
            </p:nvSpPr>
            <p:spPr bwMode="auto">
              <a:xfrm rot="-5400000">
                <a:off x="4152" y="1032"/>
                <a:ext cx="21" cy="23"/>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m</a:t>
                </a:r>
                <a:endParaRPr lang="en-US" sz="1600" b="0">
                  <a:latin typeface="Calibri" pitchFamily="34" charset="0"/>
                </a:endParaRPr>
              </a:p>
            </p:txBody>
          </p:sp>
          <p:sp>
            <p:nvSpPr>
              <p:cNvPr id="77332" name="Rectangle 104"/>
              <p:cNvSpPr>
                <a:spLocks noChangeArrowheads="1"/>
              </p:cNvSpPr>
              <p:nvPr/>
            </p:nvSpPr>
            <p:spPr bwMode="auto">
              <a:xfrm rot="-5400000">
                <a:off x="4156" y="1017"/>
                <a:ext cx="13" cy="23"/>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e</a:t>
                </a:r>
                <a:endParaRPr lang="en-US" sz="1600" b="0">
                  <a:latin typeface="Calibri" pitchFamily="34" charset="0"/>
                </a:endParaRPr>
              </a:p>
            </p:txBody>
          </p:sp>
          <p:sp>
            <p:nvSpPr>
              <p:cNvPr id="77333" name="Rectangle 105"/>
              <p:cNvSpPr>
                <a:spLocks noChangeArrowheads="1"/>
              </p:cNvSpPr>
              <p:nvPr/>
            </p:nvSpPr>
            <p:spPr bwMode="auto">
              <a:xfrm rot="-5400000">
                <a:off x="4155" y="1005"/>
                <a:ext cx="14" cy="23"/>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n</a:t>
                </a:r>
                <a:endParaRPr lang="en-US" sz="1600" b="0">
                  <a:latin typeface="Calibri" pitchFamily="34" charset="0"/>
                </a:endParaRPr>
              </a:p>
            </p:txBody>
          </p:sp>
          <p:sp>
            <p:nvSpPr>
              <p:cNvPr id="77334" name="Rectangle 106"/>
              <p:cNvSpPr>
                <a:spLocks noChangeArrowheads="1"/>
              </p:cNvSpPr>
              <p:nvPr/>
            </p:nvSpPr>
            <p:spPr bwMode="auto">
              <a:xfrm rot="-5400000">
                <a:off x="4158" y="996"/>
                <a:ext cx="10" cy="23"/>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t</a:t>
                </a:r>
                <a:endParaRPr lang="en-US" sz="1600" b="0">
                  <a:latin typeface="Calibri" pitchFamily="34" charset="0"/>
                </a:endParaRPr>
              </a:p>
            </p:txBody>
          </p:sp>
          <p:sp>
            <p:nvSpPr>
              <p:cNvPr id="77335" name="Rectangle 107"/>
              <p:cNvSpPr>
                <a:spLocks noChangeArrowheads="1"/>
              </p:cNvSpPr>
              <p:nvPr/>
            </p:nvSpPr>
            <p:spPr bwMode="auto">
              <a:xfrm>
                <a:off x="4216" y="1217"/>
                <a:ext cx="35" cy="16"/>
              </a:xfrm>
              <a:prstGeom prst="rect">
                <a:avLst/>
              </a:prstGeom>
              <a:noFill/>
              <a:ln w="9525">
                <a:noFill/>
                <a:miter lim="800000"/>
                <a:headEnd/>
                <a:tailEnd/>
              </a:ln>
            </p:spPr>
            <p:txBody>
              <a:bodyPr wrap="none" lIns="0" tIns="0" rIns="0" bIns="0">
                <a:spAutoFit/>
              </a:bodyPr>
              <a:lstStyle/>
              <a:p>
                <a:r>
                  <a:rPr lang="en-US" sz="100">
                    <a:solidFill>
                      <a:srgbClr val="000000"/>
                    </a:solidFill>
                    <a:latin typeface="Calibri" pitchFamily="34" charset="0"/>
                  </a:rPr>
                  <a:t>Ethernet</a:t>
                </a:r>
                <a:endParaRPr lang="en-US" sz="1600" b="0">
                  <a:latin typeface="Calibri" pitchFamily="34" charset="0"/>
                </a:endParaRPr>
              </a:p>
            </p:txBody>
          </p:sp>
          <p:sp>
            <p:nvSpPr>
              <p:cNvPr id="77336" name="Rectangle 108"/>
              <p:cNvSpPr>
                <a:spLocks noChangeArrowheads="1"/>
              </p:cNvSpPr>
              <p:nvPr/>
            </p:nvSpPr>
            <p:spPr bwMode="auto">
              <a:xfrm>
                <a:off x="4439" y="914"/>
                <a:ext cx="53" cy="329"/>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7337" name="Rectangle 109"/>
              <p:cNvSpPr>
                <a:spLocks noChangeArrowheads="1"/>
              </p:cNvSpPr>
              <p:nvPr/>
            </p:nvSpPr>
            <p:spPr bwMode="auto">
              <a:xfrm>
                <a:off x="4439" y="914"/>
                <a:ext cx="53" cy="329"/>
              </a:xfrm>
              <a:prstGeom prst="rect">
                <a:avLst/>
              </a:prstGeom>
              <a:noFill/>
              <a:ln w="1588" cap="rnd">
                <a:solidFill>
                  <a:srgbClr val="000000"/>
                </a:solidFill>
                <a:round/>
                <a:headEnd/>
                <a:tailEnd/>
              </a:ln>
            </p:spPr>
            <p:txBody>
              <a:bodyPr/>
              <a:lstStyle/>
              <a:p>
                <a:endParaRPr lang="nb-NO" sz="1600" b="0">
                  <a:latin typeface="Calibri" pitchFamily="34" charset="0"/>
                </a:endParaRPr>
              </a:p>
            </p:txBody>
          </p:sp>
          <p:sp>
            <p:nvSpPr>
              <p:cNvPr id="77338" name="Rectangle 110"/>
              <p:cNvSpPr>
                <a:spLocks noChangeArrowheads="1"/>
              </p:cNvSpPr>
              <p:nvPr/>
            </p:nvSpPr>
            <p:spPr bwMode="auto">
              <a:xfrm rot="-5400000">
                <a:off x="4462" y="1093"/>
                <a:ext cx="12" cy="22"/>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S</a:t>
                </a:r>
                <a:endParaRPr lang="en-US" sz="1600" b="0">
                  <a:latin typeface="Calibri" pitchFamily="34" charset="0"/>
                </a:endParaRPr>
              </a:p>
            </p:txBody>
          </p:sp>
          <p:sp>
            <p:nvSpPr>
              <p:cNvPr id="77339" name="Rectangle 111"/>
              <p:cNvSpPr>
                <a:spLocks noChangeArrowheads="1"/>
              </p:cNvSpPr>
              <p:nvPr/>
            </p:nvSpPr>
            <p:spPr bwMode="auto">
              <a:xfrm rot="-5400000">
                <a:off x="4460" y="1080"/>
                <a:ext cx="13" cy="23"/>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e</a:t>
                </a:r>
                <a:endParaRPr lang="en-US" sz="1600" b="0">
                  <a:latin typeface="Calibri" pitchFamily="34" charset="0"/>
                </a:endParaRPr>
              </a:p>
            </p:txBody>
          </p:sp>
          <p:sp>
            <p:nvSpPr>
              <p:cNvPr id="77340" name="Rectangle 112"/>
              <p:cNvSpPr>
                <a:spLocks noChangeArrowheads="1"/>
              </p:cNvSpPr>
              <p:nvPr/>
            </p:nvSpPr>
            <p:spPr bwMode="auto">
              <a:xfrm rot="-5400000">
                <a:off x="4461" y="1070"/>
                <a:ext cx="11" cy="23"/>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c</a:t>
                </a:r>
                <a:endParaRPr lang="en-US" sz="1600" b="0">
                  <a:latin typeface="Calibri" pitchFamily="34" charset="0"/>
                </a:endParaRPr>
              </a:p>
            </p:txBody>
          </p:sp>
          <p:sp>
            <p:nvSpPr>
              <p:cNvPr id="77341" name="Rectangle 113"/>
              <p:cNvSpPr>
                <a:spLocks noChangeArrowheads="1"/>
              </p:cNvSpPr>
              <p:nvPr/>
            </p:nvSpPr>
            <p:spPr bwMode="auto">
              <a:xfrm rot="-5400000">
                <a:off x="4459" y="1055"/>
                <a:ext cx="14" cy="23"/>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u</a:t>
                </a:r>
                <a:endParaRPr lang="en-US" sz="1600" b="0">
                  <a:latin typeface="Calibri" pitchFamily="34" charset="0"/>
                </a:endParaRPr>
              </a:p>
            </p:txBody>
          </p:sp>
          <p:sp>
            <p:nvSpPr>
              <p:cNvPr id="77342" name="Rectangle 114"/>
              <p:cNvSpPr>
                <a:spLocks noChangeArrowheads="1"/>
              </p:cNvSpPr>
              <p:nvPr/>
            </p:nvSpPr>
            <p:spPr bwMode="auto">
              <a:xfrm rot="-5400000">
                <a:off x="4460" y="1047"/>
                <a:ext cx="9" cy="22"/>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r</a:t>
                </a:r>
                <a:endParaRPr lang="en-US" sz="1600" b="0">
                  <a:latin typeface="Calibri" pitchFamily="34" charset="0"/>
                </a:endParaRPr>
              </a:p>
            </p:txBody>
          </p:sp>
          <p:sp>
            <p:nvSpPr>
              <p:cNvPr id="77343" name="Rectangle 115"/>
              <p:cNvSpPr>
                <a:spLocks noChangeArrowheads="1"/>
              </p:cNvSpPr>
              <p:nvPr/>
            </p:nvSpPr>
            <p:spPr bwMode="auto">
              <a:xfrm rot="-5400000">
                <a:off x="4463" y="1039"/>
                <a:ext cx="6" cy="22"/>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i</a:t>
                </a:r>
                <a:endParaRPr lang="en-US" sz="1600" b="0">
                  <a:latin typeface="Calibri" pitchFamily="34" charset="0"/>
                </a:endParaRPr>
              </a:p>
            </p:txBody>
          </p:sp>
          <p:sp>
            <p:nvSpPr>
              <p:cNvPr id="77344" name="Rectangle 116"/>
              <p:cNvSpPr>
                <a:spLocks noChangeArrowheads="1"/>
              </p:cNvSpPr>
              <p:nvPr/>
            </p:nvSpPr>
            <p:spPr bwMode="auto">
              <a:xfrm rot="-5400000">
                <a:off x="4462" y="1031"/>
                <a:ext cx="9" cy="23"/>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t</a:t>
                </a:r>
                <a:endParaRPr lang="en-US" sz="1600" b="0">
                  <a:latin typeface="Calibri" pitchFamily="34" charset="0"/>
                </a:endParaRPr>
              </a:p>
            </p:txBody>
          </p:sp>
          <p:sp>
            <p:nvSpPr>
              <p:cNvPr id="77345" name="Rectangle 117"/>
              <p:cNvSpPr>
                <a:spLocks noChangeArrowheads="1"/>
              </p:cNvSpPr>
              <p:nvPr/>
            </p:nvSpPr>
            <p:spPr bwMode="auto">
              <a:xfrm rot="-5400000">
                <a:off x="4459" y="1023"/>
                <a:ext cx="13" cy="23"/>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y</a:t>
                </a:r>
                <a:endParaRPr lang="en-US" sz="1600" b="0">
                  <a:latin typeface="Calibri" pitchFamily="34" charset="0"/>
                </a:endParaRPr>
              </a:p>
            </p:txBody>
          </p:sp>
          <p:sp>
            <p:nvSpPr>
              <p:cNvPr id="77346" name="Line 118"/>
              <p:cNvSpPr>
                <a:spLocks noChangeShapeType="1"/>
              </p:cNvSpPr>
              <p:nvPr/>
            </p:nvSpPr>
            <p:spPr bwMode="auto">
              <a:xfrm>
                <a:off x="4420" y="1214"/>
                <a:ext cx="9" cy="0"/>
              </a:xfrm>
              <a:prstGeom prst="line">
                <a:avLst/>
              </a:prstGeom>
              <a:noFill/>
              <a:ln w="3175" cap="rnd">
                <a:solidFill>
                  <a:srgbClr val="000000"/>
                </a:solidFill>
                <a:round/>
                <a:headEnd/>
                <a:tailEnd/>
              </a:ln>
            </p:spPr>
            <p:txBody>
              <a:bodyPr/>
              <a:lstStyle/>
              <a:p>
                <a:endParaRPr lang="en-US"/>
              </a:p>
            </p:txBody>
          </p:sp>
          <p:sp>
            <p:nvSpPr>
              <p:cNvPr id="77347" name="Freeform 119"/>
              <p:cNvSpPr>
                <a:spLocks/>
              </p:cNvSpPr>
              <p:nvPr/>
            </p:nvSpPr>
            <p:spPr bwMode="auto">
              <a:xfrm>
                <a:off x="4415" y="1210"/>
                <a:ext cx="7" cy="7"/>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p>
            </p:txBody>
          </p:sp>
          <p:sp>
            <p:nvSpPr>
              <p:cNvPr id="77348" name="Freeform 120"/>
              <p:cNvSpPr>
                <a:spLocks/>
              </p:cNvSpPr>
              <p:nvPr/>
            </p:nvSpPr>
            <p:spPr bwMode="auto">
              <a:xfrm>
                <a:off x="4427" y="1210"/>
                <a:ext cx="7" cy="7"/>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p>
            </p:txBody>
          </p:sp>
          <p:sp>
            <p:nvSpPr>
              <p:cNvPr id="77349" name="Line 121"/>
              <p:cNvSpPr>
                <a:spLocks noChangeShapeType="1"/>
              </p:cNvSpPr>
              <p:nvPr/>
            </p:nvSpPr>
            <p:spPr bwMode="auto">
              <a:xfrm>
                <a:off x="4420" y="1110"/>
                <a:ext cx="9" cy="0"/>
              </a:xfrm>
              <a:prstGeom prst="line">
                <a:avLst/>
              </a:prstGeom>
              <a:noFill/>
              <a:ln w="3175" cap="rnd">
                <a:solidFill>
                  <a:srgbClr val="000000"/>
                </a:solidFill>
                <a:round/>
                <a:headEnd/>
                <a:tailEnd/>
              </a:ln>
            </p:spPr>
            <p:txBody>
              <a:bodyPr/>
              <a:lstStyle/>
              <a:p>
                <a:endParaRPr lang="en-US"/>
              </a:p>
            </p:txBody>
          </p:sp>
          <p:sp>
            <p:nvSpPr>
              <p:cNvPr id="77350" name="Freeform 122"/>
              <p:cNvSpPr>
                <a:spLocks/>
              </p:cNvSpPr>
              <p:nvPr/>
            </p:nvSpPr>
            <p:spPr bwMode="auto">
              <a:xfrm>
                <a:off x="4415" y="1106"/>
                <a:ext cx="7" cy="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p>
            </p:txBody>
          </p:sp>
          <p:sp>
            <p:nvSpPr>
              <p:cNvPr id="77351" name="Freeform 123"/>
              <p:cNvSpPr>
                <a:spLocks/>
              </p:cNvSpPr>
              <p:nvPr/>
            </p:nvSpPr>
            <p:spPr bwMode="auto">
              <a:xfrm>
                <a:off x="4427" y="1106"/>
                <a:ext cx="7" cy="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249" y="125"/>
                    </a:moveTo>
                    <a:lnTo>
                      <a:pt x="0" y="250"/>
                    </a:lnTo>
                    <a:cubicBezTo>
                      <a:pt x="39" y="171"/>
                      <a:pt x="39" y="79"/>
                      <a:pt x="0" y="0"/>
                    </a:cubicBezTo>
                    <a:lnTo>
                      <a:pt x="249" y="125"/>
                    </a:lnTo>
                    <a:close/>
                  </a:path>
                </a:pathLst>
              </a:custGeom>
              <a:solidFill>
                <a:srgbClr val="000000"/>
              </a:solidFill>
              <a:ln w="0">
                <a:solidFill>
                  <a:srgbClr val="000000"/>
                </a:solidFill>
                <a:round/>
                <a:headEnd/>
                <a:tailEnd/>
              </a:ln>
            </p:spPr>
            <p:txBody>
              <a:bodyPr/>
              <a:lstStyle/>
              <a:p>
                <a:endParaRPr lang="en-US"/>
              </a:p>
            </p:txBody>
          </p:sp>
          <p:sp>
            <p:nvSpPr>
              <p:cNvPr id="77352" name="Line 124"/>
              <p:cNvSpPr>
                <a:spLocks noChangeShapeType="1"/>
              </p:cNvSpPr>
              <p:nvPr/>
            </p:nvSpPr>
            <p:spPr bwMode="auto">
              <a:xfrm>
                <a:off x="4420" y="1020"/>
                <a:ext cx="9" cy="0"/>
              </a:xfrm>
              <a:prstGeom prst="line">
                <a:avLst/>
              </a:prstGeom>
              <a:noFill/>
              <a:ln w="3175" cap="rnd">
                <a:solidFill>
                  <a:srgbClr val="000000"/>
                </a:solidFill>
                <a:round/>
                <a:headEnd/>
                <a:tailEnd/>
              </a:ln>
            </p:spPr>
            <p:txBody>
              <a:bodyPr/>
              <a:lstStyle/>
              <a:p>
                <a:endParaRPr lang="en-US"/>
              </a:p>
            </p:txBody>
          </p:sp>
          <p:sp>
            <p:nvSpPr>
              <p:cNvPr id="77353" name="Freeform 125"/>
              <p:cNvSpPr>
                <a:spLocks/>
              </p:cNvSpPr>
              <p:nvPr/>
            </p:nvSpPr>
            <p:spPr bwMode="auto">
              <a:xfrm>
                <a:off x="4415" y="1017"/>
                <a:ext cx="7" cy="7"/>
              </a:xfrm>
              <a:custGeom>
                <a:avLst/>
                <a:gdLst>
                  <a:gd name="T0" fmla="*/ 0 w 249"/>
                  <a:gd name="T1" fmla="*/ 0 h 249"/>
                  <a:gd name="T2" fmla="*/ 0 w 249"/>
                  <a:gd name="T3" fmla="*/ 0 h 249"/>
                  <a:gd name="T4" fmla="*/ 0 w 249"/>
                  <a:gd name="T5" fmla="*/ 0 h 249"/>
                  <a:gd name="T6" fmla="*/ 0 w 249"/>
                  <a:gd name="T7" fmla="*/ 0 h 249"/>
                  <a:gd name="T8" fmla="*/ 0 w 249"/>
                  <a:gd name="T9" fmla="*/ 0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p>
            </p:txBody>
          </p:sp>
          <p:sp>
            <p:nvSpPr>
              <p:cNvPr id="77354" name="Freeform 126"/>
              <p:cNvSpPr>
                <a:spLocks/>
              </p:cNvSpPr>
              <p:nvPr/>
            </p:nvSpPr>
            <p:spPr bwMode="auto">
              <a:xfrm>
                <a:off x="4427" y="1017"/>
                <a:ext cx="7" cy="7"/>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p>
            </p:txBody>
          </p:sp>
          <p:sp>
            <p:nvSpPr>
              <p:cNvPr id="77355" name="Line 127"/>
              <p:cNvSpPr>
                <a:spLocks noChangeShapeType="1"/>
              </p:cNvSpPr>
              <p:nvPr/>
            </p:nvSpPr>
            <p:spPr bwMode="auto">
              <a:xfrm>
                <a:off x="4313" y="1149"/>
                <a:ext cx="0" cy="24"/>
              </a:xfrm>
              <a:prstGeom prst="line">
                <a:avLst/>
              </a:prstGeom>
              <a:noFill/>
              <a:ln w="3175" cap="rnd">
                <a:solidFill>
                  <a:srgbClr val="000000"/>
                </a:solidFill>
                <a:round/>
                <a:headEnd/>
                <a:tailEnd/>
              </a:ln>
            </p:spPr>
            <p:txBody>
              <a:bodyPr/>
              <a:lstStyle/>
              <a:p>
                <a:endParaRPr lang="en-US"/>
              </a:p>
            </p:txBody>
          </p:sp>
          <p:sp>
            <p:nvSpPr>
              <p:cNvPr id="77356" name="Freeform 128"/>
              <p:cNvSpPr>
                <a:spLocks/>
              </p:cNvSpPr>
              <p:nvPr/>
            </p:nvSpPr>
            <p:spPr bwMode="auto">
              <a:xfrm>
                <a:off x="4309" y="1144"/>
                <a:ext cx="7" cy="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125" y="0"/>
                    </a:moveTo>
                    <a:lnTo>
                      <a:pt x="249" y="250"/>
                    </a:lnTo>
                    <a:cubicBezTo>
                      <a:pt x="171" y="211"/>
                      <a:pt x="78" y="211"/>
                      <a:pt x="0" y="250"/>
                    </a:cubicBezTo>
                    <a:lnTo>
                      <a:pt x="125" y="0"/>
                    </a:lnTo>
                    <a:close/>
                  </a:path>
                </a:pathLst>
              </a:custGeom>
              <a:solidFill>
                <a:srgbClr val="000000"/>
              </a:solidFill>
              <a:ln w="0">
                <a:solidFill>
                  <a:srgbClr val="000000"/>
                </a:solidFill>
                <a:round/>
                <a:headEnd/>
                <a:tailEnd/>
              </a:ln>
            </p:spPr>
            <p:txBody>
              <a:bodyPr/>
              <a:lstStyle/>
              <a:p>
                <a:endParaRPr lang="en-US"/>
              </a:p>
            </p:txBody>
          </p:sp>
          <p:sp>
            <p:nvSpPr>
              <p:cNvPr id="77357" name="Freeform 129"/>
              <p:cNvSpPr>
                <a:spLocks/>
              </p:cNvSpPr>
              <p:nvPr/>
            </p:nvSpPr>
            <p:spPr bwMode="auto">
              <a:xfrm>
                <a:off x="4309" y="1171"/>
                <a:ext cx="7" cy="7"/>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125" y="250"/>
                    </a:moveTo>
                    <a:lnTo>
                      <a:pt x="0" y="0"/>
                    </a:lnTo>
                    <a:cubicBezTo>
                      <a:pt x="78" y="40"/>
                      <a:pt x="171" y="40"/>
                      <a:pt x="249" y="0"/>
                    </a:cubicBezTo>
                    <a:lnTo>
                      <a:pt x="125" y="250"/>
                    </a:lnTo>
                    <a:close/>
                  </a:path>
                </a:pathLst>
              </a:custGeom>
              <a:solidFill>
                <a:srgbClr val="000000"/>
              </a:solidFill>
              <a:ln w="0">
                <a:solidFill>
                  <a:srgbClr val="000000"/>
                </a:solidFill>
                <a:round/>
                <a:headEnd/>
                <a:tailEnd/>
              </a:ln>
            </p:spPr>
            <p:txBody>
              <a:bodyPr/>
              <a:lstStyle/>
              <a:p>
                <a:endParaRPr lang="en-US"/>
              </a:p>
            </p:txBody>
          </p:sp>
          <p:sp>
            <p:nvSpPr>
              <p:cNvPr id="77358" name="Rectangle 130"/>
              <p:cNvSpPr>
                <a:spLocks noChangeArrowheads="1"/>
              </p:cNvSpPr>
              <p:nvPr/>
            </p:nvSpPr>
            <p:spPr bwMode="auto">
              <a:xfrm>
                <a:off x="4334" y="1217"/>
                <a:ext cx="33" cy="16"/>
              </a:xfrm>
              <a:prstGeom prst="rect">
                <a:avLst/>
              </a:prstGeom>
              <a:noFill/>
              <a:ln w="9525">
                <a:noFill/>
                <a:miter lim="800000"/>
                <a:headEnd/>
                <a:tailEnd/>
              </a:ln>
            </p:spPr>
            <p:txBody>
              <a:bodyPr wrap="none" lIns="0" tIns="0" rIns="0" bIns="0">
                <a:spAutoFit/>
              </a:bodyPr>
              <a:lstStyle/>
              <a:p>
                <a:r>
                  <a:rPr lang="en-US" sz="100">
                    <a:solidFill>
                      <a:srgbClr val="000000"/>
                    </a:solidFill>
                    <a:latin typeface="Calibri" pitchFamily="34" charset="0"/>
                  </a:rPr>
                  <a:t>CAN bus</a:t>
                </a:r>
                <a:endParaRPr lang="en-US" sz="1600" b="0">
                  <a:latin typeface="Calibri" pitchFamily="34" charset="0"/>
                </a:endParaRPr>
              </a:p>
            </p:txBody>
          </p:sp>
        </p:grpSp>
        <p:grpSp>
          <p:nvGrpSpPr>
            <p:cNvPr id="76899" name="Group 131"/>
            <p:cNvGrpSpPr>
              <a:grpSpLocks/>
            </p:cNvGrpSpPr>
            <p:nvPr/>
          </p:nvGrpSpPr>
          <p:grpSpPr bwMode="auto">
            <a:xfrm>
              <a:off x="4361" y="1718"/>
              <a:ext cx="306" cy="228"/>
              <a:chOff x="4647" y="879"/>
              <a:chExt cx="393" cy="387"/>
            </a:xfrm>
          </p:grpSpPr>
          <p:sp>
            <p:nvSpPr>
              <p:cNvPr id="77217" name="Rectangle 132"/>
              <p:cNvSpPr>
                <a:spLocks noChangeArrowheads="1"/>
              </p:cNvSpPr>
              <p:nvPr/>
            </p:nvSpPr>
            <p:spPr bwMode="auto">
              <a:xfrm>
                <a:off x="4647" y="879"/>
                <a:ext cx="393" cy="387"/>
              </a:xfrm>
              <a:prstGeom prst="rect">
                <a:avLst/>
              </a:prstGeom>
              <a:solidFill>
                <a:srgbClr val="FFFFFF"/>
              </a:solidFill>
              <a:ln w="9525">
                <a:noFill/>
                <a:miter lim="800000"/>
                <a:headEnd/>
                <a:tailEnd/>
              </a:ln>
            </p:spPr>
            <p:txBody>
              <a:bodyPr/>
              <a:lstStyle/>
              <a:p>
                <a:endParaRPr lang="nb-NO" sz="1600" b="0">
                  <a:latin typeface="Calibri" pitchFamily="34" charset="0"/>
                </a:endParaRPr>
              </a:p>
            </p:txBody>
          </p:sp>
          <p:sp>
            <p:nvSpPr>
              <p:cNvPr id="77218" name="Rectangle 133"/>
              <p:cNvSpPr>
                <a:spLocks noChangeArrowheads="1"/>
              </p:cNvSpPr>
              <p:nvPr/>
            </p:nvSpPr>
            <p:spPr bwMode="auto">
              <a:xfrm>
                <a:off x="4647" y="879"/>
                <a:ext cx="393" cy="387"/>
              </a:xfrm>
              <a:prstGeom prst="rect">
                <a:avLst/>
              </a:prstGeom>
              <a:noFill/>
              <a:ln w="4763" cap="rnd">
                <a:solidFill>
                  <a:srgbClr val="000000"/>
                </a:solidFill>
                <a:round/>
                <a:headEnd/>
                <a:tailEnd/>
              </a:ln>
            </p:spPr>
            <p:txBody>
              <a:bodyPr/>
              <a:lstStyle/>
              <a:p>
                <a:endParaRPr lang="nb-NO" sz="1600" b="0">
                  <a:latin typeface="Calibri" pitchFamily="34" charset="0"/>
                </a:endParaRPr>
              </a:p>
            </p:txBody>
          </p:sp>
          <p:sp>
            <p:nvSpPr>
              <p:cNvPr id="77219" name="Rectangle 134"/>
              <p:cNvSpPr>
                <a:spLocks noChangeArrowheads="1"/>
              </p:cNvSpPr>
              <p:nvPr/>
            </p:nvSpPr>
            <p:spPr bwMode="auto">
              <a:xfrm>
                <a:off x="4825" y="1178"/>
                <a:ext cx="118" cy="65"/>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7220" name="Rectangle 135"/>
              <p:cNvSpPr>
                <a:spLocks noChangeArrowheads="1"/>
              </p:cNvSpPr>
              <p:nvPr/>
            </p:nvSpPr>
            <p:spPr bwMode="auto">
              <a:xfrm>
                <a:off x="4825" y="1178"/>
                <a:ext cx="118" cy="65"/>
              </a:xfrm>
              <a:prstGeom prst="rect">
                <a:avLst/>
              </a:prstGeom>
              <a:noFill/>
              <a:ln w="0" cap="rnd">
                <a:solidFill>
                  <a:srgbClr val="000000"/>
                </a:solidFill>
                <a:round/>
                <a:headEnd/>
                <a:tailEnd/>
              </a:ln>
            </p:spPr>
            <p:txBody>
              <a:bodyPr/>
              <a:lstStyle/>
              <a:p>
                <a:endParaRPr lang="nb-NO" sz="1600" b="0">
                  <a:latin typeface="Calibri" pitchFamily="34" charset="0"/>
                </a:endParaRPr>
              </a:p>
            </p:txBody>
          </p:sp>
          <p:sp>
            <p:nvSpPr>
              <p:cNvPr id="77221" name="Rectangle 136"/>
              <p:cNvSpPr>
                <a:spLocks noChangeArrowheads="1"/>
              </p:cNvSpPr>
              <p:nvPr/>
            </p:nvSpPr>
            <p:spPr bwMode="auto">
              <a:xfrm>
                <a:off x="4825" y="1084"/>
                <a:ext cx="118" cy="60"/>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7222" name="Rectangle 137"/>
              <p:cNvSpPr>
                <a:spLocks noChangeArrowheads="1"/>
              </p:cNvSpPr>
              <p:nvPr/>
            </p:nvSpPr>
            <p:spPr bwMode="auto">
              <a:xfrm>
                <a:off x="4825" y="1084"/>
                <a:ext cx="118" cy="60"/>
              </a:xfrm>
              <a:prstGeom prst="rect">
                <a:avLst/>
              </a:prstGeom>
              <a:noFill/>
              <a:ln w="0" cap="rnd">
                <a:solidFill>
                  <a:srgbClr val="000000"/>
                </a:solidFill>
                <a:round/>
                <a:headEnd/>
                <a:tailEnd/>
              </a:ln>
            </p:spPr>
            <p:txBody>
              <a:bodyPr/>
              <a:lstStyle/>
              <a:p>
                <a:endParaRPr lang="nb-NO" sz="1600" b="0">
                  <a:latin typeface="Calibri" pitchFamily="34" charset="0"/>
                </a:endParaRPr>
              </a:p>
            </p:txBody>
          </p:sp>
          <p:sp>
            <p:nvSpPr>
              <p:cNvPr id="77223" name="Rectangle 138"/>
              <p:cNvSpPr>
                <a:spLocks noChangeArrowheads="1"/>
              </p:cNvSpPr>
              <p:nvPr/>
            </p:nvSpPr>
            <p:spPr bwMode="auto">
              <a:xfrm>
                <a:off x="4665" y="912"/>
                <a:ext cx="54" cy="331"/>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7224" name="Rectangle 139"/>
              <p:cNvSpPr>
                <a:spLocks noChangeArrowheads="1"/>
              </p:cNvSpPr>
              <p:nvPr/>
            </p:nvSpPr>
            <p:spPr bwMode="auto">
              <a:xfrm>
                <a:off x="4665" y="912"/>
                <a:ext cx="54" cy="331"/>
              </a:xfrm>
              <a:prstGeom prst="rect">
                <a:avLst/>
              </a:prstGeom>
              <a:noFill/>
              <a:ln w="0" cap="rnd">
                <a:solidFill>
                  <a:srgbClr val="000000"/>
                </a:solidFill>
                <a:round/>
                <a:headEnd/>
                <a:tailEnd/>
              </a:ln>
            </p:spPr>
            <p:txBody>
              <a:bodyPr/>
              <a:lstStyle/>
              <a:p>
                <a:endParaRPr lang="nb-NO" sz="1600" b="0">
                  <a:latin typeface="Calibri" pitchFamily="34" charset="0"/>
                </a:endParaRPr>
              </a:p>
            </p:txBody>
          </p:sp>
          <p:sp>
            <p:nvSpPr>
              <p:cNvPr id="77225" name="Rectangle 140"/>
              <p:cNvSpPr>
                <a:spLocks noChangeArrowheads="1"/>
              </p:cNvSpPr>
              <p:nvPr/>
            </p:nvSpPr>
            <p:spPr bwMode="auto">
              <a:xfrm>
                <a:off x="4749" y="1000"/>
                <a:ext cx="194" cy="48"/>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7226" name="Rectangle 141"/>
              <p:cNvSpPr>
                <a:spLocks noChangeArrowheads="1"/>
              </p:cNvSpPr>
              <p:nvPr/>
            </p:nvSpPr>
            <p:spPr bwMode="auto">
              <a:xfrm>
                <a:off x="4749" y="1000"/>
                <a:ext cx="194" cy="48"/>
              </a:xfrm>
              <a:prstGeom prst="rect">
                <a:avLst/>
              </a:prstGeom>
              <a:noFill/>
              <a:ln w="0" cap="rnd">
                <a:solidFill>
                  <a:srgbClr val="000000"/>
                </a:solidFill>
                <a:round/>
                <a:headEnd/>
                <a:tailEnd/>
              </a:ln>
            </p:spPr>
            <p:txBody>
              <a:bodyPr/>
              <a:lstStyle/>
              <a:p>
                <a:endParaRPr lang="nb-NO" sz="1600" b="0">
                  <a:latin typeface="Calibri" pitchFamily="34" charset="0"/>
                </a:endParaRPr>
              </a:p>
            </p:txBody>
          </p:sp>
          <p:sp>
            <p:nvSpPr>
              <p:cNvPr id="77227" name="Rectangle 142"/>
              <p:cNvSpPr>
                <a:spLocks noChangeArrowheads="1"/>
              </p:cNvSpPr>
              <p:nvPr/>
            </p:nvSpPr>
            <p:spPr bwMode="auto">
              <a:xfrm>
                <a:off x="4802" y="1011"/>
                <a:ext cx="67" cy="28"/>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Facilities</a:t>
                </a:r>
                <a:endParaRPr lang="en-US" sz="1600" b="0">
                  <a:latin typeface="Calibri" pitchFamily="34" charset="0"/>
                </a:endParaRPr>
              </a:p>
            </p:txBody>
          </p:sp>
          <p:sp>
            <p:nvSpPr>
              <p:cNvPr id="77228" name="Line 143"/>
              <p:cNvSpPr>
                <a:spLocks noChangeShapeType="1"/>
              </p:cNvSpPr>
              <p:nvPr/>
            </p:nvSpPr>
            <p:spPr bwMode="auto">
              <a:xfrm>
                <a:off x="4724" y="1210"/>
                <a:ext cx="96" cy="0"/>
              </a:xfrm>
              <a:prstGeom prst="line">
                <a:avLst/>
              </a:prstGeom>
              <a:noFill/>
              <a:ln w="1588" cap="rnd">
                <a:solidFill>
                  <a:srgbClr val="000000"/>
                </a:solidFill>
                <a:round/>
                <a:headEnd/>
                <a:tailEnd/>
              </a:ln>
            </p:spPr>
            <p:txBody>
              <a:bodyPr/>
              <a:lstStyle/>
              <a:p>
                <a:endParaRPr lang="en-US"/>
              </a:p>
            </p:txBody>
          </p:sp>
          <p:sp>
            <p:nvSpPr>
              <p:cNvPr id="77229" name="Freeform 144"/>
              <p:cNvSpPr>
                <a:spLocks/>
              </p:cNvSpPr>
              <p:nvPr/>
            </p:nvSpPr>
            <p:spPr bwMode="auto">
              <a:xfrm>
                <a:off x="4719" y="1207"/>
                <a:ext cx="7" cy="7"/>
              </a:xfrm>
              <a:custGeom>
                <a:avLst/>
                <a:gdLst>
                  <a:gd name="T0" fmla="*/ 0 w 250"/>
                  <a:gd name="T1" fmla="*/ 0 h 249"/>
                  <a:gd name="T2" fmla="*/ 0 w 250"/>
                  <a:gd name="T3" fmla="*/ 0 h 249"/>
                  <a:gd name="T4" fmla="*/ 0 w 250"/>
                  <a:gd name="T5" fmla="*/ 0 h 249"/>
                  <a:gd name="T6" fmla="*/ 0 w 250"/>
                  <a:gd name="T7" fmla="*/ 0 h 249"/>
                  <a:gd name="T8" fmla="*/ 0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0" y="124"/>
                    </a:moveTo>
                    <a:lnTo>
                      <a:pt x="250" y="0"/>
                    </a:lnTo>
                    <a:cubicBezTo>
                      <a:pt x="211" y="78"/>
                      <a:pt x="211" y="171"/>
                      <a:pt x="250" y="249"/>
                    </a:cubicBezTo>
                    <a:lnTo>
                      <a:pt x="0" y="124"/>
                    </a:lnTo>
                    <a:close/>
                  </a:path>
                </a:pathLst>
              </a:custGeom>
              <a:solidFill>
                <a:srgbClr val="000000"/>
              </a:solidFill>
              <a:ln w="0">
                <a:solidFill>
                  <a:srgbClr val="000000"/>
                </a:solidFill>
                <a:round/>
                <a:headEnd/>
                <a:tailEnd/>
              </a:ln>
            </p:spPr>
            <p:txBody>
              <a:bodyPr/>
              <a:lstStyle/>
              <a:p>
                <a:endParaRPr lang="en-US"/>
              </a:p>
            </p:txBody>
          </p:sp>
          <p:sp>
            <p:nvSpPr>
              <p:cNvPr id="77230" name="Freeform 145"/>
              <p:cNvSpPr>
                <a:spLocks/>
              </p:cNvSpPr>
              <p:nvPr/>
            </p:nvSpPr>
            <p:spPr bwMode="auto">
              <a:xfrm>
                <a:off x="4819" y="1207"/>
                <a:ext cx="6" cy="7"/>
              </a:xfrm>
              <a:custGeom>
                <a:avLst/>
                <a:gdLst>
                  <a:gd name="T0" fmla="*/ 0 w 250"/>
                  <a:gd name="T1" fmla="*/ 0 h 249"/>
                  <a:gd name="T2" fmla="*/ 0 w 250"/>
                  <a:gd name="T3" fmla="*/ 0 h 249"/>
                  <a:gd name="T4" fmla="*/ 0 w 250"/>
                  <a:gd name="T5" fmla="*/ 0 h 249"/>
                  <a:gd name="T6" fmla="*/ 0 w 250"/>
                  <a:gd name="T7" fmla="*/ 0 h 249"/>
                  <a:gd name="T8" fmla="*/ 0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250" y="124"/>
                    </a:moveTo>
                    <a:lnTo>
                      <a:pt x="0" y="249"/>
                    </a:lnTo>
                    <a:cubicBezTo>
                      <a:pt x="39" y="171"/>
                      <a:pt x="39" y="78"/>
                      <a:pt x="0" y="0"/>
                    </a:cubicBezTo>
                    <a:lnTo>
                      <a:pt x="250" y="124"/>
                    </a:lnTo>
                    <a:close/>
                  </a:path>
                </a:pathLst>
              </a:custGeom>
              <a:solidFill>
                <a:srgbClr val="000000"/>
              </a:solidFill>
              <a:ln w="0">
                <a:solidFill>
                  <a:srgbClr val="000000"/>
                </a:solidFill>
                <a:round/>
                <a:headEnd/>
                <a:tailEnd/>
              </a:ln>
            </p:spPr>
            <p:txBody>
              <a:bodyPr/>
              <a:lstStyle/>
              <a:p>
                <a:endParaRPr lang="en-US"/>
              </a:p>
            </p:txBody>
          </p:sp>
          <p:sp>
            <p:nvSpPr>
              <p:cNvPr id="77231" name="Line 146"/>
              <p:cNvSpPr>
                <a:spLocks noChangeShapeType="1"/>
              </p:cNvSpPr>
              <p:nvPr/>
            </p:nvSpPr>
            <p:spPr bwMode="auto">
              <a:xfrm>
                <a:off x="4846" y="952"/>
                <a:ext cx="0" cy="2"/>
              </a:xfrm>
              <a:prstGeom prst="line">
                <a:avLst/>
              </a:prstGeom>
              <a:noFill/>
              <a:ln w="1588" cap="rnd">
                <a:solidFill>
                  <a:srgbClr val="000000"/>
                </a:solidFill>
                <a:round/>
                <a:headEnd/>
                <a:tailEnd/>
              </a:ln>
            </p:spPr>
            <p:txBody>
              <a:bodyPr/>
              <a:lstStyle/>
              <a:p>
                <a:endParaRPr lang="en-US"/>
              </a:p>
            </p:txBody>
          </p:sp>
          <p:sp>
            <p:nvSpPr>
              <p:cNvPr id="77232" name="Freeform 147"/>
              <p:cNvSpPr>
                <a:spLocks/>
              </p:cNvSpPr>
              <p:nvPr/>
            </p:nvSpPr>
            <p:spPr bwMode="auto">
              <a:xfrm>
                <a:off x="4843" y="947"/>
                <a:ext cx="6" cy="6"/>
              </a:xfrm>
              <a:custGeom>
                <a:avLst/>
                <a:gdLst>
                  <a:gd name="T0" fmla="*/ 0 w 250"/>
                  <a:gd name="T1" fmla="*/ 0 h 250"/>
                  <a:gd name="T2" fmla="*/ 0 w 250"/>
                  <a:gd name="T3" fmla="*/ 0 h 250"/>
                  <a:gd name="T4" fmla="*/ 0 w 250"/>
                  <a:gd name="T5" fmla="*/ 0 h 250"/>
                  <a:gd name="T6" fmla="*/ 0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125" y="0"/>
                    </a:moveTo>
                    <a:lnTo>
                      <a:pt x="250" y="250"/>
                    </a:lnTo>
                    <a:cubicBezTo>
                      <a:pt x="171" y="210"/>
                      <a:pt x="79" y="210"/>
                      <a:pt x="0" y="250"/>
                    </a:cubicBezTo>
                    <a:lnTo>
                      <a:pt x="125" y="0"/>
                    </a:lnTo>
                    <a:close/>
                  </a:path>
                </a:pathLst>
              </a:custGeom>
              <a:solidFill>
                <a:srgbClr val="000000"/>
              </a:solidFill>
              <a:ln w="0">
                <a:solidFill>
                  <a:srgbClr val="000000"/>
                </a:solidFill>
                <a:round/>
                <a:headEnd/>
                <a:tailEnd/>
              </a:ln>
            </p:spPr>
            <p:txBody>
              <a:bodyPr/>
              <a:lstStyle/>
              <a:p>
                <a:endParaRPr lang="en-US"/>
              </a:p>
            </p:txBody>
          </p:sp>
          <p:sp>
            <p:nvSpPr>
              <p:cNvPr id="77233" name="Freeform 148"/>
              <p:cNvSpPr>
                <a:spLocks/>
              </p:cNvSpPr>
              <p:nvPr/>
            </p:nvSpPr>
            <p:spPr bwMode="auto">
              <a:xfrm>
                <a:off x="4843" y="953"/>
                <a:ext cx="6" cy="7"/>
              </a:xfrm>
              <a:custGeom>
                <a:avLst/>
                <a:gdLst>
                  <a:gd name="T0" fmla="*/ 0 w 250"/>
                  <a:gd name="T1" fmla="*/ 0 h 250"/>
                  <a:gd name="T2" fmla="*/ 0 w 250"/>
                  <a:gd name="T3" fmla="*/ 0 h 250"/>
                  <a:gd name="T4" fmla="*/ 0 w 250"/>
                  <a:gd name="T5" fmla="*/ 0 h 250"/>
                  <a:gd name="T6" fmla="*/ 0 w 250"/>
                  <a:gd name="T7" fmla="*/ 0 h 250"/>
                  <a:gd name="T8" fmla="*/ 0 w 250"/>
                  <a:gd name="T9" fmla="*/ 0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125" y="250"/>
                    </a:moveTo>
                    <a:lnTo>
                      <a:pt x="0" y="0"/>
                    </a:lnTo>
                    <a:cubicBezTo>
                      <a:pt x="79" y="39"/>
                      <a:pt x="171" y="39"/>
                      <a:pt x="250" y="0"/>
                    </a:cubicBezTo>
                    <a:lnTo>
                      <a:pt x="125" y="250"/>
                    </a:lnTo>
                    <a:close/>
                  </a:path>
                </a:pathLst>
              </a:custGeom>
              <a:solidFill>
                <a:srgbClr val="000000"/>
              </a:solidFill>
              <a:ln w="0">
                <a:solidFill>
                  <a:srgbClr val="000000"/>
                </a:solidFill>
                <a:round/>
                <a:headEnd/>
                <a:tailEnd/>
              </a:ln>
            </p:spPr>
            <p:txBody>
              <a:bodyPr/>
              <a:lstStyle/>
              <a:p>
                <a:endParaRPr lang="en-US"/>
              </a:p>
            </p:txBody>
          </p:sp>
          <p:sp>
            <p:nvSpPr>
              <p:cNvPr id="77234" name="Line 149"/>
              <p:cNvSpPr>
                <a:spLocks noChangeShapeType="1"/>
              </p:cNvSpPr>
              <p:nvPr/>
            </p:nvSpPr>
            <p:spPr bwMode="auto">
              <a:xfrm>
                <a:off x="4724" y="1114"/>
                <a:ext cx="96" cy="0"/>
              </a:xfrm>
              <a:prstGeom prst="line">
                <a:avLst/>
              </a:prstGeom>
              <a:noFill/>
              <a:ln w="1588" cap="rnd">
                <a:solidFill>
                  <a:srgbClr val="000000"/>
                </a:solidFill>
                <a:round/>
                <a:headEnd/>
                <a:tailEnd/>
              </a:ln>
            </p:spPr>
            <p:txBody>
              <a:bodyPr/>
              <a:lstStyle/>
              <a:p>
                <a:endParaRPr lang="en-US"/>
              </a:p>
            </p:txBody>
          </p:sp>
          <p:sp>
            <p:nvSpPr>
              <p:cNvPr id="77235" name="Freeform 150"/>
              <p:cNvSpPr>
                <a:spLocks/>
              </p:cNvSpPr>
              <p:nvPr/>
            </p:nvSpPr>
            <p:spPr bwMode="auto">
              <a:xfrm>
                <a:off x="4719" y="1111"/>
                <a:ext cx="7" cy="6"/>
              </a:xfrm>
              <a:custGeom>
                <a:avLst/>
                <a:gdLst>
                  <a:gd name="T0" fmla="*/ 0 w 250"/>
                  <a:gd name="T1" fmla="*/ 0 h 249"/>
                  <a:gd name="T2" fmla="*/ 0 w 250"/>
                  <a:gd name="T3" fmla="*/ 0 h 249"/>
                  <a:gd name="T4" fmla="*/ 0 w 250"/>
                  <a:gd name="T5" fmla="*/ 0 h 249"/>
                  <a:gd name="T6" fmla="*/ 0 w 250"/>
                  <a:gd name="T7" fmla="*/ 0 h 249"/>
                  <a:gd name="T8" fmla="*/ 0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0" y="125"/>
                    </a:moveTo>
                    <a:lnTo>
                      <a:pt x="250" y="0"/>
                    </a:lnTo>
                    <a:cubicBezTo>
                      <a:pt x="211" y="78"/>
                      <a:pt x="211" y="171"/>
                      <a:pt x="250" y="249"/>
                    </a:cubicBezTo>
                    <a:lnTo>
                      <a:pt x="0" y="125"/>
                    </a:lnTo>
                    <a:close/>
                  </a:path>
                </a:pathLst>
              </a:custGeom>
              <a:solidFill>
                <a:srgbClr val="000000"/>
              </a:solidFill>
              <a:ln w="0">
                <a:solidFill>
                  <a:srgbClr val="000000"/>
                </a:solidFill>
                <a:round/>
                <a:headEnd/>
                <a:tailEnd/>
              </a:ln>
            </p:spPr>
            <p:txBody>
              <a:bodyPr/>
              <a:lstStyle/>
              <a:p>
                <a:endParaRPr lang="en-US"/>
              </a:p>
            </p:txBody>
          </p:sp>
          <p:sp>
            <p:nvSpPr>
              <p:cNvPr id="77236" name="Freeform 151"/>
              <p:cNvSpPr>
                <a:spLocks/>
              </p:cNvSpPr>
              <p:nvPr/>
            </p:nvSpPr>
            <p:spPr bwMode="auto">
              <a:xfrm>
                <a:off x="4819" y="1111"/>
                <a:ext cx="6" cy="6"/>
              </a:xfrm>
              <a:custGeom>
                <a:avLst/>
                <a:gdLst>
                  <a:gd name="T0" fmla="*/ 0 w 250"/>
                  <a:gd name="T1" fmla="*/ 0 h 249"/>
                  <a:gd name="T2" fmla="*/ 0 w 250"/>
                  <a:gd name="T3" fmla="*/ 0 h 249"/>
                  <a:gd name="T4" fmla="*/ 0 w 250"/>
                  <a:gd name="T5" fmla="*/ 0 h 249"/>
                  <a:gd name="T6" fmla="*/ 0 w 250"/>
                  <a:gd name="T7" fmla="*/ 0 h 249"/>
                  <a:gd name="T8" fmla="*/ 0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250" y="125"/>
                    </a:moveTo>
                    <a:lnTo>
                      <a:pt x="0" y="249"/>
                    </a:lnTo>
                    <a:cubicBezTo>
                      <a:pt x="39" y="171"/>
                      <a:pt x="39" y="78"/>
                      <a:pt x="0" y="0"/>
                    </a:cubicBezTo>
                    <a:lnTo>
                      <a:pt x="250" y="125"/>
                    </a:lnTo>
                    <a:close/>
                  </a:path>
                </a:pathLst>
              </a:custGeom>
              <a:solidFill>
                <a:srgbClr val="000000"/>
              </a:solidFill>
              <a:ln w="0">
                <a:solidFill>
                  <a:srgbClr val="000000"/>
                </a:solidFill>
                <a:round/>
                <a:headEnd/>
                <a:tailEnd/>
              </a:ln>
            </p:spPr>
            <p:txBody>
              <a:bodyPr/>
              <a:lstStyle/>
              <a:p>
                <a:endParaRPr lang="en-US"/>
              </a:p>
            </p:txBody>
          </p:sp>
          <p:sp>
            <p:nvSpPr>
              <p:cNvPr id="77237" name="Rectangle 152"/>
              <p:cNvSpPr>
                <a:spLocks noChangeArrowheads="1"/>
              </p:cNvSpPr>
              <p:nvPr/>
            </p:nvSpPr>
            <p:spPr bwMode="auto">
              <a:xfrm>
                <a:off x="4828" y="1088"/>
                <a:ext cx="6" cy="15"/>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N</a:t>
                </a:r>
                <a:endParaRPr lang="en-US" sz="1600" b="0">
                  <a:latin typeface="Calibri" pitchFamily="34" charset="0"/>
                </a:endParaRPr>
              </a:p>
            </p:txBody>
          </p:sp>
          <p:sp>
            <p:nvSpPr>
              <p:cNvPr id="77238" name="Rectangle 153"/>
              <p:cNvSpPr>
                <a:spLocks noChangeArrowheads="1"/>
              </p:cNvSpPr>
              <p:nvPr/>
            </p:nvSpPr>
            <p:spPr bwMode="auto">
              <a:xfrm>
                <a:off x="4842" y="1088"/>
                <a:ext cx="43" cy="16"/>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etworking </a:t>
                </a:r>
                <a:endParaRPr lang="en-US" sz="1600" b="0">
                  <a:latin typeface="Calibri" pitchFamily="34" charset="0"/>
                </a:endParaRPr>
              </a:p>
            </p:txBody>
          </p:sp>
          <p:sp>
            <p:nvSpPr>
              <p:cNvPr id="77239" name="Rectangle 154"/>
              <p:cNvSpPr>
                <a:spLocks noChangeArrowheads="1"/>
              </p:cNvSpPr>
              <p:nvPr/>
            </p:nvSpPr>
            <p:spPr bwMode="auto">
              <a:xfrm>
                <a:off x="4927" y="1088"/>
                <a:ext cx="10" cy="16"/>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&amp; </a:t>
                </a:r>
                <a:endParaRPr lang="en-US" sz="1600" b="0">
                  <a:latin typeface="Calibri" pitchFamily="34" charset="0"/>
                </a:endParaRPr>
              </a:p>
            </p:txBody>
          </p:sp>
          <p:sp>
            <p:nvSpPr>
              <p:cNvPr id="77240" name="Rectangle 155"/>
              <p:cNvSpPr>
                <a:spLocks noChangeArrowheads="1"/>
              </p:cNvSpPr>
              <p:nvPr/>
            </p:nvSpPr>
            <p:spPr bwMode="auto">
              <a:xfrm>
                <a:off x="4860" y="1110"/>
                <a:ext cx="37" cy="15"/>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Transport</a:t>
                </a:r>
                <a:endParaRPr lang="en-US" sz="1600" b="0">
                  <a:latin typeface="Calibri" pitchFamily="34" charset="0"/>
                </a:endParaRPr>
              </a:p>
            </p:txBody>
          </p:sp>
          <p:sp>
            <p:nvSpPr>
              <p:cNvPr id="77241" name="Rectangle 156"/>
              <p:cNvSpPr>
                <a:spLocks noChangeArrowheads="1"/>
              </p:cNvSpPr>
              <p:nvPr/>
            </p:nvSpPr>
            <p:spPr bwMode="auto">
              <a:xfrm>
                <a:off x="4880" y="1178"/>
                <a:ext cx="27" cy="15"/>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Access </a:t>
                </a:r>
                <a:endParaRPr lang="en-US" sz="1600" b="0">
                  <a:latin typeface="Calibri" pitchFamily="34" charset="0"/>
                </a:endParaRPr>
              </a:p>
            </p:txBody>
          </p:sp>
          <p:sp>
            <p:nvSpPr>
              <p:cNvPr id="77242" name="Rectangle 157"/>
              <p:cNvSpPr>
                <a:spLocks noChangeArrowheads="1"/>
              </p:cNvSpPr>
              <p:nvPr/>
            </p:nvSpPr>
            <p:spPr bwMode="auto">
              <a:xfrm>
                <a:off x="4830" y="1199"/>
                <a:ext cx="48" cy="16"/>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Technologies</a:t>
                </a:r>
                <a:endParaRPr lang="en-US" sz="1600" b="0">
                  <a:latin typeface="Calibri" pitchFamily="34" charset="0"/>
                </a:endParaRPr>
              </a:p>
            </p:txBody>
          </p:sp>
          <p:sp>
            <p:nvSpPr>
              <p:cNvPr id="77243" name="Rectangle 158"/>
              <p:cNvSpPr>
                <a:spLocks noChangeArrowheads="1"/>
              </p:cNvSpPr>
              <p:nvPr/>
            </p:nvSpPr>
            <p:spPr bwMode="auto">
              <a:xfrm>
                <a:off x="4904" y="1105"/>
                <a:ext cx="8" cy="16"/>
              </a:xfrm>
              <a:prstGeom prst="rect">
                <a:avLst/>
              </a:prstGeom>
              <a:noFill/>
              <a:ln w="9525">
                <a:noFill/>
                <a:miter lim="800000"/>
                <a:headEnd/>
                <a:tailEnd/>
              </a:ln>
            </p:spPr>
            <p:txBody>
              <a:bodyPr wrap="none" lIns="0" tIns="0" rIns="0" bIns="0">
                <a:spAutoFit/>
              </a:bodyPr>
              <a:lstStyle/>
              <a:p>
                <a:r>
                  <a:rPr lang="en-US" sz="100" b="0">
                    <a:solidFill>
                      <a:srgbClr val="000000"/>
                    </a:solidFill>
                    <a:latin typeface="Calibri" pitchFamily="34" charset="0"/>
                  </a:rPr>
                  <a:t>...</a:t>
                </a:r>
                <a:endParaRPr lang="en-US" sz="1600" b="0">
                  <a:latin typeface="Calibri" pitchFamily="34" charset="0"/>
                </a:endParaRPr>
              </a:p>
            </p:txBody>
          </p:sp>
          <p:sp>
            <p:nvSpPr>
              <p:cNvPr id="77244" name="Line 159"/>
              <p:cNvSpPr>
                <a:spLocks noChangeShapeType="1"/>
              </p:cNvSpPr>
              <p:nvPr/>
            </p:nvSpPr>
            <p:spPr bwMode="auto">
              <a:xfrm>
                <a:off x="4884" y="1053"/>
                <a:ext cx="0" cy="26"/>
              </a:xfrm>
              <a:prstGeom prst="line">
                <a:avLst/>
              </a:prstGeom>
              <a:noFill/>
              <a:ln w="1588" cap="rnd">
                <a:solidFill>
                  <a:srgbClr val="000000"/>
                </a:solidFill>
                <a:round/>
                <a:headEnd/>
                <a:tailEnd/>
              </a:ln>
            </p:spPr>
            <p:txBody>
              <a:bodyPr/>
              <a:lstStyle/>
              <a:p>
                <a:endParaRPr lang="en-US"/>
              </a:p>
            </p:txBody>
          </p:sp>
          <p:sp>
            <p:nvSpPr>
              <p:cNvPr id="77245" name="Freeform 160"/>
              <p:cNvSpPr>
                <a:spLocks/>
              </p:cNvSpPr>
              <p:nvPr/>
            </p:nvSpPr>
            <p:spPr bwMode="auto">
              <a:xfrm>
                <a:off x="4881" y="1048"/>
                <a:ext cx="7" cy="7"/>
              </a:xfrm>
              <a:custGeom>
                <a:avLst/>
                <a:gdLst>
                  <a:gd name="T0" fmla="*/ 0 w 250"/>
                  <a:gd name="T1" fmla="*/ 0 h 250"/>
                  <a:gd name="T2" fmla="*/ 0 w 250"/>
                  <a:gd name="T3" fmla="*/ 0 h 250"/>
                  <a:gd name="T4" fmla="*/ 0 w 250"/>
                  <a:gd name="T5" fmla="*/ 0 h 250"/>
                  <a:gd name="T6" fmla="*/ 0 w 250"/>
                  <a:gd name="T7" fmla="*/ 0 h 250"/>
                  <a:gd name="T8" fmla="*/ 0 w 250"/>
                  <a:gd name="T9" fmla="*/ 0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125" y="0"/>
                    </a:moveTo>
                    <a:lnTo>
                      <a:pt x="250" y="250"/>
                    </a:lnTo>
                    <a:cubicBezTo>
                      <a:pt x="171" y="210"/>
                      <a:pt x="79" y="210"/>
                      <a:pt x="0" y="250"/>
                    </a:cubicBezTo>
                    <a:lnTo>
                      <a:pt x="125" y="0"/>
                    </a:lnTo>
                    <a:close/>
                  </a:path>
                </a:pathLst>
              </a:custGeom>
              <a:solidFill>
                <a:srgbClr val="000000"/>
              </a:solidFill>
              <a:ln w="0">
                <a:solidFill>
                  <a:srgbClr val="000000"/>
                </a:solidFill>
                <a:round/>
                <a:headEnd/>
                <a:tailEnd/>
              </a:ln>
            </p:spPr>
            <p:txBody>
              <a:bodyPr/>
              <a:lstStyle/>
              <a:p>
                <a:endParaRPr lang="en-US"/>
              </a:p>
            </p:txBody>
          </p:sp>
          <p:sp>
            <p:nvSpPr>
              <p:cNvPr id="77246" name="Freeform 161"/>
              <p:cNvSpPr>
                <a:spLocks/>
              </p:cNvSpPr>
              <p:nvPr/>
            </p:nvSpPr>
            <p:spPr bwMode="auto">
              <a:xfrm>
                <a:off x="4881" y="1077"/>
                <a:ext cx="7" cy="7"/>
              </a:xfrm>
              <a:custGeom>
                <a:avLst/>
                <a:gdLst>
                  <a:gd name="T0" fmla="*/ 0 w 250"/>
                  <a:gd name="T1" fmla="*/ 0 h 250"/>
                  <a:gd name="T2" fmla="*/ 0 w 250"/>
                  <a:gd name="T3" fmla="*/ 0 h 250"/>
                  <a:gd name="T4" fmla="*/ 0 w 250"/>
                  <a:gd name="T5" fmla="*/ 0 h 250"/>
                  <a:gd name="T6" fmla="*/ 0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125" y="250"/>
                    </a:moveTo>
                    <a:lnTo>
                      <a:pt x="0" y="0"/>
                    </a:lnTo>
                    <a:cubicBezTo>
                      <a:pt x="79" y="40"/>
                      <a:pt x="171" y="40"/>
                      <a:pt x="250" y="0"/>
                    </a:cubicBezTo>
                    <a:lnTo>
                      <a:pt x="125" y="250"/>
                    </a:lnTo>
                    <a:close/>
                  </a:path>
                </a:pathLst>
              </a:custGeom>
              <a:solidFill>
                <a:srgbClr val="000000"/>
              </a:solidFill>
              <a:ln w="0">
                <a:solidFill>
                  <a:srgbClr val="000000"/>
                </a:solidFill>
                <a:round/>
                <a:headEnd/>
                <a:tailEnd/>
              </a:ln>
            </p:spPr>
            <p:txBody>
              <a:bodyPr/>
              <a:lstStyle/>
              <a:p>
                <a:endParaRPr lang="en-US"/>
              </a:p>
            </p:txBody>
          </p:sp>
          <p:sp>
            <p:nvSpPr>
              <p:cNvPr id="77247" name="Line 162"/>
              <p:cNvSpPr>
                <a:spLocks noChangeShapeType="1"/>
              </p:cNvSpPr>
              <p:nvPr/>
            </p:nvSpPr>
            <p:spPr bwMode="auto">
              <a:xfrm>
                <a:off x="4729" y="1019"/>
                <a:ext cx="11" cy="0"/>
              </a:xfrm>
              <a:prstGeom prst="line">
                <a:avLst/>
              </a:prstGeom>
              <a:noFill/>
              <a:ln w="1588" cap="rnd">
                <a:solidFill>
                  <a:srgbClr val="000000"/>
                </a:solidFill>
                <a:round/>
                <a:headEnd/>
                <a:tailEnd/>
              </a:ln>
            </p:spPr>
            <p:txBody>
              <a:bodyPr/>
              <a:lstStyle/>
              <a:p>
                <a:endParaRPr lang="en-US"/>
              </a:p>
            </p:txBody>
          </p:sp>
          <p:sp>
            <p:nvSpPr>
              <p:cNvPr id="77248" name="Freeform 163"/>
              <p:cNvSpPr>
                <a:spLocks/>
              </p:cNvSpPr>
              <p:nvPr/>
            </p:nvSpPr>
            <p:spPr bwMode="auto">
              <a:xfrm>
                <a:off x="4724" y="1016"/>
                <a:ext cx="7" cy="7"/>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p>
            </p:txBody>
          </p:sp>
          <p:sp>
            <p:nvSpPr>
              <p:cNvPr id="77249" name="Freeform 164"/>
              <p:cNvSpPr>
                <a:spLocks/>
              </p:cNvSpPr>
              <p:nvPr/>
            </p:nvSpPr>
            <p:spPr bwMode="auto">
              <a:xfrm>
                <a:off x="4739" y="1016"/>
                <a:ext cx="6" cy="7"/>
              </a:xfrm>
              <a:custGeom>
                <a:avLst/>
                <a:gdLst>
                  <a:gd name="T0" fmla="*/ 0 w 250"/>
                  <a:gd name="T1" fmla="*/ 0 h 250"/>
                  <a:gd name="T2" fmla="*/ 0 w 250"/>
                  <a:gd name="T3" fmla="*/ 0 h 250"/>
                  <a:gd name="T4" fmla="*/ 0 w 250"/>
                  <a:gd name="T5" fmla="*/ 0 h 250"/>
                  <a:gd name="T6" fmla="*/ 0 w 250"/>
                  <a:gd name="T7" fmla="*/ 0 h 250"/>
                  <a:gd name="T8" fmla="*/ 0 w 250"/>
                  <a:gd name="T9" fmla="*/ 0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250" y="125"/>
                    </a:moveTo>
                    <a:lnTo>
                      <a:pt x="0" y="250"/>
                    </a:lnTo>
                    <a:cubicBezTo>
                      <a:pt x="40" y="171"/>
                      <a:pt x="40" y="79"/>
                      <a:pt x="0" y="0"/>
                    </a:cubicBezTo>
                    <a:lnTo>
                      <a:pt x="250" y="125"/>
                    </a:lnTo>
                    <a:close/>
                  </a:path>
                </a:pathLst>
              </a:custGeom>
              <a:solidFill>
                <a:srgbClr val="000000"/>
              </a:solidFill>
              <a:ln w="0">
                <a:solidFill>
                  <a:srgbClr val="000000"/>
                </a:solidFill>
                <a:round/>
                <a:headEnd/>
                <a:tailEnd/>
              </a:ln>
            </p:spPr>
            <p:txBody>
              <a:bodyPr/>
              <a:lstStyle/>
              <a:p>
                <a:endParaRPr lang="en-US"/>
              </a:p>
            </p:txBody>
          </p:sp>
          <p:sp>
            <p:nvSpPr>
              <p:cNvPr id="77250" name="Rectangle 165"/>
              <p:cNvSpPr>
                <a:spLocks noChangeArrowheads="1"/>
              </p:cNvSpPr>
              <p:nvPr/>
            </p:nvSpPr>
            <p:spPr bwMode="auto">
              <a:xfrm rot="-5400000">
                <a:off x="4684" y="1114"/>
                <a:ext cx="22" cy="23"/>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M</a:t>
                </a:r>
                <a:endParaRPr lang="en-US" sz="1600" b="0">
                  <a:latin typeface="Calibri" pitchFamily="34" charset="0"/>
                </a:endParaRPr>
              </a:p>
            </p:txBody>
          </p:sp>
          <p:sp>
            <p:nvSpPr>
              <p:cNvPr id="77251" name="Rectangle 166"/>
              <p:cNvSpPr>
                <a:spLocks noChangeArrowheads="1"/>
              </p:cNvSpPr>
              <p:nvPr/>
            </p:nvSpPr>
            <p:spPr bwMode="auto">
              <a:xfrm rot="-5400000">
                <a:off x="4689" y="1098"/>
                <a:ext cx="12" cy="22"/>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a</a:t>
                </a:r>
                <a:endParaRPr lang="en-US" sz="1600" b="0">
                  <a:latin typeface="Calibri" pitchFamily="34" charset="0"/>
                </a:endParaRPr>
              </a:p>
            </p:txBody>
          </p:sp>
          <p:sp>
            <p:nvSpPr>
              <p:cNvPr id="77252" name="Rectangle 167"/>
              <p:cNvSpPr>
                <a:spLocks noChangeArrowheads="1"/>
              </p:cNvSpPr>
              <p:nvPr/>
            </p:nvSpPr>
            <p:spPr bwMode="auto">
              <a:xfrm rot="-5400000">
                <a:off x="4688" y="1088"/>
                <a:ext cx="14" cy="22"/>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n</a:t>
                </a:r>
                <a:endParaRPr lang="en-US" sz="1600" b="0">
                  <a:latin typeface="Calibri" pitchFamily="34" charset="0"/>
                </a:endParaRPr>
              </a:p>
            </p:txBody>
          </p:sp>
          <p:sp>
            <p:nvSpPr>
              <p:cNvPr id="77253" name="Rectangle 168"/>
              <p:cNvSpPr>
                <a:spLocks noChangeArrowheads="1"/>
              </p:cNvSpPr>
              <p:nvPr/>
            </p:nvSpPr>
            <p:spPr bwMode="auto">
              <a:xfrm rot="-5400000">
                <a:off x="4689" y="1078"/>
                <a:ext cx="12" cy="23"/>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a</a:t>
                </a:r>
                <a:endParaRPr lang="en-US" sz="1600" b="0">
                  <a:latin typeface="Calibri" pitchFamily="34" charset="0"/>
                </a:endParaRPr>
              </a:p>
            </p:txBody>
          </p:sp>
          <p:sp>
            <p:nvSpPr>
              <p:cNvPr id="77254" name="Rectangle 169"/>
              <p:cNvSpPr>
                <a:spLocks noChangeArrowheads="1"/>
              </p:cNvSpPr>
              <p:nvPr/>
            </p:nvSpPr>
            <p:spPr bwMode="auto">
              <a:xfrm rot="-5400000">
                <a:off x="4688" y="1065"/>
                <a:ext cx="13" cy="22"/>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g</a:t>
                </a:r>
                <a:endParaRPr lang="en-US" sz="1600" b="0">
                  <a:latin typeface="Calibri" pitchFamily="34" charset="0"/>
                </a:endParaRPr>
              </a:p>
            </p:txBody>
          </p:sp>
          <p:sp>
            <p:nvSpPr>
              <p:cNvPr id="77255" name="Rectangle 170"/>
              <p:cNvSpPr>
                <a:spLocks noChangeArrowheads="1"/>
              </p:cNvSpPr>
              <p:nvPr/>
            </p:nvSpPr>
            <p:spPr bwMode="auto">
              <a:xfrm rot="-5400000">
                <a:off x="4688" y="1053"/>
                <a:ext cx="13" cy="23"/>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e</a:t>
                </a:r>
                <a:endParaRPr lang="en-US" sz="1600" b="0">
                  <a:latin typeface="Calibri" pitchFamily="34" charset="0"/>
                </a:endParaRPr>
              </a:p>
            </p:txBody>
          </p:sp>
          <p:sp>
            <p:nvSpPr>
              <p:cNvPr id="77256" name="Rectangle 171"/>
              <p:cNvSpPr>
                <a:spLocks noChangeArrowheads="1"/>
              </p:cNvSpPr>
              <p:nvPr/>
            </p:nvSpPr>
            <p:spPr bwMode="auto">
              <a:xfrm rot="-5400000">
                <a:off x="4685" y="1032"/>
                <a:ext cx="21" cy="23"/>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m</a:t>
                </a:r>
                <a:endParaRPr lang="en-US" sz="1600" b="0">
                  <a:latin typeface="Calibri" pitchFamily="34" charset="0"/>
                </a:endParaRPr>
              </a:p>
            </p:txBody>
          </p:sp>
          <p:sp>
            <p:nvSpPr>
              <p:cNvPr id="77257" name="Rectangle 172"/>
              <p:cNvSpPr>
                <a:spLocks noChangeArrowheads="1"/>
              </p:cNvSpPr>
              <p:nvPr/>
            </p:nvSpPr>
            <p:spPr bwMode="auto">
              <a:xfrm rot="-5400000">
                <a:off x="4689" y="1019"/>
                <a:ext cx="12" cy="22"/>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e</a:t>
                </a:r>
                <a:endParaRPr lang="en-US" sz="1600" b="0">
                  <a:latin typeface="Calibri" pitchFamily="34" charset="0"/>
                </a:endParaRPr>
              </a:p>
            </p:txBody>
          </p:sp>
          <p:sp>
            <p:nvSpPr>
              <p:cNvPr id="77258" name="Rectangle 173"/>
              <p:cNvSpPr>
                <a:spLocks noChangeArrowheads="1"/>
              </p:cNvSpPr>
              <p:nvPr/>
            </p:nvSpPr>
            <p:spPr bwMode="auto">
              <a:xfrm rot="-5400000">
                <a:off x="4687" y="1010"/>
                <a:ext cx="13" cy="22"/>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n</a:t>
                </a:r>
                <a:endParaRPr lang="en-US" sz="1600" b="0">
                  <a:latin typeface="Calibri" pitchFamily="34" charset="0"/>
                </a:endParaRPr>
              </a:p>
            </p:txBody>
          </p:sp>
          <p:sp>
            <p:nvSpPr>
              <p:cNvPr id="77259" name="Rectangle 174"/>
              <p:cNvSpPr>
                <a:spLocks noChangeArrowheads="1"/>
              </p:cNvSpPr>
              <p:nvPr/>
            </p:nvSpPr>
            <p:spPr bwMode="auto">
              <a:xfrm rot="-5400000">
                <a:off x="4690" y="1000"/>
                <a:ext cx="9" cy="22"/>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t</a:t>
                </a:r>
                <a:endParaRPr lang="en-US" sz="1600" b="0">
                  <a:latin typeface="Calibri" pitchFamily="34" charset="0"/>
                </a:endParaRPr>
              </a:p>
            </p:txBody>
          </p:sp>
          <p:sp>
            <p:nvSpPr>
              <p:cNvPr id="77260" name="Rectangle 175"/>
              <p:cNvSpPr>
                <a:spLocks noChangeArrowheads="1"/>
              </p:cNvSpPr>
              <p:nvPr/>
            </p:nvSpPr>
            <p:spPr bwMode="auto">
              <a:xfrm>
                <a:off x="4973" y="914"/>
                <a:ext cx="52" cy="329"/>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7261" name="Rectangle 176"/>
              <p:cNvSpPr>
                <a:spLocks noChangeArrowheads="1"/>
              </p:cNvSpPr>
              <p:nvPr/>
            </p:nvSpPr>
            <p:spPr bwMode="auto">
              <a:xfrm>
                <a:off x="4973" y="914"/>
                <a:ext cx="52" cy="329"/>
              </a:xfrm>
              <a:prstGeom prst="rect">
                <a:avLst/>
              </a:prstGeom>
              <a:noFill/>
              <a:ln w="0" cap="rnd">
                <a:solidFill>
                  <a:srgbClr val="000000"/>
                </a:solidFill>
                <a:round/>
                <a:headEnd/>
                <a:tailEnd/>
              </a:ln>
            </p:spPr>
            <p:txBody>
              <a:bodyPr/>
              <a:lstStyle/>
              <a:p>
                <a:endParaRPr lang="nb-NO" sz="1600" b="0">
                  <a:latin typeface="Calibri" pitchFamily="34" charset="0"/>
                </a:endParaRPr>
              </a:p>
            </p:txBody>
          </p:sp>
          <p:sp>
            <p:nvSpPr>
              <p:cNvPr id="77262" name="Rectangle 177"/>
              <p:cNvSpPr>
                <a:spLocks noChangeArrowheads="1"/>
              </p:cNvSpPr>
              <p:nvPr/>
            </p:nvSpPr>
            <p:spPr bwMode="auto">
              <a:xfrm rot="-5400000">
                <a:off x="4996" y="1095"/>
                <a:ext cx="12" cy="22"/>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S</a:t>
                </a:r>
                <a:endParaRPr lang="en-US" sz="1600" b="0">
                  <a:latin typeface="Calibri" pitchFamily="34" charset="0"/>
                </a:endParaRPr>
              </a:p>
            </p:txBody>
          </p:sp>
          <p:sp>
            <p:nvSpPr>
              <p:cNvPr id="77263" name="Rectangle 178"/>
              <p:cNvSpPr>
                <a:spLocks noChangeArrowheads="1"/>
              </p:cNvSpPr>
              <p:nvPr/>
            </p:nvSpPr>
            <p:spPr bwMode="auto">
              <a:xfrm rot="-5400000">
                <a:off x="4994" y="1080"/>
                <a:ext cx="13" cy="23"/>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e</a:t>
                </a:r>
                <a:endParaRPr lang="en-US" sz="1600" b="0">
                  <a:latin typeface="Calibri" pitchFamily="34" charset="0"/>
                </a:endParaRPr>
              </a:p>
            </p:txBody>
          </p:sp>
          <p:sp>
            <p:nvSpPr>
              <p:cNvPr id="77264" name="Rectangle 179"/>
              <p:cNvSpPr>
                <a:spLocks noChangeArrowheads="1"/>
              </p:cNvSpPr>
              <p:nvPr/>
            </p:nvSpPr>
            <p:spPr bwMode="auto">
              <a:xfrm rot="-5400000">
                <a:off x="4996" y="1070"/>
                <a:ext cx="10" cy="22"/>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c</a:t>
                </a:r>
                <a:endParaRPr lang="en-US" sz="1600" b="0">
                  <a:latin typeface="Calibri" pitchFamily="34" charset="0"/>
                </a:endParaRPr>
              </a:p>
            </p:txBody>
          </p:sp>
          <p:sp>
            <p:nvSpPr>
              <p:cNvPr id="77265" name="Rectangle 180"/>
              <p:cNvSpPr>
                <a:spLocks noChangeArrowheads="1"/>
              </p:cNvSpPr>
              <p:nvPr/>
            </p:nvSpPr>
            <p:spPr bwMode="auto">
              <a:xfrm rot="-5400000">
                <a:off x="4992" y="1057"/>
                <a:ext cx="15" cy="23"/>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u</a:t>
                </a:r>
                <a:endParaRPr lang="en-US" sz="1600" b="0">
                  <a:latin typeface="Calibri" pitchFamily="34" charset="0"/>
                </a:endParaRPr>
              </a:p>
            </p:txBody>
          </p:sp>
          <p:sp>
            <p:nvSpPr>
              <p:cNvPr id="77266" name="Rectangle 181"/>
              <p:cNvSpPr>
                <a:spLocks noChangeArrowheads="1"/>
              </p:cNvSpPr>
              <p:nvPr/>
            </p:nvSpPr>
            <p:spPr bwMode="auto">
              <a:xfrm rot="-5400000">
                <a:off x="4994" y="1047"/>
                <a:ext cx="9" cy="23"/>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r</a:t>
                </a:r>
                <a:endParaRPr lang="en-US" sz="1600" b="0">
                  <a:latin typeface="Calibri" pitchFamily="34" charset="0"/>
                </a:endParaRPr>
              </a:p>
            </p:txBody>
          </p:sp>
          <p:sp>
            <p:nvSpPr>
              <p:cNvPr id="77267" name="Rectangle 182"/>
              <p:cNvSpPr>
                <a:spLocks noChangeArrowheads="1"/>
              </p:cNvSpPr>
              <p:nvPr/>
            </p:nvSpPr>
            <p:spPr bwMode="auto">
              <a:xfrm rot="-5400000">
                <a:off x="4996" y="1039"/>
                <a:ext cx="7" cy="23"/>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i</a:t>
                </a:r>
                <a:endParaRPr lang="en-US" sz="1600" b="0">
                  <a:latin typeface="Calibri" pitchFamily="34" charset="0"/>
                </a:endParaRPr>
              </a:p>
            </p:txBody>
          </p:sp>
          <p:sp>
            <p:nvSpPr>
              <p:cNvPr id="77268" name="Rectangle 183"/>
              <p:cNvSpPr>
                <a:spLocks noChangeArrowheads="1"/>
              </p:cNvSpPr>
              <p:nvPr/>
            </p:nvSpPr>
            <p:spPr bwMode="auto">
              <a:xfrm rot="-5400000">
                <a:off x="4996" y="1032"/>
                <a:ext cx="10" cy="23"/>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t</a:t>
                </a:r>
                <a:endParaRPr lang="en-US" sz="1600" b="0">
                  <a:latin typeface="Calibri" pitchFamily="34" charset="0"/>
                </a:endParaRPr>
              </a:p>
            </p:txBody>
          </p:sp>
          <p:sp>
            <p:nvSpPr>
              <p:cNvPr id="77269" name="Rectangle 184"/>
              <p:cNvSpPr>
                <a:spLocks noChangeArrowheads="1"/>
              </p:cNvSpPr>
              <p:nvPr/>
            </p:nvSpPr>
            <p:spPr bwMode="auto">
              <a:xfrm rot="-5400000">
                <a:off x="4993" y="1023"/>
                <a:ext cx="13" cy="23"/>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y</a:t>
                </a:r>
                <a:endParaRPr lang="en-US" sz="1600" b="0">
                  <a:latin typeface="Calibri" pitchFamily="34" charset="0"/>
                </a:endParaRPr>
              </a:p>
            </p:txBody>
          </p:sp>
          <p:sp>
            <p:nvSpPr>
              <p:cNvPr id="77270" name="Line 185"/>
              <p:cNvSpPr>
                <a:spLocks noChangeShapeType="1"/>
              </p:cNvSpPr>
              <p:nvPr/>
            </p:nvSpPr>
            <p:spPr bwMode="auto">
              <a:xfrm>
                <a:off x="4954" y="1214"/>
                <a:ext cx="9" cy="0"/>
              </a:xfrm>
              <a:prstGeom prst="line">
                <a:avLst/>
              </a:prstGeom>
              <a:noFill/>
              <a:ln w="1588" cap="rnd">
                <a:solidFill>
                  <a:srgbClr val="000000"/>
                </a:solidFill>
                <a:round/>
                <a:headEnd/>
                <a:tailEnd/>
              </a:ln>
            </p:spPr>
            <p:txBody>
              <a:bodyPr/>
              <a:lstStyle/>
              <a:p>
                <a:endParaRPr lang="en-US"/>
              </a:p>
            </p:txBody>
          </p:sp>
          <p:sp>
            <p:nvSpPr>
              <p:cNvPr id="77271" name="Freeform 186"/>
              <p:cNvSpPr>
                <a:spLocks/>
              </p:cNvSpPr>
              <p:nvPr/>
            </p:nvSpPr>
            <p:spPr bwMode="auto">
              <a:xfrm>
                <a:off x="4949" y="1210"/>
                <a:ext cx="6" cy="7"/>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p>
            </p:txBody>
          </p:sp>
          <p:sp>
            <p:nvSpPr>
              <p:cNvPr id="77272" name="Freeform 187"/>
              <p:cNvSpPr>
                <a:spLocks/>
              </p:cNvSpPr>
              <p:nvPr/>
            </p:nvSpPr>
            <p:spPr bwMode="auto">
              <a:xfrm>
                <a:off x="4961" y="1210"/>
                <a:ext cx="7" cy="7"/>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p>
            </p:txBody>
          </p:sp>
          <p:sp>
            <p:nvSpPr>
              <p:cNvPr id="77273" name="Line 188"/>
              <p:cNvSpPr>
                <a:spLocks noChangeShapeType="1"/>
              </p:cNvSpPr>
              <p:nvPr/>
            </p:nvSpPr>
            <p:spPr bwMode="auto">
              <a:xfrm>
                <a:off x="4954" y="1110"/>
                <a:ext cx="9" cy="0"/>
              </a:xfrm>
              <a:prstGeom prst="line">
                <a:avLst/>
              </a:prstGeom>
              <a:noFill/>
              <a:ln w="1588" cap="rnd">
                <a:solidFill>
                  <a:srgbClr val="000000"/>
                </a:solidFill>
                <a:round/>
                <a:headEnd/>
                <a:tailEnd/>
              </a:ln>
            </p:spPr>
            <p:txBody>
              <a:bodyPr/>
              <a:lstStyle/>
              <a:p>
                <a:endParaRPr lang="en-US"/>
              </a:p>
            </p:txBody>
          </p:sp>
          <p:sp>
            <p:nvSpPr>
              <p:cNvPr id="77274" name="Freeform 189"/>
              <p:cNvSpPr>
                <a:spLocks/>
              </p:cNvSpPr>
              <p:nvPr/>
            </p:nvSpPr>
            <p:spPr bwMode="auto">
              <a:xfrm>
                <a:off x="4949" y="1106"/>
                <a:ext cx="6" cy="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p>
            </p:txBody>
          </p:sp>
          <p:sp>
            <p:nvSpPr>
              <p:cNvPr id="77275" name="Freeform 190"/>
              <p:cNvSpPr>
                <a:spLocks/>
              </p:cNvSpPr>
              <p:nvPr/>
            </p:nvSpPr>
            <p:spPr bwMode="auto">
              <a:xfrm>
                <a:off x="4961" y="1106"/>
                <a:ext cx="7" cy="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249" y="125"/>
                    </a:moveTo>
                    <a:lnTo>
                      <a:pt x="0" y="250"/>
                    </a:lnTo>
                    <a:cubicBezTo>
                      <a:pt x="39" y="171"/>
                      <a:pt x="39" y="79"/>
                      <a:pt x="0" y="0"/>
                    </a:cubicBezTo>
                    <a:lnTo>
                      <a:pt x="249" y="125"/>
                    </a:lnTo>
                    <a:close/>
                  </a:path>
                </a:pathLst>
              </a:custGeom>
              <a:solidFill>
                <a:srgbClr val="000000"/>
              </a:solidFill>
              <a:ln w="0">
                <a:solidFill>
                  <a:srgbClr val="000000"/>
                </a:solidFill>
                <a:round/>
                <a:headEnd/>
                <a:tailEnd/>
              </a:ln>
            </p:spPr>
            <p:txBody>
              <a:bodyPr/>
              <a:lstStyle/>
              <a:p>
                <a:endParaRPr lang="en-US"/>
              </a:p>
            </p:txBody>
          </p:sp>
          <p:sp>
            <p:nvSpPr>
              <p:cNvPr id="77276" name="Line 191"/>
              <p:cNvSpPr>
                <a:spLocks noChangeShapeType="1"/>
              </p:cNvSpPr>
              <p:nvPr/>
            </p:nvSpPr>
            <p:spPr bwMode="auto">
              <a:xfrm>
                <a:off x="4954" y="1020"/>
                <a:ext cx="9" cy="0"/>
              </a:xfrm>
              <a:prstGeom prst="line">
                <a:avLst/>
              </a:prstGeom>
              <a:noFill/>
              <a:ln w="1588" cap="rnd">
                <a:solidFill>
                  <a:srgbClr val="000000"/>
                </a:solidFill>
                <a:round/>
                <a:headEnd/>
                <a:tailEnd/>
              </a:ln>
            </p:spPr>
            <p:txBody>
              <a:bodyPr/>
              <a:lstStyle/>
              <a:p>
                <a:endParaRPr lang="en-US"/>
              </a:p>
            </p:txBody>
          </p:sp>
          <p:sp>
            <p:nvSpPr>
              <p:cNvPr id="77277" name="Freeform 192"/>
              <p:cNvSpPr>
                <a:spLocks/>
              </p:cNvSpPr>
              <p:nvPr/>
            </p:nvSpPr>
            <p:spPr bwMode="auto">
              <a:xfrm>
                <a:off x="4949" y="1017"/>
                <a:ext cx="6" cy="7"/>
              </a:xfrm>
              <a:custGeom>
                <a:avLst/>
                <a:gdLst>
                  <a:gd name="T0" fmla="*/ 0 w 249"/>
                  <a:gd name="T1" fmla="*/ 0 h 249"/>
                  <a:gd name="T2" fmla="*/ 0 w 249"/>
                  <a:gd name="T3" fmla="*/ 0 h 249"/>
                  <a:gd name="T4" fmla="*/ 0 w 249"/>
                  <a:gd name="T5" fmla="*/ 0 h 249"/>
                  <a:gd name="T6" fmla="*/ 0 w 249"/>
                  <a:gd name="T7" fmla="*/ 0 h 249"/>
                  <a:gd name="T8" fmla="*/ 0 w 249"/>
                  <a:gd name="T9" fmla="*/ 0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p>
            </p:txBody>
          </p:sp>
          <p:sp>
            <p:nvSpPr>
              <p:cNvPr id="77278" name="Freeform 193"/>
              <p:cNvSpPr>
                <a:spLocks/>
              </p:cNvSpPr>
              <p:nvPr/>
            </p:nvSpPr>
            <p:spPr bwMode="auto">
              <a:xfrm>
                <a:off x="4961" y="1017"/>
                <a:ext cx="7" cy="7"/>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p>
            </p:txBody>
          </p:sp>
          <p:sp>
            <p:nvSpPr>
              <p:cNvPr id="77279" name="Rectangle 194"/>
              <p:cNvSpPr>
                <a:spLocks noChangeArrowheads="1"/>
              </p:cNvSpPr>
              <p:nvPr/>
            </p:nvSpPr>
            <p:spPr bwMode="auto">
              <a:xfrm>
                <a:off x="4749" y="918"/>
                <a:ext cx="194" cy="45"/>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7280" name="Rectangle 195"/>
              <p:cNvSpPr>
                <a:spLocks noChangeArrowheads="1"/>
              </p:cNvSpPr>
              <p:nvPr/>
            </p:nvSpPr>
            <p:spPr bwMode="auto">
              <a:xfrm>
                <a:off x="4749" y="918"/>
                <a:ext cx="194" cy="45"/>
              </a:xfrm>
              <a:prstGeom prst="rect">
                <a:avLst/>
              </a:prstGeom>
              <a:noFill/>
              <a:ln w="0" cap="rnd">
                <a:solidFill>
                  <a:srgbClr val="000000"/>
                </a:solidFill>
                <a:round/>
                <a:headEnd/>
                <a:tailEnd/>
              </a:ln>
            </p:spPr>
            <p:txBody>
              <a:bodyPr/>
              <a:lstStyle/>
              <a:p>
                <a:endParaRPr lang="nb-NO" sz="1600" b="0">
                  <a:latin typeface="Calibri" pitchFamily="34" charset="0"/>
                </a:endParaRPr>
              </a:p>
            </p:txBody>
          </p:sp>
          <p:sp>
            <p:nvSpPr>
              <p:cNvPr id="77281" name="Rectangle 196"/>
              <p:cNvSpPr>
                <a:spLocks noChangeArrowheads="1"/>
              </p:cNvSpPr>
              <p:nvPr/>
            </p:nvSpPr>
            <p:spPr bwMode="auto">
              <a:xfrm>
                <a:off x="4782" y="927"/>
                <a:ext cx="98" cy="29"/>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Applications</a:t>
                </a:r>
                <a:endParaRPr lang="en-US" sz="1600" b="0">
                  <a:latin typeface="Calibri" pitchFamily="34" charset="0"/>
                </a:endParaRPr>
              </a:p>
            </p:txBody>
          </p:sp>
          <p:sp>
            <p:nvSpPr>
              <p:cNvPr id="77282" name="Line 197"/>
              <p:cNvSpPr>
                <a:spLocks noChangeShapeType="1"/>
              </p:cNvSpPr>
              <p:nvPr/>
            </p:nvSpPr>
            <p:spPr bwMode="auto">
              <a:xfrm>
                <a:off x="4955" y="944"/>
                <a:ext cx="9" cy="0"/>
              </a:xfrm>
              <a:prstGeom prst="line">
                <a:avLst/>
              </a:prstGeom>
              <a:noFill/>
              <a:ln w="1588" cap="rnd">
                <a:solidFill>
                  <a:srgbClr val="000000"/>
                </a:solidFill>
                <a:round/>
                <a:headEnd/>
                <a:tailEnd/>
              </a:ln>
            </p:spPr>
            <p:txBody>
              <a:bodyPr/>
              <a:lstStyle/>
              <a:p>
                <a:endParaRPr lang="en-US"/>
              </a:p>
            </p:txBody>
          </p:sp>
          <p:sp>
            <p:nvSpPr>
              <p:cNvPr id="77283" name="Freeform 198"/>
              <p:cNvSpPr>
                <a:spLocks/>
              </p:cNvSpPr>
              <p:nvPr/>
            </p:nvSpPr>
            <p:spPr bwMode="auto">
              <a:xfrm>
                <a:off x="4950" y="941"/>
                <a:ext cx="6" cy="6"/>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0" y="125"/>
                    </a:moveTo>
                    <a:lnTo>
                      <a:pt x="250" y="0"/>
                    </a:lnTo>
                    <a:cubicBezTo>
                      <a:pt x="210" y="78"/>
                      <a:pt x="210" y="171"/>
                      <a:pt x="250" y="249"/>
                    </a:cubicBezTo>
                    <a:lnTo>
                      <a:pt x="0" y="125"/>
                    </a:lnTo>
                    <a:close/>
                  </a:path>
                </a:pathLst>
              </a:custGeom>
              <a:solidFill>
                <a:srgbClr val="000000"/>
              </a:solidFill>
              <a:ln w="0">
                <a:solidFill>
                  <a:srgbClr val="000000"/>
                </a:solidFill>
                <a:round/>
                <a:headEnd/>
                <a:tailEnd/>
              </a:ln>
            </p:spPr>
            <p:txBody>
              <a:bodyPr/>
              <a:lstStyle/>
              <a:p>
                <a:endParaRPr lang="en-US"/>
              </a:p>
            </p:txBody>
          </p:sp>
          <p:sp>
            <p:nvSpPr>
              <p:cNvPr id="77284" name="Freeform 199"/>
              <p:cNvSpPr>
                <a:spLocks/>
              </p:cNvSpPr>
              <p:nvPr/>
            </p:nvSpPr>
            <p:spPr bwMode="auto">
              <a:xfrm>
                <a:off x="4962" y="941"/>
                <a:ext cx="7" cy="6"/>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5"/>
                    </a:moveTo>
                    <a:lnTo>
                      <a:pt x="0" y="249"/>
                    </a:lnTo>
                    <a:cubicBezTo>
                      <a:pt x="39" y="171"/>
                      <a:pt x="39" y="78"/>
                      <a:pt x="0" y="0"/>
                    </a:cubicBezTo>
                    <a:lnTo>
                      <a:pt x="250" y="125"/>
                    </a:lnTo>
                    <a:close/>
                  </a:path>
                </a:pathLst>
              </a:custGeom>
              <a:solidFill>
                <a:srgbClr val="000000"/>
              </a:solidFill>
              <a:ln w="0">
                <a:solidFill>
                  <a:srgbClr val="000000"/>
                </a:solidFill>
                <a:round/>
                <a:headEnd/>
                <a:tailEnd/>
              </a:ln>
            </p:spPr>
            <p:txBody>
              <a:bodyPr/>
              <a:lstStyle/>
              <a:p>
                <a:endParaRPr lang="en-US"/>
              </a:p>
            </p:txBody>
          </p:sp>
          <p:sp>
            <p:nvSpPr>
              <p:cNvPr id="77285" name="Line 200"/>
              <p:cNvSpPr>
                <a:spLocks noChangeShapeType="1"/>
              </p:cNvSpPr>
              <p:nvPr/>
            </p:nvSpPr>
            <p:spPr bwMode="auto">
              <a:xfrm>
                <a:off x="4728" y="944"/>
                <a:ext cx="10" cy="0"/>
              </a:xfrm>
              <a:prstGeom prst="line">
                <a:avLst/>
              </a:prstGeom>
              <a:noFill/>
              <a:ln w="1588" cap="rnd">
                <a:solidFill>
                  <a:srgbClr val="000000"/>
                </a:solidFill>
                <a:round/>
                <a:headEnd/>
                <a:tailEnd/>
              </a:ln>
            </p:spPr>
            <p:txBody>
              <a:bodyPr/>
              <a:lstStyle/>
              <a:p>
                <a:endParaRPr lang="en-US"/>
              </a:p>
            </p:txBody>
          </p:sp>
          <p:sp>
            <p:nvSpPr>
              <p:cNvPr id="77286" name="Freeform 201"/>
              <p:cNvSpPr>
                <a:spLocks/>
              </p:cNvSpPr>
              <p:nvPr/>
            </p:nvSpPr>
            <p:spPr bwMode="auto">
              <a:xfrm>
                <a:off x="4723" y="941"/>
                <a:ext cx="7" cy="6"/>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0" y="125"/>
                    </a:moveTo>
                    <a:lnTo>
                      <a:pt x="250" y="0"/>
                    </a:lnTo>
                    <a:cubicBezTo>
                      <a:pt x="211" y="78"/>
                      <a:pt x="211" y="171"/>
                      <a:pt x="250" y="249"/>
                    </a:cubicBezTo>
                    <a:lnTo>
                      <a:pt x="0" y="125"/>
                    </a:lnTo>
                    <a:close/>
                  </a:path>
                </a:pathLst>
              </a:custGeom>
              <a:solidFill>
                <a:srgbClr val="000000"/>
              </a:solidFill>
              <a:ln w="0">
                <a:solidFill>
                  <a:srgbClr val="000000"/>
                </a:solidFill>
                <a:round/>
                <a:headEnd/>
                <a:tailEnd/>
              </a:ln>
            </p:spPr>
            <p:txBody>
              <a:bodyPr/>
              <a:lstStyle/>
              <a:p>
                <a:endParaRPr lang="en-US"/>
              </a:p>
            </p:txBody>
          </p:sp>
          <p:sp>
            <p:nvSpPr>
              <p:cNvPr id="77287" name="Freeform 202"/>
              <p:cNvSpPr>
                <a:spLocks/>
              </p:cNvSpPr>
              <p:nvPr/>
            </p:nvSpPr>
            <p:spPr bwMode="auto">
              <a:xfrm>
                <a:off x="4736" y="941"/>
                <a:ext cx="7" cy="6"/>
              </a:xfrm>
              <a:custGeom>
                <a:avLst/>
                <a:gdLst>
                  <a:gd name="T0" fmla="*/ 0 w 249"/>
                  <a:gd name="T1" fmla="*/ 0 h 249"/>
                  <a:gd name="T2" fmla="*/ 0 w 249"/>
                  <a:gd name="T3" fmla="*/ 0 h 249"/>
                  <a:gd name="T4" fmla="*/ 0 w 249"/>
                  <a:gd name="T5" fmla="*/ 0 h 249"/>
                  <a:gd name="T6" fmla="*/ 0 w 249"/>
                  <a:gd name="T7" fmla="*/ 0 h 249"/>
                  <a:gd name="T8" fmla="*/ 0 w 249"/>
                  <a:gd name="T9" fmla="*/ 0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249" y="125"/>
                    </a:moveTo>
                    <a:lnTo>
                      <a:pt x="0" y="249"/>
                    </a:lnTo>
                    <a:cubicBezTo>
                      <a:pt x="39" y="171"/>
                      <a:pt x="39" y="78"/>
                      <a:pt x="0" y="0"/>
                    </a:cubicBezTo>
                    <a:lnTo>
                      <a:pt x="249" y="125"/>
                    </a:lnTo>
                    <a:close/>
                  </a:path>
                </a:pathLst>
              </a:custGeom>
              <a:solidFill>
                <a:srgbClr val="000000"/>
              </a:solidFill>
              <a:ln w="0">
                <a:solidFill>
                  <a:srgbClr val="000000"/>
                </a:solidFill>
                <a:round/>
                <a:headEnd/>
                <a:tailEnd/>
              </a:ln>
            </p:spPr>
            <p:txBody>
              <a:bodyPr/>
              <a:lstStyle/>
              <a:p>
                <a:endParaRPr lang="en-US"/>
              </a:p>
            </p:txBody>
          </p:sp>
          <p:sp>
            <p:nvSpPr>
              <p:cNvPr id="77288" name="Line 203"/>
              <p:cNvSpPr>
                <a:spLocks noChangeShapeType="1"/>
              </p:cNvSpPr>
              <p:nvPr/>
            </p:nvSpPr>
            <p:spPr bwMode="auto">
              <a:xfrm>
                <a:off x="4845" y="968"/>
                <a:ext cx="0" cy="27"/>
              </a:xfrm>
              <a:prstGeom prst="line">
                <a:avLst/>
              </a:prstGeom>
              <a:noFill/>
              <a:ln w="1588" cap="rnd">
                <a:solidFill>
                  <a:srgbClr val="000000"/>
                </a:solidFill>
                <a:round/>
                <a:headEnd/>
                <a:tailEnd/>
              </a:ln>
            </p:spPr>
            <p:txBody>
              <a:bodyPr/>
              <a:lstStyle/>
              <a:p>
                <a:endParaRPr lang="en-US"/>
              </a:p>
            </p:txBody>
          </p:sp>
          <p:sp>
            <p:nvSpPr>
              <p:cNvPr id="77289" name="Freeform 204"/>
              <p:cNvSpPr>
                <a:spLocks/>
              </p:cNvSpPr>
              <p:nvPr/>
            </p:nvSpPr>
            <p:spPr bwMode="auto">
              <a:xfrm>
                <a:off x="4842" y="963"/>
                <a:ext cx="7" cy="7"/>
              </a:xfrm>
              <a:custGeom>
                <a:avLst/>
                <a:gdLst>
                  <a:gd name="T0" fmla="*/ 0 w 250"/>
                  <a:gd name="T1" fmla="*/ 0 h 249"/>
                  <a:gd name="T2" fmla="*/ 0 w 250"/>
                  <a:gd name="T3" fmla="*/ 0 h 249"/>
                  <a:gd name="T4" fmla="*/ 0 w 250"/>
                  <a:gd name="T5" fmla="*/ 0 h 249"/>
                  <a:gd name="T6" fmla="*/ 0 w 250"/>
                  <a:gd name="T7" fmla="*/ 0 h 249"/>
                  <a:gd name="T8" fmla="*/ 0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125" y="0"/>
                    </a:moveTo>
                    <a:lnTo>
                      <a:pt x="250" y="249"/>
                    </a:lnTo>
                    <a:cubicBezTo>
                      <a:pt x="171" y="210"/>
                      <a:pt x="79" y="210"/>
                      <a:pt x="0" y="249"/>
                    </a:cubicBezTo>
                    <a:lnTo>
                      <a:pt x="125" y="0"/>
                    </a:lnTo>
                    <a:close/>
                  </a:path>
                </a:pathLst>
              </a:custGeom>
              <a:solidFill>
                <a:srgbClr val="000000"/>
              </a:solidFill>
              <a:ln w="0">
                <a:solidFill>
                  <a:srgbClr val="000000"/>
                </a:solidFill>
                <a:round/>
                <a:headEnd/>
                <a:tailEnd/>
              </a:ln>
            </p:spPr>
            <p:txBody>
              <a:bodyPr/>
              <a:lstStyle/>
              <a:p>
                <a:endParaRPr lang="en-US"/>
              </a:p>
            </p:txBody>
          </p:sp>
          <p:sp>
            <p:nvSpPr>
              <p:cNvPr id="77290" name="Freeform 205"/>
              <p:cNvSpPr>
                <a:spLocks/>
              </p:cNvSpPr>
              <p:nvPr/>
            </p:nvSpPr>
            <p:spPr bwMode="auto">
              <a:xfrm>
                <a:off x="4842" y="993"/>
                <a:ext cx="7" cy="7"/>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125" y="249"/>
                    </a:moveTo>
                    <a:lnTo>
                      <a:pt x="0" y="0"/>
                    </a:lnTo>
                    <a:cubicBezTo>
                      <a:pt x="79" y="39"/>
                      <a:pt x="171" y="39"/>
                      <a:pt x="250" y="0"/>
                    </a:cubicBezTo>
                    <a:lnTo>
                      <a:pt x="125" y="249"/>
                    </a:lnTo>
                    <a:close/>
                  </a:path>
                </a:pathLst>
              </a:custGeom>
              <a:solidFill>
                <a:srgbClr val="000000"/>
              </a:solidFill>
              <a:ln w="0">
                <a:solidFill>
                  <a:srgbClr val="000000"/>
                </a:solidFill>
                <a:round/>
                <a:headEnd/>
                <a:tailEnd/>
              </a:ln>
            </p:spPr>
            <p:txBody>
              <a:bodyPr/>
              <a:lstStyle/>
              <a:p>
                <a:endParaRPr lang="en-US"/>
              </a:p>
            </p:txBody>
          </p:sp>
          <p:sp>
            <p:nvSpPr>
              <p:cNvPr id="77291" name="Line 206"/>
              <p:cNvSpPr>
                <a:spLocks noChangeShapeType="1"/>
              </p:cNvSpPr>
              <p:nvPr/>
            </p:nvSpPr>
            <p:spPr bwMode="auto">
              <a:xfrm>
                <a:off x="4884" y="1149"/>
                <a:ext cx="0" cy="24"/>
              </a:xfrm>
              <a:prstGeom prst="line">
                <a:avLst/>
              </a:prstGeom>
              <a:noFill/>
              <a:ln w="1588" cap="rnd">
                <a:solidFill>
                  <a:srgbClr val="000000"/>
                </a:solidFill>
                <a:round/>
                <a:headEnd/>
                <a:tailEnd/>
              </a:ln>
            </p:spPr>
            <p:txBody>
              <a:bodyPr/>
              <a:lstStyle/>
              <a:p>
                <a:endParaRPr lang="en-US"/>
              </a:p>
            </p:txBody>
          </p:sp>
          <p:sp>
            <p:nvSpPr>
              <p:cNvPr id="77292" name="Freeform 207"/>
              <p:cNvSpPr>
                <a:spLocks/>
              </p:cNvSpPr>
              <p:nvPr/>
            </p:nvSpPr>
            <p:spPr bwMode="auto">
              <a:xfrm>
                <a:off x="4881" y="1144"/>
                <a:ext cx="7" cy="7"/>
              </a:xfrm>
              <a:custGeom>
                <a:avLst/>
                <a:gdLst>
                  <a:gd name="T0" fmla="*/ 0 w 250"/>
                  <a:gd name="T1" fmla="*/ 0 h 250"/>
                  <a:gd name="T2" fmla="*/ 0 w 250"/>
                  <a:gd name="T3" fmla="*/ 0 h 250"/>
                  <a:gd name="T4" fmla="*/ 0 w 250"/>
                  <a:gd name="T5" fmla="*/ 0 h 250"/>
                  <a:gd name="T6" fmla="*/ 0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125" y="0"/>
                    </a:moveTo>
                    <a:lnTo>
                      <a:pt x="250" y="250"/>
                    </a:lnTo>
                    <a:cubicBezTo>
                      <a:pt x="171" y="211"/>
                      <a:pt x="79" y="211"/>
                      <a:pt x="0" y="250"/>
                    </a:cubicBezTo>
                    <a:lnTo>
                      <a:pt x="125" y="0"/>
                    </a:lnTo>
                    <a:close/>
                  </a:path>
                </a:pathLst>
              </a:custGeom>
              <a:solidFill>
                <a:srgbClr val="000000"/>
              </a:solidFill>
              <a:ln w="0">
                <a:solidFill>
                  <a:srgbClr val="000000"/>
                </a:solidFill>
                <a:round/>
                <a:headEnd/>
                <a:tailEnd/>
              </a:ln>
            </p:spPr>
            <p:txBody>
              <a:bodyPr/>
              <a:lstStyle/>
              <a:p>
                <a:endParaRPr lang="en-US"/>
              </a:p>
            </p:txBody>
          </p:sp>
          <p:sp>
            <p:nvSpPr>
              <p:cNvPr id="77293" name="Freeform 208"/>
              <p:cNvSpPr>
                <a:spLocks/>
              </p:cNvSpPr>
              <p:nvPr/>
            </p:nvSpPr>
            <p:spPr bwMode="auto">
              <a:xfrm>
                <a:off x="4881" y="1171"/>
                <a:ext cx="7" cy="7"/>
              </a:xfrm>
              <a:custGeom>
                <a:avLst/>
                <a:gdLst>
                  <a:gd name="T0" fmla="*/ 0 w 250"/>
                  <a:gd name="T1" fmla="*/ 0 h 250"/>
                  <a:gd name="T2" fmla="*/ 0 w 250"/>
                  <a:gd name="T3" fmla="*/ 0 h 250"/>
                  <a:gd name="T4" fmla="*/ 0 w 250"/>
                  <a:gd name="T5" fmla="*/ 0 h 250"/>
                  <a:gd name="T6" fmla="*/ 0 w 250"/>
                  <a:gd name="T7" fmla="*/ 0 h 250"/>
                  <a:gd name="T8" fmla="*/ 0 w 250"/>
                  <a:gd name="T9" fmla="*/ 0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125" y="250"/>
                    </a:moveTo>
                    <a:lnTo>
                      <a:pt x="0" y="0"/>
                    </a:lnTo>
                    <a:cubicBezTo>
                      <a:pt x="79" y="40"/>
                      <a:pt x="171" y="40"/>
                      <a:pt x="250" y="0"/>
                    </a:cubicBezTo>
                    <a:lnTo>
                      <a:pt x="125" y="250"/>
                    </a:lnTo>
                    <a:close/>
                  </a:path>
                </a:pathLst>
              </a:custGeom>
              <a:solidFill>
                <a:srgbClr val="000000"/>
              </a:solidFill>
              <a:ln w="0">
                <a:solidFill>
                  <a:srgbClr val="000000"/>
                </a:solidFill>
                <a:round/>
                <a:headEnd/>
                <a:tailEnd/>
              </a:ln>
            </p:spPr>
            <p:txBody>
              <a:bodyPr/>
              <a:lstStyle/>
              <a:p>
                <a:endParaRPr lang="en-US"/>
              </a:p>
            </p:txBody>
          </p:sp>
          <p:sp>
            <p:nvSpPr>
              <p:cNvPr id="77294" name="Rectangle 209"/>
              <p:cNvSpPr>
                <a:spLocks noChangeArrowheads="1"/>
              </p:cNvSpPr>
              <p:nvPr/>
            </p:nvSpPr>
            <p:spPr bwMode="auto">
              <a:xfrm>
                <a:off x="4842" y="1218"/>
                <a:ext cx="70" cy="28"/>
              </a:xfrm>
              <a:prstGeom prst="rect">
                <a:avLst/>
              </a:prstGeom>
              <a:noFill/>
              <a:ln w="9525">
                <a:noFill/>
                <a:miter lim="800000"/>
                <a:headEnd/>
                <a:tailEnd/>
              </a:ln>
            </p:spPr>
            <p:txBody>
              <a:bodyPr wrap="none" lIns="0" tIns="0" rIns="0" bIns="0">
                <a:spAutoFit/>
              </a:bodyPr>
              <a:lstStyle/>
              <a:p>
                <a:r>
                  <a:rPr lang="en-US" sz="200">
                    <a:solidFill>
                      <a:srgbClr val="000000"/>
                    </a:solidFill>
                    <a:latin typeface="Calibri" pitchFamily="34" charset="0"/>
                  </a:rPr>
                  <a:t>Ethernet</a:t>
                </a:r>
                <a:endParaRPr lang="en-US" sz="1600" b="0">
                  <a:latin typeface="Calibri" pitchFamily="34" charset="0"/>
                </a:endParaRPr>
              </a:p>
            </p:txBody>
          </p:sp>
        </p:grpSp>
        <p:sp>
          <p:nvSpPr>
            <p:cNvPr id="76900" name="Rectangle 210"/>
            <p:cNvSpPr>
              <a:spLocks noChangeArrowheads="1"/>
            </p:cNvSpPr>
            <p:nvPr/>
          </p:nvSpPr>
          <p:spPr bwMode="auto">
            <a:xfrm>
              <a:off x="4386" y="1563"/>
              <a:ext cx="197" cy="153"/>
            </a:xfrm>
            <a:prstGeom prst="rect">
              <a:avLst/>
            </a:prstGeom>
            <a:noFill/>
            <a:ln w="9525">
              <a:noFill/>
              <a:miter lim="800000"/>
              <a:headEnd/>
              <a:tailEnd/>
            </a:ln>
          </p:spPr>
          <p:txBody>
            <a:bodyPr wrap="none" lIns="0" tIns="0" rIns="0" bIns="0">
              <a:spAutoFit/>
            </a:bodyPr>
            <a:lstStyle/>
            <a:p>
              <a:r>
                <a:rPr lang="en-US" sz="900">
                  <a:solidFill>
                    <a:srgbClr val="C80000"/>
                  </a:solidFill>
                  <a:latin typeface="Calibri" pitchFamily="34" charset="0"/>
                </a:rPr>
                <a:t>Central</a:t>
              </a:r>
            </a:p>
            <a:p>
              <a:r>
                <a:rPr lang="en-US" sz="900">
                  <a:solidFill>
                    <a:srgbClr val="C80000"/>
                  </a:solidFill>
                  <a:latin typeface="Calibri" pitchFamily="34" charset="0"/>
                </a:rPr>
                <a:t>Host</a:t>
              </a:r>
              <a:endParaRPr lang="en-US" sz="1600" b="0">
                <a:solidFill>
                  <a:srgbClr val="C80000"/>
                </a:solidFill>
                <a:latin typeface="Calibri" pitchFamily="34" charset="0"/>
              </a:endParaRPr>
            </a:p>
          </p:txBody>
        </p:sp>
        <p:sp>
          <p:nvSpPr>
            <p:cNvPr id="76901" name="Rectangle 211"/>
            <p:cNvSpPr>
              <a:spLocks noChangeArrowheads="1"/>
            </p:cNvSpPr>
            <p:nvPr/>
          </p:nvSpPr>
          <p:spPr bwMode="auto">
            <a:xfrm>
              <a:off x="3970" y="1567"/>
              <a:ext cx="241" cy="154"/>
            </a:xfrm>
            <a:prstGeom prst="rect">
              <a:avLst/>
            </a:prstGeom>
            <a:noFill/>
            <a:ln w="9525">
              <a:noFill/>
              <a:miter lim="800000"/>
              <a:headEnd/>
              <a:tailEnd/>
            </a:ln>
          </p:spPr>
          <p:txBody>
            <a:bodyPr wrap="none" lIns="0" tIns="0" rIns="0" bIns="0">
              <a:spAutoFit/>
            </a:bodyPr>
            <a:lstStyle/>
            <a:p>
              <a:r>
                <a:rPr lang="en-US" sz="900">
                  <a:latin typeface="Calibri" pitchFamily="34" charset="0"/>
                </a:rPr>
                <a:t>Central</a:t>
              </a:r>
            </a:p>
            <a:p>
              <a:r>
                <a:rPr lang="en-US" sz="900">
                  <a:latin typeface="Calibri" pitchFamily="34" charset="0"/>
                </a:rPr>
                <a:t>Gateway</a:t>
              </a:r>
              <a:endParaRPr lang="en-US" sz="1600" b="0">
                <a:latin typeface="Calibri" pitchFamily="34" charset="0"/>
              </a:endParaRPr>
            </a:p>
          </p:txBody>
        </p:sp>
        <p:sp>
          <p:nvSpPr>
            <p:cNvPr id="76902" name="Freeform 212"/>
            <p:cNvSpPr>
              <a:spLocks/>
            </p:cNvSpPr>
            <p:nvPr/>
          </p:nvSpPr>
          <p:spPr bwMode="auto">
            <a:xfrm>
              <a:off x="4081" y="1535"/>
              <a:ext cx="846" cy="545"/>
            </a:xfrm>
            <a:custGeom>
              <a:avLst/>
              <a:gdLst>
                <a:gd name="T0" fmla="*/ 505782361 w 3592"/>
                <a:gd name="T1" fmla="*/ 0 h 5104"/>
                <a:gd name="T2" fmla="*/ 0 w 3592"/>
                <a:gd name="T3" fmla="*/ 229306007 h 5104"/>
                <a:gd name="T4" fmla="*/ 0 w 3592"/>
                <a:gd name="T5" fmla="*/ 229306007 h 5104"/>
                <a:gd name="T6" fmla="*/ 505782361 w 3592"/>
                <a:gd name="T7" fmla="*/ 229306007 h 5104"/>
                <a:gd name="T8" fmla="*/ 505782361 w 3592"/>
                <a:gd name="T9" fmla="*/ 229306007 h 5104"/>
                <a:gd name="T10" fmla="*/ 505782361 w 3592"/>
                <a:gd name="T11" fmla="*/ 229306007 h 5104"/>
                <a:gd name="T12" fmla="*/ 505782361 w 3592"/>
                <a:gd name="T13" fmla="*/ 229306007 h 5104"/>
                <a:gd name="T14" fmla="*/ 505782361 w 3592"/>
                <a:gd name="T15" fmla="*/ 0 h 5104"/>
                <a:gd name="T16" fmla="*/ 505782361 w 3592"/>
                <a:gd name="T17" fmla="*/ 0 h 5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92"/>
                <a:gd name="T28" fmla="*/ 0 h 5104"/>
                <a:gd name="T29" fmla="*/ 3592 w 3592"/>
                <a:gd name="T30" fmla="*/ 5104 h 5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92" h="5104">
                  <a:moveTo>
                    <a:pt x="599" y="0"/>
                  </a:moveTo>
                  <a:cubicBezTo>
                    <a:pt x="269" y="0"/>
                    <a:pt x="0" y="268"/>
                    <a:pt x="0" y="599"/>
                  </a:cubicBezTo>
                  <a:lnTo>
                    <a:pt x="0" y="4506"/>
                  </a:lnTo>
                  <a:cubicBezTo>
                    <a:pt x="0" y="4836"/>
                    <a:pt x="269" y="5104"/>
                    <a:pt x="599" y="5104"/>
                  </a:cubicBezTo>
                  <a:lnTo>
                    <a:pt x="2994" y="5104"/>
                  </a:lnTo>
                  <a:cubicBezTo>
                    <a:pt x="3324" y="5104"/>
                    <a:pt x="3592" y="4836"/>
                    <a:pt x="3592" y="4506"/>
                  </a:cubicBezTo>
                  <a:lnTo>
                    <a:pt x="3592" y="599"/>
                  </a:lnTo>
                  <a:cubicBezTo>
                    <a:pt x="3592" y="268"/>
                    <a:pt x="3324" y="0"/>
                    <a:pt x="2994" y="0"/>
                  </a:cubicBezTo>
                  <a:lnTo>
                    <a:pt x="599" y="0"/>
                  </a:lnTo>
                  <a:close/>
                </a:path>
              </a:pathLst>
            </a:custGeom>
            <a:noFill/>
            <a:ln w="28575" cap="rnd">
              <a:solidFill>
                <a:srgbClr val="C80000"/>
              </a:solidFill>
              <a:round/>
              <a:headEnd/>
              <a:tailEnd/>
            </a:ln>
          </p:spPr>
          <p:txBody>
            <a:bodyPr/>
            <a:lstStyle/>
            <a:p>
              <a:endParaRPr lang="en-US"/>
            </a:p>
          </p:txBody>
        </p:sp>
        <p:sp>
          <p:nvSpPr>
            <p:cNvPr id="76903" name="Rectangle 254"/>
            <p:cNvSpPr>
              <a:spLocks noChangeArrowheads="1"/>
            </p:cNvSpPr>
            <p:nvPr/>
          </p:nvSpPr>
          <p:spPr bwMode="auto">
            <a:xfrm>
              <a:off x="2962" y="2004"/>
              <a:ext cx="784" cy="76"/>
            </a:xfrm>
            <a:prstGeom prst="rect">
              <a:avLst/>
            </a:prstGeom>
            <a:solidFill>
              <a:schemeClr val="bg1"/>
            </a:solidFill>
            <a:ln w="9525">
              <a:noFill/>
              <a:miter lim="800000"/>
              <a:headEnd/>
              <a:tailEnd/>
            </a:ln>
          </p:spPr>
          <p:txBody>
            <a:bodyPr wrap="none" lIns="0" tIns="0" rIns="0" bIns="0">
              <a:spAutoFit/>
            </a:bodyPr>
            <a:lstStyle/>
            <a:p>
              <a:r>
                <a:rPr lang="en-US" sz="900">
                  <a:solidFill>
                    <a:srgbClr val="000000"/>
                  </a:solidFill>
                  <a:latin typeface="Calibri" pitchFamily="34" charset="0"/>
                </a:rPr>
                <a:t>Traffic Centre/Service Centre</a:t>
              </a:r>
              <a:endParaRPr lang="en-US" sz="1600" b="0">
                <a:latin typeface="Calibri" pitchFamily="34" charset="0"/>
              </a:endParaRPr>
            </a:p>
          </p:txBody>
        </p:sp>
        <p:sp>
          <p:nvSpPr>
            <p:cNvPr id="76904" name="Freeform 255"/>
            <p:cNvSpPr>
              <a:spLocks/>
            </p:cNvSpPr>
            <p:nvPr/>
          </p:nvSpPr>
          <p:spPr bwMode="auto">
            <a:xfrm>
              <a:off x="3742" y="1895"/>
              <a:ext cx="315" cy="102"/>
            </a:xfrm>
            <a:custGeom>
              <a:avLst/>
              <a:gdLst>
                <a:gd name="T0" fmla="*/ 0 w 407"/>
                <a:gd name="T1" fmla="*/ 0 h 173"/>
                <a:gd name="T2" fmla="*/ 1662056474 w 407"/>
                <a:gd name="T3" fmla="*/ 1266145680 h 173"/>
                <a:gd name="T4" fmla="*/ 1662056474 w 407"/>
                <a:gd name="T5" fmla="*/ 1266145680 h 173"/>
                <a:gd name="T6" fmla="*/ 1662056474 w 407"/>
                <a:gd name="T7" fmla="*/ 1266145680 h 173"/>
                <a:gd name="T8" fmla="*/ 1662056474 w 407"/>
                <a:gd name="T9" fmla="*/ 1266145680 h 173"/>
                <a:gd name="T10" fmla="*/ 0 60000 65536"/>
                <a:gd name="T11" fmla="*/ 0 60000 65536"/>
                <a:gd name="T12" fmla="*/ 0 60000 65536"/>
                <a:gd name="T13" fmla="*/ 0 60000 65536"/>
                <a:gd name="T14" fmla="*/ 0 60000 65536"/>
                <a:gd name="T15" fmla="*/ 0 w 407"/>
                <a:gd name="T16" fmla="*/ 0 h 173"/>
                <a:gd name="T17" fmla="*/ 407 w 407"/>
                <a:gd name="T18" fmla="*/ 173 h 173"/>
              </a:gdLst>
              <a:ahLst/>
              <a:cxnLst>
                <a:cxn ang="T10">
                  <a:pos x="T0" y="T1"/>
                </a:cxn>
                <a:cxn ang="T11">
                  <a:pos x="T2" y="T3"/>
                </a:cxn>
                <a:cxn ang="T12">
                  <a:pos x="T4" y="T5"/>
                </a:cxn>
                <a:cxn ang="T13">
                  <a:pos x="T6" y="T7"/>
                </a:cxn>
                <a:cxn ang="T14">
                  <a:pos x="T8" y="T9"/>
                </a:cxn>
              </a:cxnLst>
              <a:rect l="T15" t="T16" r="T17" b="T18"/>
              <a:pathLst>
                <a:path w="407" h="173">
                  <a:moveTo>
                    <a:pt x="0" y="0"/>
                  </a:moveTo>
                  <a:cubicBezTo>
                    <a:pt x="19" y="5"/>
                    <a:pt x="81" y="3"/>
                    <a:pt x="113" y="28"/>
                  </a:cubicBezTo>
                  <a:cubicBezTo>
                    <a:pt x="145" y="53"/>
                    <a:pt x="149" y="132"/>
                    <a:pt x="190" y="153"/>
                  </a:cubicBezTo>
                  <a:cubicBezTo>
                    <a:pt x="231" y="173"/>
                    <a:pt x="324" y="167"/>
                    <a:pt x="360" y="150"/>
                  </a:cubicBezTo>
                  <a:cubicBezTo>
                    <a:pt x="395" y="133"/>
                    <a:pt x="397" y="71"/>
                    <a:pt x="407" y="51"/>
                  </a:cubicBezTo>
                </a:path>
              </a:pathLst>
            </a:custGeom>
            <a:noFill/>
            <a:ln w="17463">
              <a:solidFill>
                <a:srgbClr val="000000"/>
              </a:solidFill>
              <a:round/>
              <a:headEnd/>
              <a:tailEnd/>
            </a:ln>
          </p:spPr>
          <p:txBody>
            <a:bodyPr/>
            <a:lstStyle/>
            <a:p>
              <a:endParaRPr lang="en-US"/>
            </a:p>
          </p:txBody>
        </p:sp>
        <p:sp>
          <p:nvSpPr>
            <p:cNvPr id="76905" name="Rectangle 257"/>
            <p:cNvSpPr>
              <a:spLocks noChangeArrowheads="1"/>
            </p:cNvSpPr>
            <p:nvPr/>
          </p:nvSpPr>
          <p:spPr bwMode="auto">
            <a:xfrm>
              <a:off x="4209" y="1108"/>
              <a:ext cx="1079" cy="119"/>
            </a:xfrm>
            <a:prstGeom prst="rect">
              <a:avLst/>
            </a:prstGeom>
            <a:noFill/>
            <a:ln w="9525">
              <a:noFill/>
              <a:miter lim="800000"/>
              <a:headEnd/>
              <a:tailEnd/>
            </a:ln>
          </p:spPr>
          <p:txBody>
            <a:bodyPr lIns="0" tIns="0" rIns="0" bIns="0">
              <a:spAutoFit/>
            </a:bodyPr>
            <a:lstStyle/>
            <a:p>
              <a:r>
                <a:rPr lang="en-US" sz="1400">
                  <a:latin typeface="Calibri" pitchFamily="34" charset="0"/>
                </a:rPr>
                <a:t>Central ITS Station</a:t>
              </a:r>
            </a:p>
          </p:txBody>
        </p:sp>
        <p:pic>
          <p:nvPicPr>
            <p:cNvPr id="76906" name="Picture 1131"/>
            <p:cNvPicPr>
              <a:picLocks noChangeAspect="1" noChangeArrowheads="1"/>
            </p:cNvPicPr>
            <p:nvPr/>
          </p:nvPicPr>
          <p:blipFill>
            <a:blip r:embed="rId3"/>
            <a:srcRect/>
            <a:stretch>
              <a:fillRect/>
            </a:stretch>
          </p:blipFill>
          <p:spPr bwMode="auto">
            <a:xfrm>
              <a:off x="2970" y="1498"/>
              <a:ext cx="773" cy="438"/>
            </a:xfrm>
            <a:prstGeom prst="rect">
              <a:avLst/>
            </a:prstGeom>
            <a:noFill/>
            <a:ln w="9525">
              <a:solidFill>
                <a:schemeClr val="bg2"/>
              </a:solidFill>
              <a:miter lim="800000"/>
              <a:headEnd/>
              <a:tailEnd/>
            </a:ln>
          </p:spPr>
        </p:pic>
        <p:sp>
          <p:nvSpPr>
            <p:cNvPr id="76907" name="AutoShape 672"/>
            <p:cNvSpPr>
              <a:spLocks noChangeAspect="1" noChangeArrowheads="1" noTextEdit="1"/>
            </p:cNvSpPr>
            <p:nvPr/>
          </p:nvSpPr>
          <p:spPr bwMode="auto">
            <a:xfrm>
              <a:off x="2930" y="1072"/>
              <a:ext cx="2358" cy="1189"/>
            </a:xfrm>
            <a:prstGeom prst="rect">
              <a:avLst/>
            </a:prstGeom>
            <a:noFill/>
            <a:ln w="38100">
              <a:solidFill>
                <a:srgbClr val="002D86"/>
              </a:solidFill>
              <a:miter lim="800000"/>
              <a:headEnd/>
              <a:tailEnd/>
            </a:ln>
          </p:spPr>
          <p:txBody>
            <a:bodyPr/>
            <a:lstStyle/>
            <a:p>
              <a:endParaRPr lang="en-US"/>
            </a:p>
          </p:txBody>
        </p:sp>
        <p:sp>
          <p:nvSpPr>
            <p:cNvPr id="76908" name="AutoShape 672"/>
            <p:cNvSpPr>
              <a:spLocks noChangeAspect="1" noChangeArrowheads="1" noTextEdit="1"/>
            </p:cNvSpPr>
            <p:nvPr/>
          </p:nvSpPr>
          <p:spPr bwMode="auto">
            <a:xfrm>
              <a:off x="612" y="1072"/>
              <a:ext cx="2251" cy="1189"/>
            </a:xfrm>
            <a:prstGeom prst="rect">
              <a:avLst/>
            </a:prstGeom>
            <a:noFill/>
            <a:ln w="38100">
              <a:solidFill>
                <a:srgbClr val="002D86"/>
              </a:solidFill>
              <a:miter lim="800000"/>
              <a:headEnd/>
              <a:tailEnd/>
            </a:ln>
          </p:spPr>
          <p:txBody>
            <a:bodyPr/>
            <a:lstStyle/>
            <a:p>
              <a:endParaRPr lang="en-US"/>
            </a:p>
          </p:txBody>
        </p:sp>
        <p:sp>
          <p:nvSpPr>
            <p:cNvPr id="76909" name="Line 1455"/>
            <p:cNvSpPr>
              <a:spLocks noChangeShapeType="1"/>
            </p:cNvSpPr>
            <p:nvPr/>
          </p:nvSpPr>
          <p:spPr bwMode="auto">
            <a:xfrm flipH="1">
              <a:off x="1491" y="1901"/>
              <a:ext cx="240" cy="0"/>
            </a:xfrm>
            <a:prstGeom prst="line">
              <a:avLst/>
            </a:prstGeom>
            <a:noFill/>
            <a:ln w="38100">
              <a:solidFill>
                <a:schemeClr val="tx1"/>
              </a:solidFill>
              <a:round/>
              <a:headEnd type="triangle" w="med" len="med"/>
              <a:tailEnd type="triangle" w="med" len="med"/>
            </a:ln>
          </p:spPr>
          <p:txBody>
            <a:bodyPr lIns="180000" tIns="180000" rIns="180000" bIns="180000" anchor="ctr">
              <a:spAutoFit/>
            </a:bodyPr>
            <a:lstStyle/>
            <a:p>
              <a:endParaRPr lang="en-US"/>
            </a:p>
          </p:txBody>
        </p:sp>
        <p:sp>
          <p:nvSpPr>
            <p:cNvPr id="76910" name="Rectangle 259"/>
            <p:cNvSpPr>
              <a:spLocks noChangeArrowheads="1"/>
            </p:cNvSpPr>
            <p:nvPr/>
          </p:nvSpPr>
          <p:spPr bwMode="auto">
            <a:xfrm>
              <a:off x="4090" y="2366"/>
              <a:ext cx="1239" cy="120"/>
            </a:xfrm>
            <a:prstGeom prst="rect">
              <a:avLst/>
            </a:prstGeom>
            <a:noFill/>
            <a:ln w="9525">
              <a:noFill/>
              <a:miter lim="800000"/>
              <a:headEnd/>
              <a:tailEnd/>
            </a:ln>
          </p:spPr>
          <p:txBody>
            <a:bodyPr lIns="0" tIns="0" rIns="0" bIns="0">
              <a:spAutoFit/>
            </a:bodyPr>
            <a:lstStyle/>
            <a:p>
              <a:r>
                <a:rPr lang="en-US" sz="1400">
                  <a:latin typeface="Calibri" pitchFamily="34" charset="0"/>
                </a:rPr>
                <a:t>Roadside ITS Station</a:t>
              </a:r>
            </a:p>
          </p:txBody>
        </p:sp>
        <p:sp>
          <p:nvSpPr>
            <p:cNvPr id="76911" name="Freeform 260"/>
            <p:cNvSpPr>
              <a:spLocks noEditPoints="1"/>
            </p:cNvSpPr>
            <p:nvPr/>
          </p:nvSpPr>
          <p:spPr bwMode="auto">
            <a:xfrm>
              <a:off x="4967" y="3113"/>
              <a:ext cx="26" cy="66"/>
            </a:xfrm>
            <a:custGeom>
              <a:avLst/>
              <a:gdLst>
                <a:gd name="T0" fmla="*/ 1595272491 w 35"/>
                <a:gd name="T1" fmla="*/ 1265480789 h 112"/>
                <a:gd name="T2" fmla="*/ 1595272491 w 35"/>
                <a:gd name="T3" fmla="*/ 1265480789 h 112"/>
                <a:gd name="T4" fmla="*/ 1595272491 w 35"/>
                <a:gd name="T5" fmla="*/ 1265480789 h 112"/>
                <a:gd name="T6" fmla="*/ 1595272491 w 35"/>
                <a:gd name="T7" fmla="*/ 1265480789 h 112"/>
                <a:gd name="T8" fmla="*/ 1595272491 w 35"/>
                <a:gd name="T9" fmla="*/ 1265480789 h 112"/>
                <a:gd name="T10" fmla="*/ 1595272491 w 35"/>
                <a:gd name="T11" fmla="*/ 1265480789 h 112"/>
                <a:gd name="T12" fmla="*/ 1595272491 w 35"/>
                <a:gd name="T13" fmla="*/ 1265480789 h 112"/>
                <a:gd name="T14" fmla="*/ 0 w 35"/>
                <a:gd name="T15" fmla="*/ 1265480789 h 112"/>
                <a:gd name="T16" fmla="*/ 1595272491 w 35"/>
                <a:gd name="T17" fmla="*/ 1265480789 h 112"/>
                <a:gd name="T18" fmla="*/ 0 w 35"/>
                <a:gd name="T19" fmla="*/ 1265480789 h 112"/>
                <a:gd name="T20" fmla="*/ 1595272491 w 35"/>
                <a:gd name="T21" fmla="*/ 0 h 112"/>
                <a:gd name="T22" fmla="*/ 1595272491 w 35"/>
                <a:gd name="T23" fmla="*/ 1265480789 h 112"/>
                <a:gd name="T24" fmla="*/ 0 w 35"/>
                <a:gd name="T25" fmla="*/ 1265480789 h 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12"/>
                <a:gd name="T41" fmla="*/ 35 w 35"/>
                <a:gd name="T42" fmla="*/ 112 h 1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12">
                  <a:moveTo>
                    <a:pt x="12" y="82"/>
                  </a:moveTo>
                  <a:lnTo>
                    <a:pt x="12" y="30"/>
                  </a:lnTo>
                  <a:lnTo>
                    <a:pt x="24" y="30"/>
                  </a:lnTo>
                  <a:lnTo>
                    <a:pt x="24" y="82"/>
                  </a:lnTo>
                  <a:lnTo>
                    <a:pt x="12" y="82"/>
                  </a:lnTo>
                  <a:close/>
                  <a:moveTo>
                    <a:pt x="35" y="77"/>
                  </a:moveTo>
                  <a:lnTo>
                    <a:pt x="18" y="112"/>
                  </a:lnTo>
                  <a:lnTo>
                    <a:pt x="0" y="77"/>
                  </a:lnTo>
                  <a:lnTo>
                    <a:pt x="35" y="77"/>
                  </a:lnTo>
                  <a:close/>
                  <a:moveTo>
                    <a:pt x="0" y="36"/>
                  </a:moveTo>
                  <a:lnTo>
                    <a:pt x="18" y="0"/>
                  </a:lnTo>
                  <a:lnTo>
                    <a:pt x="35" y="36"/>
                  </a:lnTo>
                  <a:lnTo>
                    <a:pt x="0" y="36"/>
                  </a:lnTo>
                  <a:close/>
                </a:path>
              </a:pathLst>
            </a:custGeom>
            <a:solidFill>
              <a:srgbClr val="000000"/>
            </a:solidFill>
            <a:ln w="1588">
              <a:solidFill>
                <a:srgbClr val="000000"/>
              </a:solidFill>
              <a:bevel/>
              <a:headEnd/>
              <a:tailEnd/>
            </a:ln>
          </p:spPr>
          <p:txBody>
            <a:bodyPr/>
            <a:lstStyle/>
            <a:p>
              <a:endParaRPr lang="en-US"/>
            </a:p>
          </p:txBody>
        </p:sp>
        <p:sp>
          <p:nvSpPr>
            <p:cNvPr id="76912" name="Line 261"/>
            <p:cNvSpPr>
              <a:spLocks noChangeShapeType="1"/>
            </p:cNvSpPr>
            <p:nvPr/>
          </p:nvSpPr>
          <p:spPr bwMode="auto">
            <a:xfrm>
              <a:off x="3908" y="3179"/>
              <a:ext cx="1124" cy="0"/>
            </a:xfrm>
            <a:prstGeom prst="line">
              <a:avLst/>
            </a:prstGeom>
            <a:noFill/>
            <a:ln w="38100">
              <a:solidFill>
                <a:srgbClr val="000000"/>
              </a:solidFill>
              <a:round/>
              <a:headEnd/>
              <a:tailEnd/>
            </a:ln>
          </p:spPr>
          <p:txBody>
            <a:bodyPr/>
            <a:lstStyle/>
            <a:p>
              <a:endParaRPr lang="en-US"/>
            </a:p>
          </p:txBody>
        </p:sp>
        <p:sp>
          <p:nvSpPr>
            <p:cNvPr id="76913" name="Freeform 262"/>
            <p:cNvSpPr>
              <a:spLocks noEditPoints="1"/>
            </p:cNvSpPr>
            <p:nvPr/>
          </p:nvSpPr>
          <p:spPr bwMode="auto">
            <a:xfrm>
              <a:off x="4724" y="3114"/>
              <a:ext cx="27" cy="66"/>
            </a:xfrm>
            <a:custGeom>
              <a:avLst/>
              <a:gdLst>
                <a:gd name="T0" fmla="*/ 1656629126 w 35"/>
                <a:gd name="T1" fmla="*/ 1265480789 h 112"/>
                <a:gd name="T2" fmla="*/ 1656629126 w 35"/>
                <a:gd name="T3" fmla="*/ 1265480789 h 112"/>
                <a:gd name="T4" fmla="*/ 1656629126 w 35"/>
                <a:gd name="T5" fmla="*/ 1265480789 h 112"/>
                <a:gd name="T6" fmla="*/ 1656629126 w 35"/>
                <a:gd name="T7" fmla="*/ 1265480789 h 112"/>
                <a:gd name="T8" fmla="*/ 1656629126 w 35"/>
                <a:gd name="T9" fmla="*/ 1265480789 h 112"/>
                <a:gd name="T10" fmla="*/ 1656629126 w 35"/>
                <a:gd name="T11" fmla="*/ 1265480789 h 112"/>
                <a:gd name="T12" fmla="*/ 1656629126 w 35"/>
                <a:gd name="T13" fmla="*/ 1265480789 h 112"/>
                <a:gd name="T14" fmla="*/ 0 w 35"/>
                <a:gd name="T15" fmla="*/ 1265480789 h 112"/>
                <a:gd name="T16" fmla="*/ 1656629126 w 35"/>
                <a:gd name="T17" fmla="*/ 1265480789 h 112"/>
                <a:gd name="T18" fmla="*/ 0 w 35"/>
                <a:gd name="T19" fmla="*/ 1265480789 h 112"/>
                <a:gd name="T20" fmla="*/ 1656629126 w 35"/>
                <a:gd name="T21" fmla="*/ 0 h 112"/>
                <a:gd name="T22" fmla="*/ 1656629126 w 35"/>
                <a:gd name="T23" fmla="*/ 1265480789 h 112"/>
                <a:gd name="T24" fmla="*/ 0 w 35"/>
                <a:gd name="T25" fmla="*/ 1265480789 h 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12"/>
                <a:gd name="T41" fmla="*/ 35 w 35"/>
                <a:gd name="T42" fmla="*/ 112 h 1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12">
                  <a:moveTo>
                    <a:pt x="12" y="82"/>
                  </a:moveTo>
                  <a:lnTo>
                    <a:pt x="12" y="29"/>
                  </a:lnTo>
                  <a:lnTo>
                    <a:pt x="23" y="29"/>
                  </a:lnTo>
                  <a:lnTo>
                    <a:pt x="23" y="82"/>
                  </a:lnTo>
                  <a:lnTo>
                    <a:pt x="12" y="82"/>
                  </a:lnTo>
                  <a:close/>
                  <a:moveTo>
                    <a:pt x="35" y="76"/>
                  </a:moveTo>
                  <a:lnTo>
                    <a:pt x="18" y="112"/>
                  </a:lnTo>
                  <a:lnTo>
                    <a:pt x="0" y="76"/>
                  </a:lnTo>
                  <a:lnTo>
                    <a:pt x="35" y="76"/>
                  </a:lnTo>
                  <a:close/>
                  <a:moveTo>
                    <a:pt x="0" y="35"/>
                  </a:moveTo>
                  <a:lnTo>
                    <a:pt x="18" y="0"/>
                  </a:lnTo>
                  <a:lnTo>
                    <a:pt x="35" y="35"/>
                  </a:lnTo>
                  <a:lnTo>
                    <a:pt x="0" y="35"/>
                  </a:lnTo>
                  <a:close/>
                </a:path>
              </a:pathLst>
            </a:custGeom>
            <a:solidFill>
              <a:srgbClr val="000000"/>
            </a:solidFill>
            <a:ln w="1588">
              <a:solidFill>
                <a:srgbClr val="000000"/>
              </a:solidFill>
              <a:bevel/>
              <a:headEnd/>
              <a:tailEnd/>
            </a:ln>
          </p:spPr>
          <p:txBody>
            <a:bodyPr/>
            <a:lstStyle/>
            <a:p>
              <a:endParaRPr lang="en-US"/>
            </a:p>
          </p:txBody>
        </p:sp>
        <p:sp>
          <p:nvSpPr>
            <p:cNvPr id="76914" name="Freeform 263"/>
            <p:cNvSpPr>
              <a:spLocks noEditPoints="1"/>
            </p:cNvSpPr>
            <p:nvPr/>
          </p:nvSpPr>
          <p:spPr bwMode="auto">
            <a:xfrm>
              <a:off x="4378" y="3113"/>
              <a:ext cx="28" cy="66"/>
            </a:xfrm>
            <a:custGeom>
              <a:avLst/>
              <a:gdLst>
                <a:gd name="T0" fmla="*/ 1717985760 w 35"/>
                <a:gd name="T1" fmla="*/ 1265480789 h 112"/>
                <a:gd name="T2" fmla="*/ 1717985760 w 35"/>
                <a:gd name="T3" fmla="*/ 1265480789 h 112"/>
                <a:gd name="T4" fmla="*/ 1717985760 w 35"/>
                <a:gd name="T5" fmla="*/ 1265480789 h 112"/>
                <a:gd name="T6" fmla="*/ 1717985760 w 35"/>
                <a:gd name="T7" fmla="*/ 1265480789 h 112"/>
                <a:gd name="T8" fmla="*/ 1717985760 w 35"/>
                <a:gd name="T9" fmla="*/ 1265480789 h 112"/>
                <a:gd name="T10" fmla="*/ 1717985760 w 35"/>
                <a:gd name="T11" fmla="*/ 1265480789 h 112"/>
                <a:gd name="T12" fmla="*/ 1717985760 w 35"/>
                <a:gd name="T13" fmla="*/ 1265480789 h 112"/>
                <a:gd name="T14" fmla="*/ 0 w 35"/>
                <a:gd name="T15" fmla="*/ 1265480789 h 112"/>
                <a:gd name="T16" fmla="*/ 1717985760 w 35"/>
                <a:gd name="T17" fmla="*/ 1265480789 h 112"/>
                <a:gd name="T18" fmla="*/ 0 w 35"/>
                <a:gd name="T19" fmla="*/ 1265480789 h 112"/>
                <a:gd name="T20" fmla="*/ 1717985760 w 35"/>
                <a:gd name="T21" fmla="*/ 0 h 112"/>
                <a:gd name="T22" fmla="*/ 1717985760 w 35"/>
                <a:gd name="T23" fmla="*/ 1265480789 h 112"/>
                <a:gd name="T24" fmla="*/ 0 w 35"/>
                <a:gd name="T25" fmla="*/ 1265480789 h 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12"/>
                <a:gd name="T41" fmla="*/ 35 w 35"/>
                <a:gd name="T42" fmla="*/ 112 h 1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12">
                  <a:moveTo>
                    <a:pt x="12" y="82"/>
                  </a:moveTo>
                  <a:lnTo>
                    <a:pt x="12" y="30"/>
                  </a:lnTo>
                  <a:lnTo>
                    <a:pt x="24" y="30"/>
                  </a:lnTo>
                  <a:lnTo>
                    <a:pt x="24" y="82"/>
                  </a:lnTo>
                  <a:lnTo>
                    <a:pt x="12" y="82"/>
                  </a:lnTo>
                  <a:close/>
                  <a:moveTo>
                    <a:pt x="35" y="77"/>
                  </a:moveTo>
                  <a:lnTo>
                    <a:pt x="18" y="112"/>
                  </a:lnTo>
                  <a:lnTo>
                    <a:pt x="0" y="77"/>
                  </a:lnTo>
                  <a:lnTo>
                    <a:pt x="35" y="77"/>
                  </a:lnTo>
                  <a:close/>
                  <a:moveTo>
                    <a:pt x="0" y="36"/>
                  </a:moveTo>
                  <a:lnTo>
                    <a:pt x="18" y="0"/>
                  </a:lnTo>
                  <a:lnTo>
                    <a:pt x="35" y="36"/>
                  </a:lnTo>
                  <a:lnTo>
                    <a:pt x="0" y="36"/>
                  </a:lnTo>
                  <a:close/>
                </a:path>
              </a:pathLst>
            </a:custGeom>
            <a:solidFill>
              <a:srgbClr val="000000"/>
            </a:solidFill>
            <a:ln w="1588">
              <a:solidFill>
                <a:srgbClr val="000000"/>
              </a:solidFill>
              <a:bevel/>
              <a:headEnd/>
              <a:tailEnd/>
            </a:ln>
          </p:spPr>
          <p:txBody>
            <a:bodyPr/>
            <a:lstStyle/>
            <a:p>
              <a:endParaRPr lang="en-US"/>
            </a:p>
          </p:txBody>
        </p:sp>
        <p:sp>
          <p:nvSpPr>
            <p:cNvPr id="76915" name="Freeform 264"/>
            <p:cNvSpPr>
              <a:spLocks noEditPoints="1"/>
            </p:cNvSpPr>
            <p:nvPr/>
          </p:nvSpPr>
          <p:spPr bwMode="auto">
            <a:xfrm>
              <a:off x="4013" y="3111"/>
              <a:ext cx="26" cy="66"/>
            </a:xfrm>
            <a:custGeom>
              <a:avLst/>
              <a:gdLst>
                <a:gd name="T0" fmla="*/ 1595272491 w 35"/>
                <a:gd name="T1" fmla="*/ 1265480789 h 112"/>
                <a:gd name="T2" fmla="*/ 1595272491 w 35"/>
                <a:gd name="T3" fmla="*/ 1265480789 h 112"/>
                <a:gd name="T4" fmla="*/ 1595272491 w 35"/>
                <a:gd name="T5" fmla="*/ 1265480789 h 112"/>
                <a:gd name="T6" fmla="*/ 1595272491 w 35"/>
                <a:gd name="T7" fmla="*/ 1265480789 h 112"/>
                <a:gd name="T8" fmla="*/ 1595272491 w 35"/>
                <a:gd name="T9" fmla="*/ 1265480789 h 112"/>
                <a:gd name="T10" fmla="*/ 1595272491 w 35"/>
                <a:gd name="T11" fmla="*/ 1265480789 h 112"/>
                <a:gd name="T12" fmla="*/ 1595272491 w 35"/>
                <a:gd name="T13" fmla="*/ 1265480789 h 112"/>
                <a:gd name="T14" fmla="*/ 0 w 35"/>
                <a:gd name="T15" fmla="*/ 1265480789 h 112"/>
                <a:gd name="T16" fmla="*/ 1595272491 w 35"/>
                <a:gd name="T17" fmla="*/ 1265480789 h 112"/>
                <a:gd name="T18" fmla="*/ 0 w 35"/>
                <a:gd name="T19" fmla="*/ 1265480789 h 112"/>
                <a:gd name="T20" fmla="*/ 1595272491 w 35"/>
                <a:gd name="T21" fmla="*/ 0 h 112"/>
                <a:gd name="T22" fmla="*/ 1595272491 w 35"/>
                <a:gd name="T23" fmla="*/ 1265480789 h 112"/>
                <a:gd name="T24" fmla="*/ 0 w 35"/>
                <a:gd name="T25" fmla="*/ 1265480789 h 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12"/>
                <a:gd name="T41" fmla="*/ 35 w 35"/>
                <a:gd name="T42" fmla="*/ 112 h 1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12">
                  <a:moveTo>
                    <a:pt x="12" y="83"/>
                  </a:moveTo>
                  <a:lnTo>
                    <a:pt x="12" y="30"/>
                  </a:lnTo>
                  <a:lnTo>
                    <a:pt x="23" y="30"/>
                  </a:lnTo>
                  <a:lnTo>
                    <a:pt x="23" y="83"/>
                  </a:lnTo>
                  <a:lnTo>
                    <a:pt x="12" y="83"/>
                  </a:lnTo>
                  <a:close/>
                  <a:moveTo>
                    <a:pt x="35" y="77"/>
                  </a:moveTo>
                  <a:lnTo>
                    <a:pt x="17" y="112"/>
                  </a:lnTo>
                  <a:lnTo>
                    <a:pt x="0" y="77"/>
                  </a:lnTo>
                  <a:lnTo>
                    <a:pt x="35" y="77"/>
                  </a:lnTo>
                  <a:close/>
                  <a:moveTo>
                    <a:pt x="0" y="36"/>
                  </a:moveTo>
                  <a:lnTo>
                    <a:pt x="17" y="0"/>
                  </a:lnTo>
                  <a:lnTo>
                    <a:pt x="35" y="36"/>
                  </a:lnTo>
                  <a:lnTo>
                    <a:pt x="0" y="36"/>
                  </a:lnTo>
                  <a:close/>
                </a:path>
              </a:pathLst>
            </a:custGeom>
            <a:solidFill>
              <a:srgbClr val="000000"/>
            </a:solidFill>
            <a:ln w="1588">
              <a:solidFill>
                <a:srgbClr val="000000"/>
              </a:solidFill>
              <a:bevel/>
              <a:headEnd/>
              <a:tailEnd/>
            </a:ln>
          </p:spPr>
          <p:txBody>
            <a:bodyPr/>
            <a:lstStyle/>
            <a:p>
              <a:endParaRPr lang="en-US"/>
            </a:p>
          </p:txBody>
        </p:sp>
        <p:sp>
          <p:nvSpPr>
            <p:cNvPr id="76916" name="Freeform 294"/>
            <p:cNvSpPr>
              <a:spLocks/>
            </p:cNvSpPr>
            <p:nvPr/>
          </p:nvSpPr>
          <p:spPr bwMode="auto">
            <a:xfrm>
              <a:off x="3605" y="2584"/>
              <a:ext cx="164" cy="73"/>
            </a:xfrm>
            <a:custGeom>
              <a:avLst/>
              <a:gdLst>
                <a:gd name="T0" fmla="*/ 0 w 145"/>
                <a:gd name="T1" fmla="*/ 1761418148 h 89"/>
                <a:gd name="T2" fmla="*/ 2147483647 w 145"/>
                <a:gd name="T3" fmla="*/ 0 h 89"/>
                <a:gd name="T4" fmla="*/ 2147483647 w 145"/>
                <a:gd name="T5" fmla="*/ 0 h 89"/>
                <a:gd name="T6" fmla="*/ 2147483647 w 145"/>
                <a:gd name="T7" fmla="*/ 1761418148 h 89"/>
                <a:gd name="T8" fmla="*/ 0 w 145"/>
                <a:gd name="T9" fmla="*/ 1761418148 h 89"/>
                <a:gd name="T10" fmla="*/ 0 60000 65536"/>
                <a:gd name="T11" fmla="*/ 0 60000 65536"/>
                <a:gd name="T12" fmla="*/ 0 60000 65536"/>
                <a:gd name="T13" fmla="*/ 0 60000 65536"/>
                <a:gd name="T14" fmla="*/ 0 60000 65536"/>
                <a:gd name="T15" fmla="*/ 0 w 145"/>
                <a:gd name="T16" fmla="*/ 0 h 89"/>
                <a:gd name="T17" fmla="*/ 145 w 145"/>
                <a:gd name="T18" fmla="*/ 89 h 89"/>
              </a:gdLst>
              <a:ahLst/>
              <a:cxnLst>
                <a:cxn ang="T10">
                  <a:pos x="T0" y="T1"/>
                </a:cxn>
                <a:cxn ang="T11">
                  <a:pos x="T2" y="T3"/>
                </a:cxn>
                <a:cxn ang="T12">
                  <a:pos x="T4" y="T5"/>
                </a:cxn>
                <a:cxn ang="T13">
                  <a:pos x="T6" y="T7"/>
                </a:cxn>
                <a:cxn ang="T14">
                  <a:pos x="T8" y="T9"/>
                </a:cxn>
              </a:cxnLst>
              <a:rect l="T15" t="T16" r="T17" b="T18"/>
              <a:pathLst>
                <a:path w="145" h="89">
                  <a:moveTo>
                    <a:pt x="0" y="89"/>
                  </a:moveTo>
                  <a:lnTo>
                    <a:pt x="37" y="0"/>
                  </a:lnTo>
                  <a:lnTo>
                    <a:pt x="109" y="0"/>
                  </a:lnTo>
                  <a:lnTo>
                    <a:pt x="145" y="89"/>
                  </a:lnTo>
                  <a:lnTo>
                    <a:pt x="0" y="89"/>
                  </a:lnTo>
                  <a:close/>
                </a:path>
              </a:pathLst>
            </a:custGeom>
            <a:solidFill>
              <a:srgbClr val="0033CC"/>
            </a:solidFill>
            <a:ln w="4763" cap="rnd">
              <a:solidFill>
                <a:srgbClr val="000000"/>
              </a:solidFill>
              <a:round/>
              <a:headEnd/>
              <a:tailEnd/>
            </a:ln>
          </p:spPr>
          <p:txBody>
            <a:bodyPr/>
            <a:lstStyle/>
            <a:p>
              <a:endParaRPr lang="en-US"/>
            </a:p>
          </p:txBody>
        </p:sp>
        <p:sp>
          <p:nvSpPr>
            <p:cNvPr id="76917" name="Rectangle 295"/>
            <p:cNvSpPr>
              <a:spLocks noChangeArrowheads="1"/>
            </p:cNvSpPr>
            <p:nvPr/>
          </p:nvSpPr>
          <p:spPr bwMode="auto">
            <a:xfrm>
              <a:off x="3649" y="2584"/>
              <a:ext cx="82" cy="76"/>
            </a:xfrm>
            <a:prstGeom prst="rect">
              <a:avLst/>
            </a:prstGeom>
            <a:noFill/>
            <a:ln w="9525">
              <a:noFill/>
              <a:miter lim="800000"/>
              <a:headEnd/>
              <a:tailEnd/>
            </a:ln>
          </p:spPr>
          <p:txBody>
            <a:bodyPr wrap="none" lIns="0" tIns="0" rIns="0" bIns="0">
              <a:spAutoFit/>
            </a:bodyPr>
            <a:lstStyle/>
            <a:p>
              <a:r>
                <a:rPr lang="en-US" sz="900">
                  <a:solidFill>
                    <a:srgbClr val="FFFFFF"/>
                  </a:solidFill>
                  <a:latin typeface="Calibri" pitchFamily="34" charset="0"/>
                </a:rPr>
                <a:t>5.9</a:t>
              </a:r>
              <a:endParaRPr lang="en-US" sz="900" b="0">
                <a:latin typeface="Calibri" pitchFamily="34" charset="0"/>
              </a:endParaRPr>
            </a:p>
          </p:txBody>
        </p:sp>
        <p:sp>
          <p:nvSpPr>
            <p:cNvPr id="76918" name="Freeform 266"/>
            <p:cNvSpPr>
              <a:spLocks/>
            </p:cNvSpPr>
            <p:nvPr/>
          </p:nvSpPr>
          <p:spPr bwMode="auto">
            <a:xfrm>
              <a:off x="3216" y="2949"/>
              <a:ext cx="266" cy="285"/>
            </a:xfrm>
            <a:custGeom>
              <a:avLst/>
              <a:gdLst>
                <a:gd name="T0" fmla="*/ 0 w 344"/>
                <a:gd name="T1" fmla="*/ 0 h 176"/>
                <a:gd name="T2" fmla="*/ 1660553231 w 344"/>
                <a:gd name="T3" fmla="*/ 0 h 176"/>
                <a:gd name="T4" fmla="*/ 0 w 344"/>
                <a:gd name="T5" fmla="*/ 2147483647 h 176"/>
                <a:gd name="T6" fmla="*/ 0 w 344"/>
                <a:gd name="T7" fmla="*/ 0 h 176"/>
                <a:gd name="T8" fmla="*/ 0 60000 65536"/>
                <a:gd name="T9" fmla="*/ 0 60000 65536"/>
                <a:gd name="T10" fmla="*/ 0 60000 65536"/>
                <a:gd name="T11" fmla="*/ 0 60000 65536"/>
                <a:gd name="T12" fmla="*/ 0 w 344"/>
                <a:gd name="T13" fmla="*/ 0 h 176"/>
                <a:gd name="T14" fmla="*/ 344 w 344"/>
                <a:gd name="T15" fmla="*/ 176 h 176"/>
              </a:gdLst>
              <a:ahLst/>
              <a:cxnLst>
                <a:cxn ang="T8">
                  <a:pos x="T0" y="T1"/>
                </a:cxn>
                <a:cxn ang="T9">
                  <a:pos x="T2" y="T3"/>
                </a:cxn>
                <a:cxn ang="T10">
                  <a:pos x="T4" y="T5"/>
                </a:cxn>
                <a:cxn ang="T11">
                  <a:pos x="T6" y="T7"/>
                </a:cxn>
              </a:cxnLst>
              <a:rect l="T12" t="T13" r="T14" b="T15"/>
              <a:pathLst>
                <a:path w="344" h="176">
                  <a:moveTo>
                    <a:pt x="0" y="0"/>
                  </a:moveTo>
                  <a:lnTo>
                    <a:pt x="344" y="0"/>
                  </a:lnTo>
                  <a:lnTo>
                    <a:pt x="0" y="176"/>
                  </a:lnTo>
                  <a:lnTo>
                    <a:pt x="0" y="0"/>
                  </a:lnTo>
                  <a:close/>
                </a:path>
              </a:pathLst>
            </a:custGeom>
            <a:solidFill>
              <a:srgbClr val="10AA0C"/>
            </a:solidFill>
            <a:ln w="9525">
              <a:noFill/>
              <a:round/>
              <a:headEnd/>
              <a:tailEnd/>
            </a:ln>
          </p:spPr>
          <p:txBody>
            <a:bodyPr/>
            <a:lstStyle/>
            <a:p>
              <a:endParaRPr lang="en-US"/>
            </a:p>
          </p:txBody>
        </p:sp>
        <p:sp>
          <p:nvSpPr>
            <p:cNvPr id="76919" name="Freeform 267"/>
            <p:cNvSpPr>
              <a:spLocks/>
            </p:cNvSpPr>
            <p:nvPr/>
          </p:nvSpPr>
          <p:spPr bwMode="auto">
            <a:xfrm>
              <a:off x="3216" y="2949"/>
              <a:ext cx="266" cy="285"/>
            </a:xfrm>
            <a:custGeom>
              <a:avLst/>
              <a:gdLst>
                <a:gd name="T0" fmla="*/ 0 w 344"/>
                <a:gd name="T1" fmla="*/ 0 h 176"/>
                <a:gd name="T2" fmla="*/ 1660553231 w 344"/>
                <a:gd name="T3" fmla="*/ 0 h 176"/>
                <a:gd name="T4" fmla="*/ 0 w 344"/>
                <a:gd name="T5" fmla="*/ 2147483647 h 176"/>
                <a:gd name="T6" fmla="*/ 0 w 344"/>
                <a:gd name="T7" fmla="*/ 0 h 176"/>
                <a:gd name="T8" fmla="*/ 0 60000 65536"/>
                <a:gd name="T9" fmla="*/ 0 60000 65536"/>
                <a:gd name="T10" fmla="*/ 0 60000 65536"/>
                <a:gd name="T11" fmla="*/ 0 60000 65536"/>
                <a:gd name="T12" fmla="*/ 0 w 344"/>
                <a:gd name="T13" fmla="*/ 0 h 176"/>
                <a:gd name="T14" fmla="*/ 344 w 344"/>
                <a:gd name="T15" fmla="*/ 176 h 176"/>
              </a:gdLst>
              <a:ahLst/>
              <a:cxnLst>
                <a:cxn ang="T8">
                  <a:pos x="T0" y="T1"/>
                </a:cxn>
                <a:cxn ang="T9">
                  <a:pos x="T2" y="T3"/>
                </a:cxn>
                <a:cxn ang="T10">
                  <a:pos x="T4" y="T5"/>
                </a:cxn>
                <a:cxn ang="T11">
                  <a:pos x="T6" y="T7"/>
                </a:cxn>
              </a:cxnLst>
              <a:rect l="T12" t="T13" r="T14" b="T15"/>
              <a:pathLst>
                <a:path w="344" h="176">
                  <a:moveTo>
                    <a:pt x="0" y="0"/>
                  </a:moveTo>
                  <a:lnTo>
                    <a:pt x="344" y="0"/>
                  </a:lnTo>
                  <a:lnTo>
                    <a:pt x="0" y="176"/>
                  </a:lnTo>
                  <a:lnTo>
                    <a:pt x="0" y="0"/>
                  </a:lnTo>
                  <a:close/>
                </a:path>
              </a:pathLst>
            </a:custGeom>
            <a:noFill/>
            <a:ln w="4763" cap="rnd">
              <a:solidFill>
                <a:srgbClr val="000000"/>
              </a:solidFill>
              <a:round/>
              <a:headEnd/>
              <a:tailEnd/>
            </a:ln>
          </p:spPr>
          <p:txBody>
            <a:bodyPr/>
            <a:lstStyle/>
            <a:p>
              <a:endParaRPr lang="en-US"/>
            </a:p>
          </p:txBody>
        </p:sp>
        <p:sp>
          <p:nvSpPr>
            <p:cNvPr id="76920" name="Freeform 269"/>
            <p:cNvSpPr>
              <a:spLocks/>
            </p:cNvSpPr>
            <p:nvPr/>
          </p:nvSpPr>
          <p:spPr bwMode="auto">
            <a:xfrm>
              <a:off x="3597" y="2949"/>
              <a:ext cx="267" cy="285"/>
            </a:xfrm>
            <a:custGeom>
              <a:avLst/>
              <a:gdLst>
                <a:gd name="T0" fmla="*/ 1666795912 w 344"/>
                <a:gd name="T1" fmla="*/ 0 h 176"/>
                <a:gd name="T2" fmla="*/ 0 w 344"/>
                <a:gd name="T3" fmla="*/ 0 h 176"/>
                <a:gd name="T4" fmla="*/ 1666795912 w 344"/>
                <a:gd name="T5" fmla="*/ 2147483647 h 176"/>
                <a:gd name="T6" fmla="*/ 1666795912 w 344"/>
                <a:gd name="T7" fmla="*/ 0 h 176"/>
                <a:gd name="T8" fmla="*/ 0 60000 65536"/>
                <a:gd name="T9" fmla="*/ 0 60000 65536"/>
                <a:gd name="T10" fmla="*/ 0 60000 65536"/>
                <a:gd name="T11" fmla="*/ 0 60000 65536"/>
                <a:gd name="T12" fmla="*/ 0 w 344"/>
                <a:gd name="T13" fmla="*/ 0 h 176"/>
                <a:gd name="T14" fmla="*/ 344 w 344"/>
                <a:gd name="T15" fmla="*/ 176 h 176"/>
              </a:gdLst>
              <a:ahLst/>
              <a:cxnLst>
                <a:cxn ang="T8">
                  <a:pos x="T0" y="T1"/>
                </a:cxn>
                <a:cxn ang="T9">
                  <a:pos x="T2" y="T3"/>
                </a:cxn>
                <a:cxn ang="T10">
                  <a:pos x="T4" y="T5"/>
                </a:cxn>
                <a:cxn ang="T11">
                  <a:pos x="T6" y="T7"/>
                </a:cxn>
              </a:cxnLst>
              <a:rect l="T12" t="T13" r="T14" b="T15"/>
              <a:pathLst>
                <a:path w="344" h="176">
                  <a:moveTo>
                    <a:pt x="344" y="0"/>
                  </a:moveTo>
                  <a:lnTo>
                    <a:pt x="0" y="0"/>
                  </a:lnTo>
                  <a:lnTo>
                    <a:pt x="344" y="176"/>
                  </a:lnTo>
                  <a:lnTo>
                    <a:pt x="344" y="0"/>
                  </a:lnTo>
                  <a:close/>
                </a:path>
              </a:pathLst>
            </a:custGeom>
            <a:solidFill>
              <a:srgbClr val="10AA0C"/>
            </a:solidFill>
            <a:ln w="9525">
              <a:noFill/>
              <a:round/>
              <a:headEnd/>
              <a:tailEnd/>
            </a:ln>
          </p:spPr>
          <p:txBody>
            <a:bodyPr/>
            <a:lstStyle/>
            <a:p>
              <a:endParaRPr lang="en-US"/>
            </a:p>
          </p:txBody>
        </p:sp>
        <p:sp>
          <p:nvSpPr>
            <p:cNvPr id="76921" name="Freeform 270"/>
            <p:cNvSpPr>
              <a:spLocks/>
            </p:cNvSpPr>
            <p:nvPr/>
          </p:nvSpPr>
          <p:spPr bwMode="auto">
            <a:xfrm>
              <a:off x="3597" y="2949"/>
              <a:ext cx="267" cy="285"/>
            </a:xfrm>
            <a:custGeom>
              <a:avLst/>
              <a:gdLst>
                <a:gd name="T0" fmla="*/ 1666795912 w 344"/>
                <a:gd name="T1" fmla="*/ 0 h 176"/>
                <a:gd name="T2" fmla="*/ 0 w 344"/>
                <a:gd name="T3" fmla="*/ 0 h 176"/>
                <a:gd name="T4" fmla="*/ 1666795912 w 344"/>
                <a:gd name="T5" fmla="*/ 2147483647 h 176"/>
                <a:gd name="T6" fmla="*/ 1666795912 w 344"/>
                <a:gd name="T7" fmla="*/ 0 h 176"/>
                <a:gd name="T8" fmla="*/ 0 60000 65536"/>
                <a:gd name="T9" fmla="*/ 0 60000 65536"/>
                <a:gd name="T10" fmla="*/ 0 60000 65536"/>
                <a:gd name="T11" fmla="*/ 0 60000 65536"/>
                <a:gd name="T12" fmla="*/ 0 w 344"/>
                <a:gd name="T13" fmla="*/ 0 h 176"/>
                <a:gd name="T14" fmla="*/ 344 w 344"/>
                <a:gd name="T15" fmla="*/ 176 h 176"/>
              </a:gdLst>
              <a:ahLst/>
              <a:cxnLst>
                <a:cxn ang="T8">
                  <a:pos x="T0" y="T1"/>
                </a:cxn>
                <a:cxn ang="T9">
                  <a:pos x="T2" y="T3"/>
                </a:cxn>
                <a:cxn ang="T10">
                  <a:pos x="T4" y="T5"/>
                </a:cxn>
                <a:cxn ang="T11">
                  <a:pos x="T6" y="T7"/>
                </a:cxn>
              </a:cxnLst>
              <a:rect l="T12" t="T13" r="T14" b="T15"/>
              <a:pathLst>
                <a:path w="344" h="176">
                  <a:moveTo>
                    <a:pt x="344" y="0"/>
                  </a:moveTo>
                  <a:lnTo>
                    <a:pt x="0" y="0"/>
                  </a:lnTo>
                  <a:lnTo>
                    <a:pt x="344" y="176"/>
                  </a:lnTo>
                  <a:lnTo>
                    <a:pt x="344" y="0"/>
                  </a:lnTo>
                  <a:close/>
                </a:path>
              </a:pathLst>
            </a:custGeom>
            <a:noFill/>
            <a:ln w="4763" cap="rnd">
              <a:solidFill>
                <a:srgbClr val="000000"/>
              </a:solidFill>
              <a:round/>
              <a:headEnd/>
              <a:tailEnd/>
            </a:ln>
          </p:spPr>
          <p:txBody>
            <a:bodyPr/>
            <a:lstStyle/>
            <a:p>
              <a:endParaRPr lang="en-US"/>
            </a:p>
          </p:txBody>
        </p:sp>
        <p:sp>
          <p:nvSpPr>
            <p:cNvPr id="76922" name="Freeform 272"/>
            <p:cNvSpPr>
              <a:spLocks/>
            </p:cNvSpPr>
            <p:nvPr/>
          </p:nvSpPr>
          <p:spPr bwMode="auto">
            <a:xfrm>
              <a:off x="3216" y="2949"/>
              <a:ext cx="648" cy="531"/>
            </a:xfrm>
            <a:custGeom>
              <a:avLst/>
              <a:gdLst>
                <a:gd name="T0" fmla="*/ 0 w 836"/>
                <a:gd name="T1" fmla="*/ 2147483647 h 326"/>
                <a:gd name="T2" fmla="*/ 0 w 836"/>
                <a:gd name="T3" fmla="*/ 2147483647 h 326"/>
                <a:gd name="T4" fmla="*/ 1664555820 w 836"/>
                <a:gd name="T5" fmla="*/ 2147483647 h 326"/>
                <a:gd name="T6" fmla="*/ 1664555820 w 836"/>
                <a:gd name="T7" fmla="*/ 2147483647 h 326"/>
                <a:gd name="T8" fmla="*/ 1664555820 w 836"/>
                <a:gd name="T9" fmla="*/ 0 h 326"/>
                <a:gd name="T10" fmla="*/ 1664555820 w 836"/>
                <a:gd name="T11" fmla="*/ 0 h 326"/>
                <a:gd name="T12" fmla="*/ 0 w 836"/>
                <a:gd name="T13" fmla="*/ 2147483647 h 326"/>
                <a:gd name="T14" fmla="*/ 0 60000 65536"/>
                <a:gd name="T15" fmla="*/ 0 60000 65536"/>
                <a:gd name="T16" fmla="*/ 0 60000 65536"/>
                <a:gd name="T17" fmla="*/ 0 60000 65536"/>
                <a:gd name="T18" fmla="*/ 0 60000 65536"/>
                <a:gd name="T19" fmla="*/ 0 60000 65536"/>
                <a:gd name="T20" fmla="*/ 0 60000 65536"/>
                <a:gd name="T21" fmla="*/ 0 w 836"/>
                <a:gd name="T22" fmla="*/ 0 h 326"/>
                <a:gd name="T23" fmla="*/ 836 w 836"/>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6" h="326">
                  <a:moveTo>
                    <a:pt x="0" y="175"/>
                  </a:moveTo>
                  <a:lnTo>
                    <a:pt x="0" y="326"/>
                  </a:lnTo>
                  <a:lnTo>
                    <a:pt x="836" y="326"/>
                  </a:lnTo>
                  <a:lnTo>
                    <a:pt x="836" y="175"/>
                  </a:lnTo>
                  <a:lnTo>
                    <a:pt x="492" y="0"/>
                  </a:lnTo>
                  <a:lnTo>
                    <a:pt x="344" y="0"/>
                  </a:lnTo>
                  <a:lnTo>
                    <a:pt x="0" y="175"/>
                  </a:lnTo>
                  <a:close/>
                </a:path>
              </a:pathLst>
            </a:custGeom>
            <a:solidFill>
              <a:srgbClr val="CFCFF5"/>
            </a:solidFill>
            <a:ln w="9525">
              <a:noFill/>
              <a:round/>
              <a:headEnd/>
              <a:tailEnd/>
            </a:ln>
          </p:spPr>
          <p:txBody>
            <a:bodyPr/>
            <a:lstStyle/>
            <a:p>
              <a:endParaRPr lang="en-US"/>
            </a:p>
          </p:txBody>
        </p:sp>
        <p:sp>
          <p:nvSpPr>
            <p:cNvPr id="76923" name="Freeform 273"/>
            <p:cNvSpPr>
              <a:spLocks/>
            </p:cNvSpPr>
            <p:nvPr/>
          </p:nvSpPr>
          <p:spPr bwMode="auto">
            <a:xfrm>
              <a:off x="3216" y="2949"/>
              <a:ext cx="648" cy="531"/>
            </a:xfrm>
            <a:custGeom>
              <a:avLst/>
              <a:gdLst>
                <a:gd name="T0" fmla="*/ 0 w 836"/>
                <a:gd name="T1" fmla="*/ 2147483647 h 326"/>
                <a:gd name="T2" fmla="*/ 0 w 836"/>
                <a:gd name="T3" fmla="*/ 2147483647 h 326"/>
                <a:gd name="T4" fmla="*/ 1664555820 w 836"/>
                <a:gd name="T5" fmla="*/ 2147483647 h 326"/>
                <a:gd name="T6" fmla="*/ 1664555820 w 836"/>
                <a:gd name="T7" fmla="*/ 2147483647 h 326"/>
                <a:gd name="T8" fmla="*/ 1664555820 w 836"/>
                <a:gd name="T9" fmla="*/ 0 h 326"/>
                <a:gd name="T10" fmla="*/ 1664555820 w 836"/>
                <a:gd name="T11" fmla="*/ 0 h 326"/>
                <a:gd name="T12" fmla="*/ 0 w 836"/>
                <a:gd name="T13" fmla="*/ 2147483647 h 326"/>
                <a:gd name="T14" fmla="*/ 0 60000 65536"/>
                <a:gd name="T15" fmla="*/ 0 60000 65536"/>
                <a:gd name="T16" fmla="*/ 0 60000 65536"/>
                <a:gd name="T17" fmla="*/ 0 60000 65536"/>
                <a:gd name="T18" fmla="*/ 0 60000 65536"/>
                <a:gd name="T19" fmla="*/ 0 60000 65536"/>
                <a:gd name="T20" fmla="*/ 0 60000 65536"/>
                <a:gd name="T21" fmla="*/ 0 w 836"/>
                <a:gd name="T22" fmla="*/ 0 h 326"/>
                <a:gd name="T23" fmla="*/ 836 w 836"/>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6" h="326">
                  <a:moveTo>
                    <a:pt x="0" y="175"/>
                  </a:moveTo>
                  <a:lnTo>
                    <a:pt x="0" y="326"/>
                  </a:lnTo>
                  <a:lnTo>
                    <a:pt x="836" y="326"/>
                  </a:lnTo>
                  <a:lnTo>
                    <a:pt x="836" y="175"/>
                  </a:lnTo>
                  <a:lnTo>
                    <a:pt x="492" y="0"/>
                  </a:lnTo>
                  <a:lnTo>
                    <a:pt x="344" y="0"/>
                  </a:lnTo>
                  <a:lnTo>
                    <a:pt x="0" y="175"/>
                  </a:lnTo>
                  <a:close/>
                </a:path>
              </a:pathLst>
            </a:custGeom>
            <a:noFill/>
            <a:ln w="4763" cap="rnd">
              <a:solidFill>
                <a:srgbClr val="000000"/>
              </a:solidFill>
              <a:round/>
              <a:headEnd/>
              <a:tailEnd/>
            </a:ln>
          </p:spPr>
          <p:txBody>
            <a:bodyPr/>
            <a:lstStyle/>
            <a:p>
              <a:endParaRPr lang="en-US"/>
            </a:p>
          </p:txBody>
        </p:sp>
        <p:sp>
          <p:nvSpPr>
            <p:cNvPr id="76924" name="Line 274"/>
            <p:cNvSpPr>
              <a:spLocks noChangeShapeType="1"/>
            </p:cNvSpPr>
            <p:nvPr/>
          </p:nvSpPr>
          <p:spPr bwMode="auto">
            <a:xfrm flipV="1">
              <a:off x="3216" y="2949"/>
              <a:ext cx="257" cy="285"/>
            </a:xfrm>
            <a:prstGeom prst="line">
              <a:avLst/>
            </a:prstGeom>
            <a:noFill/>
            <a:ln w="19050">
              <a:solidFill>
                <a:srgbClr val="FFD300"/>
              </a:solidFill>
              <a:round/>
              <a:headEnd/>
              <a:tailEnd/>
            </a:ln>
          </p:spPr>
          <p:txBody>
            <a:bodyPr/>
            <a:lstStyle/>
            <a:p>
              <a:endParaRPr lang="en-US"/>
            </a:p>
          </p:txBody>
        </p:sp>
        <p:sp>
          <p:nvSpPr>
            <p:cNvPr id="76925" name="Line 275"/>
            <p:cNvSpPr>
              <a:spLocks noChangeShapeType="1"/>
            </p:cNvSpPr>
            <p:nvPr/>
          </p:nvSpPr>
          <p:spPr bwMode="auto">
            <a:xfrm flipH="1" flipV="1">
              <a:off x="3597" y="2949"/>
              <a:ext cx="267" cy="285"/>
            </a:xfrm>
            <a:prstGeom prst="line">
              <a:avLst/>
            </a:prstGeom>
            <a:noFill/>
            <a:ln w="19050">
              <a:solidFill>
                <a:srgbClr val="FFD300"/>
              </a:solidFill>
              <a:round/>
              <a:headEnd/>
              <a:tailEnd/>
            </a:ln>
          </p:spPr>
          <p:txBody>
            <a:bodyPr/>
            <a:lstStyle/>
            <a:p>
              <a:endParaRPr lang="en-US"/>
            </a:p>
          </p:txBody>
        </p:sp>
        <p:sp>
          <p:nvSpPr>
            <p:cNvPr id="76926" name="Freeform 276"/>
            <p:cNvSpPr>
              <a:spLocks noEditPoints="1"/>
            </p:cNvSpPr>
            <p:nvPr/>
          </p:nvSpPr>
          <p:spPr bwMode="auto">
            <a:xfrm>
              <a:off x="3402" y="2945"/>
              <a:ext cx="113" cy="539"/>
            </a:xfrm>
            <a:custGeom>
              <a:avLst/>
              <a:gdLst>
                <a:gd name="T0" fmla="*/ 0 w 146"/>
                <a:gd name="T1" fmla="*/ 2147483647 h 331"/>
                <a:gd name="T2" fmla="*/ 1662092417 w 146"/>
                <a:gd name="T3" fmla="*/ 2147483647 h 331"/>
                <a:gd name="T4" fmla="*/ 1662092417 w 146"/>
                <a:gd name="T5" fmla="*/ 2147483647 h 331"/>
                <a:gd name="T6" fmla="*/ 1662092417 w 146"/>
                <a:gd name="T7" fmla="*/ 2147483647 h 331"/>
                <a:gd name="T8" fmla="*/ 0 w 146"/>
                <a:gd name="T9" fmla="*/ 2147483647 h 331"/>
                <a:gd name="T10" fmla="*/ 1662092417 w 146"/>
                <a:gd name="T11" fmla="*/ 2147483647 h 331"/>
                <a:gd name="T12" fmla="*/ 1662092417 w 146"/>
                <a:gd name="T13" fmla="*/ 2147483647 h 331"/>
                <a:gd name="T14" fmla="*/ 1662092417 w 146"/>
                <a:gd name="T15" fmla="*/ 2147483647 h 331"/>
                <a:gd name="T16" fmla="*/ 1662092417 w 146"/>
                <a:gd name="T17" fmla="*/ 2147483647 h 331"/>
                <a:gd name="T18" fmla="*/ 1662092417 w 146"/>
                <a:gd name="T19" fmla="*/ 2147483647 h 331"/>
                <a:gd name="T20" fmla="*/ 1662092417 w 146"/>
                <a:gd name="T21" fmla="*/ 2147483647 h 331"/>
                <a:gd name="T22" fmla="*/ 1662092417 w 146"/>
                <a:gd name="T23" fmla="*/ 2147483647 h 331"/>
                <a:gd name="T24" fmla="*/ 1662092417 w 146"/>
                <a:gd name="T25" fmla="*/ 2147483647 h 331"/>
                <a:gd name="T26" fmla="*/ 1662092417 w 146"/>
                <a:gd name="T27" fmla="*/ 2147483647 h 331"/>
                <a:gd name="T28" fmla="*/ 1662092417 w 146"/>
                <a:gd name="T29" fmla="*/ 2147483647 h 331"/>
                <a:gd name="T30" fmla="*/ 1662092417 w 146"/>
                <a:gd name="T31" fmla="*/ 2147483647 h 331"/>
                <a:gd name="T32" fmla="*/ 1662092417 w 146"/>
                <a:gd name="T33" fmla="*/ 2147483647 h 331"/>
                <a:gd name="T34" fmla="*/ 1662092417 w 146"/>
                <a:gd name="T35" fmla="*/ 2147483647 h 331"/>
                <a:gd name="T36" fmla="*/ 1662092417 w 146"/>
                <a:gd name="T37" fmla="*/ 2147483647 h 331"/>
                <a:gd name="T38" fmla="*/ 1662092417 w 146"/>
                <a:gd name="T39" fmla="*/ 2147483647 h 331"/>
                <a:gd name="T40" fmla="*/ 1662092417 w 146"/>
                <a:gd name="T41" fmla="*/ 2147483647 h 331"/>
                <a:gd name="T42" fmla="*/ 1662092417 w 146"/>
                <a:gd name="T43" fmla="*/ 0 h 331"/>
                <a:gd name="T44" fmla="*/ 1662092417 w 146"/>
                <a:gd name="T45" fmla="*/ 2147483647 h 331"/>
                <a:gd name="T46" fmla="*/ 1662092417 w 146"/>
                <a:gd name="T47" fmla="*/ 2147483647 h 331"/>
                <a:gd name="T48" fmla="*/ 1662092417 w 146"/>
                <a:gd name="T49" fmla="*/ 2147483647 h 3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6"/>
                <a:gd name="T76" fmla="*/ 0 h 331"/>
                <a:gd name="T77" fmla="*/ 146 w 146"/>
                <a:gd name="T78" fmla="*/ 331 h 3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6" h="331">
                  <a:moveTo>
                    <a:pt x="0" y="326"/>
                  </a:moveTo>
                  <a:lnTo>
                    <a:pt x="18" y="283"/>
                  </a:lnTo>
                  <a:lnTo>
                    <a:pt x="29" y="287"/>
                  </a:lnTo>
                  <a:lnTo>
                    <a:pt x="11" y="331"/>
                  </a:lnTo>
                  <a:lnTo>
                    <a:pt x="0" y="326"/>
                  </a:lnTo>
                  <a:close/>
                  <a:moveTo>
                    <a:pt x="32" y="250"/>
                  </a:moveTo>
                  <a:lnTo>
                    <a:pt x="50" y="206"/>
                  </a:lnTo>
                  <a:lnTo>
                    <a:pt x="60" y="211"/>
                  </a:lnTo>
                  <a:lnTo>
                    <a:pt x="42" y="254"/>
                  </a:lnTo>
                  <a:lnTo>
                    <a:pt x="32" y="250"/>
                  </a:lnTo>
                  <a:close/>
                  <a:moveTo>
                    <a:pt x="63" y="174"/>
                  </a:moveTo>
                  <a:lnTo>
                    <a:pt x="81" y="130"/>
                  </a:lnTo>
                  <a:lnTo>
                    <a:pt x="92" y="134"/>
                  </a:lnTo>
                  <a:lnTo>
                    <a:pt x="74" y="178"/>
                  </a:lnTo>
                  <a:lnTo>
                    <a:pt x="63" y="174"/>
                  </a:lnTo>
                  <a:close/>
                  <a:moveTo>
                    <a:pt x="95" y="97"/>
                  </a:moveTo>
                  <a:lnTo>
                    <a:pt x="113" y="54"/>
                  </a:lnTo>
                  <a:lnTo>
                    <a:pt x="124" y="58"/>
                  </a:lnTo>
                  <a:lnTo>
                    <a:pt x="106" y="102"/>
                  </a:lnTo>
                  <a:lnTo>
                    <a:pt x="95" y="97"/>
                  </a:lnTo>
                  <a:close/>
                  <a:moveTo>
                    <a:pt x="126" y="21"/>
                  </a:moveTo>
                  <a:lnTo>
                    <a:pt x="135" y="0"/>
                  </a:lnTo>
                  <a:lnTo>
                    <a:pt x="146" y="4"/>
                  </a:lnTo>
                  <a:lnTo>
                    <a:pt x="137" y="26"/>
                  </a:lnTo>
                  <a:lnTo>
                    <a:pt x="126" y="21"/>
                  </a:lnTo>
                  <a:close/>
                </a:path>
              </a:pathLst>
            </a:custGeom>
            <a:solidFill>
              <a:srgbClr val="FFD300"/>
            </a:solidFill>
            <a:ln w="1588">
              <a:solidFill>
                <a:srgbClr val="FFD300"/>
              </a:solidFill>
              <a:bevel/>
              <a:headEnd/>
              <a:tailEnd/>
            </a:ln>
          </p:spPr>
          <p:txBody>
            <a:bodyPr/>
            <a:lstStyle/>
            <a:p>
              <a:endParaRPr lang="en-US"/>
            </a:p>
          </p:txBody>
        </p:sp>
        <p:sp>
          <p:nvSpPr>
            <p:cNvPr id="76927" name="Freeform 277"/>
            <p:cNvSpPr>
              <a:spLocks noEditPoints="1"/>
            </p:cNvSpPr>
            <p:nvPr/>
          </p:nvSpPr>
          <p:spPr bwMode="auto">
            <a:xfrm>
              <a:off x="3545" y="2945"/>
              <a:ext cx="103" cy="537"/>
            </a:xfrm>
            <a:custGeom>
              <a:avLst/>
              <a:gdLst>
                <a:gd name="T0" fmla="*/ 1663087680 w 133"/>
                <a:gd name="T1" fmla="*/ 2147483647 h 330"/>
                <a:gd name="T2" fmla="*/ 1663087680 w 133"/>
                <a:gd name="T3" fmla="*/ 2147483647 h 330"/>
                <a:gd name="T4" fmla="*/ 1663087680 w 133"/>
                <a:gd name="T5" fmla="*/ 2147483647 h 330"/>
                <a:gd name="T6" fmla="*/ 1663087680 w 133"/>
                <a:gd name="T7" fmla="*/ 2147483647 h 330"/>
                <a:gd name="T8" fmla="*/ 1663087680 w 133"/>
                <a:gd name="T9" fmla="*/ 2147483647 h 330"/>
                <a:gd name="T10" fmla="*/ 1663087680 w 133"/>
                <a:gd name="T11" fmla="*/ 2147483647 h 330"/>
                <a:gd name="T12" fmla="*/ 1663087680 w 133"/>
                <a:gd name="T13" fmla="*/ 2147483647 h 330"/>
                <a:gd name="T14" fmla="*/ 1663087680 w 133"/>
                <a:gd name="T15" fmla="*/ 2147483647 h 330"/>
                <a:gd name="T16" fmla="*/ 1663087680 w 133"/>
                <a:gd name="T17" fmla="*/ 2147483647 h 330"/>
                <a:gd name="T18" fmla="*/ 1663087680 w 133"/>
                <a:gd name="T19" fmla="*/ 2147483647 h 330"/>
                <a:gd name="T20" fmla="*/ 1663087680 w 133"/>
                <a:gd name="T21" fmla="*/ 2147483647 h 330"/>
                <a:gd name="T22" fmla="*/ 1663087680 w 133"/>
                <a:gd name="T23" fmla="*/ 2147483647 h 330"/>
                <a:gd name="T24" fmla="*/ 1663087680 w 133"/>
                <a:gd name="T25" fmla="*/ 2147483647 h 330"/>
                <a:gd name="T26" fmla="*/ 1663087680 w 133"/>
                <a:gd name="T27" fmla="*/ 2147483647 h 330"/>
                <a:gd name="T28" fmla="*/ 1663087680 w 133"/>
                <a:gd name="T29" fmla="*/ 2147483647 h 330"/>
                <a:gd name="T30" fmla="*/ 1663087680 w 133"/>
                <a:gd name="T31" fmla="*/ 2147483647 h 330"/>
                <a:gd name="T32" fmla="*/ 1663087680 w 133"/>
                <a:gd name="T33" fmla="*/ 2147483647 h 330"/>
                <a:gd name="T34" fmla="*/ 1663087680 w 133"/>
                <a:gd name="T35" fmla="*/ 2147483647 h 330"/>
                <a:gd name="T36" fmla="*/ 1663087680 w 133"/>
                <a:gd name="T37" fmla="*/ 2147483647 h 330"/>
                <a:gd name="T38" fmla="*/ 1663087680 w 133"/>
                <a:gd name="T39" fmla="*/ 2147483647 h 330"/>
                <a:gd name="T40" fmla="*/ 1663087680 w 133"/>
                <a:gd name="T41" fmla="*/ 2147483647 h 330"/>
                <a:gd name="T42" fmla="*/ 0 w 133"/>
                <a:gd name="T43" fmla="*/ 2147483647 h 330"/>
                <a:gd name="T44" fmla="*/ 1663087680 w 133"/>
                <a:gd name="T45" fmla="*/ 0 h 330"/>
                <a:gd name="T46" fmla="*/ 1663087680 w 133"/>
                <a:gd name="T47" fmla="*/ 2147483647 h 330"/>
                <a:gd name="T48" fmla="*/ 1663087680 w 133"/>
                <a:gd name="T49" fmla="*/ 2147483647 h 3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3"/>
                <a:gd name="T76" fmla="*/ 0 h 330"/>
                <a:gd name="T77" fmla="*/ 133 w 133"/>
                <a:gd name="T78" fmla="*/ 330 h 3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3" h="330">
                  <a:moveTo>
                    <a:pt x="122" y="330"/>
                  </a:moveTo>
                  <a:lnTo>
                    <a:pt x="105" y="286"/>
                  </a:lnTo>
                  <a:lnTo>
                    <a:pt x="117" y="282"/>
                  </a:lnTo>
                  <a:lnTo>
                    <a:pt x="133" y="326"/>
                  </a:lnTo>
                  <a:lnTo>
                    <a:pt x="122" y="330"/>
                  </a:lnTo>
                  <a:close/>
                  <a:moveTo>
                    <a:pt x="93" y="253"/>
                  </a:moveTo>
                  <a:lnTo>
                    <a:pt x="76" y="209"/>
                  </a:lnTo>
                  <a:lnTo>
                    <a:pt x="88" y="205"/>
                  </a:lnTo>
                  <a:lnTo>
                    <a:pt x="104" y="249"/>
                  </a:lnTo>
                  <a:lnTo>
                    <a:pt x="93" y="253"/>
                  </a:lnTo>
                  <a:close/>
                  <a:moveTo>
                    <a:pt x="64" y="176"/>
                  </a:moveTo>
                  <a:lnTo>
                    <a:pt x="47" y="132"/>
                  </a:lnTo>
                  <a:lnTo>
                    <a:pt x="59" y="128"/>
                  </a:lnTo>
                  <a:lnTo>
                    <a:pt x="75" y="172"/>
                  </a:lnTo>
                  <a:lnTo>
                    <a:pt x="64" y="176"/>
                  </a:lnTo>
                  <a:close/>
                  <a:moveTo>
                    <a:pt x="35" y="99"/>
                  </a:moveTo>
                  <a:lnTo>
                    <a:pt x="19" y="54"/>
                  </a:lnTo>
                  <a:lnTo>
                    <a:pt x="30" y="50"/>
                  </a:lnTo>
                  <a:lnTo>
                    <a:pt x="46" y="94"/>
                  </a:lnTo>
                  <a:lnTo>
                    <a:pt x="35" y="99"/>
                  </a:lnTo>
                  <a:close/>
                  <a:moveTo>
                    <a:pt x="6" y="21"/>
                  </a:moveTo>
                  <a:lnTo>
                    <a:pt x="0" y="4"/>
                  </a:lnTo>
                  <a:lnTo>
                    <a:pt x="11" y="0"/>
                  </a:lnTo>
                  <a:lnTo>
                    <a:pt x="17" y="17"/>
                  </a:lnTo>
                  <a:lnTo>
                    <a:pt x="6" y="21"/>
                  </a:lnTo>
                  <a:close/>
                </a:path>
              </a:pathLst>
            </a:custGeom>
            <a:solidFill>
              <a:srgbClr val="FFD300"/>
            </a:solidFill>
            <a:ln w="1588">
              <a:solidFill>
                <a:srgbClr val="FFD300"/>
              </a:solidFill>
              <a:bevel/>
              <a:headEnd/>
              <a:tailEnd/>
            </a:ln>
          </p:spPr>
          <p:txBody>
            <a:bodyPr/>
            <a:lstStyle/>
            <a:p>
              <a:endParaRPr lang="en-US"/>
            </a:p>
          </p:txBody>
        </p:sp>
        <p:sp>
          <p:nvSpPr>
            <p:cNvPr id="76928" name="Freeform 278"/>
            <p:cNvSpPr>
              <a:spLocks noEditPoints="1"/>
            </p:cNvSpPr>
            <p:nvPr/>
          </p:nvSpPr>
          <p:spPr bwMode="auto">
            <a:xfrm>
              <a:off x="3616" y="3164"/>
              <a:ext cx="185" cy="277"/>
            </a:xfrm>
            <a:custGeom>
              <a:avLst/>
              <a:gdLst>
                <a:gd name="T0" fmla="*/ 1676304970 w 237"/>
                <a:gd name="T1" fmla="*/ 0 h 171"/>
                <a:gd name="T2" fmla="*/ 1676304970 w 237"/>
                <a:gd name="T3" fmla="*/ 2147483647 h 171"/>
                <a:gd name="T4" fmla="*/ 1676304970 w 237"/>
                <a:gd name="T5" fmla="*/ 2147483647 h 171"/>
                <a:gd name="T6" fmla="*/ 1676304970 w 237"/>
                <a:gd name="T7" fmla="*/ 2147483647 h 171"/>
                <a:gd name="T8" fmla="*/ 1676304970 w 237"/>
                <a:gd name="T9" fmla="*/ 2147483647 h 171"/>
                <a:gd name="T10" fmla="*/ 1676304970 w 237"/>
                <a:gd name="T11" fmla="*/ 2147483647 h 171"/>
                <a:gd name="T12" fmla="*/ 1676304970 w 237"/>
                <a:gd name="T13" fmla="*/ 2147483647 h 171"/>
                <a:gd name="T14" fmla="*/ 1676304970 w 237"/>
                <a:gd name="T15" fmla="*/ 2147483647 h 171"/>
                <a:gd name="T16" fmla="*/ 1676304970 w 237"/>
                <a:gd name="T17" fmla="*/ 2147483647 h 171"/>
                <a:gd name="T18" fmla="*/ 1676304970 w 237"/>
                <a:gd name="T19" fmla="*/ 2147483647 h 171"/>
                <a:gd name="T20" fmla="*/ 1676304970 w 237"/>
                <a:gd name="T21" fmla="*/ 2147483647 h 171"/>
                <a:gd name="T22" fmla="*/ 1676304970 w 237"/>
                <a:gd name="T23" fmla="*/ 2147483647 h 171"/>
                <a:gd name="T24" fmla="*/ 1676304970 w 237"/>
                <a:gd name="T25" fmla="*/ 2147483647 h 171"/>
                <a:gd name="T26" fmla="*/ 1676304970 w 237"/>
                <a:gd name="T27" fmla="*/ 2147483647 h 171"/>
                <a:gd name="T28" fmla="*/ 1676304970 w 237"/>
                <a:gd name="T29" fmla="*/ 2147483647 h 171"/>
                <a:gd name="T30" fmla="*/ 1676304970 w 237"/>
                <a:gd name="T31" fmla="*/ 2147483647 h 171"/>
                <a:gd name="T32" fmla="*/ 1676304970 w 237"/>
                <a:gd name="T33" fmla="*/ 2147483647 h 171"/>
                <a:gd name="T34" fmla="*/ 1676304970 w 237"/>
                <a:gd name="T35" fmla="*/ 2147483647 h 171"/>
                <a:gd name="T36" fmla="*/ 1676304970 w 237"/>
                <a:gd name="T37" fmla="*/ 2147483647 h 171"/>
                <a:gd name="T38" fmla="*/ 1676304970 w 237"/>
                <a:gd name="T39" fmla="*/ 2147483647 h 171"/>
                <a:gd name="T40" fmla="*/ 1676304970 w 237"/>
                <a:gd name="T41" fmla="*/ 2147483647 h 171"/>
                <a:gd name="T42" fmla="*/ 1676304970 w 237"/>
                <a:gd name="T43" fmla="*/ 2147483647 h 171"/>
                <a:gd name="T44" fmla="*/ 1676304970 w 237"/>
                <a:gd name="T45" fmla="*/ 2147483647 h 171"/>
                <a:gd name="T46" fmla="*/ 1676304970 w 237"/>
                <a:gd name="T47" fmla="*/ 2147483647 h 171"/>
                <a:gd name="T48" fmla="*/ 1676304970 w 237"/>
                <a:gd name="T49" fmla="*/ 2147483647 h 171"/>
                <a:gd name="T50" fmla="*/ 1676304970 w 237"/>
                <a:gd name="T51" fmla="*/ 2147483647 h 171"/>
                <a:gd name="T52" fmla="*/ 1676304970 w 237"/>
                <a:gd name="T53" fmla="*/ 2147483647 h 171"/>
                <a:gd name="T54" fmla="*/ 1676304970 w 237"/>
                <a:gd name="T55" fmla="*/ 2147483647 h 171"/>
                <a:gd name="T56" fmla="*/ 1676304970 w 237"/>
                <a:gd name="T57" fmla="*/ 2147483647 h 171"/>
                <a:gd name="T58" fmla="*/ 1676304970 w 237"/>
                <a:gd name="T59" fmla="*/ 2147483647 h 171"/>
                <a:gd name="T60" fmla="*/ 1676304970 w 237"/>
                <a:gd name="T61" fmla="*/ 2147483647 h 171"/>
                <a:gd name="T62" fmla="*/ 1676304970 w 237"/>
                <a:gd name="T63" fmla="*/ 2147483647 h 171"/>
                <a:gd name="T64" fmla="*/ 1676304970 w 237"/>
                <a:gd name="T65" fmla="*/ 2147483647 h 171"/>
                <a:gd name="T66" fmla="*/ 1676304970 w 237"/>
                <a:gd name="T67" fmla="*/ 2147483647 h 171"/>
                <a:gd name="T68" fmla="*/ 1676304970 w 237"/>
                <a:gd name="T69" fmla="*/ 2147483647 h 171"/>
                <a:gd name="T70" fmla="*/ 1676304970 w 237"/>
                <a:gd name="T71" fmla="*/ 2147483647 h 171"/>
                <a:gd name="T72" fmla="*/ 1676304970 w 237"/>
                <a:gd name="T73" fmla="*/ 2147483647 h 171"/>
                <a:gd name="T74" fmla="*/ 1676304970 w 237"/>
                <a:gd name="T75" fmla="*/ 2147483647 h 171"/>
                <a:gd name="T76" fmla="*/ 1676304970 w 237"/>
                <a:gd name="T77" fmla="*/ 2147483647 h 171"/>
                <a:gd name="T78" fmla="*/ 1676304970 w 237"/>
                <a:gd name="T79" fmla="*/ 2147483647 h 171"/>
                <a:gd name="T80" fmla="*/ 1676304970 w 237"/>
                <a:gd name="T81" fmla="*/ 2147483647 h 171"/>
                <a:gd name="T82" fmla="*/ 1676304970 w 237"/>
                <a:gd name="T83" fmla="*/ 2147483647 h 171"/>
                <a:gd name="T84" fmla="*/ 1676304970 w 237"/>
                <a:gd name="T85" fmla="*/ 2147483647 h 171"/>
                <a:gd name="T86" fmla="*/ 1676304970 w 237"/>
                <a:gd name="T87" fmla="*/ 2147483647 h 171"/>
                <a:gd name="T88" fmla="*/ 1676304970 w 237"/>
                <a:gd name="T89" fmla="*/ 2147483647 h 171"/>
                <a:gd name="T90" fmla="*/ 1676304970 w 237"/>
                <a:gd name="T91" fmla="*/ 2147483647 h 171"/>
                <a:gd name="T92" fmla="*/ 1676304970 w 237"/>
                <a:gd name="T93" fmla="*/ 2147483647 h 171"/>
                <a:gd name="T94" fmla="*/ 1676304970 w 237"/>
                <a:gd name="T95" fmla="*/ 2147483647 h 171"/>
                <a:gd name="T96" fmla="*/ 1676304970 w 237"/>
                <a:gd name="T97" fmla="*/ 2147483647 h 171"/>
                <a:gd name="T98" fmla="*/ 1676304970 w 237"/>
                <a:gd name="T99" fmla="*/ 2147483647 h 171"/>
                <a:gd name="T100" fmla="*/ 1676304970 w 237"/>
                <a:gd name="T101" fmla="*/ 2147483647 h 171"/>
                <a:gd name="T102" fmla="*/ 1676304970 w 237"/>
                <a:gd name="T103" fmla="*/ 2147483647 h 171"/>
                <a:gd name="T104" fmla="*/ 1676304970 w 237"/>
                <a:gd name="T105" fmla="*/ 2147483647 h 171"/>
                <a:gd name="T106" fmla="*/ 1676304970 w 237"/>
                <a:gd name="T107" fmla="*/ 2147483647 h 171"/>
                <a:gd name="T108" fmla="*/ 1676304970 w 237"/>
                <a:gd name="T109" fmla="*/ 2147483647 h 171"/>
                <a:gd name="T110" fmla="*/ 1676304970 w 237"/>
                <a:gd name="T111" fmla="*/ 2147483647 h 171"/>
                <a:gd name="T112" fmla="*/ 1676304970 w 237"/>
                <a:gd name="T113" fmla="*/ 2147483647 h 17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37"/>
                <a:gd name="T172" fmla="*/ 0 h 171"/>
                <a:gd name="T173" fmla="*/ 237 w 237"/>
                <a:gd name="T174" fmla="*/ 171 h 17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37" h="171">
                  <a:moveTo>
                    <a:pt x="124" y="9"/>
                  </a:moveTo>
                  <a:lnTo>
                    <a:pt x="118" y="9"/>
                  </a:lnTo>
                  <a:lnTo>
                    <a:pt x="115" y="9"/>
                  </a:lnTo>
                  <a:lnTo>
                    <a:pt x="115" y="0"/>
                  </a:lnTo>
                  <a:lnTo>
                    <a:pt x="118" y="0"/>
                  </a:lnTo>
                  <a:lnTo>
                    <a:pt x="124" y="0"/>
                  </a:lnTo>
                  <a:lnTo>
                    <a:pt x="124" y="9"/>
                  </a:lnTo>
                  <a:close/>
                  <a:moveTo>
                    <a:pt x="107" y="9"/>
                  </a:moveTo>
                  <a:lnTo>
                    <a:pt x="101" y="10"/>
                  </a:lnTo>
                  <a:lnTo>
                    <a:pt x="98" y="10"/>
                  </a:lnTo>
                  <a:lnTo>
                    <a:pt x="97" y="1"/>
                  </a:lnTo>
                  <a:lnTo>
                    <a:pt x="101" y="1"/>
                  </a:lnTo>
                  <a:lnTo>
                    <a:pt x="106" y="0"/>
                  </a:lnTo>
                  <a:lnTo>
                    <a:pt x="107" y="9"/>
                  </a:lnTo>
                  <a:close/>
                  <a:moveTo>
                    <a:pt x="90" y="11"/>
                  </a:moveTo>
                  <a:lnTo>
                    <a:pt x="85" y="12"/>
                  </a:lnTo>
                  <a:lnTo>
                    <a:pt x="81" y="13"/>
                  </a:lnTo>
                  <a:lnTo>
                    <a:pt x="79" y="5"/>
                  </a:lnTo>
                  <a:lnTo>
                    <a:pt x="84" y="4"/>
                  </a:lnTo>
                  <a:lnTo>
                    <a:pt x="88" y="3"/>
                  </a:lnTo>
                  <a:lnTo>
                    <a:pt x="90" y="11"/>
                  </a:lnTo>
                  <a:close/>
                  <a:moveTo>
                    <a:pt x="73" y="16"/>
                  </a:moveTo>
                  <a:lnTo>
                    <a:pt x="66" y="18"/>
                  </a:lnTo>
                  <a:lnTo>
                    <a:pt x="65" y="18"/>
                  </a:lnTo>
                  <a:lnTo>
                    <a:pt x="62" y="10"/>
                  </a:lnTo>
                  <a:lnTo>
                    <a:pt x="63" y="10"/>
                  </a:lnTo>
                  <a:lnTo>
                    <a:pt x="70" y="7"/>
                  </a:lnTo>
                  <a:lnTo>
                    <a:pt x="73" y="16"/>
                  </a:lnTo>
                  <a:close/>
                  <a:moveTo>
                    <a:pt x="57" y="22"/>
                  </a:moveTo>
                  <a:lnTo>
                    <a:pt x="57" y="22"/>
                  </a:lnTo>
                  <a:lnTo>
                    <a:pt x="50" y="26"/>
                  </a:lnTo>
                  <a:lnTo>
                    <a:pt x="46" y="18"/>
                  </a:lnTo>
                  <a:lnTo>
                    <a:pt x="53" y="14"/>
                  </a:lnTo>
                  <a:lnTo>
                    <a:pt x="54" y="14"/>
                  </a:lnTo>
                  <a:lnTo>
                    <a:pt x="57" y="22"/>
                  </a:lnTo>
                  <a:close/>
                  <a:moveTo>
                    <a:pt x="43" y="30"/>
                  </a:moveTo>
                  <a:lnTo>
                    <a:pt x="40" y="32"/>
                  </a:lnTo>
                  <a:lnTo>
                    <a:pt x="37" y="34"/>
                  </a:lnTo>
                  <a:lnTo>
                    <a:pt x="36" y="35"/>
                  </a:lnTo>
                  <a:lnTo>
                    <a:pt x="30" y="28"/>
                  </a:lnTo>
                  <a:lnTo>
                    <a:pt x="31" y="27"/>
                  </a:lnTo>
                  <a:lnTo>
                    <a:pt x="35" y="24"/>
                  </a:lnTo>
                  <a:lnTo>
                    <a:pt x="38" y="23"/>
                  </a:lnTo>
                  <a:lnTo>
                    <a:pt x="43" y="30"/>
                  </a:lnTo>
                  <a:close/>
                  <a:moveTo>
                    <a:pt x="29" y="41"/>
                  </a:moveTo>
                  <a:lnTo>
                    <a:pt x="27" y="43"/>
                  </a:lnTo>
                  <a:lnTo>
                    <a:pt x="24" y="46"/>
                  </a:lnTo>
                  <a:lnTo>
                    <a:pt x="24" y="47"/>
                  </a:lnTo>
                  <a:lnTo>
                    <a:pt x="17" y="41"/>
                  </a:lnTo>
                  <a:lnTo>
                    <a:pt x="18" y="40"/>
                  </a:lnTo>
                  <a:lnTo>
                    <a:pt x="21" y="37"/>
                  </a:lnTo>
                  <a:lnTo>
                    <a:pt x="23" y="35"/>
                  </a:lnTo>
                  <a:lnTo>
                    <a:pt x="29" y="41"/>
                  </a:lnTo>
                  <a:close/>
                  <a:moveTo>
                    <a:pt x="19" y="54"/>
                  </a:moveTo>
                  <a:lnTo>
                    <a:pt x="17" y="56"/>
                  </a:lnTo>
                  <a:lnTo>
                    <a:pt x="15" y="60"/>
                  </a:lnTo>
                  <a:lnTo>
                    <a:pt x="15" y="61"/>
                  </a:lnTo>
                  <a:lnTo>
                    <a:pt x="7" y="57"/>
                  </a:lnTo>
                  <a:lnTo>
                    <a:pt x="8" y="55"/>
                  </a:lnTo>
                  <a:lnTo>
                    <a:pt x="10" y="51"/>
                  </a:lnTo>
                  <a:lnTo>
                    <a:pt x="11" y="49"/>
                  </a:lnTo>
                  <a:lnTo>
                    <a:pt x="19" y="54"/>
                  </a:lnTo>
                  <a:close/>
                  <a:moveTo>
                    <a:pt x="12" y="69"/>
                  </a:moveTo>
                  <a:lnTo>
                    <a:pt x="11" y="70"/>
                  </a:lnTo>
                  <a:lnTo>
                    <a:pt x="10" y="74"/>
                  </a:lnTo>
                  <a:lnTo>
                    <a:pt x="10" y="77"/>
                  </a:lnTo>
                  <a:lnTo>
                    <a:pt x="1" y="75"/>
                  </a:lnTo>
                  <a:lnTo>
                    <a:pt x="2" y="72"/>
                  </a:lnTo>
                  <a:lnTo>
                    <a:pt x="3" y="68"/>
                  </a:lnTo>
                  <a:lnTo>
                    <a:pt x="3" y="66"/>
                  </a:lnTo>
                  <a:lnTo>
                    <a:pt x="12" y="69"/>
                  </a:lnTo>
                  <a:close/>
                  <a:moveTo>
                    <a:pt x="9" y="85"/>
                  </a:moveTo>
                  <a:lnTo>
                    <a:pt x="9" y="85"/>
                  </a:lnTo>
                  <a:lnTo>
                    <a:pt x="9" y="89"/>
                  </a:lnTo>
                  <a:lnTo>
                    <a:pt x="10" y="93"/>
                  </a:lnTo>
                  <a:lnTo>
                    <a:pt x="1" y="94"/>
                  </a:lnTo>
                  <a:lnTo>
                    <a:pt x="0" y="90"/>
                  </a:lnTo>
                  <a:lnTo>
                    <a:pt x="0" y="85"/>
                  </a:lnTo>
                  <a:lnTo>
                    <a:pt x="0" y="84"/>
                  </a:lnTo>
                  <a:lnTo>
                    <a:pt x="9" y="85"/>
                  </a:lnTo>
                  <a:close/>
                  <a:moveTo>
                    <a:pt x="11" y="101"/>
                  </a:moveTo>
                  <a:lnTo>
                    <a:pt x="12" y="104"/>
                  </a:lnTo>
                  <a:lnTo>
                    <a:pt x="14" y="108"/>
                  </a:lnTo>
                  <a:lnTo>
                    <a:pt x="6" y="112"/>
                  </a:lnTo>
                  <a:lnTo>
                    <a:pt x="6" y="111"/>
                  </a:lnTo>
                  <a:lnTo>
                    <a:pt x="4" y="107"/>
                  </a:lnTo>
                  <a:lnTo>
                    <a:pt x="3" y="103"/>
                  </a:lnTo>
                  <a:lnTo>
                    <a:pt x="11" y="101"/>
                  </a:lnTo>
                  <a:close/>
                  <a:moveTo>
                    <a:pt x="18" y="116"/>
                  </a:moveTo>
                  <a:lnTo>
                    <a:pt x="20" y="118"/>
                  </a:lnTo>
                  <a:lnTo>
                    <a:pt x="22" y="121"/>
                  </a:lnTo>
                  <a:lnTo>
                    <a:pt x="23" y="123"/>
                  </a:lnTo>
                  <a:lnTo>
                    <a:pt x="16" y="128"/>
                  </a:lnTo>
                  <a:lnTo>
                    <a:pt x="15" y="127"/>
                  </a:lnTo>
                  <a:lnTo>
                    <a:pt x="12" y="123"/>
                  </a:lnTo>
                  <a:lnTo>
                    <a:pt x="11" y="120"/>
                  </a:lnTo>
                  <a:lnTo>
                    <a:pt x="18" y="116"/>
                  </a:lnTo>
                  <a:close/>
                  <a:moveTo>
                    <a:pt x="28" y="129"/>
                  </a:moveTo>
                  <a:lnTo>
                    <a:pt x="30" y="131"/>
                  </a:lnTo>
                  <a:lnTo>
                    <a:pt x="34" y="134"/>
                  </a:lnTo>
                  <a:lnTo>
                    <a:pt x="35" y="134"/>
                  </a:lnTo>
                  <a:lnTo>
                    <a:pt x="29" y="141"/>
                  </a:lnTo>
                  <a:lnTo>
                    <a:pt x="28" y="140"/>
                  </a:lnTo>
                  <a:lnTo>
                    <a:pt x="24" y="137"/>
                  </a:lnTo>
                  <a:lnTo>
                    <a:pt x="22" y="135"/>
                  </a:lnTo>
                  <a:lnTo>
                    <a:pt x="28" y="129"/>
                  </a:lnTo>
                  <a:close/>
                  <a:moveTo>
                    <a:pt x="41" y="140"/>
                  </a:moveTo>
                  <a:lnTo>
                    <a:pt x="44" y="142"/>
                  </a:lnTo>
                  <a:lnTo>
                    <a:pt x="48" y="144"/>
                  </a:lnTo>
                  <a:lnTo>
                    <a:pt x="44" y="152"/>
                  </a:lnTo>
                  <a:lnTo>
                    <a:pt x="39" y="149"/>
                  </a:lnTo>
                  <a:lnTo>
                    <a:pt x="36" y="147"/>
                  </a:lnTo>
                  <a:lnTo>
                    <a:pt x="41" y="140"/>
                  </a:lnTo>
                  <a:close/>
                  <a:moveTo>
                    <a:pt x="56" y="148"/>
                  </a:moveTo>
                  <a:lnTo>
                    <a:pt x="57" y="149"/>
                  </a:lnTo>
                  <a:lnTo>
                    <a:pt x="64" y="152"/>
                  </a:lnTo>
                  <a:lnTo>
                    <a:pt x="60" y="160"/>
                  </a:lnTo>
                  <a:lnTo>
                    <a:pt x="53" y="156"/>
                  </a:lnTo>
                  <a:lnTo>
                    <a:pt x="52" y="156"/>
                  </a:lnTo>
                  <a:lnTo>
                    <a:pt x="56" y="148"/>
                  </a:lnTo>
                  <a:close/>
                  <a:moveTo>
                    <a:pt x="72" y="155"/>
                  </a:moveTo>
                  <a:lnTo>
                    <a:pt x="76" y="156"/>
                  </a:lnTo>
                  <a:lnTo>
                    <a:pt x="80" y="157"/>
                  </a:lnTo>
                  <a:lnTo>
                    <a:pt x="78" y="166"/>
                  </a:lnTo>
                  <a:lnTo>
                    <a:pt x="73" y="164"/>
                  </a:lnTo>
                  <a:lnTo>
                    <a:pt x="69" y="163"/>
                  </a:lnTo>
                  <a:lnTo>
                    <a:pt x="72" y="155"/>
                  </a:lnTo>
                  <a:close/>
                  <a:moveTo>
                    <a:pt x="88" y="159"/>
                  </a:moveTo>
                  <a:lnTo>
                    <a:pt x="91" y="159"/>
                  </a:lnTo>
                  <a:lnTo>
                    <a:pt x="96" y="160"/>
                  </a:lnTo>
                  <a:lnTo>
                    <a:pt x="97" y="160"/>
                  </a:lnTo>
                  <a:lnTo>
                    <a:pt x="96" y="169"/>
                  </a:lnTo>
                  <a:lnTo>
                    <a:pt x="95" y="169"/>
                  </a:lnTo>
                  <a:lnTo>
                    <a:pt x="89" y="168"/>
                  </a:lnTo>
                  <a:lnTo>
                    <a:pt x="87" y="168"/>
                  </a:lnTo>
                  <a:lnTo>
                    <a:pt x="88" y="159"/>
                  </a:lnTo>
                  <a:close/>
                  <a:moveTo>
                    <a:pt x="105" y="161"/>
                  </a:moveTo>
                  <a:lnTo>
                    <a:pt x="107" y="162"/>
                  </a:lnTo>
                  <a:lnTo>
                    <a:pt x="113" y="162"/>
                  </a:lnTo>
                  <a:lnTo>
                    <a:pt x="114" y="162"/>
                  </a:lnTo>
                  <a:lnTo>
                    <a:pt x="114" y="171"/>
                  </a:lnTo>
                  <a:lnTo>
                    <a:pt x="112" y="171"/>
                  </a:lnTo>
                  <a:lnTo>
                    <a:pt x="106" y="170"/>
                  </a:lnTo>
                  <a:lnTo>
                    <a:pt x="105" y="170"/>
                  </a:lnTo>
                  <a:lnTo>
                    <a:pt x="105" y="161"/>
                  </a:lnTo>
                  <a:close/>
                  <a:moveTo>
                    <a:pt x="123" y="162"/>
                  </a:moveTo>
                  <a:lnTo>
                    <a:pt x="124" y="162"/>
                  </a:lnTo>
                  <a:lnTo>
                    <a:pt x="130" y="162"/>
                  </a:lnTo>
                  <a:lnTo>
                    <a:pt x="131" y="161"/>
                  </a:lnTo>
                  <a:lnTo>
                    <a:pt x="132" y="170"/>
                  </a:lnTo>
                  <a:lnTo>
                    <a:pt x="130" y="170"/>
                  </a:lnTo>
                  <a:lnTo>
                    <a:pt x="124" y="171"/>
                  </a:lnTo>
                  <a:lnTo>
                    <a:pt x="123" y="171"/>
                  </a:lnTo>
                  <a:lnTo>
                    <a:pt x="123" y="162"/>
                  </a:lnTo>
                  <a:close/>
                  <a:moveTo>
                    <a:pt x="140" y="160"/>
                  </a:moveTo>
                  <a:lnTo>
                    <a:pt x="141" y="160"/>
                  </a:lnTo>
                  <a:lnTo>
                    <a:pt x="146" y="159"/>
                  </a:lnTo>
                  <a:lnTo>
                    <a:pt x="148" y="159"/>
                  </a:lnTo>
                  <a:lnTo>
                    <a:pt x="150" y="168"/>
                  </a:lnTo>
                  <a:lnTo>
                    <a:pt x="148" y="168"/>
                  </a:lnTo>
                  <a:lnTo>
                    <a:pt x="142" y="169"/>
                  </a:lnTo>
                  <a:lnTo>
                    <a:pt x="141" y="169"/>
                  </a:lnTo>
                  <a:lnTo>
                    <a:pt x="140" y="160"/>
                  </a:lnTo>
                  <a:close/>
                  <a:moveTo>
                    <a:pt x="157" y="157"/>
                  </a:moveTo>
                  <a:lnTo>
                    <a:pt x="161" y="156"/>
                  </a:lnTo>
                  <a:lnTo>
                    <a:pt x="165" y="155"/>
                  </a:lnTo>
                  <a:lnTo>
                    <a:pt x="168" y="163"/>
                  </a:lnTo>
                  <a:lnTo>
                    <a:pt x="164" y="164"/>
                  </a:lnTo>
                  <a:lnTo>
                    <a:pt x="159" y="166"/>
                  </a:lnTo>
                  <a:lnTo>
                    <a:pt x="157" y="157"/>
                  </a:lnTo>
                  <a:close/>
                  <a:moveTo>
                    <a:pt x="173" y="152"/>
                  </a:moveTo>
                  <a:lnTo>
                    <a:pt x="180" y="148"/>
                  </a:lnTo>
                  <a:lnTo>
                    <a:pt x="181" y="148"/>
                  </a:lnTo>
                  <a:lnTo>
                    <a:pt x="185" y="156"/>
                  </a:lnTo>
                  <a:lnTo>
                    <a:pt x="184" y="157"/>
                  </a:lnTo>
                  <a:lnTo>
                    <a:pt x="176" y="160"/>
                  </a:lnTo>
                  <a:lnTo>
                    <a:pt x="173" y="152"/>
                  </a:lnTo>
                  <a:close/>
                  <a:moveTo>
                    <a:pt x="188" y="144"/>
                  </a:moveTo>
                  <a:lnTo>
                    <a:pt x="189" y="144"/>
                  </a:lnTo>
                  <a:lnTo>
                    <a:pt x="193" y="142"/>
                  </a:lnTo>
                  <a:lnTo>
                    <a:pt x="195" y="140"/>
                  </a:lnTo>
                  <a:lnTo>
                    <a:pt x="200" y="147"/>
                  </a:lnTo>
                  <a:lnTo>
                    <a:pt x="197" y="149"/>
                  </a:lnTo>
                  <a:lnTo>
                    <a:pt x="193" y="152"/>
                  </a:lnTo>
                  <a:lnTo>
                    <a:pt x="192" y="152"/>
                  </a:lnTo>
                  <a:lnTo>
                    <a:pt x="188" y="144"/>
                  </a:lnTo>
                  <a:close/>
                  <a:moveTo>
                    <a:pt x="202" y="135"/>
                  </a:moveTo>
                  <a:lnTo>
                    <a:pt x="203" y="133"/>
                  </a:lnTo>
                  <a:lnTo>
                    <a:pt x="207" y="130"/>
                  </a:lnTo>
                  <a:lnTo>
                    <a:pt x="208" y="129"/>
                  </a:lnTo>
                  <a:lnTo>
                    <a:pt x="215" y="135"/>
                  </a:lnTo>
                  <a:lnTo>
                    <a:pt x="213" y="137"/>
                  </a:lnTo>
                  <a:lnTo>
                    <a:pt x="209" y="140"/>
                  </a:lnTo>
                  <a:lnTo>
                    <a:pt x="208" y="141"/>
                  </a:lnTo>
                  <a:lnTo>
                    <a:pt x="202" y="135"/>
                  </a:lnTo>
                  <a:close/>
                  <a:moveTo>
                    <a:pt x="214" y="123"/>
                  </a:moveTo>
                  <a:lnTo>
                    <a:pt x="215" y="121"/>
                  </a:lnTo>
                  <a:lnTo>
                    <a:pt x="217" y="118"/>
                  </a:lnTo>
                  <a:lnTo>
                    <a:pt x="219" y="116"/>
                  </a:lnTo>
                  <a:lnTo>
                    <a:pt x="226" y="121"/>
                  </a:lnTo>
                  <a:lnTo>
                    <a:pt x="224" y="123"/>
                  </a:lnTo>
                  <a:lnTo>
                    <a:pt x="222" y="127"/>
                  </a:lnTo>
                  <a:lnTo>
                    <a:pt x="221" y="128"/>
                  </a:lnTo>
                  <a:lnTo>
                    <a:pt x="214" y="123"/>
                  </a:lnTo>
                  <a:close/>
                  <a:moveTo>
                    <a:pt x="223" y="108"/>
                  </a:moveTo>
                  <a:lnTo>
                    <a:pt x="223" y="107"/>
                  </a:lnTo>
                  <a:lnTo>
                    <a:pt x="224" y="104"/>
                  </a:lnTo>
                  <a:lnTo>
                    <a:pt x="225" y="101"/>
                  </a:lnTo>
                  <a:lnTo>
                    <a:pt x="234" y="103"/>
                  </a:lnTo>
                  <a:lnTo>
                    <a:pt x="233" y="107"/>
                  </a:lnTo>
                  <a:lnTo>
                    <a:pt x="231" y="111"/>
                  </a:lnTo>
                  <a:lnTo>
                    <a:pt x="231" y="112"/>
                  </a:lnTo>
                  <a:lnTo>
                    <a:pt x="223" y="108"/>
                  </a:lnTo>
                  <a:close/>
                  <a:moveTo>
                    <a:pt x="227" y="93"/>
                  </a:moveTo>
                  <a:lnTo>
                    <a:pt x="228" y="89"/>
                  </a:lnTo>
                  <a:lnTo>
                    <a:pt x="228" y="85"/>
                  </a:lnTo>
                  <a:lnTo>
                    <a:pt x="237" y="85"/>
                  </a:lnTo>
                  <a:lnTo>
                    <a:pt x="236" y="90"/>
                  </a:lnTo>
                  <a:lnTo>
                    <a:pt x="236" y="94"/>
                  </a:lnTo>
                  <a:lnTo>
                    <a:pt x="227" y="93"/>
                  </a:lnTo>
                  <a:close/>
                  <a:moveTo>
                    <a:pt x="227" y="77"/>
                  </a:moveTo>
                  <a:lnTo>
                    <a:pt x="227" y="74"/>
                  </a:lnTo>
                  <a:lnTo>
                    <a:pt x="226" y="70"/>
                  </a:lnTo>
                  <a:lnTo>
                    <a:pt x="225" y="69"/>
                  </a:lnTo>
                  <a:lnTo>
                    <a:pt x="233" y="66"/>
                  </a:lnTo>
                  <a:lnTo>
                    <a:pt x="234" y="68"/>
                  </a:lnTo>
                  <a:lnTo>
                    <a:pt x="235" y="72"/>
                  </a:lnTo>
                  <a:lnTo>
                    <a:pt x="236" y="75"/>
                  </a:lnTo>
                  <a:lnTo>
                    <a:pt x="227" y="77"/>
                  </a:lnTo>
                  <a:close/>
                  <a:moveTo>
                    <a:pt x="222" y="61"/>
                  </a:moveTo>
                  <a:lnTo>
                    <a:pt x="221" y="59"/>
                  </a:lnTo>
                  <a:lnTo>
                    <a:pt x="219" y="56"/>
                  </a:lnTo>
                  <a:lnTo>
                    <a:pt x="218" y="54"/>
                  </a:lnTo>
                  <a:lnTo>
                    <a:pt x="225" y="49"/>
                  </a:lnTo>
                  <a:lnTo>
                    <a:pt x="227" y="52"/>
                  </a:lnTo>
                  <a:lnTo>
                    <a:pt x="229" y="55"/>
                  </a:lnTo>
                  <a:lnTo>
                    <a:pt x="230" y="57"/>
                  </a:lnTo>
                  <a:lnTo>
                    <a:pt x="222" y="61"/>
                  </a:lnTo>
                  <a:close/>
                  <a:moveTo>
                    <a:pt x="213" y="47"/>
                  </a:moveTo>
                  <a:lnTo>
                    <a:pt x="212" y="46"/>
                  </a:lnTo>
                  <a:lnTo>
                    <a:pt x="209" y="43"/>
                  </a:lnTo>
                  <a:lnTo>
                    <a:pt x="207" y="41"/>
                  </a:lnTo>
                  <a:lnTo>
                    <a:pt x="214" y="35"/>
                  </a:lnTo>
                  <a:lnTo>
                    <a:pt x="216" y="37"/>
                  </a:lnTo>
                  <a:lnTo>
                    <a:pt x="219" y="41"/>
                  </a:lnTo>
                  <a:lnTo>
                    <a:pt x="220" y="41"/>
                  </a:lnTo>
                  <a:lnTo>
                    <a:pt x="213" y="47"/>
                  </a:lnTo>
                  <a:close/>
                  <a:moveTo>
                    <a:pt x="201" y="35"/>
                  </a:moveTo>
                  <a:lnTo>
                    <a:pt x="200" y="34"/>
                  </a:lnTo>
                  <a:lnTo>
                    <a:pt x="196" y="31"/>
                  </a:lnTo>
                  <a:lnTo>
                    <a:pt x="194" y="30"/>
                  </a:lnTo>
                  <a:lnTo>
                    <a:pt x="199" y="23"/>
                  </a:lnTo>
                  <a:lnTo>
                    <a:pt x="201" y="24"/>
                  </a:lnTo>
                  <a:lnTo>
                    <a:pt x="205" y="27"/>
                  </a:lnTo>
                  <a:lnTo>
                    <a:pt x="207" y="28"/>
                  </a:lnTo>
                  <a:lnTo>
                    <a:pt x="201" y="35"/>
                  </a:lnTo>
                  <a:close/>
                  <a:moveTo>
                    <a:pt x="187" y="26"/>
                  </a:moveTo>
                  <a:lnTo>
                    <a:pt x="180" y="22"/>
                  </a:lnTo>
                  <a:lnTo>
                    <a:pt x="183" y="14"/>
                  </a:lnTo>
                  <a:lnTo>
                    <a:pt x="184" y="14"/>
                  </a:lnTo>
                  <a:lnTo>
                    <a:pt x="191" y="18"/>
                  </a:lnTo>
                  <a:lnTo>
                    <a:pt x="187" y="26"/>
                  </a:lnTo>
                  <a:close/>
                  <a:moveTo>
                    <a:pt x="172" y="18"/>
                  </a:moveTo>
                  <a:lnTo>
                    <a:pt x="171" y="18"/>
                  </a:lnTo>
                  <a:lnTo>
                    <a:pt x="164" y="16"/>
                  </a:lnTo>
                  <a:lnTo>
                    <a:pt x="166" y="7"/>
                  </a:lnTo>
                  <a:lnTo>
                    <a:pt x="174" y="10"/>
                  </a:lnTo>
                  <a:lnTo>
                    <a:pt x="175" y="10"/>
                  </a:lnTo>
                  <a:lnTo>
                    <a:pt x="172" y="18"/>
                  </a:lnTo>
                  <a:close/>
                  <a:moveTo>
                    <a:pt x="155" y="13"/>
                  </a:moveTo>
                  <a:lnTo>
                    <a:pt x="151" y="12"/>
                  </a:lnTo>
                  <a:lnTo>
                    <a:pt x="147" y="11"/>
                  </a:lnTo>
                  <a:lnTo>
                    <a:pt x="149" y="3"/>
                  </a:lnTo>
                  <a:lnTo>
                    <a:pt x="153" y="4"/>
                  </a:lnTo>
                  <a:lnTo>
                    <a:pt x="158" y="5"/>
                  </a:lnTo>
                  <a:lnTo>
                    <a:pt x="155" y="13"/>
                  </a:lnTo>
                  <a:close/>
                  <a:moveTo>
                    <a:pt x="139" y="10"/>
                  </a:moveTo>
                  <a:lnTo>
                    <a:pt x="135" y="9"/>
                  </a:lnTo>
                  <a:lnTo>
                    <a:pt x="130" y="9"/>
                  </a:lnTo>
                  <a:lnTo>
                    <a:pt x="131" y="0"/>
                  </a:lnTo>
                  <a:lnTo>
                    <a:pt x="136" y="1"/>
                  </a:lnTo>
                  <a:lnTo>
                    <a:pt x="140" y="1"/>
                  </a:lnTo>
                  <a:lnTo>
                    <a:pt x="139" y="10"/>
                  </a:lnTo>
                  <a:close/>
                </a:path>
              </a:pathLst>
            </a:custGeom>
            <a:solidFill>
              <a:srgbClr val="FF1C0B"/>
            </a:solidFill>
            <a:ln w="1588">
              <a:solidFill>
                <a:srgbClr val="FF1C0B"/>
              </a:solidFill>
              <a:bevel/>
              <a:headEnd/>
              <a:tailEnd/>
            </a:ln>
          </p:spPr>
          <p:txBody>
            <a:bodyPr/>
            <a:lstStyle/>
            <a:p>
              <a:endParaRPr lang="en-US"/>
            </a:p>
          </p:txBody>
        </p:sp>
        <p:grpSp>
          <p:nvGrpSpPr>
            <p:cNvPr id="76929" name="Group 298"/>
            <p:cNvGrpSpPr>
              <a:grpSpLocks/>
            </p:cNvGrpSpPr>
            <p:nvPr/>
          </p:nvGrpSpPr>
          <p:grpSpPr bwMode="auto">
            <a:xfrm>
              <a:off x="3668" y="3261"/>
              <a:ext cx="92" cy="94"/>
              <a:chOff x="3650" y="3662"/>
              <a:chExt cx="118" cy="58"/>
            </a:xfrm>
          </p:grpSpPr>
          <p:sp>
            <p:nvSpPr>
              <p:cNvPr id="77215" name="Rectangle 299"/>
              <p:cNvSpPr>
                <a:spLocks noChangeArrowheads="1"/>
              </p:cNvSpPr>
              <p:nvPr/>
            </p:nvSpPr>
            <p:spPr bwMode="auto">
              <a:xfrm>
                <a:off x="3650" y="3662"/>
                <a:ext cx="118" cy="58"/>
              </a:xfrm>
              <a:prstGeom prst="rect">
                <a:avLst/>
              </a:prstGeom>
              <a:solidFill>
                <a:srgbClr val="00A000"/>
              </a:solidFill>
              <a:ln w="9525">
                <a:noFill/>
                <a:miter lim="800000"/>
                <a:headEnd/>
                <a:tailEnd/>
              </a:ln>
            </p:spPr>
            <p:txBody>
              <a:bodyPr/>
              <a:lstStyle/>
              <a:p>
                <a:endParaRPr lang="nb-NO" sz="1600" b="0">
                  <a:latin typeface="Calibri" pitchFamily="34" charset="0"/>
                </a:endParaRPr>
              </a:p>
            </p:txBody>
          </p:sp>
          <p:sp>
            <p:nvSpPr>
              <p:cNvPr id="77216" name="Rectangle 300"/>
              <p:cNvSpPr>
                <a:spLocks noChangeArrowheads="1"/>
              </p:cNvSpPr>
              <p:nvPr/>
            </p:nvSpPr>
            <p:spPr bwMode="auto">
              <a:xfrm>
                <a:off x="3650" y="3662"/>
                <a:ext cx="118" cy="58"/>
              </a:xfrm>
              <a:prstGeom prst="rect">
                <a:avLst/>
              </a:prstGeom>
              <a:noFill/>
              <a:ln w="4763" cap="rnd">
                <a:solidFill>
                  <a:srgbClr val="000000"/>
                </a:solidFill>
                <a:miter lim="800000"/>
                <a:headEnd/>
                <a:tailEnd/>
              </a:ln>
            </p:spPr>
            <p:txBody>
              <a:bodyPr/>
              <a:lstStyle/>
              <a:p>
                <a:endParaRPr lang="nb-NO" sz="1600" b="0">
                  <a:latin typeface="Calibri" pitchFamily="34" charset="0"/>
                </a:endParaRPr>
              </a:p>
            </p:txBody>
          </p:sp>
        </p:grpSp>
        <p:sp>
          <p:nvSpPr>
            <p:cNvPr id="76930" name="Rectangle 301"/>
            <p:cNvSpPr>
              <a:spLocks noChangeArrowheads="1"/>
            </p:cNvSpPr>
            <p:nvPr/>
          </p:nvSpPr>
          <p:spPr bwMode="auto">
            <a:xfrm>
              <a:off x="3664" y="3265"/>
              <a:ext cx="76" cy="43"/>
            </a:xfrm>
            <a:prstGeom prst="rect">
              <a:avLst/>
            </a:prstGeom>
            <a:noFill/>
            <a:ln w="9525">
              <a:noFill/>
              <a:miter lim="800000"/>
              <a:headEnd/>
              <a:tailEnd/>
            </a:ln>
          </p:spPr>
          <p:txBody>
            <a:bodyPr wrap="none" lIns="0" tIns="0" rIns="0" bIns="0">
              <a:spAutoFit/>
            </a:bodyPr>
            <a:lstStyle/>
            <a:p>
              <a:r>
                <a:rPr lang="en-US" sz="500">
                  <a:solidFill>
                    <a:srgbClr val="FFFF99"/>
                  </a:solidFill>
                  <a:latin typeface="Calibri" pitchFamily="34" charset="0"/>
                </a:rPr>
                <a:t>SENS</a:t>
              </a:r>
              <a:endParaRPr lang="en-US" sz="1600" b="0">
                <a:latin typeface="Calibri" pitchFamily="34" charset="0"/>
              </a:endParaRPr>
            </a:p>
          </p:txBody>
        </p:sp>
        <p:grpSp>
          <p:nvGrpSpPr>
            <p:cNvPr id="76931" name="Group 302"/>
            <p:cNvGrpSpPr>
              <a:grpSpLocks/>
            </p:cNvGrpSpPr>
            <p:nvPr/>
          </p:nvGrpSpPr>
          <p:grpSpPr bwMode="auto">
            <a:xfrm>
              <a:off x="3517" y="3262"/>
              <a:ext cx="92" cy="93"/>
              <a:chOff x="3457" y="3663"/>
              <a:chExt cx="118" cy="57"/>
            </a:xfrm>
          </p:grpSpPr>
          <p:sp>
            <p:nvSpPr>
              <p:cNvPr id="77213" name="Rectangle 303"/>
              <p:cNvSpPr>
                <a:spLocks noChangeArrowheads="1"/>
              </p:cNvSpPr>
              <p:nvPr/>
            </p:nvSpPr>
            <p:spPr bwMode="auto">
              <a:xfrm>
                <a:off x="3457" y="3663"/>
                <a:ext cx="118" cy="57"/>
              </a:xfrm>
              <a:prstGeom prst="rect">
                <a:avLst/>
              </a:prstGeom>
              <a:solidFill>
                <a:srgbClr val="00A000"/>
              </a:solidFill>
              <a:ln w="9525">
                <a:noFill/>
                <a:miter lim="800000"/>
                <a:headEnd/>
                <a:tailEnd/>
              </a:ln>
            </p:spPr>
            <p:txBody>
              <a:bodyPr/>
              <a:lstStyle/>
              <a:p>
                <a:endParaRPr lang="nb-NO" sz="1600" b="0">
                  <a:latin typeface="Calibri" pitchFamily="34" charset="0"/>
                </a:endParaRPr>
              </a:p>
            </p:txBody>
          </p:sp>
          <p:sp>
            <p:nvSpPr>
              <p:cNvPr id="77214" name="Rectangle 304"/>
              <p:cNvSpPr>
                <a:spLocks noChangeArrowheads="1"/>
              </p:cNvSpPr>
              <p:nvPr/>
            </p:nvSpPr>
            <p:spPr bwMode="auto">
              <a:xfrm>
                <a:off x="3457" y="3663"/>
                <a:ext cx="118" cy="57"/>
              </a:xfrm>
              <a:prstGeom prst="rect">
                <a:avLst/>
              </a:prstGeom>
              <a:noFill/>
              <a:ln w="4763" cap="rnd">
                <a:solidFill>
                  <a:srgbClr val="000000"/>
                </a:solidFill>
                <a:miter lim="800000"/>
                <a:headEnd/>
                <a:tailEnd/>
              </a:ln>
            </p:spPr>
            <p:txBody>
              <a:bodyPr/>
              <a:lstStyle/>
              <a:p>
                <a:endParaRPr lang="nb-NO" sz="1600" b="0">
                  <a:latin typeface="Calibri" pitchFamily="34" charset="0"/>
                </a:endParaRPr>
              </a:p>
            </p:txBody>
          </p:sp>
        </p:grpSp>
        <p:sp>
          <p:nvSpPr>
            <p:cNvPr id="76932" name="Rectangle 305"/>
            <p:cNvSpPr>
              <a:spLocks noChangeArrowheads="1"/>
            </p:cNvSpPr>
            <p:nvPr/>
          </p:nvSpPr>
          <p:spPr bwMode="auto">
            <a:xfrm>
              <a:off x="3532" y="3267"/>
              <a:ext cx="53" cy="43"/>
            </a:xfrm>
            <a:prstGeom prst="rect">
              <a:avLst/>
            </a:prstGeom>
            <a:noFill/>
            <a:ln w="9525">
              <a:noFill/>
              <a:miter lim="800000"/>
              <a:headEnd/>
              <a:tailEnd/>
            </a:ln>
          </p:spPr>
          <p:txBody>
            <a:bodyPr wrap="none" lIns="0" tIns="0" rIns="0" bIns="0">
              <a:spAutoFit/>
            </a:bodyPr>
            <a:lstStyle/>
            <a:p>
              <a:r>
                <a:rPr lang="en-US" sz="500">
                  <a:solidFill>
                    <a:srgbClr val="FFFF99"/>
                  </a:solidFill>
                  <a:latin typeface="Calibri" pitchFamily="34" charset="0"/>
                </a:rPr>
                <a:t>Ctrl</a:t>
              </a:r>
              <a:endParaRPr lang="en-US" sz="1600" b="0">
                <a:latin typeface="Calibri" pitchFamily="34" charset="0"/>
              </a:endParaRPr>
            </a:p>
          </p:txBody>
        </p:sp>
        <p:sp>
          <p:nvSpPr>
            <p:cNvPr id="76933" name="Freeform 306"/>
            <p:cNvSpPr>
              <a:spLocks noEditPoints="1"/>
            </p:cNvSpPr>
            <p:nvPr/>
          </p:nvSpPr>
          <p:spPr bwMode="auto">
            <a:xfrm>
              <a:off x="3697" y="3079"/>
              <a:ext cx="26" cy="182"/>
            </a:xfrm>
            <a:custGeom>
              <a:avLst/>
              <a:gdLst>
                <a:gd name="T0" fmla="*/ 1595272491 w 35"/>
                <a:gd name="T1" fmla="*/ 2147483647 h 111"/>
                <a:gd name="T2" fmla="*/ 1595272491 w 35"/>
                <a:gd name="T3" fmla="*/ 2147483647 h 111"/>
                <a:gd name="T4" fmla="*/ 1595272491 w 35"/>
                <a:gd name="T5" fmla="*/ 2147483647 h 111"/>
                <a:gd name="T6" fmla="*/ 1595272491 w 35"/>
                <a:gd name="T7" fmla="*/ 2147483647 h 111"/>
                <a:gd name="T8" fmla="*/ 1595272491 w 35"/>
                <a:gd name="T9" fmla="*/ 2147483647 h 111"/>
                <a:gd name="T10" fmla="*/ 1595272491 w 35"/>
                <a:gd name="T11" fmla="*/ 2147483647 h 111"/>
                <a:gd name="T12" fmla="*/ 1595272491 w 35"/>
                <a:gd name="T13" fmla="*/ 2147483647 h 111"/>
                <a:gd name="T14" fmla="*/ 0 w 35"/>
                <a:gd name="T15" fmla="*/ 2147483647 h 111"/>
                <a:gd name="T16" fmla="*/ 1595272491 w 35"/>
                <a:gd name="T17" fmla="*/ 2147483647 h 111"/>
                <a:gd name="T18" fmla="*/ 0 w 35"/>
                <a:gd name="T19" fmla="*/ 2147483647 h 111"/>
                <a:gd name="T20" fmla="*/ 1595272491 w 35"/>
                <a:gd name="T21" fmla="*/ 0 h 111"/>
                <a:gd name="T22" fmla="*/ 1595272491 w 35"/>
                <a:gd name="T23" fmla="*/ 2147483647 h 111"/>
                <a:gd name="T24" fmla="*/ 0 w 35"/>
                <a:gd name="T25" fmla="*/ 2147483647 h 1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11"/>
                <a:gd name="T41" fmla="*/ 35 w 35"/>
                <a:gd name="T42" fmla="*/ 111 h 1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11">
                  <a:moveTo>
                    <a:pt x="12" y="82"/>
                  </a:moveTo>
                  <a:lnTo>
                    <a:pt x="12" y="29"/>
                  </a:lnTo>
                  <a:lnTo>
                    <a:pt x="23" y="29"/>
                  </a:lnTo>
                  <a:lnTo>
                    <a:pt x="23" y="82"/>
                  </a:lnTo>
                  <a:lnTo>
                    <a:pt x="12" y="82"/>
                  </a:lnTo>
                  <a:close/>
                  <a:moveTo>
                    <a:pt x="35" y="76"/>
                  </a:moveTo>
                  <a:lnTo>
                    <a:pt x="18" y="111"/>
                  </a:lnTo>
                  <a:lnTo>
                    <a:pt x="0" y="76"/>
                  </a:lnTo>
                  <a:lnTo>
                    <a:pt x="35" y="76"/>
                  </a:lnTo>
                  <a:close/>
                  <a:moveTo>
                    <a:pt x="0" y="35"/>
                  </a:moveTo>
                  <a:lnTo>
                    <a:pt x="18" y="0"/>
                  </a:lnTo>
                  <a:lnTo>
                    <a:pt x="35" y="35"/>
                  </a:lnTo>
                  <a:lnTo>
                    <a:pt x="0" y="35"/>
                  </a:lnTo>
                  <a:close/>
                </a:path>
              </a:pathLst>
            </a:custGeom>
            <a:solidFill>
              <a:srgbClr val="000000"/>
            </a:solidFill>
            <a:ln w="1588">
              <a:solidFill>
                <a:srgbClr val="000000"/>
              </a:solidFill>
              <a:bevel/>
              <a:headEnd/>
              <a:tailEnd/>
            </a:ln>
          </p:spPr>
          <p:txBody>
            <a:bodyPr/>
            <a:lstStyle/>
            <a:p>
              <a:endParaRPr lang="en-US"/>
            </a:p>
          </p:txBody>
        </p:sp>
        <p:sp>
          <p:nvSpPr>
            <p:cNvPr id="76934" name="Freeform 307"/>
            <p:cNvSpPr>
              <a:spLocks noEditPoints="1"/>
            </p:cNvSpPr>
            <p:nvPr/>
          </p:nvSpPr>
          <p:spPr bwMode="auto">
            <a:xfrm>
              <a:off x="3552" y="3079"/>
              <a:ext cx="28" cy="184"/>
            </a:xfrm>
            <a:custGeom>
              <a:avLst/>
              <a:gdLst>
                <a:gd name="T0" fmla="*/ 1670263953 w 36"/>
                <a:gd name="T1" fmla="*/ 2147483647 h 112"/>
                <a:gd name="T2" fmla="*/ 1670263953 w 36"/>
                <a:gd name="T3" fmla="*/ 2147483647 h 112"/>
                <a:gd name="T4" fmla="*/ 1670263953 w 36"/>
                <a:gd name="T5" fmla="*/ 2147483647 h 112"/>
                <a:gd name="T6" fmla="*/ 1670263953 w 36"/>
                <a:gd name="T7" fmla="*/ 2147483647 h 112"/>
                <a:gd name="T8" fmla="*/ 1670263953 w 36"/>
                <a:gd name="T9" fmla="*/ 2147483647 h 112"/>
                <a:gd name="T10" fmla="*/ 1670263953 w 36"/>
                <a:gd name="T11" fmla="*/ 2147483647 h 112"/>
                <a:gd name="T12" fmla="*/ 1670263953 w 36"/>
                <a:gd name="T13" fmla="*/ 2147483647 h 112"/>
                <a:gd name="T14" fmla="*/ 0 w 36"/>
                <a:gd name="T15" fmla="*/ 2147483647 h 112"/>
                <a:gd name="T16" fmla="*/ 1670263953 w 36"/>
                <a:gd name="T17" fmla="*/ 2147483647 h 112"/>
                <a:gd name="T18" fmla="*/ 0 w 36"/>
                <a:gd name="T19" fmla="*/ 2147483647 h 112"/>
                <a:gd name="T20" fmla="*/ 1670263953 w 36"/>
                <a:gd name="T21" fmla="*/ 0 h 112"/>
                <a:gd name="T22" fmla="*/ 1670263953 w 36"/>
                <a:gd name="T23" fmla="*/ 2147483647 h 112"/>
                <a:gd name="T24" fmla="*/ 0 w 36"/>
                <a:gd name="T25" fmla="*/ 2147483647 h 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112"/>
                <a:gd name="T41" fmla="*/ 36 w 36"/>
                <a:gd name="T42" fmla="*/ 112 h 1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112">
                  <a:moveTo>
                    <a:pt x="12" y="82"/>
                  </a:moveTo>
                  <a:lnTo>
                    <a:pt x="12" y="30"/>
                  </a:lnTo>
                  <a:lnTo>
                    <a:pt x="24" y="30"/>
                  </a:lnTo>
                  <a:lnTo>
                    <a:pt x="24" y="82"/>
                  </a:lnTo>
                  <a:lnTo>
                    <a:pt x="12" y="82"/>
                  </a:lnTo>
                  <a:close/>
                  <a:moveTo>
                    <a:pt x="36" y="76"/>
                  </a:moveTo>
                  <a:lnTo>
                    <a:pt x="18" y="112"/>
                  </a:lnTo>
                  <a:lnTo>
                    <a:pt x="0" y="76"/>
                  </a:lnTo>
                  <a:lnTo>
                    <a:pt x="36" y="76"/>
                  </a:lnTo>
                  <a:close/>
                  <a:moveTo>
                    <a:pt x="0" y="36"/>
                  </a:moveTo>
                  <a:lnTo>
                    <a:pt x="18" y="0"/>
                  </a:lnTo>
                  <a:lnTo>
                    <a:pt x="36" y="36"/>
                  </a:lnTo>
                  <a:lnTo>
                    <a:pt x="0" y="36"/>
                  </a:lnTo>
                  <a:close/>
                </a:path>
              </a:pathLst>
            </a:custGeom>
            <a:solidFill>
              <a:srgbClr val="000000"/>
            </a:solidFill>
            <a:ln w="1588">
              <a:solidFill>
                <a:srgbClr val="000000"/>
              </a:solidFill>
              <a:bevel/>
              <a:headEnd/>
              <a:tailEnd/>
            </a:ln>
          </p:spPr>
          <p:txBody>
            <a:bodyPr/>
            <a:lstStyle/>
            <a:p>
              <a:endParaRPr lang="en-US"/>
            </a:p>
          </p:txBody>
        </p:sp>
        <p:sp>
          <p:nvSpPr>
            <p:cNvPr id="76935" name="Freeform 308"/>
            <p:cNvSpPr>
              <a:spLocks noEditPoints="1"/>
            </p:cNvSpPr>
            <p:nvPr/>
          </p:nvSpPr>
          <p:spPr bwMode="auto">
            <a:xfrm>
              <a:off x="3315" y="3063"/>
              <a:ext cx="575" cy="46"/>
            </a:xfrm>
            <a:custGeom>
              <a:avLst/>
              <a:gdLst>
                <a:gd name="T0" fmla="*/ 1668651886 w 740"/>
                <a:gd name="T1" fmla="*/ 2147483647 h 29"/>
                <a:gd name="T2" fmla="*/ 1668651886 w 740"/>
                <a:gd name="T3" fmla="*/ 2147483647 h 29"/>
                <a:gd name="T4" fmla="*/ 1668651886 w 740"/>
                <a:gd name="T5" fmla="*/ 2147483647 h 29"/>
                <a:gd name="T6" fmla="*/ 1668651886 w 740"/>
                <a:gd name="T7" fmla="*/ 2147483647 h 29"/>
                <a:gd name="T8" fmla="*/ 1668651886 w 740"/>
                <a:gd name="T9" fmla="*/ 2147483647 h 29"/>
                <a:gd name="T10" fmla="*/ 1668651886 w 740"/>
                <a:gd name="T11" fmla="*/ 2147483647 h 29"/>
                <a:gd name="T12" fmla="*/ 0 w 740"/>
                <a:gd name="T13" fmla="*/ 2147483647 h 29"/>
                <a:gd name="T14" fmla="*/ 1668651886 w 740"/>
                <a:gd name="T15" fmla="*/ 0 h 29"/>
                <a:gd name="T16" fmla="*/ 1668651886 w 740"/>
                <a:gd name="T17" fmla="*/ 2147483647 h 29"/>
                <a:gd name="T18" fmla="*/ 1668651886 w 740"/>
                <a:gd name="T19" fmla="*/ 0 h 29"/>
                <a:gd name="T20" fmla="*/ 1668651886 w 740"/>
                <a:gd name="T21" fmla="*/ 2147483647 h 29"/>
                <a:gd name="T22" fmla="*/ 1668651886 w 740"/>
                <a:gd name="T23" fmla="*/ 2147483647 h 29"/>
                <a:gd name="T24" fmla="*/ 1668651886 w 740"/>
                <a:gd name="T25" fmla="*/ 0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0"/>
                <a:gd name="T40" fmla="*/ 0 h 29"/>
                <a:gd name="T41" fmla="*/ 740 w 740"/>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0" h="29">
                  <a:moveTo>
                    <a:pt x="24" y="10"/>
                  </a:moveTo>
                  <a:lnTo>
                    <a:pt x="715" y="10"/>
                  </a:lnTo>
                  <a:lnTo>
                    <a:pt x="715" y="19"/>
                  </a:lnTo>
                  <a:lnTo>
                    <a:pt x="24" y="19"/>
                  </a:lnTo>
                  <a:lnTo>
                    <a:pt x="24" y="10"/>
                  </a:lnTo>
                  <a:close/>
                  <a:moveTo>
                    <a:pt x="29" y="29"/>
                  </a:moveTo>
                  <a:lnTo>
                    <a:pt x="0" y="15"/>
                  </a:lnTo>
                  <a:lnTo>
                    <a:pt x="29" y="0"/>
                  </a:lnTo>
                  <a:lnTo>
                    <a:pt x="29" y="29"/>
                  </a:lnTo>
                  <a:close/>
                  <a:moveTo>
                    <a:pt x="711" y="0"/>
                  </a:moveTo>
                  <a:lnTo>
                    <a:pt x="740" y="15"/>
                  </a:lnTo>
                  <a:lnTo>
                    <a:pt x="711" y="29"/>
                  </a:lnTo>
                  <a:lnTo>
                    <a:pt x="711" y="0"/>
                  </a:lnTo>
                  <a:close/>
                </a:path>
              </a:pathLst>
            </a:custGeom>
            <a:solidFill>
              <a:srgbClr val="000000"/>
            </a:solidFill>
            <a:ln w="1588">
              <a:solidFill>
                <a:srgbClr val="000000"/>
              </a:solidFill>
              <a:bevel/>
              <a:headEnd/>
              <a:tailEnd/>
            </a:ln>
          </p:spPr>
          <p:txBody>
            <a:bodyPr/>
            <a:lstStyle/>
            <a:p>
              <a:endParaRPr lang="en-US"/>
            </a:p>
          </p:txBody>
        </p:sp>
        <p:sp>
          <p:nvSpPr>
            <p:cNvPr id="76936" name="Freeform 325"/>
            <p:cNvSpPr>
              <a:spLocks/>
            </p:cNvSpPr>
            <p:nvPr/>
          </p:nvSpPr>
          <p:spPr bwMode="auto">
            <a:xfrm>
              <a:off x="3216" y="2949"/>
              <a:ext cx="266" cy="285"/>
            </a:xfrm>
            <a:custGeom>
              <a:avLst/>
              <a:gdLst>
                <a:gd name="T0" fmla="*/ 0 w 344"/>
                <a:gd name="T1" fmla="*/ 0 h 176"/>
                <a:gd name="T2" fmla="*/ 1660553231 w 344"/>
                <a:gd name="T3" fmla="*/ 0 h 176"/>
                <a:gd name="T4" fmla="*/ 0 w 344"/>
                <a:gd name="T5" fmla="*/ 2147483647 h 176"/>
                <a:gd name="T6" fmla="*/ 0 w 344"/>
                <a:gd name="T7" fmla="*/ 0 h 176"/>
                <a:gd name="T8" fmla="*/ 0 60000 65536"/>
                <a:gd name="T9" fmla="*/ 0 60000 65536"/>
                <a:gd name="T10" fmla="*/ 0 60000 65536"/>
                <a:gd name="T11" fmla="*/ 0 60000 65536"/>
                <a:gd name="T12" fmla="*/ 0 w 344"/>
                <a:gd name="T13" fmla="*/ 0 h 176"/>
                <a:gd name="T14" fmla="*/ 344 w 344"/>
                <a:gd name="T15" fmla="*/ 176 h 176"/>
              </a:gdLst>
              <a:ahLst/>
              <a:cxnLst>
                <a:cxn ang="T8">
                  <a:pos x="T0" y="T1"/>
                </a:cxn>
                <a:cxn ang="T9">
                  <a:pos x="T2" y="T3"/>
                </a:cxn>
                <a:cxn ang="T10">
                  <a:pos x="T4" y="T5"/>
                </a:cxn>
                <a:cxn ang="T11">
                  <a:pos x="T6" y="T7"/>
                </a:cxn>
              </a:cxnLst>
              <a:rect l="T12" t="T13" r="T14" b="T15"/>
              <a:pathLst>
                <a:path w="344" h="176">
                  <a:moveTo>
                    <a:pt x="0" y="0"/>
                  </a:moveTo>
                  <a:lnTo>
                    <a:pt x="344" y="0"/>
                  </a:lnTo>
                  <a:lnTo>
                    <a:pt x="0" y="176"/>
                  </a:lnTo>
                  <a:lnTo>
                    <a:pt x="0" y="0"/>
                  </a:lnTo>
                  <a:close/>
                </a:path>
              </a:pathLst>
            </a:custGeom>
            <a:solidFill>
              <a:srgbClr val="10AA0C"/>
            </a:solidFill>
            <a:ln w="9525">
              <a:noFill/>
              <a:round/>
              <a:headEnd/>
              <a:tailEnd/>
            </a:ln>
          </p:spPr>
          <p:txBody>
            <a:bodyPr/>
            <a:lstStyle/>
            <a:p>
              <a:endParaRPr lang="en-US"/>
            </a:p>
          </p:txBody>
        </p:sp>
        <p:sp>
          <p:nvSpPr>
            <p:cNvPr id="76937" name="Freeform 326"/>
            <p:cNvSpPr>
              <a:spLocks/>
            </p:cNvSpPr>
            <p:nvPr/>
          </p:nvSpPr>
          <p:spPr bwMode="auto">
            <a:xfrm>
              <a:off x="3216" y="2949"/>
              <a:ext cx="266" cy="285"/>
            </a:xfrm>
            <a:custGeom>
              <a:avLst/>
              <a:gdLst>
                <a:gd name="T0" fmla="*/ 0 w 344"/>
                <a:gd name="T1" fmla="*/ 0 h 176"/>
                <a:gd name="T2" fmla="*/ 1660553231 w 344"/>
                <a:gd name="T3" fmla="*/ 0 h 176"/>
                <a:gd name="T4" fmla="*/ 0 w 344"/>
                <a:gd name="T5" fmla="*/ 2147483647 h 176"/>
                <a:gd name="T6" fmla="*/ 0 w 344"/>
                <a:gd name="T7" fmla="*/ 0 h 176"/>
                <a:gd name="T8" fmla="*/ 0 60000 65536"/>
                <a:gd name="T9" fmla="*/ 0 60000 65536"/>
                <a:gd name="T10" fmla="*/ 0 60000 65536"/>
                <a:gd name="T11" fmla="*/ 0 60000 65536"/>
                <a:gd name="T12" fmla="*/ 0 w 344"/>
                <a:gd name="T13" fmla="*/ 0 h 176"/>
                <a:gd name="T14" fmla="*/ 344 w 344"/>
                <a:gd name="T15" fmla="*/ 176 h 176"/>
              </a:gdLst>
              <a:ahLst/>
              <a:cxnLst>
                <a:cxn ang="T8">
                  <a:pos x="T0" y="T1"/>
                </a:cxn>
                <a:cxn ang="T9">
                  <a:pos x="T2" y="T3"/>
                </a:cxn>
                <a:cxn ang="T10">
                  <a:pos x="T4" y="T5"/>
                </a:cxn>
                <a:cxn ang="T11">
                  <a:pos x="T6" y="T7"/>
                </a:cxn>
              </a:cxnLst>
              <a:rect l="T12" t="T13" r="T14" b="T15"/>
              <a:pathLst>
                <a:path w="344" h="176">
                  <a:moveTo>
                    <a:pt x="0" y="0"/>
                  </a:moveTo>
                  <a:lnTo>
                    <a:pt x="344" y="0"/>
                  </a:lnTo>
                  <a:lnTo>
                    <a:pt x="0" y="176"/>
                  </a:lnTo>
                  <a:lnTo>
                    <a:pt x="0" y="0"/>
                  </a:lnTo>
                  <a:close/>
                </a:path>
              </a:pathLst>
            </a:custGeom>
            <a:noFill/>
            <a:ln w="4763" cap="rnd">
              <a:solidFill>
                <a:srgbClr val="000000"/>
              </a:solidFill>
              <a:round/>
              <a:headEnd/>
              <a:tailEnd/>
            </a:ln>
          </p:spPr>
          <p:txBody>
            <a:bodyPr/>
            <a:lstStyle/>
            <a:p>
              <a:endParaRPr lang="en-US"/>
            </a:p>
          </p:txBody>
        </p:sp>
        <p:sp>
          <p:nvSpPr>
            <p:cNvPr id="76938" name="Freeform 328"/>
            <p:cNvSpPr>
              <a:spLocks/>
            </p:cNvSpPr>
            <p:nvPr/>
          </p:nvSpPr>
          <p:spPr bwMode="auto">
            <a:xfrm>
              <a:off x="3597" y="2949"/>
              <a:ext cx="267" cy="285"/>
            </a:xfrm>
            <a:custGeom>
              <a:avLst/>
              <a:gdLst>
                <a:gd name="T0" fmla="*/ 1666795912 w 344"/>
                <a:gd name="T1" fmla="*/ 0 h 176"/>
                <a:gd name="T2" fmla="*/ 0 w 344"/>
                <a:gd name="T3" fmla="*/ 0 h 176"/>
                <a:gd name="T4" fmla="*/ 1666795912 w 344"/>
                <a:gd name="T5" fmla="*/ 2147483647 h 176"/>
                <a:gd name="T6" fmla="*/ 1666795912 w 344"/>
                <a:gd name="T7" fmla="*/ 0 h 176"/>
                <a:gd name="T8" fmla="*/ 0 60000 65536"/>
                <a:gd name="T9" fmla="*/ 0 60000 65536"/>
                <a:gd name="T10" fmla="*/ 0 60000 65536"/>
                <a:gd name="T11" fmla="*/ 0 60000 65536"/>
                <a:gd name="T12" fmla="*/ 0 w 344"/>
                <a:gd name="T13" fmla="*/ 0 h 176"/>
                <a:gd name="T14" fmla="*/ 344 w 344"/>
                <a:gd name="T15" fmla="*/ 176 h 176"/>
              </a:gdLst>
              <a:ahLst/>
              <a:cxnLst>
                <a:cxn ang="T8">
                  <a:pos x="T0" y="T1"/>
                </a:cxn>
                <a:cxn ang="T9">
                  <a:pos x="T2" y="T3"/>
                </a:cxn>
                <a:cxn ang="T10">
                  <a:pos x="T4" y="T5"/>
                </a:cxn>
                <a:cxn ang="T11">
                  <a:pos x="T6" y="T7"/>
                </a:cxn>
              </a:cxnLst>
              <a:rect l="T12" t="T13" r="T14" b="T15"/>
              <a:pathLst>
                <a:path w="344" h="176">
                  <a:moveTo>
                    <a:pt x="344" y="0"/>
                  </a:moveTo>
                  <a:lnTo>
                    <a:pt x="0" y="0"/>
                  </a:lnTo>
                  <a:lnTo>
                    <a:pt x="344" y="176"/>
                  </a:lnTo>
                  <a:lnTo>
                    <a:pt x="344" y="0"/>
                  </a:lnTo>
                  <a:close/>
                </a:path>
              </a:pathLst>
            </a:custGeom>
            <a:solidFill>
              <a:srgbClr val="10AA0C"/>
            </a:solidFill>
            <a:ln w="9525">
              <a:noFill/>
              <a:round/>
              <a:headEnd/>
              <a:tailEnd/>
            </a:ln>
          </p:spPr>
          <p:txBody>
            <a:bodyPr/>
            <a:lstStyle/>
            <a:p>
              <a:endParaRPr lang="en-US"/>
            </a:p>
          </p:txBody>
        </p:sp>
        <p:sp>
          <p:nvSpPr>
            <p:cNvPr id="76939" name="Freeform 329"/>
            <p:cNvSpPr>
              <a:spLocks/>
            </p:cNvSpPr>
            <p:nvPr/>
          </p:nvSpPr>
          <p:spPr bwMode="auto">
            <a:xfrm>
              <a:off x="3597" y="2949"/>
              <a:ext cx="267" cy="285"/>
            </a:xfrm>
            <a:custGeom>
              <a:avLst/>
              <a:gdLst>
                <a:gd name="T0" fmla="*/ 1666795912 w 344"/>
                <a:gd name="T1" fmla="*/ 0 h 176"/>
                <a:gd name="T2" fmla="*/ 0 w 344"/>
                <a:gd name="T3" fmla="*/ 0 h 176"/>
                <a:gd name="T4" fmla="*/ 1666795912 w 344"/>
                <a:gd name="T5" fmla="*/ 2147483647 h 176"/>
                <a:gd name="T6" fmla="*/ 1666795912 w 344"/>
                <a:gd name="T7" fmla="*/ 0 h 176"/>
                <a:gd name="T8" fmla="*/ 0 60000 65536"/>
                <a:gd name="T9" fmla="*/ 0 60000 65536"/>
                <a:gd name="T10" fmla="*/ 0 60000 65536"/>
                <a:gd name="T11" fmla="*/ 0 60000 65536"/>
                <a:gd name="T12" fmla="*/ 0 w 344"/>
                <a:gd name="T13" fmla="*/ 0 h 176"/>
                <a:gd name="T14" fmla="*/ 344 w 344"/>
                <a:gd name="T15" fmla="*/ 176 h 176"/>
              </a:gdLst>
              <a:ahLst/>
              <a:cxnLst>
                <a:cxn ang="T8">
                  <a:pos x="T0" y="T1"/>
                </a:cxn>
                <a:cxn ang="T9">
                  <a:pos x="T2" y="T3"/>
                </a:cxn>
                <a:cxn ang="T10">
                  <a:pos x="T4" y="T5"/>
                </a:cxn>
                <a:cxn ang="T11">
                  <a:pos x="T6" y="T7"/>
                </a:cxn>
              </a:cxnLst>
              <a:rect l="T12" t="T13" r="T14" b="T15"/>
              <a:pathLst>
                <a:path w="344" h="176">
                  <a:moveTo>
                    <a:pt x="344" y="0"/>
                  </a:moveTo>
                  <a:lnTo>
                    <a:pt x="0" y="0"/>
                  </a:lnTo>
                  <a:lnTo>
                    <a:pt x="344" y="176"/>
                  </a:lnTo>
                  <a:lnTo>
                    <a:pt x="344" y="0"/>
                  </a:lnTo>
                  <a:close/>
                </a:path>
              </a:pathLst>
            </a:custGeom>
            <a:noFill/>
            <a:ln w="4763" cap="rnd">
              <a:solidFill>
                <a:srgbClr val="000000"/>
              </a:solidFill>
              <a:round/>
              <a:headEnd/>
              <a:tailEnd/>
            </a:ln>
          </p:spPr>
          <p:txBody>
            <a:bodyPr/>
            <a:lstStyle/>
            <a:p>
              <a:endParaRPr lang="en-US"/>
            </a:p>
          </p:txBody>
        </p:sp>
        <p:sp>
          <p:nvSpPr>
            <p:cNvPr id="76940" name="Freeform 331"/>
            <p:cNvSpPr>
              <a:spLocks/>
            </p:cNvSpPr>
            <p:nvPr/>
          </p:nvSpPr>
          <p:spPr bwMode="auto">
            <a:xfrm>
              <a:off x="3216" y="2949"/>
              <a:ext cx="648" cy="531"/>
            </a:xfrm>
            <a:custGeom>
              <a:avLst/>
              <a:gdLst>
                <a:gd name="T0" fmla="*/ 0 w 836"/>
                <a:gd name="T1" fmla="*/ 2147483647 h 326"/>
                <a:gd name="T2" fmla="*/ 0 w 836"/>
                <a:gd name="T3" fmla="*/ 2147483647 h 326"/>
                <a:gd name="T4" fmla="*/ 1664555820 w 836"/>
                <a:gd name="T5" fmla="*/ 2147483647 h 326"/>
                <a:gd name="T6" fmla="*/ 1664555820 w 836"/>
                <a:gd name="T7" fmla="*/ 2147483647 h 326"/>
                <a:gd name="T8" fmla="*/ 1664555820 w 836"/>
                <a:gd name="T9" fmla="*/ 0 h 326"/>
                <a:gd name="T10" fmla="*/ 1664555820 w 836"/>
                <a:gd name="T11" fmla="*/ 0 h 326"/>
                <a:gd name="T12" fmla="*/ 0 w 836"/>
                <a:gd name="T13" fmla="*/ 2147483647 h 326"/>
                <a:gd name="T14" fmla="*/ 0 60000 65536"/>
                <a:gd name="T15" fmla="*/ 0 60000 65536"/>
                <a:gd name="T16" fmla="*/ 0 60000 65536"/>
                <a:gd name="T17" fmla="*/ 0 60000 65536"/>
                <a:gd name="T18" fmla="*/ 0 60000 65536"/>
                <a:gd name="T19" fmla="*/ 0 60000 65536"/>
                <a:gd name="T20" fmla="*/ 0 60000 65536"/>
                <a:gd name="T21" fmla="*/ 0 w 836"/>
                <a:gd name="T22" fmla="*/ 0 h 326"/>
                <a:gd name="T23" fmla="*/ 836 w 836"/>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6" h="326">
                  <a:moveTo>
                    <a:pt x="0" y="175"/>
                  </a:moveTo>
                  <a:lnTo>
                    <a:pt x="0" y="326"/>
                  </a:lnTo>
                  <a:lnTo>
                    <a:pt x="836" y="326"/>
                  </a:lnTo>
                  <a:lnTo>
                    <a:pt x="836" y="175"/>
                  </a:lnTo>
                  <a:lnTo>
                    <a:pt x="492" y="0"/>
                  </a:lnTo>
                  <a:lnTo>
                    <a:pt x="344" y="0"/>
                  </a:lnTo>
                  <a:lnTo>
                    <a:pt x="0" y="175"/>
                  </a:lnTo>
                  <a:close/>
                </a:path>
              </a:pathLst>
            </a:custGeom>
            <a:solidFill>
              <a:srgbClr val="CFCFF5"/>
            </a:solidFill>
            <a:ln w="9525">
              <a:noFill/>
              <a:round/>
              <a:headEnd/>
              <a:tailEnd/>
            </a:ln>
          </p:spPr>
          <p:txBody>
            <a:bodyPr/>
            <a:lstStyle/>
            <a:p>
              <a:endParaRPr lang="en-US"/>
            </a:p>
          </p:txBody>
        </p:sp>
        <p:sp>
          <p:nvSpPr>
            <p:cNvPr id="76941" name="Freeform 332"/>
            <p:cNvSpPr>
              <a:spLocks/>
            </p:cNvSpPr>
            <p:nvPr/>
          </p:nvSpPr>
          <p:spPr bwMode="auto">
            <a:xfrm>
              <a:off x="3216" y="2949"/>
              <a:ext cx="648" cy="531"/>
            </a:xfrm>
            <a:custGeom>
              <a:avLst/>
              <a:gdLst>
                <a:gd name="T0" fmla="*/ 0 w 836"/>
                <a:gd name="T1" fmla="*/ 2147483647 h 326"/>
                <a:gd name="T2" fmla="*/ 0 w 836"/>
                <a:gd name="T3" fmla="*/ 2147483647 h 326"/>
                <a:gd name="T4" fmla="*/ 1664555820 w 836"/>
                <a:gd name="T5" fmla="*/ 2147483647 h 326"/>
                <a:gd name="T6" fmla="*/ 1664555820 w 836"/>
                <a:gd name="T7" fmla="*/ 2147483647 h 326"/>
                <a:gd name="T8" fmla="*/ 1664555820 w 836"/>
                <a:gd name="T9" fmla="*/ 0 h 326"/>
                <a:gd name="T10" fmla="*/ 1664555820 w 836"/>
                <a:gd name="T11" fmla="*/ 0 h 326"/>
                <a:gd name="T12" fmla="*/ 0 w 836"/>
                <a:gd name="T13" fmla="*/ 2147483647 h 326"/>
                <a:gd name="T14" fmla="*/ 0 60000 65536"/>
                <a:gd name="T15" fmla="*/ 0 60000 65536"/>
                <a:gd name="T16" fmla="*/ 0 60000 65536"/>
                <a:gd name="T17" fmla="*/ 0 60000 65536"/>
                <a:gd name="T18" fmla="*/ 0 60000 65536"/>
                <a:gd name="T19" fmla="*/ 0 60000 65536"/>
                <a:gd name="T20" fmla="*/ 0 60000 65536"/>
                <a:gd name="T21" fmla="*/ 0 w 836"/>
                <a:gd name="T22" fmla="*/ 0 h 326"/>
                <a:gd name="T23" fmla="*/ 836 w 836"/>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6" h="326">
                  <a:moveTo>
                    <a:pt x="0" y="175"/>
                  </a:moveTo>
                  <a:lnTo>
                    <a:pt x="0" y="326"/>
                  </a:lnTo>
                  <a:lnTo>
                    <a:pt x="836" y="326"/>
                  </a:lnTo>
                  <a:lnTo>
                    <a:pt x="836" y="175"/>
                  </a:lnTo>
                  <a:lnTo>
                    <a:pt x="492" y="0"/>
                  </a:lnTo>
                  <a:lnTo>
                    <a:pt x="344" y="0"/>
                  </a:lnTo>
                  <a:lnTo>
                    <a:pt x="0" y="175"/>
                  </a:lnTo>
                  <a:close/>
                </a:path>
              </a:pathLst>
            </a:custGeom>
            <a:noFill/>
            <a:ln w="4763" cap="rnd">
              <a:solidFill>
                <a:srgbClr val="000000"/>
              </a:solidFill>
              <a:round/>
              <a:headEnd/>
              <a:tailEnd/>
            </a:ln>
          </p:spPr>
          <p:txBody>
            <a:bodyPr/>
            <a:lstStyle/>
            <a:p>
              <a:endParaRPr lang="en-US"/>
            </a:p>
          </p:txBody>
        </p:sp>
        <p:sp>
          <p:nvSpPr>
            <p:cNvPr id="76942" name="Line 333"/>
            <p:cNvSpPr>
              <a:spLocks noChangeShapeType="1"/>
            </p:cNvSpPr>
            <p:nvPr/>
          </p:nvSpPr>
          <p:spPr bwMode="auto">
            <a:xfrm flipV="1">
              <a:off x="3216" y="2949"/>
              <a:ext cx="257" cy="285"/>
            </a:xfrm>
            <a:prstGeom prst="line">
              <a:avLst/>
            </a:prstGeom>
            <a:noFill/>
            <a:ln w="19050">
              <a:solidFill>
                <a:srgbClr val="FFD300"/>
              </a:solidFill>
              <a:round/>
              <a:headEnd/>
              <a:tailEnd/>
            </a:ln>
          </p:spPr>
          <p:txBody>
            <a:bodyPr/>
            <a:lstStyle/>
            <a:p>
              <a:endParaRPr lang="en-US"/>
            </a:p>
          </p:txBody>
        </p:sp>
        <p:sp>
          <p:nvSpPr>
            <p:cNvPr id="76943" name="Line 334"/>
            <p:cNvSpPr>
              <a:spLocks noChangeShapeType="1"/>
            </p:cNvSpPr>
            <p:nvPr/>
          </p:nvSpPr>
          <p:spPr bwMode="auto">
            <a:xfrm flipH="1" flipV="1">
              <a:off x="3597" y="2949"/>
              <a:ext cx="267" cy="285"/>
            </a:xfrm>
            <a:prstGeom prst="line">
              <a:avLst/>
            </a:prstGeom>
            <a:noFill/>
            <a:ln w="19050">
              <a:solidFill>
                <a:srgbClr val="FFD300"/>
              </a:solidFill>
              <a:round/>
              <a:headEnd/>
              <a:tailEnd/>
            </a:ln>
          </p:spPr>
          <p:txBody>
            <a:bodyPr/>
            <a:lstStyle/>
            <a:p>
              <a:endParaRPr lang="en-US"/>
            </a:p>
          </p:txBody>
        </p:sp>
        <p:sp>
          <p:nvSpPr>
            <p:cNvPr id="76944" name="Freeform 335"/>
            <p:cNvSpPr>
              <a:spLocks noEditPoints="1"/>
            </p:cNvSpPr>
            <p:nvPr/>
          </p:nvSpPr>
          <p:spPr bwMode="auto">
            <a:xfrm>
              <a:off x="3330" y="2945"/>
              <a:ext cx="185" cy="467"/>
            </a:xfrm>
            <a:custGeom>
              <a:avLst/>
              <a:gdLst>
                <a:gd name="T0" fmla="*/ 0 w 146"/>
                <a:gd name="T1" fmla="*/ 2147483647 h 331"/>
                <a:gd name="T2" fmla="*/ 2147483647 w 146"/>
                <a:gd name="T3" fmla="*/ 2147483647 h 331"/>
                <a:gd name="T4" fmla="*/ 2147483647 w 146"/>
                <a:gd name="T5" fmla="*/ 2147483647 h 331"/>
                <a:gd name="T6" fmla="*/ 2147483647 w 146"/>
                <a:gd name="T7" fmla="*/ 2147483647 h 331"/>
                <a:gd name="T8" fmla="*/ 0 w 146"/>
                <a:gd name="T9" fmla="*/ 2147483647 h 331"/>
                <a:gd name="T10" fmla="*/ 2147483647 w 146"/>
                <a:gd name="T11" fmla="*/ 2147483647 h 331"/>
                <a:gd name="T12" fmla="*/ 2147483647 w 146"/>
                <a:gd name="T13" fmla="*/ 2147483647 h 331"/>
                <a:gd name="T14" fmla="*/ 2147483647 w 146"/>
                <a:gd name="T15" fmla="*/ 2147483647 h 331"/>
                <a:gd name="T16" fmla="*/ 2147483647 w 146"/>
                <a:gd name="T17" fmla="*/ 2147483647 h 331"/>
                <a:gd name="T18" fmla="*/ 2147483647 w 146"/>
                <a:gd name="T19" fmla="*/ 2147483647 h 331"/>
                <a:gd name="T20" fmla="*/ 2147483647 w 146"/>
                <a:gd name="T21" fmla="*/ 2147483647 h 331"/>
                <a:gd name="T22" fmla="*/ 2147483647 w 146"/>
                <a:gd name="T23" fmla="*/ 2147483647 h 331"/>
                <a:gd name="T24" fmla="*/ 2147483647 w 146"/>
                <a:gd name="T25" fmla="*/ 2147483647 h 331"/>
                <a:gd name="T26" fmla="*/ 2147483647 w 146"/>
                <a:gd name="T27" fmla="*/ 2147483647 h 331"/>
                <a:gd name="T28" fmla="*/ 2147483647 w 146"/>
                <a:gd name="T29" fmla="*/ 2147483647 h 331"/>
                <a:gd name="T30" fmla="*/ 2147483647 w 146"/>
                <a:gd name="T31" fmla="*/ 2147483647 h 331"/>
                <a:gd name="T32" fmla="*/ 2147483647 w 146"/>
                <a:gd name="T33" fmla="*/ 2147483647 h 331"/>
                <a:gd name="T34" fmla="*/ 2147483647 w 146"/>
                <a:gd name="T35" fmla="*/ 2147483647 h 331"/>
                <a:gd name="T36" fmla="*/ 2147483647 w 146"/>
                <a:gd name="T37" fmla="*/ 2147483647 h 331"/>
                <a:gd name="T38" fmla="*/ 2147483647 w 146"/>
                <a:gd name="T39" fmla="*/ 2147483647 h 331"/>
                <a:gd name="T40" fmla="*/ 2147483647 w 146"/>
                <a:gd name="T41" fmla="*/ 2147483647 h 331"/>
                <a:gd name="T42" fmla="*/ 2147483647 w 146"/>
                <a:gd name="T43" fmla="*/ 0 h 331"/>
                <a:gd name="T44" fmla="*/ 2147483647 w 146"/>
                <a:gd name="T45" fmla="*/ 2147483647 h 331"/>
                <a:gd name="T46" fmla="*/ 2147483647 w 146"/>
                <a:gd name="T47" fmla="*/ 2147483647 h 331"/>
                <a:gd name="T48" fmla="*/ 2147483647 w 146"/>
                <a:gd name="T49" fmla="*/ 2147483647 h 3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6"/>
                <a:gd name="T76" fmla="*/ 0 h 331"/>
                <a:gd name="T77" fmla="*/ 146 w 146"/>
                <a:gd name="T78" fmla="*/ 331 h 3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6" h="331">
                  <a:moveTo>
                    <a:pt x="0" y="326"/>
                  </a:moveTo>
                  <a:lnTo>
                    <a:pt x="18" y="283"/>
                  </a:lnTo>
                  <a:lnTo>
                    <a:pt x="29" y="287"/>
                  </a:lnTo>
                  <a:lnTo>
                    <a:pt x="11" y="331"/>
                  </a:lnTo>
                  <a:lnTo>
                    <a:pt x="0" y="326"/>
                  </a:lnTo>
                  <a:close/>
                  <a:moveTo>
                    <a:pt x="32" y="250"/>
                  </a:moveTo>
                  <a:lnTo>
                    <a:pt x="50" y="206"/>
                  </a:lnTo>
                  <a:lnTo>
                    <a:pt x="60" y="211"/>
                  </a:lnTo>
                  <a:lnTo>
                    <a:pt x="42" y="254"/>
                  </a:lnTo>
                  <a:lnTo>
                    <a:pt x="32" y="250"/>
                  </a:lnTo>
                  <a:close/>
                  <a:moveTo>
                    <a:pt x="63" y="174"/>
                  </a:moveTo>
                  <a:lnTo>
                    <a:pt x="81" y="130"/>
                  </a:lnTo>
                  <a:lnTo>
                    <a:pt x="92" y="134"/>
                  </a:lnTo>
                  <a:lnTo>
                    <a:pt x="74" y="178"/>
                  </a:lnTo>
                  <a:lnTo>
                    <a:pt x="63" y="174"/>
                  </a:lnTo>
                  <a:close/>
                  <a:moveTo>
                    <a:pt x="95" y="97"/>
                  </a:moveTo>
                  <a:lnTo>
                    <a:pt x="113" y="54"/>
                  </a:lnTo>
                  <a:lnTo>
                    <a:pt x="124" y="58"/>
                  </a:lnTo>
                  <a:lnTo>
                    <a:pt x="106" y="102"/>
                  </a:lnTo>
                  <a:lnTo>
                    <a:pt x="95" y="97"/>
                  </a:lnTo>
                  <a:close/>
                  <a:moveTo>
                    <a:pt x="126" y="21"/>
                  </a:moveTo>
                  <a:lnTo>
                    <a:pt x="135" y="0"/>
                  </a:lnTo>
                  <a:lnTo>
                    <a:pt x="146" y="4"/>
                  </a:lnTo>
                  <a:lnTo>
                    <a:pt x="137" y="26"/>
                  </a:lnTo>
                  <a:lnTo>
                    <a:pt x="126" y="21"/>
                  </a:lnTo>
                  <a:close/>
                </a:path>
              </a:pathLst>
            </a:custGeom>
            <a:solidFill>
              <a:srgbClr val="FFD300"/>
            </a:solidFill>
            <a:ln w="1588">
              <a:solidFill>
                <a:srgbClr val="FFD300"/>
              </a:solidFill>
              <a:bevel/>
              <a:headEnd/>
              <a:tailEnd/>
            </a:ln>
          </p:spPr>
          <p:txBody>
            <a:bodyPr/>
            <a:lstStyle/>
            <a:p>
              <a:endParaRPr lang="en-US"/>
            </a:p>
          </p:txBody>
        </p:sp>
        <p:sp>
          <p:nvSpPr>
            <p:cNvPr id="76945" name="Freeform 336"/>
            <p:cNvSpPr>
              <a:spLocks noEditPoints="1"/>
            </p:cNvSpPr>
            <p:nvPr/>
          </p:nvSpPr>
          <p:spPr bwMode="auto">
            <a:xfrm>
              <a:off x="3545" y="2945"/>
              <a:ext cx="185" cy="504"/>
            </a:xfrm>
            <a:custGeom>
              <a:avLst/>
              <a:gdLst>
                <a:gd name="T0" fmla="*/ 2147483647 w 133"/>
                <a:gd name="T1" fmla="*/ 2147483647 h 330"/>
                <a:gd name="T2" fmla="*/ 2147483647 w 133"/>
                <a:gd name="T3" fmla="*/ 2147483647 h 330"/>
                <a:gd name="T4" fmla="*/ 2147483647 w 133"/>
                <a:gd name="T5" fmla="*/ 2147483647 h 330"/>
                <a:gd name="T6" fmla="*/ 2147483647 w 133"/>
                <a:gd name="T7" fmla="*/ 2147483647 h 330"/>
                <a:gd name="T8" fmla="*/ 2147483647 w 133"/>
                <a:gd name="T9" fmla="*/ 2147483647 h 330"/>
                <a:gd name="T10" fmla="*/ 2147483647 w 133"/>
                <a:gd name="T11" fmla="*/ 2147483647 h 330"/>
                <a:gd name="T12" fmla="*/ 2147483647 w 133"/>
                <a:gd name="T13" fmla="*/ 2147483647 h 330"/>
                <a:gd name="T14" fmla="*/ 2147483647 w 133"/>
                <a:gd name="T15" fmla="*/ 2147483647 h 330"/>
                <a:gd name="T16" fmla="*/ 2147483647 w 133"/>
                <a:gd name="T17" fmla="*/ 2147483647 h 330"/>
                <a:gd name="T18" fmla="*/ 2147483647 w 133"/>
                <a:gd name="T19" fmla="*/ 2147483647 h 330"/>
                <a:gd name="T20" fmla="*/ 2147483647 w 133"/>
                <a:gd name="T21" fmla="*/ 2147483647 h 330"/>
                <a:gd name="T22" fmla="*/ 2147483647 w 133"/>
                <a:gd name="T23" fmla="*/ 2147483647 h 330"/>
                <a:gd name="T24" fmla="*/ 2147483647 w 133"/>
                <a:gd name="T25" fmla="*/ 2147483647 h 330"/>
                <a:gd name="T26" fmla="*/ 2147483647 w 133"/>
                <a:gd name="T27" fmla="*/ 2147483647 h 330"/>
                <a:gd name="T28" fmla="*/ 2147483647 w 133"/>
                <a:gd name="T29" fmla="*/ 2147483647 h 330"/>
                <a:gd name="T30" fmla="*/ 2147483647 w 133"/>
                <a:gd name="T31" fmla="*/ 2147483647 h 330"/>
                <a:gd name="T32" fmla="*/ 2147483647 w 133"/>
                <a:gd name="T33" fmla="*/ 2147483647 h 330"/>
                <a:gd name="T34" fmla="*/ 2147483647 w 133"/>
                <a:gd name="T35" fmla="*/ 2147483647 h 330"/>
                <a:gd name="T36" fmla="*/ 2147483647 w 133"/>
                <a:gd name="T37" fmla="*/ 2147483647 h 330"/>
                <a:gd name="T38" fmla="*/ 2147483647 w 133"/>
                <a:gd name="T39" fmla="*/ 2147483647 h 330"/>
                <a:gd name="T40" fmla="*/ 2147483647 w 133"/>
                <a:gd name="T41" fmla="*/ 2147483647 h 330"/>
                <a:gd name="T42" fmla="*/ 0 w 133"/>
                <a:gd name="T43" fmla="*/ 2147483647 h 330"/>
                <a:gd name="T44" fmla="*/ 2147483647 w 133"/>
                <a:gd name="T45" fmla="*/ 0 h 330"/>
                <a:gd name="T46" fmla="*/ 2147483647 w 133"/>
                <a:gd name="T47" fmla="*/ 2147483647 h 330"/>
                <a:gd name="T48" fmla="*/ 2147483647 w 133"/>
                <a:gd name="T49" fmla="*/ 2147483647 h 3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3"/>
                <a:gd name="T76" fmla="*/ 0 h 330"/>
                <a:gd name="T77" fmla="*/ 133 w 133"/>
                <a:gd name="T78" fmla="*/ 330 h 3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3" h="330">
                  <a:moveTo>
                    <a:pt x="122" y="330"/>
                  </a:moveTo>
                  <a:lnTo>
                    <a:pt x="105" y="286"/>
                  </a:lnTo>
                  <a:lnTo>
                    <a:pt x="117" y="282"/>
                  </a:lnTo>
                  <a:lnTo>
                    <a:pt x="133" y="326"/>
                  </a:lnTo>
                  <a:lnTo>
                    <a:pt x="122" y="330"/>
                  </a:lnTo>
                  <a:close/>
                  <a:moveTo>
                    <a:pt x="93" y="253"/>
                  </a:moveTo>
                  <a:lnTo>
                    <a:pt x="76" y="209"/>
                  </a:lnTo>
                  <a:lnTo>
                    <a:pt x="88" y="205"/>
                  </a:lnTo>
                  <a:lnTo>
                    <a:pt x="104" y="249"/>
                  </a:lnTo>
                  <a:lnTo>
                    <a:pt x="93" y="253"/>
                  </a:lnTo>
                  <a:close/>
                  <a:moveTo>
                    <a:pt x="64" y="176"/>
                  </a:moveTo>
                  <a:lnTo>
                    <a:pt x="47" y="132"/>
                  </a:lnTo>
                  <a:lnTo>
                    <a:pt x="59" y="128"/>
                  </a:lnTo>
                  <a:lnTo>
                    <a:pt x="75" y="172"/>
                  </a:lnTo>
                  <a:lnTo>
                    <a:pt x="64" y="176"/>
                  </a:lnTo>
                  <a:close/>
                  <a:moveTo>
                    <a:pt x="35" y="99"/>
                  </a:moveTo>
                  <a:lnTo>
                    <a:pt x="19" y="54"/>
                  </a:lnTo>
                  <a:lnTo>
                    <a:pt x="30" y="50"/>
                  </a:lnTo>
                  <a:lnTo>
                    <a:pt x="46" y="94"/>
                  </a:lnTo>
                  <a:lnTo>
                    <a:pt x="35" y="99"/>
                  </a:lnTo>
                  <a:close/>
                  <a:moveTo>
                    <a:pt x="6" y="21"/>
                  </a:moveTo>
                  <a:lnTo>
                    <a:pt x="0" y="4"/>
                  </a:lnTo>
                  <a:lnTo>
                    <a:pt x="11" y="0"/>
                  </a:lnTo>
                  <a:lnTo>
                    <a:pt x="17" y="17"/>
                  </a:lnTo>
                  <a:lnTo>
                    <a:pt x="6" y="21"/>
                  </a:lnTo>
                  <a:close/>
                </a:path>
              </a:pathLst>
            </a:custGeom>
            <a:solidFill>
              <a:srgbClr val="FFD300"/>
            </a:solidFill>
            <a:ln w="1588">
              <a:solidFill>
                <a:srgbClr val="FFD300"/>
              </a:solidFill>
              <a:bevel/>
              <a:headEnd/>
              <a:tailEnd/>
            </a:ln>
          </p:spPr>
          <p:txBody>
            <a:bodyPr/>
            <a:lstStyle/>
            <a:p>
              <a:endParaRPr lang="en-US"/>
            </a:p>
          </p:txBody>
        </p:sp>
        <p:sp>
          <p:nvSpPr>
            <p:cNvPr id="76946" name="Freeform 372"/>
            <p:cNvSpPr>
              <a:spLocks noEditPoints="1"/>
            </p:cNvSpPr>
            <p:nvPr/>
          </p:nvSpPr>
          <p:spPr bwMode="auto">
            <a:xfrm>
              <a:off x="3250" y="3269"/>
              <a:ext cx="800" cy="36"/>
            </a:xfrm>
            <a:custGeom>
              <a:avLst/>
              <a:gdLst>
                <a:gd name="T0" fmla="*/ 2147483647 w 740"/>
                <a:gd name="T1" fmla="*/ 2147483647 h 29"/>
                <a:gd name="T2" fmla="*/ 2147483647 w 740"/>
                <a:gd name="T3" fmla="*/ 2147483647 h 29"/>
                <a:gd name="T4" fmla="*/ 2147483647 w 740"/>
                <a:gd name="T5" fmla="*/ 2147483647 h 29"/>
                <a:gd name="T6" fmla="*/ 2147483647 w 740"/>
                <a:gd name="T7" fmla="*/ 2147483647 h 29"/>
                <a:gd name="T8" fmla="*/ 2147483647 w 740"/>
                <a:gd name="T9" fmla="*/ 2147483647 h 29"/>
                <a:gd name="T10" fmla="*/ 2147483647 w 740"/>
                <a:gd name="T11" fmla="*/ 2147483647 h 29"/>
                <a:gd name="T12" fmla="*/ 0 w 740"/>
                <a:gd name="T13" fmla="*/ 2147483647 h 29"/>
                <a:gd name="T14" fmla="*/ 2147483647 w 740"/>
                <a:gd name="T15" fmla="*/ 0 h 29"/>
                <a:gd name="T16" fmla="*/ 2147483647 w 740"/>
                <a:gd name="T17" fmla="*/ 2147483647 h 29"/>
                <a:gd name="T18" fmla="*/ 2147483647 w 740"/>
                <a:gd name="T19" fmla="*/ 0 h 29"/>
                <a:gd name="T20" fmla="*/ 2147483647 w 740"/>
                <a:gd name="T21" fmla="*/ 2147483647 h 29"/>
                <a:gd name="T22" fmla="*/ 2147483647 w 740"/>
                <a:gd name="T23" fmla="*/ 2147483647 h 29"/>
                <a:gd name="T24" fmla="*/ 2147483647 w 740"/>
                <a:gd name="T25" fmla="*/ 0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0"/>
                <a:gd name="T40" fmla="*/ 0 h 29"/>
                <a:gd name="T41" fmla="*/ 740 w 740"/>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0" h="29">
                  <a:moveTo>
                    <a:pt x="24" y="10"/>
                  </a:moveTo>
                  <a:lnTo>
                    <a:pt x="715" y="10"/>
                  </a:lnTo>
                  <a:lnTo>
                    <a:pt x="715" y="19"/>
                  </a:lnTo>
                  <a:lnTo>
                    <a:pt x="24" y="19"/>
                  </a:lnTo>
                  <a:lnTo>
                    <a:pt x="24" y="10"/>
                  </a:lnTo>
                  <a:close/>
                  <a:moveTo>
                    <a:pt x="29" y="29"/>
                  </a:moveTo>
                  <a:lnTo>
                    <a:pt x="0" y="15"/>
                  </a:lnTo>
                  <a:lnTo>
                    <a:pt x="29" y="0"/>
                  </a:lnTo>
                  <a:lnTo>
                    <a:pt x="29" y="29"/>
                  </a:lnTo>
                  <a:close/>
                  <a:moveTo>
                    <a:pt x="711" y="0"/>
                  </a:moveTo>
                  <a:lnTo>
                    <a:pt x="740" y="15"/>
                  </a:lnTo>
                  <a:lnTo>
                    <a:pt x="711" y="29"/>
                  </a:lnTo>
                  <a:lnTo>
                    <a:pt x="711" y="0"/>
                  </a:lnTo>
                  <a:close/>
                </a:path>
              </a:pathLst>
            </a:custGeom>
            <a:solidFill>
              <a:srgbClr val="000000"/>
            </a:solidFill>
            <a:ln w="1588">
              <a:solidFill>
                <a:srgbClr val="000000"/>
              </a:solidFill>
              <a:bevel/>
              <a:headEnd/>
              <a:tailEnd/>
            </a:ln>
          </p:spPr>
          <p:txBody>
            <a:bodyPr/>
            <a:lstStyle/>
            <a:p>
              <a:endParaRPr lang="en-US"/>
            </a:p>
          </p:txBody>
        </p:sp>
        <p:sp>
          <p:nvSpPr>
            <p:cNvPr id="76947" name="Rectangle 413"/>
            <p:cNvSpPr>
              <a:spLocks noChangeArrowheads="1"/>
            </p:cNvSpPr>
            <p:nvPr/>
          </p:nvSpPr>
          <p:spPr bwMode="auto">
            <a:xfrm>
              <a:off x="4889" y="2918"/>
              <a:ext cx="273" cy="202"/>
            </a:xfrm>
            <a:prstGeom prst="rect">
              <a:avLst/>
            </a:prstGeom>
            <a:solidFill>
              <a:srgbClr val="FFFFFF"/>
            </a:solidFill>
            <a:ln w="9525">
              <a:noFill/>
              <a:miter lim="800000"/>
              <a:headEnd/>
              <a:tailEnd/>
            </a:ln>
          </p:spPr>
          <p:txBody>
            <a:bodyPr/>
            <a:lstStyle/>
            <a:p>
              <a:endParaRPr lang="nb-NO" sz="1600" b="0">
                <a:latin typeface="Calibri" pitchFamily="34" charset="0"/>
              </a:endParaRPr>
            </a:p>
          </p:txBody>
        </p:sp>
        <p:sp>
          <p:nvSpPr>
            <p:cNvPr id="76948" name="Rectangle 414"/>
            <p:cNvSpPr>
              <a:spLocks noChangeArrowheads="1"/>
            </p:cNvSpPr>
            <p:nvPr/>
          </p:nvSpPr>
          <p:spPr bwMode="auto">
            <a:xfrm>
              <a:off x="4889" y="2918"/>
              <a:ext cx="273" cy="202"/>
            </a:xfrm>
            <a:prstGeom prst="rect">
              <a:avLst/>
            </a:prstGeom>
            <a:noFill/>
            <a:ln w="3175" cap="rnd">
              <a:solidFill>
                <a:srgbClr val="000000"/>
              </a:solidFill>
              <a:round/>
              <a:headEnd/>
              <a:tailEnd/>
            </a:ln>
          </p:spPr>
          <p:txBody>
            <a:bodyPr/>
            <a:lstStyle/>
            <a:p>
              <a:endParaRPr lang="nb-NO" sz="1600" b="0">
                <a:latin typeface="Calibri" pitchFamily="34" charset="0"/>
              </a:endParaRPr>
            </a:p>
          </p:txBody>
        </p:sp>
        <p:sp>
          <p:nvSpPr>
            <p:cNvPr id="76949" name="Rectangle 415"/>
            <p:cNvSpPr>
              <a:spLocks noChangeArrowheads="1"/>
            </p:cNvSpPr>
            <p:nvPr/>
          </p:nvSpPr>
          <p:spPr bwMode="auto">
            <a:xfrm>
              <a:off x="4960" y="3074"/>
              <a:ext cx="135" cy="34"/>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6950" name="Rectangle 416"/>
            <p:cNvSpPr>
              <a:spLocks noChangeArrowheads="1"/>
            </p:cNvSpPr>
            <p:nvPr/>
          </p:nvSpPr>
          <p:spPr bwMode="auto">
            <a:xfrm>
              <a:off x="4960" y="3074"/>
              <a:ext cx="135" cy="34"/>
            </a:xfrm>
            <a:prstGeom prst="rect">
              <a:avLst/>
            </a:prstGeom>
            <a:noFill/>
            <a:ln w="0" cap="rnd">
              <a:solidFill>
                <a:srgbClr val="000000"/>
              </a:solidFill>
              <a:round/>
              <a:headEnd/>
              <a:tailEnd/>
            </a:ln>
          </p:spPr>
          <p:txBody>
            <a:bodyPr/>
            <a:lstStyle/>
            <a:p>
              <a:endParaRPr lang="nb-NO" sz="1600" b="0">
                <a:latin typeface="Calibri" pitchFamily="34" charset="0"/>
              </a:endParaRPr>
            </a:p>
          </p:txBody>
        </p:sp>
        <p:sp>
          <p:nvSpPr>
            <p:cNvPr id="76951" name="Rectangle 417"/>
            <p:cNvSpPr>
              <a:spLocks noChangeArrowheads="1"/>
            </p:cNvSpPr>
            <p:nvPr/>
          </p:nvSpPr>
          <p:spPr bwMode="auto">
            <a:xfrm>
              <a:off x="4960" y="3025"/>
              <a:ext cx="135" cy="32"/>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6952" name="Rectangle 418"/>
            <p:cNvSpPr>
              <a:spLocks noChangeArrowheads="1"/>
            </p:cNvSpPr>
            <p:nvPr/>
          </p:nvSpPr>
          <p:spPr bwMode="auto">
            <a:xfrm>
              <a:off x="4960" y="3025"/>
              <a:ext cx="135" cy="32"/>
            </a:xfrm>
            <a:prstGeom prst="rect">
              <a:avLst/>
            </a:prstGeom>
            <a:noFill/>
            <a:ln w="0" cap="rnd">
              <a:solidFill>
                <a:srgbClr val="000000"/>
              </a:solidFill>
              <a:round/>
              <a:headEnd/>
              <a:tailEnd/>
            </a:ln>
          </p:spPr>
          <p:txBody>
            <a:bodyPr/>
            <a:lstStyle/>
            <a:p>
              <a:endParaRPr lang="nb-NO" sz="1600" b="0">
                <a:latin typeface="Calibri" pitchFamily="34" charset="0"/>
              </a:endParaRPr>
            </a:p>
          </p:txBody>
        </p:sp>
        <p:sp>
          <p:nvSpPr>
            <p:cNvPr id="76953" name="Rectangle 419"/>
            <p:cNvSpPr>
              <a:spLocks noChangeArrowheads="1"/>
            </p:cNvSpPr>
            <p:nvPr/>
          </p:nvSpPr>
          <p:spPr bwMode="auto">
            <a:xfrm>
              <a:off x="4903" y="2995"/>
              <a:ext cx="37" cy="113"/>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6954" name="Rectangle 420"/>
            <p:cNvSpPr>
              <a:spLocks noChangeArrowheads="1"/>
            </p:cNvSpPr>
            <p:nvPr/>
          </p:nvSpPr>
          <p:spPr bwMode="auto">
            <a:xfrm>
              <a:off x="4903" y="2995"/>
              <a:ext cx="37" cy="113"/>
            </a:xfrm>
            <a:prstGeom prst="rect">
              <a:avLst/>
            </a:prstGeom>
            <a:noFill/>
            <a:ln w="0" cap="rnd">
              <a:solidFill>
                <a:srgbClr val="000000"/>
              </a:solidFill>
              <a:round/>
              <a:headEnd/>
              <a:tailEnd/>
            </a:ln>
          </p:spPr>
          <p:txBody>
            <a:bodyPr/>
            <a:lstStyle/>
            <a:p>
              <a:endParaRPr lang="nb-NO" sz="1600" b="0">
                <a:latin typeface="Calibri" pitchFamily="34" charset="0"/>
              </a:endParaRPr>
            </a:p>
          </p:txBody>
        </p:sp>
        <p:sp>
          <p:nvSpPr>
            <p:cNvPr id="76955" name="Line 421"/>
            <p:cNvSpPr>
              <a:spLocks noChangeShapeType="1"/>
            </p:cNvSpPr>
            <p:nvPr/>
          </p:nvSpPr>
          <p:spPr bwMode="auto">
            <a:xfrm>
              <a:off x="4947" y="3093"/>
              <a:ext cx="6" cy="0"/>
            </a:xfrm>
            <a:prstGeom prst="line">
              <a:avLst/>
            </a:prstGeom>
            <a:noFill/>
            <a:ln w="1588" cap="rnd">
              <a:solidFill>
                <a:srgbClr val="000000"/>
              </a:solidFill>
              <a:round/>
              <a:headEnd/>
              <a:tailEnd/>
            </a:ln>
          </p:spPr>
          <p:txBody>
            <a:bodyPr/>
            <a:lstStyle/>
            <a:p>
              <a:endParaRPr lang="en-US"/>
            </a:p>
          </p:txBody>
        </p:sp>
        <p:sp>
          <p:nvSpPr>
            <p:cNvPr id="76956" name="Freeform 422"/>
            <p:cNvSpPr>
              <a:spLocks/>
            </p:cNvSpPr>
            <p:nvPr/>
          </p:nvSpPr>
          <p:spPr bwMode="auto">
            <a:xfrm>
              <a:off x="4943" y="3092"/>
              <a:ext cx="4" cy="3"/>
            </a:xfrm>
            <a:custGeom>
              <a:avLst/>
              <a:gdLst>
                <a:gd name="T0" fmla="*/ 0 w 249"/>
                <a:gd name="T1" fmla="*/ 25873284 h 249"/>
                <a:gd name="T2" fmla="*/ 34497713 w 249"/>
                <a:gd name="T3" fmla="*/ 0 h 249"/>
                <a:gd name="T4" fmla="*/ 34497713 w 249"/>
                <a:gd name="T5" fmla="*/ 25873284 h 249"/>
                <a:gd name="T6" fmla="*/ 34497713 w 249"/>
                <a:gd name="T7" fmla="*/ 25873284 h 249"/>
                <a:gd name="T8" fmla="*/ 0 w 249"/>
                <a:gd name="T9" fmla="*/ 25873284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p>
          </p:txBody>
        </p:sp>
        <p:sp>
          <p:nvSpPr>
            <p:cNvPr id="76957" name="Freeform 423"/>
            <p:cNvSpPr>
              <a:spLocks/>
            </p:cNvSpPr>
            <p:nvPr/>
          </p:nvSpPr>
          <p:spPr bwMode="auto">
            <a:xfrm>
              <a:off x="4953" y="3092"/>
              <a:ext cx="4" cy="3"/>
            </a:xfrm>
            <a:custGeom>
              <a:avLst/>
              <a:gdLst>
                <a:gd name="T0" fmla="*/ 34359722 w 250"/>
                <a:gd name="T1" fmla="*/ 25873284 h 249"/>
                <a:gd name="T2" fmla="*/ 0 w 250"/>
                <a:gd name="T3" fmla="*/ 25873284 h 249"/>
                <a:gd name="T4" fmla="*/ 0 w 250"/>
                <a:gd name="T5" fmla="*/ 0 h 249"/>
                <a:gd name="T6" fmla="*/ 34359722 w 250"/>
                <a:gd name="T7" fmla="*/ 25873284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4"/>
                  </a:moveTo>
                  <a:lnTo>
                    <a:pt x="0" y="249"/>
                  </a:lnTo>
                  <a:cubicBezTo>
                    <a:pt x="39" y="171"/>
                    <a:pt x="39" y="78"/>
                    <a:pt x="0" y="0"/>
                  </a:cubicBezTo>
                  <a:lnTo>
                    <a:pt x="250" y="124"/>
                  </a:lnTo>
                  <a:close/>
                </a:path>
              </a:pathLst>
            </a:custGeom>
            <a:solidFill>
              <a:srgbClr val="000000"/>
            </a:solidFill>
            <a:ln w="0">
              <a:solidFill>
                <a:srgbClr val="000000"/>
              </a:solidFill>
              <a:round/>
              <a:headEnd/>
              <a:tailEnd/>
            </a:ln>
          </p:spPr>
          <p:txBody>
            <a:bodyPr/>
            <a:lstStyle/>
            <a:p>
              <a:endParaRPr lang="en-US"/>
            </a:p>
          </p:txBody>
        </p:sp>
        <p:sp>
          <p:nvSpPr>
            <p:cNvPr id="76958" name="Line 424"/>
            <p:cNvSpPr>
              <a:spLocks noChangeShapeType="1"/>
            </p:cNvSpPr>
            <p:nvPr/>
          </p:nvSpPr>
          <p:spPr bwMode="auto">
            <a:xfrm>
              <a:off x="4947" y="3039"/>
              <a:ext cx="6" cy="0"/>
            </a:xfrm>
            <a:prstGeom prst="line">
              <a:avLst/>
            </a:prstGeom>
            <a:noFill/>
            <a:ln w="1588" cap="rnd">
              <a:solidFill>
                <a:srgbClr val="000000"/>
              </a:solidFill>
              <a:round/>
              <a:headEnd/>
              <a:tailEnd/>
            </a:ln>
          </p:spPr>
          <p:txBody>
            <a:bodyPr/>
            <a:lstStyle/>
            <a:p>
              <a:endParaRPr lang="en-US"/>
            </a:p>
          </p:txBody>
        </p:sp>
        <p:sp>
          <p:nvSpPr>
            <p:cNvPr id="76959" name="Freeform 425"/>
            <p:cNvSpPr>
              <a:spLocks/>
            </p:cNvSpPr>
            <p:nvPr/>
          </p:nvSpPr>
          <p:spPr bwMode="auto">
            <a:xfrm>
              <a:off x="4943" y="3038"/>
              <a:ext cx="4" cy="3"/>
            </a:xfrm>
            <a:custGeom>
              <a:avLst/>
              <a:gdLst>
                <a:gd name="T0" fmla="*/ 0 w 249"/>
                <a:gd name="T1" fmla="*/ 25769791 h 250"/>
                <a:gd name="T2" fmla="*/ 34497713 w 249"/>
                <a:gd name="T3" fmla="*/ 0 h 250"/>
                <a:gd name="T4" fmla="*/ 34497713 w 249"/>
                <a:gd name="T5" fmla="*/ 25769791 h 250"/>
                <a:gd name="T6" fmla="*/ 34497713 w 249"/>
                <a:gd name="T7" fmla="*/ 25769791 h 250"/>
                <a:gd name="T8" fmla="*/ 0 w 249"/>
                <a:gd name="T9" fmla="*/ 25769791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p>
          </p:txBody>
        </p:sp>
        <p:sp>
          <p:nvSpPr>
            <p:cNvPr id="76960" name="Freeform 426"/>
            <p:cNvSpPr>
              <a:spLocks/>
            </p:cNvSpPr>
            <p:nvPr/>
          </p:nvSpPr>
          <p:spPr bwMode="auto">
            <a:xfrm>
              <a:off x="4953" y="3038"/>
              <a:ext cx="4" cy="3"/>
            </a:xfrm>
            <a:custGeom>
              <a:avLst/>
              <a:gdLst>
                <a:gd name="T0" fmla="*/ 34359722 w 250"/>
                <a:gd name="T1" fmla="*/ 25769791 h 250"/>
                <a:gd name="T2" fmla="*/ 0 w 250"/>
                <a:gd name="T3" fmla="*/ 25769791 h 250"/>
                <a:gd name="T4" fmla="*/ 0 w 250"/>
                <a:gd name="T5" fmla="*/ 0 h 250"/>
                <a:gd name="T6" fmla="*/ 34359722 w 250"/>
                <a:gd name="T7" fmla="*/ 25769791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250" y="125"/>
                  </a:moveTo>
                  <a:lnTo>
                    <a:pt x="0" y="250"/>
                  </a:lnTo>
                  <a:cubicBezTo>
                    <a:pt x="39" y="171"/>
                    <a:pt x="39" y="79"/>
                    <a:pt x="0" y="0"/>
                  </a:cubicBezTo>
                  <a:lnTo>
                    <a:pt x="250" y="125"/>
                  </a:lnTo>
                  <a:close/>
                </a:path>
              </a:pathLst>
            </a:custGeom>
            <a:solidFill>
              <a:srgbClr val="000000"/>
            </a:solidFill>
            <a:ln w="0">
              <a:solidFill>
                <a:srgbClr val="000000"/>
              </a:solidFill>
              <a:round/>
              <a:headEnd/>
              <a:tailEnd/>
            </a:ln>
          </p:spPr>
          <p:txBody>
            <a:bodyPr/>
            <a:lstStyle/>
            <a:p>
              <a:endParaRPr lang="en-US"/>
            </a:p>
          </p:txBody>
        </p:sp>
        <p:sp>
          <p:nvSpPr>
            <p:cNvPr id="76961" name="Rectangle 427"/>
            <p:cNvSpPr>
              <a:spLocks noChangeArrowheads="1"/>
            </p:cNvSpPr>
            <p:nvPr/>
          </p:nvSpPr>
          <p:spPr bwMode="auto">
            <a:xfrm>
              <a:off x="4986" y="3025"/>
              <a:ext cx="5" cy="9"/>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N</a:t>
              </a:r>
              <a:endParaRPr lang="en-US" sz="1600" b="0">
                <a:latin typeface="Calibri" pitchFamily="34" charset="0"/>
              </a:endParaRPr>
            </a:p>
          </p:txBody>
        </p:sp>
        <p:sp>
          <p:nvSpPr>
            <p:cNvPr id="76962" name="Rectangle 428"/>
            <p:cNvSpPr>
              <a:spLocks noChangeArrowheads="1"/>
            </p:cNvSpPr>
            <p:nvPr/>
          </p:nvSpPr>
          <p:spPr bwMode="auto">
            <a:xfrm>
              <a:off x="4998" y="3025"/>
              <a:ext cx="33" cy="9"/>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etworking </a:t>
              </a:r>
              <a:endParaRPr lang="en-US" sz="1600" b="0">
                <a:latin typeface="Calibri" pitchFamily="34" charset="0"/>
              </a:endParaRPr>
            </a:p>
          </p:txBody>
        </p:sp>
        <p:sp>
          <p:nvSpPr>
            <p:cNvPr id="76963" name="Rectangle 429"/>
            <p:cNvSpPr>
              <a:spLocks noChangeArrowheads="1"/>
            </p:cNvSpPr>
            <p:nvPr/>
          </p:nvSpPr>
          <p:spPr bwMode="auto">
            <a:xfrm>
              <a:off x="4985" y="3038"/>
              <a:ext cx="8" cy="10"/>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&amp; </a:t>
              </a:r>
              <a:endParaRPr lang="en-US" sz="1600" b="0">
                <a:latin typeface="Calibri" pitchFamily="34" charset="0"/>
              </a:endParaRPr>
            </a:p>
          </p:txBody>
        </p:sp>
        <p:sp>
          <p:nvSpPr>
            <p:cNvPr id="76964" name="Rectangle 430"/>
            <p:cNvSpPr>
              <a:spLocks noChangeArrowheads="1"/>
            </p:cNvSpPr>
            <p:nvPr/>
          </p:nvSpPr>
          <p:spPr bwMode="auto">
            <a:xfrm>
              <a:off x="5001" y="3038"/>
              <a:ext cx="30" cy="9"/>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Transport</a:t>
              </a:r>
              <a:endParaRPr lang="en-US" sz="1600" b="0">
                <a:latin typeface="Calibri" pitchFamily="34" charset="0"/>
              </a:endParaRPr>
            </a:p>
          </p:txBody>
        </p:sp>
        <p:sp>
          <p:nvSpPr>
            <p:cNvPr id="76965" name="Rectangle 431"/>
            <p:cNvSpPr>
              <a:spLocks noChangeArrowheads="1"/>
            </p:cNvSpPr>
            <p:nvPr/>
          </p:nvSpPr>
          <p:spPr bwMode="auto">
            <a:xfrm>
              <a:off x="5001" y="3072"/>
              <a:ext cx="21" cy="9"/>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Access </a:t>
              </a:r>
              <a:endParaRPr lang="en-US" sz="1600" b="0">
                <a:latin typeface="Calibri" pitchFamily="34" charset="0"/>
              </a:endParaRPr>
            </a:p>
          </p:txBody>
        </p:sp>
        <p:sp>
          <p:nvSpPr>
            <p:cNvPr id="76966" name="Rectangle 432"/>
            <p:cNvSpPr>
              <a:spLocks noChangeArrowheads="1"/>
            </p:cNvSpPr>
            <p:nvPr/>
          </p:nvSpPr>
          <p:spPr bwMode="auto">
            <a:xfrm>
              <a:off x="4979" y="3085"/>
              <a:ext cx="38" cy="9"/>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Technologies</a:t>
              </a:r>
              <a:endParaRPr lang="en-US" sz="1600" b="0">
                <a:latin typeface="Calibri" pitchFamily="34" charset="0"/>
              </a:endParaRPr>
            </a:p>
          </p:txBody>
        </p:sp>
        <p:sp>
          <p:nvSpPr>
            <p:cNvPr id="76967" name="Rectangle 433"/>
            <p:cNvSpPr>
              <a:spLocks noChangeArrowheads="1"/>
            </p:cNvSpPr>
            <p:nvPr/>
          </p:nvSpPr>
          <p:spPr bwMode="auto">
            <a:xfrm>
              <a:off x="5067" y="3036"/>
              <a:ext cx="6" cy="10"/>
            </a:xfrm>
            <a:prstGeom prst="rect">
              <a:avLst/>
            </a:prstGeom>
            <a:noFill/>
            <a:ln w="9525">
              <a:noFill/>
              <a:miter lim="800000"/>
              <a:headEnd/>
              <a:tailEnd/>
            </a:ln>
          </p:spPr>
          <p:txBody>
            <a:bodyPr wrap="none" lIns="0" tIns="0" rIns="0" bIns="0">
              <a:spAutoFit/>
            </a:bodyPr>
            <a:lstStyle/>
            <a:p>
              <a:r>
                <a:rPr lang="en-US" sz="100" b="0">
                  <a:solidFill>
                    <a:srgbClr val="000000"/>
                  </a:solidFill>
                  <a:latin typeface="Calibri" pitchFamily="34" charset="0"/>
                </a:rPr>
                <a:t>...</a:t>
              </a:r>
              <a:endParaRPr lang="en-US" sz="1600" b="0">
                <a:latin typeface="Calibri" pitchFamily="34" charset="0"/>
              </a:endParaRPr>
            </a:p>
          </p:txBody>
        </p:sp>
        <p:sp>
          <p:nvSpPr>
            <p:cNvPr id="76968" name="Rectangle 434"/>
            <p:cNvSpPr>
              <a:spLocks noChangeArrowheads="1"/>
            </p:cNvSpPr>
            <p:nvPr/>
          </p:nvSpPr>
          <p:spPr bwMode="auto">
            <a:xfrm rot="-5400000">
              <a:off x="4918" y="3075"/>
              <a:ext cx="7" cy="10"/>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M</a:t>
              </a:r>
              <a:endParaRPr lang="en-US" sz="1600" b="0">
                <a:latin typeface="Calibri" pitchFamily="34" charset="0"/>
              </a:endParaRPr>
            </a:p>
          </p:txBody>
        </p:sp>
        <p:sp>
          <p:nvSpPr>
            <p:cNvPr id="76969" name="Rectangle 435"/>
            <p:cNvSpPr>
              <a:spLocks noChangeArrowheads="1"/>
            </p:cNvSpPr>
            <p:nvPr/>
          </p:nvSpPr>
          <p:spPr bwMode="auto">
            <a:xfrm rot="-5400000">
              <a:off x="4920" y="3066"/>
              <a:ext cx="4" cy="9"/>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a</a:t>
              </a:r>
              <a:endParaRPr lang="en-US" sz="1600" b="0">
                <a:latin typeface="Calibri" pitchFamily="34" charset="0"/>
              </a:endParaRPr>
            </a:p>
          </p:txBody>
        </p:sp>
        <p:sp>
          <p:nvSpPr>
            <p:cNvPr id="76970" name="Rectangle 436"/>
            <p:cNvSpPr>
              <a:spLocks noChangeArrowheads="1"/>
            </p:cNvSpPr>
            <p:nvPr/>
          </p:nvSpPr>
          <p:spPr bwMode="auto">
            <a:xfrm rot="-5400000">
              <a:off x="4920" y="3060"/>
              <a:ext cx="4" cy="9"/>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n</a:t>
              </a:r>
              <a:endParaRPr lang="en-US" sz="1600" b="0">
                <a:latin typeface="Calibri" pitchFamily="34" charset="0"/>
              </a:endParaRPr>
            </a:p>
          </p:txBody>
        </p:sp>
        <p:sp>
          <p:nvSpPr>
            <p:cNvPr id="76971" name="Rectangle 437"/>
            <p:cNvSpPr>
              <a:spLocks noChangeArrowheads="1"/>
            </p:cNvSpPr>
            <p:nvPr/>
          </p:nvSpPr>
          <p:spPr bwMode="auto">
            <a:xfrm rot="-5400000">
              <a:off x="4920" y="3054"/>
              <a:ext cx="4" cy="10"/>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a</a:t>
              </a:r>
              <a:endParaRPr lang="en-US" sz="1600" b="0">
                <a:latin typeface="Calibri" pitchFamily="34" charset="0"/>
              </a:endParaRPr>
            </a:p>
          </p:txBody>
        </p:sp>
        <p:sp>
          <p:nvSpPr>
            <p:cNvPr id="76972" name="Rectangle 438"/>
            <p:cNvSpPr>
              <a:spLocks noChangeArrowheads="1"/>
            </p:cNvSpPr>
            <p:nvPr/>
          </p:nvSpPr>
          <p:spPr bwMode="auto">
            <a:xfrm rot="-5400000">
              <a:off x="4921" y="3047"/>
              <a:ext cx="3" cy="9"/>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g</a:t>
              </a:r>
              <a:endParaRPr lang="en-US" sz="1600" b="0">
                <a:latin typeface="Calibri" pitchFamily="34" charset="0"/>
              </a:endParaRPr>
            </a:p>
          </p:txBody>
        </p:sp>
        <p:sp>
          <p:nvSpPr>
            <p:cNvPr id="76973" name="Rectangle 439"/>
            <p:cNvSpPr>
              <a:spLocks noChangeArrowheads="1"/>
            </p:cNvSpPr>
            <p:nvPr/>
          </p:nvSpPr>
          <p:spPr bwMode="auto">
            <a:xfrm rot="-5400000">
              <a:off x="4920" y="3040"/>
              <a:ext cx="4" cy="10"/>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e</a:t>
              </a:r>
              <a:endParaRPr lang="en-US" sz="1600" b="0">
                <a:latin typeface="Calibri" pitchFamily="34" charset="0"/>
              </a:endParaRPr>
            </a:p>
          </p:txBody>
        </p:sp>
        <p:sp>
          <p:nvSpPr>
            <p:cNvPr id="76974" name="Rectangle 440"/>
            <p:cNvSpPr>
              <a:spLocks noChangeArrowheads="1"/>
            </p:cNvSpPr>
            <p:nvPr/>
          </p:nvSpPr>
          <p:spPr bwMode="auto">
            <a:xfrm rot="-5400000">
              <a:off x="4918" y="3033"/>
              <a:ext cx="7" cy="10"/>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m</a:t>
              </a:r>
              <a:endParaRPr lang="en-US" sz="1600" b="0">
                <a:latin typeface="Calibri" pitchFamily="34" charset="0"/>
              </a:endParaRPr>
            </a:p>
          </p:txBody>
        </p:sp>
        <p:sp>
          <p:nvSpPr>
            <p:cNvPr id="76975" name="Rectangle 441"/>
            <p:cNvSpPr>
              <a:spLocks noChangeArrowheads="1"/>
            </p:cNvSpPr>
            <p:nvPr/>
          </p:nvSpPr>
          <p:spPr bwMode="auto">
            <a:xfrm rot="-5400000">
              <a:off x="4920" y="3023"/>
              <a:ext cx="4" cy="10"/>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e</a:t>
              </a:r>
              <a:endParaRPr lang="en-US" sz="1600" b="0">
                <a:latin typeface="Calibri" pitchFamily="34" charset="0"/>
              </a:endParaRPr>
            </a:p>
          </p:txBody>
        </p:sp>
        <p:sp>
          <p:nvSpPr>
            <p:cNvPr id="76976" name="Rectangle 442"/>
            <p:cNvSpPr>
              <a:spLocks noChangeArrowheads="1"/>
            </p:cNvSpPr>
            <p:nvPr/>
          </p:nvSpPr>
          <p:spPr bwMode="auto">
            <a:xfrm rot="-5400000">
              <a:off x="4920" y="3020"/>
              <a:ext cx="3" cy="9"/>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n</a:t>
              </a:r>
              <a:endParaRPr lang="en-US" sz="1600" b="0">
                <a:latin typeface="Calibri" pitchFamily="34" charset="0"/>
              </a:endParaRPr>
            </a:p>
          </p:txBody>
        </p:sp>
        <p:sp>
          <p:nvSpPr>
            <p:cNvPr id="76977" name="Rectangle 443"/>
            <p:cNvSpPr>
              <a:spLocks noChangeArrowheads="1"/>
            </p:cNvSpPr>
            <p:nvPr/>
          </p:nvSpPr>
          <p:spPr bwMode="auto">
            <a:xfrm rot="-5400000">
              <a:off x="4920" y="3012"/>
              <a:ext cx="3" cy="10"/>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t</a:t>
              </a:r>
              <a:endParaRPr lang="en-US" sz="1600" b="0">
                <a:latin typeface="Calibri" pitchFamily="34" charset="0"/>
              </a:endParaRPr>
            </a:p>
          </p:txBody>
        </p:sp>
        <p:sp>
          <p:nvSpPr>
            <p:cNvPr id="76978" name="Rectangle 444"/>
            <p:cNvSpPr>
              <a:spLocks noChangeArrowheads="1"/>
            </p:cNvSpPr>
            <p:nvPr/>
          </p:nvSpPr>
          <p:spPr bwMode="auto">
            <a:xfrm>
              <a:off x="4961" y="3092"/>
              <a:ext cx="26" cy="9"/>
            </a:xfrm>
            <a:prstGeom prst="rect">
              <a:avLst/>
            </a:prstGeom>
            <a:noFill/>
            <a:ln w="9525">
              <a:noFill/>
              <a:miter lim="800000"/>
              <a:headEnd/>
              <a:tailEnd/>
            </a:ln>
          </p:spPr>
          <p:txBody>
            <a:bodyPr wrap="none" lIns="0" tIns="0" rIns="0" bIns="0">
              <a:spAutoFit/>
            </a:bodyPr>
            <a:lstStyle/>
            <a:p>
              <a:r>
                <a:rPr lang="en-US" sz="100">
                  <a:solidFill>
                    <a:srgbClr val="000000"/>
                  </a:solidFill>
                  <a:latin typeface="Calibri" pitchFamily="34" charset="0"/>
                </a:rPr>
                <a:t>Ethernet</a:t>
              </a:r>
              <a:endParaRPr lang="en-US" sz="1600" b="0">
                <a:latin typeface="Calibri" pitchFamily="34" charset="0"/>
              </a:endParaRPr>
            </a:p>
          </p:txBody>
        </p:sp>
        <p:sp>
          <p:nvSpPr>
            <p:cNvPr id="76979" name="Rectangle 445"/>
            <p:cNvSpPr>
              <a:spLocks noChangeArrowheads="1"/>
            </p:cNvSpPr>
            <p:nvPr/>
          </p:nvSpPr>
          <p:spPr bwMode="auto">
            <a:xfrm>
              <a:off x="5115" y="3000"/>
              <a:ext cx="37" cy="108"/>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6980" name="Rectangle 446"/>
            <p:cNvSpPr>
              <a:spLocks noChangeArrowheads="1"/>
            </p:cNvSpPr>
            <p:nvPr/>
          </p:nvSpPr>
          <p:spPr bwMode="auto">
            <a:xfrm>
              <a:off x="5115" y="3000"/>
              <a:ext cx="37" cy="108"/>
            </a:xfrm>
            <a:prstGeom prst="rect">
              <a:avLst/>
            </a:prstGeom>
            <a:noFill/>
            <a:ln w="0" cap="rnd">
              <a:solidFill>
                <a:srgbClr val="000000"/>
              </a:solidFill>
              <a:round/>
              <a:headEnd/>
              <a:tailEnd/>
            </a:ln>
          </p:spPr>
          <p:txBody>
            <a:bodyPr/>
            <a:lstStyle/>
            <a:p>
              <a:endParaRPr lang="nb-NO" sz="1600" b="0">
                <a:latin typeface="Calibri" pitchFamily="34" charset="0"/>
              </a:endParaRPr>
            </a:p>
          </p:txBody>
        </p:sp>
        <p:sp>
          <p:nvSpPr>
            <p:cNvPr id="76981" name="Rectangle 447"/>
            <p:cNvSpPr>
              <a:spLocks noChangeArrowheads="1"/>
            </p:cNvSpPr>
            <p:nvPr/>
          </p:nvSpPr>
          <p:spPr bwMode="auto">
            <a:xfrm rot="-5400000">
              <a:off x="5129" y="3065"/>
              <a:ext cx="4" cy="10"/>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S</a:t>
              </a:r>
              <a:endParaRPr lang="en-US" sz="1600" b="0">
                <a:latin typeface="Calibri" pitchFamily="34" charset="0"/>
              </a:endParaRPr>
            </a:p>
          </p:txBody>
        </p:sp>
        <p:sp>
          <p:nvSpPr>
            <p:cNvPr id="76982" name="Rectangle 448"/>
            <p:cNvSpPr>
              <a:spLocks noChangeArrowheads="1"/>
            </p:cNvSpPr>
            <p:nvPr/>
          </p:nvSpPr>
          <p:spPr bwMode="auto">
            <a:xfrm rot="-5400000">
              <a:off x="5129" y="3057"/>
              <a:ext cx="4" cy="10"/>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e</a:t>
              </a:r>
              <a:endParaRPr lang="en-US" sz="1600" b="0">
                <a:latin typeface="Calibri" pitchFamily="34" charset="0"/>
              </a:endParaRPr>
            </a:p>
          </p:txBody>
        </p:sp>
        <p:sp>
          <p:nvSpPr>
            <p:cNvPr id="76983" name="Rectangle 449"/>
            <p:cNvSpPr>
              <a:spLocks noChangeArrowheads="1"/>
            </p:cNvSpPr>
            <p:nvPr/>
          </p:nvSpPr>
          <p:spPr bwMode="auto">
            <a:xfrm rot="-5400000">
              <a:off x="5131" y="3052"/>
              <a:ext cx="2" cy="9"/>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c</a:t>
              </a:r>
              <a:endParaRPr lang="en-US" sz="1600" b="0">
                <a:latin typeface="Calibri" pitchFamily="34" charset="0"/>
              </a:endParaRPr>
            </a:p>
          </p:txBody>
        </p:sp>
        <p:sp>
          <p:nvSpPr>
            <p:cNvPr id="76984" name="Rectangle 450"/>
            <p:cNvSpPr>
              <a:spLocks noChangeArrowheads="1"/>
            </p:cNvSpPr>
            <p:nvPr/>
          </p:nvSpPr>
          <p:spPr bwMode="auto">
            <a:xfrm rot="-5400000">
              <a:off x="5130" y="3046"/>
              <a:ext cx="3" cy="9"/>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u</a:t>
              </a:r>
              <a:endParaRPr lang="en-US" sz="1600" b="0">
                <a:latin typeface="Calibri" pitchFamily="34" charset="0"/>
              </a:endParaRPr>
            </a:p>
          </p:txBody>
        </p:sp>
        <p:sp>
          <p:nvSpPr>
            <p:cNvPr id="76985" name="Rectangle 451"/>
            <p:cNvSpPr>
              <a:spLocks noChangeArrowheads="1"/>
            </p:cNvSpPr>
            <p:nvPr/>
          </p:nvSpPr>
          <p:spPr bwMode="auto">
            <a:xfrm rot="-5400000">
              <a:off x="5128" y="3041"/>
              <a:ext cx="3" cy="10"/>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r</a:t>
              </a:r>
              <a:endParaRPr lang="en-US" sz="1600" b="0">
                <a:latin typeface="Calibri" pitchFamily="34" charset="0"/>
              </a:endParaRPr>
            </a:p>
          </p:txBody>
        </p:sp>
        <p:sp>
          <p:nvSpPr>
            <p:cNvPr id="76986" name="Rectangle 452"/>
            <p:cNvSpPr>
              <a:spLocks noChangeArrowheads="1"/>
            </p:cNvSpPr>
            <p:nvPr/>
          </p:nvSpPr>
          <p:spPr bwMode="auto">
            <a:xfrm rot="-5400000">
              <a:off x="5130" y="3037"/>
              <a:ext cx="2" cy="10"/>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i</a:t>
              </a:r>
              <a:endParaRPr lang="en-US" sz="1600" b="0">
                <a:latin typeface="Calibri" pitchFamily="34" charset="0"/>
              </a:endParaRPr>
            </a:p>
          </p:txBody>
        </p:sp>
        <p:sp>
          <p:nvSpPr>
            <p:cNvPr id="76987" name="Rectangle 453"/>
            <p:cNvSpPr>
              <a:spLocks noChangeArrowheads="1"/>
            </p:cNvSpPr>
            <p:nvPr/>
          </p:nvSpPr>
          <p:spPr bwMode="auto">
            <a:xfrm rot="-5400000">
              <a:off x="5128" y="3033"/>
              <a:ext cx="3" cy="10"/>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t</a:t>
              </a:r>
              <a:endParaRPr lang="en-US" sz="1600" b="0">
                <a:latin typeface="Calibri" pitchFamily="34" charset="0"/>
              </a:endParaRPr>
            </a:p>
          </p:txBody>
        </p:sp>
        <p:sp>
          <p:nvSpPr>
            <p:cNvPr id="76988" name="Rectangle 454"/>
            <p:cNvSpPr>
              <a:spLocks noChangeArrowheads="1"/>
            </p:cNvSpPr>
            <p:nvPr/>
          </p:nvSpPr>
          <p:spPr bwMode="auto">
            <a:xfrm rot="-5400000">
              <a:off x="5129" y="3027"/>
              <a:ext cx="4" cy="10"/>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y</a:t>
              </a:r>
              <a:endParaRPr lang="en-US" sz="1600" b="0">
                <a:latin typeface="Calibri" pitchFamily="34" charset="0"/>
              </a:endParaRPr>
            </a:p>
          </p:txBody>
        </p:sp>
        <p:sp>
          <p:nvSpPr>
            <p:cNvPr id="76989" name="Line 455"/>
            <p:cNvSpPr>
              <a:spLocks noChangeShapeType="1"/>
            </p:cNvSpPr>
            <p:nvPr/>
          </p:nvSpPr>
          <p:spPr bwMode="auto">
            <a:xfrm>
              <a:off x="5102" y="3093"/>
              <a:ext cx="6" cy="0"/>
            </a:xfrm>
            <a:prstGeom prst="line">
              <a:avLst/>
            </a:prstGeom>
            <a:noFill/>
            <a:ln w="1588" cap="rnd">
              <a:solidFill>
                <a:srgbClr val="000000"/>
              </a:solidFill>
              <a:round/>
              <a:headEnd/>
              <a:tailEnd/>
            </a:ln>
          </p:spPr>
          <p:txBody>
            <a:bodyPr/>
            <a:lstStyle/>
            <a:p>
              <a:endParaRPr lang="en-US"/>
            </a:p>
          </p:txBody>
        </p:sp>
        <p:sp>
          <p:nvSpPr>
            <p:cNvPr id="76990" name="Freeform 456"/>
            <p:cNvSpPr>
              <a:spLocks/>
            </p:cNvSpPr>
            <p:nvPr/>
          </p:nvSpPr>
          <p:spPr bwMode="auto">
            <a:xfrm>
              <a:off x="5098" y="3092"/>
              <a:ext cx="5" cy="3"/>
            </a:xfrm>
            <a:custGeom>
              <a:avLst/>
              <a:gdLst>
                <a:gd name="T0" fmla="*/ 0 w 249"/>
                <a:gd name="T1" fmla="*/ 25873284 h 249"/>
                <a:gd name="T2" fmla="*/ 43122141 w 249"/>
                <a:gd name="T3" fmla="*/ 0 h 249"/>
                <a:gd name="T4" fmla="*/ 43122141 w 249"/>
                <a:gd name="T5" fmla="*/ 25873284 h 249"/>
                <a:gd name="T6" fmla="*/ 0 w 249"/>
                <a:gd name="T7" fmla="*/ 25873284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p>
          </p:txBody>
        </p:sp>
        <p:sp>
          <p:nvSpPr>
            <p:cNvPr id="76991" name="Freeform 457"/>
            <p:cNvSpPr>
              <a:spLocks/>
            </p:cNvSpPr>
            <p:nvPr/>
          </p:nvSpPr>
          <p:spPr bwMode="auto">
            <a:xfrm>
              <a:off x="5106" y="3092"/>
              <a:ext cx="5" cy="3"/>
            </a:xfrm>
            <a:custGeom>
              <a:avLst/>
              <a:gdLst>
                <a:gd name="T0" fmla="*/ 43122141 w 249"/>
                <a:gd name="T1" fmla="*/ 25873284 h 249"/>
                <a:gd name="T2" fmla="*/ 0 w 249"/>
                <a:gd name="T3" fmla="*/ 25873284 h 249"/>
                <a:gd name="T4" fmla="*/ 0 w 249"/>
                <a:gd name="T5" fmla="*/ 0 h 249"/>
                <a:gd name="T6" fmla="*/ 43122141 w 249"/>
                <a:gd name="T7" fmla="*/ 25873284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p>
          </p:txBody>
        </p:sp>
        <p:sp>
          <p:nvSpPr>
            <p:cNvPr id="76992" name="Line 458"/>
            <p:cNvSpPr>
              <a:spLocks noChangeShapeType="1"/>
            </p:cNvSpPr>
            <p:nvPr/>
          </p:nvSpPr>
          <p:spPr bwMode="auto">
            <a:xfrm>
              <a:off x="5102" y="3039"/>
              <a:ext cx="6" cy="0"/>
            </a:xfrm>
            <a:prstGeom prst="line">
              <a:avLst/>
            </a:prstGeom>
            <a:noFill/>
            <a:ln w="1588" cap="rnd">
              <a:solidFill>
                <a:srgbClr val="000000"/>
              </a:solidFill>
              <a:round/>
              <a:headEnd/>
              <a:tailEnd/>
            </a:ln>
          </p:spPr>
          <p:txBody>
            <a:bodyPr/>
            <a:lstStyle/>
            <a:p>
              <a:endParaRPr lang="en-US"/>
            </a:p>
          </p:txBody>
        </p:sp>
        <p:sp>
          <p:nvSpPr>
            <p:cNvPr id="76993" name="Freeform 459"/>
            <p:cNvSpPr>
              <a:spLocks/>
            </p:cNvSpPr>
            <p:nvPr/>
          </p:nvSpPr>
          <p:spPr bwMode="auto">
            <a:xfrm>
              <a:off x="5098" y="3038"/>
              <a:ext cx="5" cy="3"/>
            </a:xfrm>
            <a:custGeom>
              <a:avLst/>
              <a:gdLst>
                <a:gd name="T0" fmla="*/ 0 w 249"/>
                <a:gd name="T1" fmla="*/ 25769791 h 250"/>
                <a:gd name="T2" fmla="*/ 43122141 w 249"/>
                <a:gd name="T3" fmla="*/ 0 h 250"/>
                <a:gd name="T4" fmla="*/ 43122141 w 249"/>
                <a:gd name="T5" fmla="*/ 25769791 h 250"/>
                <a:gd name="T6" fmla="*/ 0 w 249"/>
                <a:gd name="T7" fmla="*/ 25769791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p>
          </p:txBody>
        </p:sp>
        <p:sp>
          <p:nvSpPr>
            <p:cNvPr id="76994" name="Freeform 460"/>
            <p:cNvSpPr>
              <a:spLocks/>
            </p:cNvSpPr>
            <p:nvPr/>
          </p:nvSpPr>
          <p:spPr bwMode="auto">
            <a:xfrm>
              <a:off x="5106" y="3038"/>
              <a:ext cx="5" cy="3"/>
            </a:xfrm>
            <a:custGeom>
              <a:avLst/>
              <a:gdLst>
                <a:gd name="T0" fmla="*/ 43122141 w 249"/>
                <a:gd name="T1" fmla="*/ 25769791 h 250"/>
                <a:gd name="T2" fmla="*/ 0 w 249"/>
                <a:gd name="T3" fmla="*/ 25769791 h 250"/>
                <a:gd name="T4" fmla="*/ 0 w 249"/>
                <a:gd name="T5" fmla="*/ 0 h 250"/>
                <a:gd name="T6" fmla="*/ 43122141 w 249"/>
                <a:gd name="T7" fmla="*/ 25769791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249" y="125"/>
                  </a:moveTo>
                  <a:lnTo>
                    <a:pt x="0" y="250"/>
                  </a:lnTo>
                  <a:cubicBezTo>
                    <a:pt x="39" y="171"/>
                    <a:pt x="39" y="79"/>
                    <a:pt x="0" y="0"/>
                  </a:cubicBezTo>
                  <a:lnTo>
                    <a:pt x="249" y="125"/>
                  </a:lnTo>
                  <a:close/>
                </a:path>
              </a:pathLst>
            </a:custGeom>
            <a:solidFill>
              <a:srgbClr val="000000"/>
            </a:solidFill>
            <a:ln w="0">
              <a:solidFill>
                <a:srgbClr val="000000"/>
              </a:solidFill>
              <a:round/>
              <a:headEnd/>
              <a:tailEnd/>
            </a:ln>
          </p:spPr>
          <p:txBody>
            <a:bodyPr/>
            <a:lstStyle/>
            <a:p>
              <a:endParaRPr lang="en-US"/>
            </a:p>
          </p:txBody>
        </p:sp>
        <p:sp>
          <p:nvSpPr>
            <p:cNvPr id="76995" name="Line 461"/>
            <p:cNvSpPr>
              <a:spLocks noChangeShapeType="1"/>
            </p:cNvSpPr>
            <p:nvPr/>
          </p:nvSpPr>
          <p:spPr bwMode="auto">
            <a:xfrm>
              <a:off x="5028" y="3060"/>
              <a:ext cx="0" cy="12"/>
            </a:xfrm>
            <a:prstGeom prst="line">
              <a:avLst/>
            </a:prstGeom>
            <a:noFill/>
            <a:ln w="1588" cap="rnd">
              <a:solidFill>
                <a:srgbClr val="000000"/>
              </a:solidFill>
              <a:round/>
              <a:headEnd/>
              <a:tailEnd/>
            </a:ln>
          </p:spPr>
          <p:txBody>
            <a:bodyPr/>
            <a:lstStyle/>
            <a:p>
              <a:endParaRPr lang="en-US"/>
            </a:p>
          </p:txBody>
        </p:sp>
        <p:sp>
          <p:nvSpPr>
            <p:cNvPr id="76996" name="Freeform 462"/>
            <p:cNvSpPr>
              <a:spLocks/>
            </p:cNvSpPr>
            <p:nvPr/>
          </p:nvSpPr>
          <p:spPr bwMode="auto">
            <a:xfrm>
              <a:off x="5026" y="3057"/>
              <a:ext cx="4" cy="4"/>
            </a:xfrm>
            <a:custGeom>
              <a:avLst/>
              <a:gdLst>
                <a:gd name="T0" fmla="*/ 34497713 w 249"/>
                <a:gd name="T1" fmla="*/ 0 h 250"/>
                <a:gd name="T2" fmla="*/ 34497713 w 249"/>
                <a:gd name="T3" fmla="*/ 34359722 h 250"/>
                <a:gd name="T4" fmla="*/ 0 w 249"/>
                <a:gd name="T5" fmla="*/ 34359722 h 250"/>
                <a:gd name="T6" fmla="*/ 34497713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125" y="0"/>
                  </a:moveTo>
                  <a:lnTo>
                    <a:pt x="249" y="250"/>
                  </a:lnTo>
                  <a:cubicBezTo>
                    <a:pt x="171" y="211"/>
                    <a:pt x="78" y="211"/>
                    <a:pt x="0" y="250"/>
                  </a:cubicBezTo>
                  <a:lnTo>
                    <a:pt x="125" y="0"/>
                  </a:lnTo>
                  <a:close/>
                </a:path>
              </a:pathLst>
            </a:custGeom>
            <a:solidFill>
              <a:srgbClr val="000000"/>
            </a:solidFill>
            <a:ln w="0">
              <a:solidFill>
                <a:srgbClr val="000000"/>
              </a:solidFill>
              <a:round/>
              <a:headEnd/>
              <a:tailEnd/>
            </a:ln>
          </p:spPr>
          <p:txBody>
            <a:bodyPr/>
            <a:lstStyle/>
            <a:p>
              <a:endParaRPr lang="en-US"/>
            </a:p>
          </p:txBody>
        </p:sp>
        <p:sp>
          <p:nvSpPr>
            <p:cNvPr id="76997" name="Freeform 463"/>
            <p:cNvSpPr>
              <a:spLocks/>
            </p:cNvSpPr>
            <p:nvPr/>
          </p:nvSpPr>
          <p:spPr bwMode="auto">
            <a:xfrm>
              <a:off x="5026" y="3071"/>
              <a:ext cx="4" cy="3"/>
            </a:xfrm>
            <a:custGeom>
              <a:avLst/>
              <a:gdLst>
                <a:gd name="T0" fmla="*/ 34497713 w 249"/>
                <a:gd name="T1" fmla="*/ 25769791 h 250"/>
                <a:gd name="T2" fmla="*/ 0 w 249"/>
                <a:gd name="T3" fmla="*/ 0 h 250"/>
                <a:gd name="T4" fmla="*/ 34497713 w 249"/>
                <a:gd name="T5" fmla="*/ 0 h 250"/>
                <a:gd name="T6" fmla="*/ 34497713 w 249"/>
                <a:gd name="T7" fmla="*/ 0 h 250"/>
                <a:gd name="T8" fmla="*/ 34497713 w 249"/>
                <a:gd name="T9" fmla="*/ 25769791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125" y="250"/>
                  </a:moveTo>
                  <a:lnTo>
                    <a:pt x="0" y="0"/>
                  </a:lnTo>
                  <a:cubicBezTo>
                    <a:pt x="78" y="40"/>
                    <a:pt x="171" y="40"/>
                    <a:pt x="249" y="0"/>
                  </a:cubicBezTo>
                  <a:lnTo>
                    <a:pt x="125" y="250"/>
                  </a:lnTo>
                  <a:close/>
                </a:path>
              </a:pathLst>
            </a:custGeom>
            <a:solidFill>
              <a:srgbClr val="000000"/>
            </a:solidFill>
            <a:ln w="0">
              <a:solidFill>
                <a:srgbClr val="000000"/>
              </a:solidFill>
              <a:round/>
              <a:headEnd/>
              <a:tailEnd/>
            </a:ln>
          </p:spPr>
          <p:txBody>
            <a:bodyPr/>
            <a:lstStyle/>
            <a:p>
              <a:endParaRPr lang="en-US"/>
            </a:p>
          </p:txBody>
        </p:sp>
        <p:sp>
          <p:nvSpPr>
            <p:cNvPr id="76998" name="Rectangle 464"/>
            <p:cNvSpPr>
              <a:spLocks noChangeArrowheads="1"/>
            </p:cNvSpPr>
            <p:nvPr/>
          </p:nvSpPr>
          <p:spPr bwMode="auto">
            <a:xfrm>
              <a:off x="5045" y="3095"/>
              <a:ext cx="9" cy="9"/>
            </a:xfrm>
            <a:prstGeom prst="rect">
              <a:avLst/>
            </a:prstGeom>
            <a:noFill/>
            <a:ln w="9525">
              <a:noFill/>
              <a:miter lim="800000"/>
              <a:headEnd/>
              <a:tailEnd/>
            </a:ln>
          </p:spPr>
          <p:txBody>
            <a:bodyPr wrap="none" lIns="0" tIns="0" rIns="0" bIns="0">
              <a:spAutoFit/>
            </a:bodyPr>
            <a:lstStyle/>
            <a:p>
              <a:r>
                <a:rPr lang="en-US" sz="100">
                  <a:solidFill>
                    <a:srgbClr val="000000"/>
                  </a:solidFill>
                  <a:latin typeface="Calibri" pitchFamily="34" charset="0"/>
                </a:rPr>
                <a:t>IPv</a:t>
              </a:r>
              <a:endParaRPr lang="en-US" sz="1600" b="0">
                <a:latin typeface="Calibri" pitchFamily="34" charset="0"/>
              </a:endParaRPr>
            </a:p>
          </p:txBody>
        </p:sp>
        <p:sp>
          <p:nvSpPr>
            <p:cNvPr id="76999" name="Rectangle 465"/>
            <p:cNvSpPr>
              <a:spLocks noChangeArrowheads="1"/>
            </p:cNvSpPr>
            <p:nvPr/>
          </p:nvSpPr>
          <p:spPr bwMode="auto">
            <a:xfrm>
              <a:off x="5067" y="3095"/>
              <a:ext cx="4" cy="9"/>
            </a:xfrm>
            <a:prstGeom prst="rect">
              <a:avLst/>
            </a:prstGeom>
            <a:noFill/>
            <a:ln w="9525">
              <a:noFill/>
              <a:miter lim="800000"/>
              <a:headEnd/>
              <a:tailEnd/>
            </a:ln>
          </p:spPr>
          <p:txBody>
            <a:bodyPr wrap="none" lIns="0" tIns="0" rIns="0" bIns="0">
              <a:spAutoFit/>
            </a:bodyPr>
            <a:lstStyle/>
            <a:p>
              <a:r>
                <a:rPr lang="en-US" sz="100">
                  <a:solidFill>
                    <a:srgbClr val="000000"/>
                  </a:solidFill>
                  <a:latin typeface="Calibri" pitchFamily="34" charset="0"/>
                </a:rPr>
                <a:t>6</a:t>
              </a:r>
              <a:endParaRPr lang="en-US" sz="1600" b="0">
                <a:latin typeface="Calibri" pitchFamily="34" charset="0"/>
              </a:endParaRPr>
            </a:p>
          </p:txBody>
        </p:sp>
        <p:sp>
          <p:nvSpPr>
            <p:cNvPr id="77000" name="Rectangle 468"/>
            <p:cNvSpPr>
              <a:spLocks noChangeArrowheads="1"/>
            </p:cNvSpPr>
            <p:nvPr/>
          </p:nvSpPr>
          <p:spPr bwMode="auto">
            <a:xfrm>
              <a:off x="3893" y="2918"/>
              <a:ext cx="268" cy="201"/>
            </a:xfrm>
            <a:prstGeom prst="rect">
              <a:avLst/>
            </a:prstGeom>
            <a:solidFill>
              <a:srgbClr val="FFFFFF"/>
            </a:solidFill>
            <a:ln w="9525">
              <a:noFill/>
              <a:miter lim="800000"/>
              <a:headEnd/>
              <a:tailEnd/>
            </a:ln>
          </p:spPr>
          <p:txBody>
            <a:bodyPr/>
            <a:lstStyle/>
            <a:p>
              <a:endParaRPr lang="nb-NO" sz="1600" b="0">
                <a:latin typeface="Calibri" pitchFamily="34" charset="0"/>
              </a:endParaRPr>
            </a:p>
          </p:txBody>
        </p:sp>
        <p:sp>
          <p:nvSpPr>
            <p:cNvPr id="77001" name="Rectangle 469"/>
            <p:cNvSpPr>
              <a:spLocks noChangeArrowheads="1"/>
            </p:cNvSpPr>
            <p:nvPr/>
          </p:nvSpPr>
          <p:spPr bwMode="auto">
            <a:xfrm>
              <a:off x="3893" y="2918"/>
              <a:ext cx="268" cy="201"/>
            </a:xfrm>
            <a:prstGeom prst="rect">
              <a:avLst/>
            </a:prstGeom>
            <a:noFill/>
            <a:ln w="3175" cap="rnd">
              <a:solidFill>
                <a:srgbClr val="000000"/>
              </a:solidFill>
              <a:round/>
              <a:headEnd/>
              <a:tailEnd/>
            </a:ln>
          </p:spPr>
          <p:txBody>
            <a:bodyPr/>
            <a:lstStyle/>
            <a:p>
              <a:endParaRPr lang="nb-NO" sz="1600" b="0">
                <a:latin typeface="Calibri" pitchFamily="34" charset="0"/>
              </a:endParaRPr>
            </a:p>
          </p:txBody>
        </p:sp>
        <p:sp>
          <p:nvSpPr>
            <p:cNvPr id="77002" name="Rectangle 470"/>
            <p:cNvSpPr>
              <a:spLocks noChangeArrowheads="1"/>
            </p:cNvSpPr>
            <p:nvPr/>
          </p:nvSpPr>
          <p:spPr bwMode="auto">
            <a:xfrm>
              <a:off x="3963" y="3072"/>
              <a:ext cx="132" cy="35"/>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7003" name="Rectangle 471"/>
            <p:cNvSpPr>
              <a:spLocks noChangeArrowheads="1"/>
            </p:cNvSpPr>
            <p:nvPr/>
          </p:nvSpPr>
          <p:spPr bwMode="auto">
            <a:xfrm>
              <a:off x="3963" y="3072"/>
              <a:ext cx="132" cy="35"/>
            </a:xfrm>
            <a:prstGeom prst="rect">
              <a:avLst/>
            </a:prstGeom>
            <a:noFill/>
            <a:ln w="0" cap="rnd">
              <a:solidFill>
                <a:srgbClr val="000000"/>
              </a:solidFill>
              <a:round/>
              <a:headEnd/>
              <a:tailEnd/>
            </a:ln>
          </p:spPr>
          <p:txBody>
            <a:bodyPr/>
            <a:lstStyle/>
            <a:p>
              <a:endParaRPr lang="nb-NO" sz="1600" b="0">
                <a:latin typeface="Calibri" pitchFamily="34" charset="0"/>
              </a:endParaRPr>
            </a:p>
          </p:txBody>
        </p:sp>
        <p:sp>
          <p:nvSpPr>
            <p:cNvPr id="77004" name="Rectangle 472"/>
            <p:cNvSpPr>
              <a:spLocks noChangeArrowheads="1"/>
            </p:cNvSpPr>
            <p:nvPr/>
          </p:nvSpPr>
          <p:spPr bwMode="auto">
            <a:xfrm>
              <a:off x="3963" y="3024"/>
              <a:ext cx="132" cy="32"/>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7005" name="Rectangle 473"/>
            <p:cNvSpPr>
              <a:spLocks noChangeArrowheads="1"/>
            </p:cNvSpPr>
            <p:nvPr/>
          </p:nvSpPr>
          <p:spPr bwMode="auto">
            <a:xfrm>
              <a:off x="3963" y="3024"/>
              <a:ext cx="132" cy="32"/>
            </a:xfrm>
            <a:prstGeom prst="rect">
              <a:avLst/>
            </a:prstGeom>
            <a:noFill/>
            <a:ln w="0" cap="rnd">
              <a:solidFill>
                <a:srgbClr val="000000"/>
              </a:solidFill>
              <a:round/>
              <a:headEnd/>
              <a:tailEnd/>
            </a:ln>
          </p:spPr>
          <p:txBody>
            <a:bodyPr/>
            <a:lstStyle/>
            <a:p>
              <a:endParaRPr lang="nb-NO" sz="1600" b="0">
                <a:latin typeface="Calibri" pitchFamily="34" charset="0"/>
              </a:endParaRPr>
            </a:p>
          </p:txBody>
        </p:sp>
        <p:sp>
          <p:nvSpPr>
            <p:cNvPr id="77006" name="Rectangle 474"/>
            <p:cNvSpPr>
              <a:spLocks noChangeArrowheads="1"/>
            </p:cNvSpPr>
            <p:nvPr/>
          </p:nvSpPr>
          <p:spPr bwMode="auto">
            <a:xfrm>
              <a:off x="3905" y="2935"/>
              <a:ext cx="37" cy="172"/>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7007" name="Rectangle 475"/>
            <p:cNvSpPr>
              <a:spLocks noChangeArrowheads="1"/>
            </p:cNvSpPr>
            <p:nvPr/>
          </p:nvSpPr>
          <p:spPr bwMode="auto">
            <a:xfrm>
              <a:off x="3905" y="2935"/>
              <a:ext cx="37" cy="172"/>
            </a:xfrm>
            <a:prstGeom prst="rect">
              <a:avLst/>
            </a:prstGeom>
            <a:noFill/>
            <a:ln w="0" cap="rnd">
              <a:solidFill>
                <a:srgbClr val="000000"/>
              </a:solidFill>
              <a:round/>
              <a:headEnd/>
              <a:tailEnd/>
            </a:ln>
          </p:spPr>
          <p:txBody>
            <a:bodyPr/>
            <a:lstStyle/>
            <a:p>
              <a:endParaRPr lang="nb-NO" sz="1600" b="0">
                <a:latin typeface="Calibri" pitchFamily="34" charset="0"/>
              </a:endParaRPr>
            </a:p>
          </p:txBody>
        </p:sp>
        <p:sp>
          <p:nvSpPr>
            <p:cNvPr id="77008" name="Rectangle 476"/>
            <p:cNvSpPr>
              <a:spLocks noChangeArrowheads="1"/>
            </p:cNvSpPr>
            <p:nvPr/>
          </p:nvSpPr>
          <p:spPr bwMode="auto">
            <a:xfrm>
              <a:off x="3963" y="2981"/>
              <a:ext cx="132" cy="25"/>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7009" name="Rectangle 477"/>
            <p:cNvSpPr>
              <a:spLocks noChangeArrowheads="1"/>
            </p:cNvSpPr>
            <p:nvPr/>
          </p:nvSpPr>
          <p:spPr bwMode="auto">
            <a:xfrm>
              <a:off x="3963" y="2981"/>
              <a:ext cx="132" cy="25"/>
            </a:xfrm>
            <a:prstGeom prst="rect">
              <a:avLst/>
            </a:prstGeom>
            <a:noFill/>
            <a:ln w="0" cap="rnd">
              <a:solidFill>
                <a:srgbClr val="000000"/>
              </a:solidFill>
              <a:round/>
              <a:headEnd/>
              <a:tailEnd/>
            </a:ln>
          </p:spPr>
          <p:txBody>
            <a:bodyPr/>
            <a:lstStyle/>
            <a:p>
              <a:endParaRPr lang="nb-NO" sz="1600" b="0">
                <a:latin typeface="Calibri" pitchFamily="34" charset="0"/>
              </a:endParaRPr>
            </a:p>
          </p:txBody>
        </p:sp>
        <p:sp>
          <p:nvSpPr>
            <p:cNvPr id="77010" name="Rectangle 478"/>
            <p:cNvSpPr>
              <a:spLocks noChangeArrowheads="1"/>
            </p:cNvSpPr>
            <p:nvPr/>
          </p:nvSpPr>
          <p:spPr bwMode="auto">
            <a:xfrm>
              <a:off x="3997" y="2986"/>
              <a:ext cx="27" cy="9"/>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Facilities</a:t>
              </a:r>
              <a:endParaRPr lang="en-US" sz="1600" b="0">
                <a:latin typeface="Calibri" pitchFamily="34" charset="0"/>
              </a:endParaRPr>
            </a:p>
          </p:txBody>
        </p:sp>
        <p:sp>
          <p:nvSpPr>
            <p:cNvPr id="77011" name="Line 479"/>
            <p:cNvSpPr>
              <a:spLocks noChangeShapeType="1"/>
            </p:cNvSpPr>
            <p:nvPr/>
          </p:nvSpPr>
          <p:spPr bwMode="auto">
            <a:xfrm>
              <a:off x="3949" y="3092"/>
              <a:ext cx="7" cy="0"/>
            </a:xfrm>
            <a:prstGeom prst="line">
              <a:avLst/>
            </a:prstGeom>
            <a:noFill/>
            <a:ln w="1588" cap="rnd">
              <a:solidFill>
                <a:srgbClr val="000000"/>
              </a:solidFill>
              <a:round/>
              <a:headEnd/>
              <a:tailEnd/>
            </a:ln>
          </p:spPr>
          <p:txBody>
            <a:bodyPr/>
            <a:lstStyle/>
            <a:p>
              <a:endParaRPr lang="en-US"/>
            </a:p>
          </p:txBody>
        </p:sp>
        <p:sp>
          <p:nvSpPr>
            <p:cNvPr id="77012" name="Freeform 480"/>
            <p:cNvSpPr>
              <a:spLocks/>
            </p:cNvSpPr>
            <p:nvPr/>
          </p:nvSpPr>
          <p:spPr bwMode="auto">
            <a:xfrm>
              <a:off x="3946" y="3090"/>
              <a:ext cx="4" cy="3"/>
            </a:xfrm>
            <a:custGeom>
              <a:avLst/>
              <a:gdLst>
                <a:gd name="T0" fmla="*/ 0 w 249"/>
                <a:gd name="T1" fmla="*/ 25873284 h 249"/>
                <a:gd name="T2" fmla="*/ 34497713 w 249"/>
                <a:gd name="T3" fmla="*/ 0 h 249"/>
                <a:gd name="T4" fmla="*/ 34497713 w 249"/>
                <a:gd name="T5" fmla="*/ 25873284 h 249"/>
                <a:gd name="T6" fmla="*/ 34497713 w 249"/>
                <a:gd name="T7" fmla="*/ 25873284 h 249"/>
                <a:gd name="T8" fmla="*/ 0 w 249"/>
                <a:gd name="T9" fmla="*/ 25873284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p>
          </p:txBody>
        </p:sp>
        <p:sp>
          <p:nvSpPr>
            <p:cNvPr id="77013" name="Freeform 481"/>
            <p:cNvSpPr>
              <a:spLocks/>
            </p:cNvSpPr>
            <p:nvPr/>
          </p:nvSpPr>
          <p:spPr bwMode="auto">
            <a:xfrm>
              <a:off x="3955" y="3090"/>
              <a:ext cx="4" cy="3"/>
            </a:xfrm>
            <a:custGeom>
              <a:avLst/>
              <a:gdLst>
                <a:gd name="T0" fmla="*/ 34359722 w 250"/>
                <a:gd name="T1" fmla="*/ 25873284 h 249"/>
                <a:gd name="T2" fmla="*/ 0 w 250"/>
                <a:gd name="T3" fmla="*/ 25873284 h 249"/>
                <a:gd name="T4" fmla="*/ 0 w 250"/>
                <a:gd name="T5" fmla="*/ 0 h 249"/>
                <a:gd name="T6" fmla="*/ 34359722 w 250"/>
                <a:gd name="T7" fmla="*/ 25873284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4"/>
                  </a:moveTo>
                  <a:lnTo>
                    <a:pt x="0" y="249"/>
                  </a:lnTo>
                  <a:cubicBezTo>
                    <a:pt x="39" y="171"/>
                    <a:pt x="39" y="78"/>
                    <a:pt x="0" y="0"/>
                  </a:cubicBezTo>
                  <a:lnTo>
                    <a:pt x="250" y="124"/>
                  </a:lnTo>
                  <a:close/>
                </a:path>
              </a:pathLst>
            </a:custGeom>
            <a:solidFill>
              <a:srgbClr val="000000"/>
            </a:solidFill>
            <a:ln w="0">
              <a:solidFill>
                <a:srgbClr val="000000"/>
              </a:solidFill>
              <a:round/>
              <a:headEnd/>
              <a:tailEnd/>
            </a:ln>
          </p:spPr>
          <p:txBody>
            <a:bodyPr/>
            <a:lstStyle/>
            <a:p>
              <a:endParaRPr lang="en-US"/>
            </a:p>
          </p:txBody>
        </p:sp>
        <p:sp>
          <p:nvSpPr>
            <p:cNvPr id="77014" name="Line 482"/>
            <p:cNvSpPr>
              <a:spLocks noChangeShapeType="1"/>
            </p:cNvSpPr>
            <p:nvPr/>
          </p:nvSpPr>
          <p:spPr bwMode="auto">
            <a:xfrm>
              <a:off x="3949" y="3038"/>
              <a:ext cx="7" cy="0"/>
            </a:xfrm>
            <a:prstGeom prst="line">
              <a:avLst/>
            </a:prstGeom>
            <a:noFill/>
            <a:ln w="1588" cap="rnd">
              <a:solidFill>
                <a:srgbClr val="000000"/>
              </a:solidFill>
              <a:round/>
              <a:headEnd/>
              <a:tailEnd/>
            </a:ln>
          </p:spPr>
          <p:txBody>
            <a:bodyPr/>
            <a:lstStyle/>
            <a:p>
              <a:endParaRPr lang="en-US"/>
            </a:p>
          </p:txBody>
        </p:sp>
        <p:sp>
          <p:nvSpPr>
            <p:cNvPr id="77015" name="Freeform 483"/>
            <p:cNvSpPr>
              <a:spLocks/>
            </p:cNvSpPr>
            <p:nvPr/>
          </p:nvSpPr>
          <p:spPr bwMode="auto">
            <a:xfrm>
              <a:off x="3946" y="3036"/>
              <a:ext cx="4" cy="4"/>
            </a:xfrm>
            <a:custGeom>
              <a:avLst/>
              <a:gdLst>
                <a:gd name="T0" fmla="*/ 0 w 249"/>
                <a:gd name="T1" fmla="*/ 34359722 h 250"/>
                <a:gd name="T2" fmla="*/ 34497713 w 249"/>
                <a:gd name="T3" fmla="*/ 0 h 250"/>
                <a:gd name="T4" fmla="*/ 34497713 w 249"/>
                <a:gd name="T5" fmla="*/ 34359722 h 250"/>
                <a:gd name="T6" fmla="*/ 34497713 w 249"/>
                <a:gd name="T7" fmla="*/ 34359722 h 250"/>
                <a:gd name="T8" fmla="*/ 0 w 249"/>
                <a:gd name="T9" fmla="*/ 34359722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p>
          </p:txBody>
        </p:sp>
        <p:sp>
          <p:nvSpPr>
            <p:cNvPr id="77016" name="Freeform 484"/>
            <p:cNvSpPr>
              <a:spLocks/>
            </p:cNvSpPr>
            <p:nvPr/>
          </p:nvSpPr>
          <p:spPr bwMode="auto">
            <a:xfrm>
              <a:off x="3955" y="3036"/>
              <a:ext cx="4" cy="4"/>
            </a:xfrm>
            <a:custGeom>
              <a:avLst/>
              <a:gdLst>
                <a:gd name="T0" fmla="*/ 34359722 w 250"/>
                <a:gd name="T1" fmla="*/ 34359722 h 250"/>
                <a:gd name="T2" fmla="*/ 0 w 250"/>
                <a:gd name="T3" fmla="*/ 34359722 h 250"/>
                <a:gd name="T4" fmla="*/ 0 w 250"/>
                <a:gd name="T5" fmla="*/ 0 h 250"/>
                <a:gd name="T6" fmla="*/ 34359722 w 250"/>
                <a:gd name="T7" fmla="*/ 34359722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250" y="125"/>
                  </a:moveTo>
                  <a:lnTo>
                    <a:pt x="0" y="250"/>
                  </a:lnTo>
                  <a:cubicBezTo>
                    <a:pt x="39" y="171"/>
                    <a:pt x="39" y="79"/>
                    <a:pt x="0" y="0"/>
                  </a:cubicBezTo>
                  <a:lnTo>
                    <a:pt x="250" y="125"/>
                  </a:lnTo>
                  <a:close/>
                </a:path>
              </a:pathLst>
            </a:custGeom>
            <a:solidFill>
              <a:srgbClr val="000000"/>
            </a:solidFill>
            <a:ln w="0">
              <a:solidFill>
                <a:srgbClr val="000000"/>
              </a:solidFill>
              <a:round/>
              <a:headEnd/>
              <a:tailEnd/>
            </a:ln>
          </p:spPr>
          <p:txBody>
            <a:bodyPr/>
            <a:lstStyle/>
            <a:p>
              <a:endParaRPr lang="en-US"/>
            </a:p>
          </p:txBody>
        </p:sp>
        <p:sp>
          <p:nvSpPr>
            <p:cNvPr id="77017" name="Rectangle 485"/>
            <p:cNvSpPr>
              <a:spLocks noChangeArrowheads="1"/>
            </p:cNvSpPr>
            <p:nvPr/>
          </p:nvSpPr>
          <p:spPr bwMode="auto">
            <a:xfrm>
              <a:off x="3989" y="3023"/>
              <a:ext cx="5" cy="9"/>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N</a:t>
              </a:r>
              <a:endParaRPr lang="en-US" sz="1600" b="0">
                <a:latin typeface="Calibri" pitchFamily="34" charset="0"/>
              </a:endParaRPr>
            </a:p>
          </p:txBody>
        </p:sp>
        <p:sp>
          <p:nvSpPr>
            <p:cNvPr id="77018" name="Rectangle 486"/>
            <p:cNvSpPr>
              <a:spLocks noChangeArrowheads="1"/>
            </p:cNvSpPr>
            <p:nvPr/>
          </p:nvSpPr>
          <p:spPr bwMode="auto">
            <a:xfrm>
              <a:off x="3999" y="3023"/>
              <a:ext cx="33" cy="9"/>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etworking </a:t>
              </a:r>
              <a:endParaRPr lang="en-US" sz="1600" b="0">
                <a:latin typeface="Calibri" pitchFamily="34" charset="0"/>
              </a:endParaRPr>
            </a:p>
          </p:txBody>
        </p:sp>
        <p:sp>
          <p:nvSpPr>
            <p:cNvPr id="77019" name="Rectangle 487"/>
            <p:cNvSpPr>
              <a:spLocks noChangeArrowheads="1"/>
            </p:cNvSpPr>
            <p:nvPr/>
          </p:nvSpPr>
          <p:spPr bwMode="auto">
            <a:xfrm>
              <a:off x="3988" y="3036"/>
              <a:ext cx="8" cy="10"/>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&amp; </a:t>
              </a:r>
              <a:endParaRPr lang="en-US" sz="1600" b="0">
                <a:latin typeface="Calibri" pitchFamily="34" charset="0"/>
              </a:endParaRPr>
            </a:p>
          </p:txBody>
        </p:sp>
        <p:sp>
          <p:nvSpPr>
            <p:cNvPr id="77020" name="Rectangle 488"/>
            <p:cNvSpPr>
              <a:spLocks noChangeArrowheads="1"/>
            </p:cNvSpPr>
            <p:nvPr/>
          </p:nvSpPr>
          <p:spPr bwMode="auto">
            <a:xfrm>
              <a:off x="4002" y="3036"/>
              <a:ext cx="30" cy="9"/>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Transport</a:t>
              </a:r>
              <a:endParaRPr lang="en-US" sz="1600" b="0">
                <a:latin typeface="Calibri" pitchFamily="34" charset="0"/>
              </a:endParaRPr>
            </a:p>
          </p:txBody>
        </p:sp>
        <p:sp>
          <p:nvSpPr>
            <p:cNvPr id="77021" name="Rectangle 489"/>
            <p:cNvSpPr>
              <a:spLocks noChangeArrowheads="1"/>
            </p:cNvSpPr>
            <p:nvPr/>
          </p:nvSpPr>
          <p:spPr bwMode="auto">
            <a:xfrm>
              <a:off x="4004" y="3070"/>
              <a:ext cx="20" cy="9"/>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Access </a:t>
              </a:r>
              <a:endParaRPr lang="en-US" sz="1600" b="0">
                <a:latin typeface="Calibri" pitchFamily="34" charset="0"/>
              </a:endParaRPr>
            </a:p>
          </p:txBody>
        </p:sp>
        <p:sp>
          <p:nvSpPr>
            <p:cNvPr id="77022" name="Rectangle 490"/>
            <p:cNvSpPr>
              <a:spLocks noChangeArrowheads="1"/>
            </p:cNvSpPr>
            <p:nvPr/>
          </p:nvSpPr>
          <p:spPr bwMode="auto">
            <a:xfrm>
              <a:off x="3983" y="3083"/>
              <a:ext cx="38" cy="9"/>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Technologies</a:t>
              </a:r>
              <a:endParaRPr lang="en-US" sz="1600" b="0">
                <a:latin typeface="Calibri" pitchFamily="34" charset="0"/>
              </a:endParaRPr>
            </a:p>
          </p:txBody>
        </p:sp>
        <p:sp>
          <p:nvSpPr>
            <p:cNvPr id="77023" name="Rectangle 491"/>
            <p:cNvSpPr>
              <a:spLocks noChangeArrowheads="1"/>
            </p:cNvSpPr>
            <p:nvPr/>
          </p:nvSpPr>
          <p:spPr bwMode="auto">
            <a:xfrm>
              <a:off x="4069" y="3035"/>
              <a:ext cx="6" cy="10"/>
            </a:xfrm>
            <a:prstGeom prst="rect">
              <a:avLst/>
            </a:prstGeom>
            <a:noFill/>
            <a:ln w="9525">
              <a:noFill/>
              <a:miter lim="800000"/>
              <a:headEnd/>
              <a:tailEnd/>
            </a:ln>
          </p:spPr>
          <p:txBody>
            <a:bodyPr wrap="none" lIns="0" tIns="0" rIns="0" bIns="0">
              <a:spAutoFit/>
            </a:bodyPr>
            <a:lstStyle/>
            <a:p>
              <a:r>
                <a:rPr lang="en-US" sz="100" b="0">
                  <a:solidFill>
                    <a:srgbClr val="000000"/>
                  </a:solidFill>
                  <a:latin typeface="Calibri" pitchFamily="34" charset="0"/>
                </a:rPr>
                <a:t>...</a:t>
              </a:r>
              <a:endParaRPr lang="en-US" sz="1600" b="0">
                <a:latin typeface="Calibri" pitchFamily="34" charset="0"/>
              </a:endParaRPr>
            </a:p>
          </p:txBody>
        </p:sp>
        <p:sp>
          <p:nvSpPr>
            <p:cNvPr id="77024" name="Line 492"/>
            <p:cNvSpPr>
              <a:spLocks noChangeShapeType="1"/>
            </p:cNvSpPr>
            <p:nvPr/>
          </p:nvSpPr>
          <p:spPr bwMode="auto">
            <a:xfrm>
              <a:off x="4028" y="3008"/>
              <a:ext cx="1" cy="14"/>
            </a:xfrm>
            <a:prstGeom prst="line">
              <a:avLst/>
            </a:prstGeom>
            <a:noFill/>
            <a:ln w="1588" cap="rnd">
              <a:solidFill>
                <a:srgbClr val="000000"/>
              </a:solidFill>
              <a:round/>
              <a:headEnd/>
              <a:tailEnd/>
            </a:ln>
          </p:spPr>
          <p:txBody>
            <a:bodyPr/>
            <a:lstStyle/>
            <a:p>
              <a:endParaRPr lang="en-US"/>
            </a:p>
          </p:txBody>
        </p:sp>
        <p:sp>
          <p:nvSpPr>
            <p:cNvPr id="77025" name="Freeform 493"/>
            <p:cNvSpPr>
              <a:spLocks/>
            </p:cNvSpPr>
            <p:nvPr/>
          </p:nvSpPr>
          <p:spPr bwMode="auto">
            <a:xfrm>
              <a:off x="4026" y="3006"/>
              <a:ext cx="4" cy="4"/>
            </a:xfrm>
            <a:custGeom>
              <a:avLst/>
              <a:gdLst>
                <a:gd name="T0" fmla="*/ 34359722 w 250"/>
                <a:gd name="T1" fmla="*/ 0 h 253"/>
                <a:gd name="T2" fmla="*/ 34359722 w 250"/>
                <a:gd name="T3" fmla="*/ 33952294 h 253"/>
                <a:gd name="T4" fmla="*/ 0 w 250"/>
                <a:gd name="T5" fmla="*/ 33952294 h 253"/>
                <a:gd name="T6" fmla="*/ 0 w 250"/>
                <a:gd name="T7" fmla="*/ 33952294 h 253"/>
                <a:gd name="T8" fmla="*/ 34359722 w 250"/>
                <a:gd name="T9" fmla="*/ 0 h 253"/>
                <a:gd name="T10" fmla="*/ 0 60000 65536"/>
                <a:gd name="T11" fmla="*/ 0 60000 65536"/>
                <a:gd name="T12" fmla="*/ 0 60000 65536"/>
                <a:gd name="T13" fmla="*/ 0 60000 65536"/>
                <a:gd name="T14" fmla="*/ 0 60000 65536"/>
                <a:gd name="T15" fmla="*/ 0 w 250"/>
                <a:gd name="T16" fmla="*/ 0 h 253"/>
                <a:gd name="T17" fmla="*/ 250 w 250"/>
                <a:gd name="T18" fmla="*/ 253 h 253"/>
              </a:gdLst>
              <a:ahLst/>
              <a:cxnLst>
                <a:cxn ang="T10">
                  <a:pos x="T0" y="T1"/>
                </a:cxn>
                <a:cxn ang="T11">
                  <a:pos x="T2" y="T3"/>
                </a:cxn>
                <a:cxn ang="T12">
                  <a:pos x="T4" y="T5"/>
                </a:cxn>
                <a:cxn ang="T13">
                  <a:pos x="T6" y="T7"/>
                </a:cxn>
                <a:cxn ang="T14">
                  <a:pos x="T8" y="T9"/>
                </a:cxn>
              </a:cxnLst>
              <a:rect l="T15" t="T16" r="T17" b="T18"/>
              <a:pathLst>
                <a:path w="250" h="253">
                  <a:moveTo>
                    <a:pt x="118" y="0"/>
                  </a:moveTo>
                  <a:lnTo>
                    <a:pt x="250" y="246"/>
                  </a:lnTo>
                  <a:cubicBezTo>
                    <a:pt x="170" y="209"/>
                    <a:pt x="78" y="212"/>
                    <a:pt x="0" y="253"/>
                  </a:cubicBezTo>
                  <a:lnTo>
                    <a:pt x="118" y="0"/>
                  </a:lnTo>
                  <a:close/>
                </a:path>
              </a:pathLst>
            </a:custGeom>
            <a:solidFill>
              <a:srgbClr val="000000"/>
            </a:solidFill>
            <a:ln w="0">
              <a:solidFill>
                <a:srgbClr val="000000"/>
              </a:solidFill>
              <a:round/>
              <a:headEnd/>
              <a:tailEnd/>
            </a:ln>
          </p:spPr>
          <p:txBody>
            <a:bodyPr/>
            <a:lstStyle/>
            <a:p>
              <a:endParaRPr lang="en-US"/>
            </a:p>
          </p:txBody>
        </p:sp>
        <p:sp>
          <p:nvSpPr>
            <p:cNvPr id="77026" name="Freeform 494"/>
            <p:cNvSpPr>
              <a:spLocks/>
            </p:cNvSpPr>
            <p:nvPr/>
          </p:nvSpPr>
          <p:spPr bwMode="auto">
            <a:xfrm>
              <a:off x="4027" y="3021"/>
              <a:ext cx="4" cy="3"/>
            </a:xfrm>
            <a:custGeom>
              <a:avLst/>
              <a:gdLst>
                <a:gd name="T0" fmla="*/ 34497713 w 249"/>
                <a:gd name="T1" fmla="*/ 25464221 h 253"/>
                <a:gd name="T2" fmla="*/ 0 w 249"/>
                <a:gd name="T3" fmla="*/ 25464221 h 253"/>
                <a:gd name="T4" fmla="*/ 34497713 w 249"/>
                <a:gd name="T5" fmla="*/ 0 h 253"/>
                <a:gd name="T6" fmla="*/ 34497713 w 249"/>
                <a:gd name="T7" fmla="*/ 25464221 h 253"/>
                <a:gd name="T8" fmla="*/ 0 60000 65536"/>
                <a:gd name="T9" fmla="*/ 0 60000 65536"/>
                <a:gd name="T10" fmla="*/ 0 60000 65536"/>
                <a:gd name="T11" fmla="*/ 0 60000 65536"/>
                <a:gd name="T12" fmla="*/ 0 w 249"/>
                <a:gd name="T13" fmla="*/ 0 h 253"/>
                <a:gd name="T14" fmla="*/ 249 w 249"/>
                <a:gd name="T15" fmla="*/ 253 h 253"/>
              </a:gdLst>
              <a:ahLst/>
              <a:cxnLst>
                <a:cxn ang="T8">
                  <a:pos x="T0" y="T1"/>
                </a:cxn>
                <a:cxn ang="T9">
                  <a:pos x="T2" y="T3"/>
                </a:cxn>
                <a:cxn ang="T10">
                  <a:pos x="T4" y="T5"/>
                </a:cxn>
                <a:cxn ang="T11">
                  <a:pos x="T6" y="T7"/>
                </a:cxn>
              </a:cxnLst>
              <a:rect l="T12" t="T13" r="T14" b="T15"/>
              <a:pathLst>
                <a:path w="249" h="253">
                  <a:moveTo>
                    <a:pt x="132" y="253"/>
                  </a:moveTo>
                  <a:lnTo>
                    <a:pt x="0" y="7"/>
                  </a:lnTo>
                  <a:cubicBezTo>
                    <a:pt x="79" y="44"/>
                    <a:pt x="172" y="41"/>
                    <a:pt x="249" y="0"/>
                  </a:cubicBezTo>
                  <a:lnTo>
                    <a:pt x="132" y="253"/>
                  </a:lnTo>
                  <a:close/>
                </a:path>
              </a:pathLst>
            </a:custGeom>
            <a:solidFill>
              <a:srgbClr val="000000"/>
            </a:solidFill>
            <a:ln w="0">
              <a:solidFill>
                <a:srgbClr val="000000"/>
              </a:solidFill>
              <a:round/>
              <a:headEnd/>
              <a:tailEnd/>
            </a:ln>
          </p:spPr>
          <p:txBody>
            <a:bodyPr/>
            <a:lstStyle/>
            <a:p>
              <a:endParaRPr lang="en-US"/>
            </a:p>
          </p:txBody>
        </p:sp>
        <p:sp>
          <p:nvSpPr>
            <p:cNvPr id="77027" name="Line 495"/>
            <p:cNvSpPr>
              <a:spLocks noChangeShapeType="1"/>
            </p:cNvSpPr>
            <p:nvPr/>
          </p:nvSpPr>
          <p:spPr bwMode="auto">
            <a:xfrm>
              <a:off x="3949" y="2992"/>
              <a:ext cx="7" cy="0"/>
            </a:xfrm>
            <a:prstGeom prst="line">
              <a:avLst/>
            </a:prstGeom>
            <a:noFill/>
            <a:ln w="1588" cap="rnd">
              <a:solidFill>
                <a:srgbClr val="000000"/>
              </a:solidFill>
              <a:round/>
              <a:headEnd/>
              <a:tailEnd/>
            </a:ln>
          </p:spPr>
          <p:txBody>
            <a:bodyPr/>
            <a:lstStyle/>
            <a:p>
              <a:endParaRPr lang="en-US"/>
            </a:p>
          </p:txBody>
        </p:sp>
        <p:sp>
          <p:nvSpPr>
            <p:cNvPr id="77028" name="Freeform 496"/>
            <p:cNvSpPr>
              <a:spLocks/>
            </p:cNvSpPr>
            <p:nvPr/>
          </p:nvSpPr>
          <p:spPr bwMode="auto">
            <a:xfrm>
              <a:off x="3946" y="2990"/>
              <a:ext cx="4" cy="3"/>
            </a:xfrm>
            <a:custGeom>
              <a:avLst/>
              <a:gdLst>
                <a:gd name="T0" fmla="*/ 0 w 249"/>
                <a:gd name="T1" fmla="*/ 25769791 h 250"/>
                <a:gd name="T2" fmla="*/ 34497713 w 249"/>
                <a:gd name="T3" fmla="*/ 0 h 250"/>
                <a:gd name="T4" fmla="*/ 34497713 w 249"/>
                <a:gd name="T5" fmla="*/ 25769791 h 250"/>
                <a:gd name="T6" fmla="*/ 34497713 w 249"/>
                <a:gd name="T7" fmla="*/ 25769791 h 250"/>
                <a:gd name="T8" fmla="*/ 0 w 249"/>
                <a:gd name="T9" fmla="*/ 25769791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p>
          </p:txBody>
        </p:sp>
        <p:sp>
          <p:nvSpPr>
            <p:cNvPr id="77029" name="Freeform 497"/>
            <p:cNvSpPr>
              <a:spLocks/>
            </p:cNvSpPr>
            <p:nvPr/>
          </p:nvSpPr>
          <p:spPr bwMode="auto">
            <a:xfrm>
              <a:off x="3956" y="2990"/>
              <a:ext cx="4" cy="3"/>
            </a:xfrm>
            <a:custGeom>
              <a:avLst/>
              <a:gdLst>
                <a:gd name="T0" fmla="*/ 34359722 w 250"/>
                <a:gd name="T1" fmla="*/ 25769791 h 250"/>
                <a:gd name="T2" fmla="*/ 0 w 250"/>
                <a:gd name="T3" fmla="*/ 25769791 h 250"/>
                <a:gd name="T4" fmla="*/ 0 w 250"/>
                <a:gd name="T5" fmla="*/ 0 h 250"/>
                <a:gd name="T6" fmla="*/ 0 w 250"/>
                <a:gd name="T7" fmla="*/ 0 h 250"/>
                <a:gd name="T8" fmla="*/ 34359722 w 250"/>
                <a:gd name="T9" fmla="*/ 25769791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250" y="125"/>
                  </a:moveTo>
                  <a:lnTo>
                    <a:pt x="0" y="250"/>
                  </a:lnTo>
                  <a:cubicBezTo>
                    <a:pt x="40" y="171"/>
                    <a:pt x="40" y="79"/>
                    <a:pt x="0" y="0"/>
                  </a:cubicBezTo>
                  <a:lnTo>
                    <a:pt x="250" y="125"/>
                  </a:lnTo>
                  <a:close/>
                </a:path>
              </a:pathLst>
            </a:custGeom>
            <a:solidFill>
              <a:srgbClr val="000000"/>
            </a:solidFill>
            <a:ln w="0">
              <a:solidFill>
                <a:srgbClr val="000000"/>
              </a:solidFill>
              <a:round/>
              <a:headEnd/>
              <a:tailEnd/>
            </a:ln>
          </p:spPr>
          <p:txBody>
            <a:bodyPr/>
            <a:lstStyle/>
            <a:p>
              <a:endParaRPr lang="en-US"/>
            </a:p>
          </p:txBody>
        </p:sp>
        <p:sp>
          <p:nvSpPr>
            <p:cNvPr id="77030" name="Rectangle 498"/>
            <p:cNvSpPr>
              <a:spLocks noChangeArrowheads="1"/>
            </p:cNvSpPr>
            <p:nvPr/>
          </p:nvSpPr>
          <p:spPr bwMode="auto">
            <a:xfrm rot="-5400000">
              <a:off x="3920" y="3044"/>
              <a:ext cx="7" cy="9"/>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M</a:t>
              </a:r>
              <a:endParaRPr lang="en-US" sz="1600" b="0">
                <a:latin typeface="Calibri" pitchFamily="34" charset="0"/>
              </a:endParaRPr>
            </a:p>
          </p:txBody>
        </p:sp>
        <p:sp>
          <p:nvSpPr>
            <p:cNvPr id="77031" name="Rectangle 499"/>
            <p:cNvSpPr>
              <a:spLocks noChangeArrowheads="1"/>
            </p:cNvSpPr>
            <p:nvPr/>
          </p:nvSpPr>
          <p:spPr bwMode="auto">
            <a:xfrm rot="-5400000">
              <a:off x="3921" y="3037"/>
              <a:ext cx="4" cy="10"/>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a</a:t>
              </a:r>
              <a:endParaRPr lang="en-US" sz="1600" b="0">
                <a:latin typeface="Calibri" pitchFamily="34" charset="0"/>
              </a:endParaRPr>
            </a:p>
          </p:txBody>
        </p:sp>
        <p:sp>
          <p:nvSpPr>
            <p:cNvPr id="77032" name="Rectangle 500"/>
            <p:cNvSpPr>
              <a:spLocks noChangeArrowheads="1"/>
            </p:cNvSpPr>
            <p:nvPr/>
          </p:nvSpPr>
          <p:spPr bwMode="auto">
            <a:xfrm rot="-5400000">
              <a:off x="3922" y="3030"/>
              <a:ext cx="3" cy="9"/>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n</a:t>
              </a:r>
              <a:endParaRPr lang="en-US" sz="1600" b="0">
                <a:latin typeface="Calibri" pitchFamily="34" charset="0"/>
              </a:endParaRPr>
            </a:p>
          </p:txBody>
        </p:sp>
        <p:sp>
          <p:nvSpPr>
            <p:cNvPr id="77033" name="Rectangle 501"/>
            <p:cNvSpPr>
              <a:spLocks noChangeArrowheads="1"/>
            </p:cNvSpPr>
            <p:nvPr/>
          </p:nvSpPr>
          <p:spPr bwMode="auto">
            <a:xfrm rot="-5400000">
              <a:off x="3921" y="3023"/>
              <a:ext cx="4" cy="10"/>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a</a:t>
              </a:r>
              <a:endParaRPr lang="en-US" sz="1600" b="0">
                <a:latin typeface="Calibri" pitchFamily="34" charset="0"/>
              </a:endParaRPr>
            </a:p>
          </p:txBody>
        </p:sp>
        <p:sp>
          <p:nvSpPr>
            <p:cNvPr id="77034" name="Rectangle 502"/>
            <p:cNvSpPr>
              <a:spLocks noChangeArrowheads="1"/>
            </p:cNvSpPr>
            <p:nvPr/>
          </p:nvSpPr>
          <p:spPr bwMode="auto">
            <a:xfrm rot="-5400000">
              <a:off x="3920" y="3017"/>
              <a:ext cx="5" cy="10"/>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g</a:t>
              </a:r>
              <a:endParaRPr lang="en-US" sz="1600" b="0">
                <a:latin typeface="Calibri" pitchFamily="34" charset="0"/>
              </a:endParaRPr>
            </a:p>
          </p:txBody>
        </p:sp>
        <p:sp>
          <p:nvSpPr>
            <p:cNvPr id="77035" name="Rectangle 503"/>
            <p:cNvSpPr>
              <a:spLocks noChangeArrowheads="1"/>
            </p:cNvSpPr>
            <p:nvPr/>
          </p:nvSpPr>
          <p:spPr bwMode="auto">
            <a:xfrm rot="-5400000">
              <a:off x="3922" y="3010"/>
              <a:ext cx="4" cy="9"/>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e</a:t>
              </a:r>
              <a:endParaRPr lang="en-US" sz="1600" b="0">
                <a:latin typeface="Calibri" pitchFamily="34" charset="0"/>
              </a:endParaRPr>
            </a:p>
          </p:txBody>
        </p:sp>
        <p:sp>
          <p:nvSpPr>
            <p:cNvPr id="77036" name="Rectangle 504"/>
            <p:cNvSpPr>
              <a:spLocks noChangeArrowheads="1"/>
            </p:cNvSpPr>
            <p:nvPr/>
          </p:nvSpPr>
          <p:spPr bwMode="auto">
            <a:xfrm rot="-5400000">
              <a:off x="3920" y="3003"/>
              <a:ext cx="7" cy="9"/>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m</a:t>
              </a:r>
              <a:endParaRPr lang="en-US" sz="1600" b="0">
                <a:latin typeface="Calibri" pitchFamily="34" charset="0"/>
              </a:endParaRPr>
            </a:p>
          </p:txBody>
        </p:sp>
        <p:sp>
          <p:nvSpPr>
            <p:cNvPr id="77037" name="Rectangle 505"/>
            <p:cNvSpPr>
              <a:spLocks noChangeArrowheads="1"/>
            </p:cNvSpPr>
            <p:nvPr/>
          </p:nvSpPr>
          <p:spPr bwMode="auto">
            <a:xfrm rot="-5400000">
              <a:off x="3922" y="2994"/>
              <a:ext cx="4" cy="9"/>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e</a:t>
              </a:r>
              <a:endParaRPr lang="en-US" sz="1600" b="0">
                <a:latin typeface="Calibri" pitchFamily="34" charset="0"/>
              </a:endParaRPr>
            </a:p>
          </p:txBody>
        </p:sp>
        <p:sp>
          <p:nvSpPr>
            <p:cNvPr id="77038" name="Rectangle 506"/>
            <p:cNvSpPr>
              <a:spLocks noChangeArrowheads="1"/>
            </p:cNvSpPr>
            <p:nvPr/>
          </p:nvSpPr>
          <p:spPr bwMode="auto">
            <a:xfrm rot="-5400000">
              <a:off x="3923" y="2987"/>
              <a:ext cx="4" cy="9"/>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n</a:t>
              </a:r>
              <a:endParaRPr lang="en-US" sz="1600" b="0">
                <a:latin typeface="Calibri" pitchFamily="34" charset="0"/>
              </a:endParaRPr>
            </a:p>
          </p:txBody>
        </p:sp>
        <p:sp>
          <p:nvSpPr>
            <p:cNvPr id="77039" name="Rectangle 507"/>
            <p:cNvSpPr>
              <a:spLocks noChangeArrowheads="1"/>
            </p:cNvSpPr>
            <p:nvPr/>
          </p:nvSpPr>
          <p:spPr bwMode="auto">
            <a:xfrm rot="-5400000">
              <a:off x="3922" y="2983"/>
              <a:ext cx="3" cy="10"/>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t</a:t>
              </a:r>
              <a:endParaRPr lang="en-US" sz="1600" b="0">
                <a:latin typeface="Calibri" pitchFamily="34" charset="0"/>
              </a:endParaRPr>
            </a:p>
          </p:txBody>
        </p:sp>
        <p:sp>
          <p:nvSpPr>
            <p:cNvPr id="77040" name="Rectangle 508"/>
            <p:cNvSpPr>
              <a:spLocks noChangeArrowheads="1"/>
            </p:cNvSpPr>
            <p:nvPr/>
          </p:nvSpPr>
          <p:spPr bwMode="auto">
            <a:xfrm>
              <a:off x="3963" y="3092"/>
              <a:ext cx="26" cy="9"/>
            </a:xfrm>
            <a:prstGeom prst="rect">
              <a:avLst/>
            </a:prstGeom>
            <a:noFill/>
            <a:ln w="9525">
              <a:noFill/>
              <a:miter lim="800000"/>
              <a:headEnd/>
              <a:tailEnd/>
            </a:ln>
          </p:spPr>
          <p:txBody>
            <a:bodyPr wrap="none" lIns="0" tIns="0" rIns="0" bIns="0">
              <a:spAutoFit/>
            </a:bodyPr>
            <a:lstStyle/>
            <a:p>
              <a:r>
                <a:rPr lang="en-US" sz="100">
                  <a:solidFill>
                    <a:srgbClr val="000000"/>
                  </a:solidFill>
                  <a:latin typeface="Calibri" pitchFamily="34" charset="0"/>
                </a:rPr>
                <a:t>Ethernet</a:t>
              </a:r>
              <a:endParaRPr lang="en-US" sz="1600" b="0">
                <a:latin typeface="Calibri" pitchFamily="34" charset="0"/>
              </a:endParaRPr>
            </a:p>
          </p:txBody>
        </p:sp>
        <p:sp>
          <p:nvSpPr>
            <p:cNvPr id="77041" name="Rectangle 509"/>
            <p:cNvSpPr>
              <a:spLocks noChangeArrowheads="1"/>
            </p:cNvSpPr>
            <p:nvPr/>
          </p:nvSpPr>
          <p:spPr bwMode="auto">
            <a:xfrm>
              <a:off x="4116" y="2937"/>
              <a:ext cx="36" cy="170"/>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7042" name="Rectangle 510"/>
            <p:cNvSpPr>
              <a:spLocks noChangeArrowheads="1"/>
            </p:cNvSpPr>
            <p:nvPr/>
          </p:nvSpPr>
          <p:spPr bwMode="auto">
            <a:xfrm>
              <a:off x="4116" y="2937"/>
              <a:ext cx="36" cy="170"/>
            </a:xfrm>
            <a:prstGeom prst="rect">
              <a:avLst/>
            </a:prstGeom>
            <a:noFill/>
            <a:ln w="0" cap="rnd">
              <a:solidFill>
                <a:srgbClr val="000000"/>
              </a:solidFill>
              <a:round/>
              <a:headEnd/>
              <a:tailEnd/>
            </a:ln>
          </p:spPr>
          <p:txBody>
            <a:bodyPr/>
            <a:lstStyle/>
            <a:p>
              <a:endParaRPr lang="nb-NO" sz="1600" b="0">
                <a:latin typeface="Calibri" pitchFamily="34" charset="0"/>
              </a:endParaRPr>
            </a:p>
          </p:txBody>
        </p:sp>
        <p:sp>
          <p:nvSpPr>
            <p:cNvPr id="77043" name="Rectangle 511"/>
            <p:cNvSpPr>
              <a:spLocks noChangeArrowheads="1"/>
            </p:cNvSpPr>
            <p:nvPr/>
          </p:nvSpPr>
          <p:spPr bwMode="auto">
            <a:xfrm rot="-5400000">
              <a:off x="4128" y="3034"/>
              <a:ext cx="5" cy="9"/>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S</a:t>
              </a:r>
              <a:endParaRPr lang="en-US" sz="1600" b="0">
                <a:latin typeface="Calibri" pitchFamily="34" charset="0"/>
              </a:endParaRPr>
            </a:p>
          </p:txBody>
        </p:sp>
        <p:sp>
          <p:nvSpPr>
            <p:cNvPr id="77044" name="Rectangle 512"/>
            <p:cNvSpPr>
              <a:spLocks noChangeArrowheads="1"/>
            </p:cNvSpPr>
            <p:nvPr/>
          </p:nvSpPr>
          <p:spPr bwMode="auto">
            <a:xfrm rot="-5400000">
              <a:off x="4128" y="3027"/>
              <a:ext cx="4" cy="10"/>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e</a:t>
              </a:r>
              <a:endParaRPr lang="en-US" sz="1600" b="0">
                <a:latin typeface="Calibri" pitchFamily="34" charset="0"/>
              </a:endParaRPr>
            </a:p>
          </p:txBody>
        </p:sp>
        <p:sp>
          <p:nvSpPr>
            <p:cNvPr id="77045" name="Rectangle 513"/>
            <p:cNvSpPr>
              <a:spLocks noChangeArrowheads="1"/>
            </p:cNvSpPr>
            <p:nvPr/>
          </p:nvSpPr>
          <p:spPr bwMode="auto">
            <a:xfrm rot="-5400000">
              <a:off x="4130" y="3022"/>
              <a:ext cx="2" cy="9"/>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c</a:t>
              </a:r>
              <a:endParaRPr lang="en-US" sz="1600" b="0">
                <a:latin typeface="Calibri" pitchFamily="34" charset="0"/>
              </a:endParaRPr>
            </a:p>
          </p:txBody>
        </p:sp>
        <p:sp>
          <p:nvSpPr>
            <p:cNvPr id="77046" name="Rectangle 514"/>
            <p:cNvSpPr>
              <a:spLocks noChangeArrowheads="1"/>
            </p:cNvSpPr>
            <p:nvPr/>
          </p:nvSpPr>
          <p:spPr bwMode="auto">
            <a:xfrm rot="-5400000">
              <a:off x="4129" y="3015"/>
              <a:ext cx="4" cy="9"/>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u</a:t>
              </a:r>
              <a:endParaRPr lang="en-US" sz="1600" b="0">
                <a:latin typeface="Calibri" pitchFamily="34" charset="0"/>
              </a:endParaRPr>
            </a:p>
          </p:txBody>
        </p:sp>
        <p:sp>
          <p:nvSpPr>
            <p:cNvPr id="77047" name="Rectangle 515"/>
            <p:cNvSpPr>
              <a:spLocks noChangeArrowheads="1"/>
            </p:cNvSpPr>
            <p:nvPr/>
          </p:nvSpPr>
          <p:spPr bwMode="auto">
            <a:xfrm rot="-5400000">
              <a:off x="4128" y="3010"/>
              <a:ext cx="3" cy="10"/>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r</a:t>
              </a:r>
              <a:endParaRPr lang="en-US" sz="1600" b="0">
                <a:latin typeface="Calibri" pitchFamily="34" charset="0"/>
              </a:endParaRPr>
            </a:p>
          </p:txBody>
        </p:sp>
        <p:sp>
          <p:nvSpPr>
            <p:cNvPr id="77048" name="Rectangle 516"/>
            <p:cNvSpPr>
              <a:spLocks noChangeArrowheads="1"/>
            </p:cNvSpPr>
            <p:nvPr/>
          </p:nvSpPr>
          <p:spPr bwMode="auto">
            <a:xfrm rot="-5400000">
              <a:off x="4130" y="3006"/>
              <a:ext cx="2" cy="9"/>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i</a:t>
              </a:r>
              <a:endParaRPr lang="en-US" sz="1600" b="0">
                <a:latin typeface="Calibri" pitchFamily="34" charset="0"/>
              </a:endParaRPr>
            </a:p>
          </p:txBody>
        </p:sp>
        <p:sp>
          <p:nvSpPr>
            <p:cNvPr id="77049" name="Rectangle 517"/>
            <p:cNvSpPr>
              <a:spLocks noChangeArrowheads="1"/>
            </p:cNvSpPr>
            <p:nvPr/>
          </p:nvSpPr>
          <p:spPr bwMode="auto">
            <a:xfrm rot="-5400000">
              <a:off x="4128" y="3002"/>
              <a:ext cx="3" cy="10"/>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t</a:t>
              </a:r>
              <a:endParaRPr lang="en-US" sz="1600" b="0">
                <a:latin typeface="Calibri" pitchFamily="34" charset="0"/>
              </a:endParaRPr>
            </a:p>
          </p:txBody>
        </p:sp>
        <p:sp>
          <p:nvSpPr>
            <p:cNvPr id="77050" name="Rectangle 518"/>
            <p:cNvSpPr>
              <a:spLocks noChangeArrowheads="1"/>
            </p:cNvSpPr>
            <p:nvPr/>
          </p:nvSpPr>
          <p:spPr bwMode="auto">
            <a:xfrm rot="-5400000">
              <a:off x="4129" y="2997"/>
              <a:ext cx="4" cy="9"/>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y</a:t>
              </a:r>
              <a:endParaRPr lang="en-US" sz="1600" b="0">
                <a:latin typeface="Calibri" pitchFamily="34" charset="0"/>
              </a:endParaRPr>
            </a:p>
          </p:txBody>
        </p:sp>
        <p:sp>
          <p:nvSpPr>
            <p:cNvPr id="77051" name="Line 519"/>
            <p:cNvSpPr>
              <a:spLocks noChangeShapeType="1"/>
            </p:cNvSpPr>
            <p:nvPr/>
          </p:nvSpPr>
          <p:spPr bwMode="auto">
            <a:xfrm>
              <a:off x="4102" y="3092"/>
              <a:ext cx="7" cy="0"/>
            </a:xfrm>
            <a:prstGeom prst="line">
              <a:avLst/>
            </a:prstGeom>
            <a:noFill/>
            <a:ln w="1588" cap="rnd">
              <a:solidFill>
                <a:srgbClr val="000000"/>
              </a:solidFill>
              <a:round/>
              <a:headEnd/>
              <a:tailEnd/>
            </a:ln>
          </p:spPr>
          <p:txBody>
            <a:bodyPr/>
            <a:lstStyle/>
            <a:p>
              <a:endParaRPr lang="en-US"/>
            </a:p>
          </p:txBody>
        </p:sp>
        <p:sp>
          <p:nvSpPr>
            <p:cNvPr id="77052" name="Freeform 520"/>
            <p:cNvSpPr>
              <a:spLocks/>
            </p:cNvSpPr>
            <p:nvPr/>
          </p:nvSpPr>
          <p:spPr bwMode="auto">
            <a:xfrm>
              <a:off x="4099" y="3090"/>
              <a:ext cx="5" cy="3"/>
            </a:xfrm>
            <a:custGeom>
              <a:avLst/>
              <a:gdLst>
                <a:gd name="T0" fmla="*/ 0 w 249"/>
                <a:gd name="T1" fmla="*/ 25873284 h 249"/>
                <a:gd name="T2" fmla="*/ 43122141 w 249"/>
                <a:gd name="T3" fmla="*/ 0 h 249"/>
                <a:gd name="T4" fmla="*/ 43122141 w 249"/>
                <a:gd name="T5" fmla="*/ 25873284 h 249"/>
                <a:gd name="T6" fmla="*/ 0 w 249"/>
                <a:gd name="T7" fmla="*/ 25873284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p>
          </p:txBody>
        </p:sp>
        <p:sp>
          <p:nvSpPr>
            <p:cNvPr id="77053" name="Freeform 521"/>
            <p:cNvSpPr>
              <a:spLocks/>
            </p:cNvSpPr>
            <p:nvPr/>
          </p:nvSpPr>
          <p:spPr bwMode="auto">
            <a:xfrm>
              <a:off x="4108" y="3090"/>
              <a:ext cx="3" cy="3"/>
            </a:xfrm>
            <a:custGeom>
              <a:avLst/>
              <a:gdLst>
                <a:gd name="T0" fmla="*/ 25873284 w 249"/>
                <a:gd name="T1" fmla="*/ 25873284 h 249"/>
                <a:gd name="T2" fmla="*/ 0 w 249"/>
                <a:gd name="T3" fmla="*/ 25873284 h 249"/>
                <a:gd name="T4" fmla="*/ 0 w 249"/>
                <a:gd name="T5" fmla="*/ 0 h 249"/>
                <a:gd name="T6" fmla="*/ 25873284 w 249"/>
                <a:gd name="T7" fmla="*/ 25873284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p>
          </p:txBody>
        </p:sp>
        <p:sp>
          <p:nvSpPr>
            <p:cNvPr id="77054" name="Line 522"/>
            <p:cNvSpPr>
              <a:spLocks noChangeShapeType="1"/>
            </p:cNvSpPr>
            <p:nvPr/>
          </p:nvSpPr>
          <p:spPr bwMode="auto">
            <a:xfrm>
              <a:off x="4102" y="3038"/>
              <a:ext cx="7" cy="0"/>
            </a:xfrm>
            <a:prstGeom prst="line">
              <a:avLst/>
            </a:prstGeom>
            <a:noFill/>
            <a:ln w="1588" cap="rnd">
              <a:solidFill>
                <a:srgbClr val="000000"/>
              </a:solidFill>
              <a:round/>
              <a:headEnd/>
              <a:tailEnd/>
            </a:ln>
          </p:spPr>
          <p:txBody>
            <a:bodyPr/>
            <a:lstStyle/>
            <a:p>
              <a:endParaRPr lang="en-US"/>
            </a:p>
          </p:txBody>
        </p:sp>
        <p:sp>
          <p:nvSpPr>
            <p:cNvPr id="77055" name="Freeform 523"/>
            <p:cNvSpPr>
              <a:spLocks/>
            </p:cNvSpPr>
            <p:nvPr/>
          </p:nvSpPr>
          <p:spPr bwMode="auto">
            <a:xfrm>
              <a:off x="4099" y="3036"/>
              <a:ext cx="5" cy="4"/>
            </a:xfrm>
            <a:custGeom>
              <a:avLst/>
              <a:gdLst>
                <a:gd name="T0" fmla="*/ 0 w 249"/>
                <a:gd name="T1" fmla="*/ 34359722 h 250"/>
                <a:gd name="T2" fmla="*/ 43122141 w 249"/>
                <a:gd name="T3" fmla="*/ 0 h 250"/>
                <a:gd name="T4" fmla="*/ 43122141 w 249"/>
                <a:gd name="T5" fmla="*/ 34359722 h 250"/>
                <a:gd name="T6" fmla="*/ 0 w 249"/>
                <a:gd name="T7" fmla="*/ 34359722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p>
          </p:txBody>
        </p:sp>
        <p:sp>
          <p:nvSpPr>
            <p:cNvPr id="77056" name="Freeform 524"/>
            <p:cNvSpPr>
              <a:spLocks/>
            </p:cNvSpPr>
            <p:nvPr/>
          </p:nvSpPr>
          <p:spPr bwMode="auto">
            <a:xfrm>
              <a:off x="4108" y="3036"/>
              <a:ext cx="3" cy="4"/>
            </a:xfrm>
            <a:custGeom>
              <a:avLst/>
              <a:gdLst>
                <a:gd name="T0" fmla="*/ 25873284 w 249"/>
                <a:gd name="T1" fmla="*/ 34359722 h 250"/>
                <a:gd name="T2" fmla="*/ 0 w 249"/>
                <a:gd name="T3" fmla="*/ 34359722 h 250"/>
                <a:gd name="T4" fmla="*/ 0 w 249"/>
                <a:gd name="T5" fmla="*/ 0 h 250"/>
                <a:gd name="T6" fmla="*/ 25873284 w 249"/>
                <a:gd name="T7" fmla="*/ 34359722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249" y="125"/>
                  </a:moveTo>
                  <a:lnTo>
                    <a:pt x="0" y="250"/>
                  </a:lnTo>
                  <a:cubicBezTo>
                    <a:pt x="39" y="171"/>
                    <a:pt x="39" y="79"/>
                    <a:pt x="0" y="0"/>
                  </a:cubicBezTo>
                  <a:lnTo>
                    <a:pt x="249" y="125"/>
                  </a:lnTo>
                  <a:close/>
                </a:path>
              </a:pathLst>
            </a:custGeom>
            <a:solidFill>
              <a:srgbClr val="000000"/>
            </a:solidFill>
            <a:ln w="0">
              <a:solidFill>
                <a:srgbClr val="000000"/>
              </a:solidFill>
              <a:round/>
              <a:headEnd/>
              <a:tailEnd/>
            </a:ln>
          </p:spPr>
          <p:txBody>
            <a:bodyPr/>
            <a:lstStyle/>
            <a:p>
              <a:endParaRPr lang="en-US"/>
            </a:p>
          </p:txBody>
        </p:sp>
        <p:sp>
          <p:nvSpPr>
            <p:cNvPr id="77057" name="Line 525"/>
            <p:cNvSpPr>
              <a:spLocks noChangeShapeType="1"/>
            </p:cNvSpPr>
            <p:nvPr/>
          </p:nvSpPr>
          <p:spPr bwMode="auto">
            <a:xfrm>
              <a:off x="4102" y="2992"/>
              <a:ext cx="7" cy="0"/>
            </a:xfrm>
            <a:prstGeom prst="line">
              <a:avLst/>
            </a:prstGeom>
            <a:noFill/>
            <a:ln w="1588" cap="rnd">
              <a:solidFill>
                <a:srgbClr val="000000"/>
              </a:solidFill>
              <a:round/>
              <a:headEnd/>
              <a:tailEnd/>
            </a:ln>
          </p:spPr>
          <p:txBody>
            <a:bodyPr/>
            <a:lstStyle/>
            <a:p>
              <a:endParaRPr lang="en-US"/>
            </a:p>
          </p:txBody>
        </p:sp>
        <p:sp>
          <p:nvSpPr>
            <p:cNvPr id="77058" name="Freeform 526"/>
            <p:cNvSpPr>
              <a:spLocks/>
            </p:cNvSpPr>
            <p:nvPr/>
          </p:nvSpPr>
          <p:spPr bwMode="auto">
            <a:xfrm>
              <a:off x="4099" y="2990"/>
              <a:ext cx="5" cy="3"/>
            </a:xfrm>
            <a:custGeom>
              <a:avLst/>
              <a:gdLst>
                <a:gd name="T0" fmla="*/ 0 w 249"/>
                <a:gd name="T1" fmla="*/ 25873284 h 249"/>
                <a:gd name="T2" fmla="*/ 43122141 w 249"/>
                <a:gd name="T3" fmla="*/ 0 h 249"/>
                <a:gd name="T4" fmla="*/ 43122141 w 249"/>
                <a:gd name="T5" fmla="*/ 25873284 h 249"/>
                <a:gd name="T6" fmla="*/ 43122141 w 249"/>
                <a:gd name="T7" fmla="*/ 25873284 h 249"/>
                <a:gd name="T8" fmla="*/ 0 w 249"/>
                <a:gd name="T9" fmla="*/ 25873284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p>
          </p:txBody>
        </p:sp>
        <p:sp>
          <p:nvSpPr>
            <p:cNvPr id="77059" name="Freeform 527"/>
            <p:cNvSpPr>
              <a:spLocks/>
            </p:cNvSpPr>
            <p:nvPr/>
          </p:nvSpPr>
          <p:spPr bwMode="auto">
            <a:xfrm>
              <a:off x="4108" y="2990"/>
              <a:ext cx="3" cy="3"/>
            </a:xfrm>
            <a:custGeom>
              <a:avLst/>
              <a:gdLst>
                <a:gd name="T0" fmla="*/ 25873284 w 249"/>
                <a:gd name="T1" fmla="*/ 25873284 h 249"/>
                <a:gd name="T2" fmla="*/ 0 w 249"/>
                <a:gd name="T3" fmla="*/ 25873284 h 249"/>
                <a:gd name="T4" fmla="*/ 0 w 249"/>
                <a:gd name="T5" fmla="*/ 0 h 249"/>
                <a:gd name="T6" fmla="*/ 25873284 w 249"/>
                <a:gd name="T7" fmla="*/ 25873284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p>
          </p:txBody>
        </p:sp>
        <p:sp>
          <p:nvSpPr>
            <p:cNvPr id="77060" name="Line 528"/>
            <p:cNvSpPr>
              <a:spLocks noChangeShapeType="1"/>
            </p:cNvSpPr>
            <p:nvPr/>
          </p:nvSpPr>
          <p:spPr bwMode="auto">
            <a:xfrm>
              <a:off x="4029" y="3058"/>
              <a:ext cx="0" cy="12"/>
            </a:xfrm>
            <a:prstGeom prst="line">
              <a:avLst/>
            </a:prstGeom>
            <a:noFill/>
            <a:ln w="1588" cap="rnd">
              <a:solidFill>
                <a:srgbClr val="000000"/>
              </a:solidFill>
              <a:round/>
              <a:headEnd/>
              <a:tailEnd/>
            </a:ln>
          </p:spPr>
          <p:txBody>
            <a:bodyPr/>
            <a:lstStyle/>
            <a:p>
              <a:endParaRPr lang="en-US"/>
            </a:p>
          </p:txBody>
        </p:sp>
        <p:sp>
          <p:nvSpPr>
            <p:cNvPr id="77061" name="Freeform 529"/>
            <p:cNvSpPr>
              <a:spLocks/>
            </p:cNvSpPr>
            <p:nvPr/>
          </p:nvSpPr>
          <p:spPr bwMode="auto">
            <a:xfrm>
              <a:off x="4027" y="3056"/>
              <a:ext cx="4" cy="3"/>
            </a:xfrm>
            <a:custGeom>
              <a:avLst/>
              <a:gdLst>
                <a:gd name="T0" fmla="*/ 34497713 w 249"/>
                <a:gd name="T1" fmla="*/ 0 h 250"/>
                <a:gd name="T2" fmla="*/ 34497713 w 249"/>
                <a:gd name="T3" fmla="*/ 25769791 h 250"/>
                <a:gd name="T4" fmla="*/ 0 w 249"/>
                <a:gd name="T5" fmla="*/ 25769791 h 250"/>
                <a:gd name="T6" fmla="*/ 34497713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125" y="0"/>
                  </a:moveTo>
                  <a:lnTo>
                    <a:pt x="249" y="250"/>
                  </a:lnTo>
                  <a:cubicBezTo>
                    <a:pt x="171" y="211"/>
                    <a:pt x="78" y="211"/>
                    <a:pt x="0" y="250"/>
                  </a:cubicBezTo>
                  <a:lnTo>
                    <a:pt x="125" y="0"/>
                  </a:lnTo>
                  <a:close/>
                </a:path>
              </a:pathLst>
            </a:custGeom>
            <a:solidFill>
              <a:srgbClr val="000000"/>
            </a:solidFill>
            <a:ln w="0">
              <a:solidFill>
                <a:srgbClr val="000000"/>
              </a:solidFill>
              <a:round/>
              <a:headEnd/>
              <a:tailEnd/>
            </a:ln>
          </p:spPr>
          <p:txBody>
            <a:bodyPr/>
            <a:lstStyle/>
            <a:p>
              <a:endParaRPr lang="en-US"/>
            </a:p>
          </p:txBody>
        </p:sp>
        <p:sp>
          <p:nvSpPr>
            <p:cNvPr id="77062" name="Freeform 530"/>
            <p:cNvSpPr>
              <a:spLocks/>
            </p:cNvSpPr>
            <p:nvPr/>
          </p:nvSpPr>
          <p:spPr bwMode="auto">
            <a:xfrm>
              <a:off x="4027" y="3069"/>
              <a:ext cx="4" cy="3"/>
            </a:xfrm>
            <a:custGeom>
              <a:avLst/>
              <a:gdLst>
                <a:gd name="T0" fmla="*/ 34497713 w 249"/>
                <a:gd name="T1" fmla="*/ 25769791 h 250"/>
                <a:gd name="T2" fmla="*/ 0 w 249"/>
                <a:gd name="T3" fmla="*/ 0 h 250"/>
                <a:gd name="T4" fmla="*/ 34497713 w 249"/>
                <a:gd name="T5" fmla="*/ 0 h 250"/>
                <a:gd name="T6" fmla="*/ 34497713 w 249"/>
                <a:gd name="T7" fmla="*/ 0 h 250"/>
                <a:gd name="T8" fmla="*/ 34497713 w 249"/>
                <a:gd name="T9" fmla="*/ 25769791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125" y="250"/>
                  </a:moveTo>
                  <a:lnTo>
                    <a:pt x="0" y="0"/>
                  </a:lnTo>
                  <a:cubicBezTo>
                    <a:pt x="78" y="40"/>
                    <a:pt x="171" y="40"/>
                    <a:pt x="249" y="0"/>
                  </a:cubicBezTo>
                  <a:lnTo>
                    <a:pt x="125" y="250"/>
                  </a:lnTo>
                  <a:close/>
                </a:path>
              </a:pathLst>
            </a:custGeom>
            <a:solidFill>
              <a:srgbClr val="000000"/>
            </a:solidFill>
            <a:ln w="0">
              <a:solidFill>
                <a:srgbClr val="000000"/>
              </a:solidFill>
              <a:round/>
              <a:headEnd/>
              <a:tailEnd/>
            </a:ln>
          </p:spPr>
          <p:txBody>
            <a:bodyPr/>
            <a:lstStyle/>
            <a:p>
              <a:endParaRPr lang="en-US"/>
            </a:p>
          </p:txBody>
        </p:sp>
        <p:sp>
          <p:nvSpPr>
            <p:cNvPr id="77063" name="Rectangle 531"/>
            <p:cNvSpPr>
              <a:spLocks noChangeArrowheads="1"/>
            </p:cNvSpPr>
            <p:nvPr/>
          </p:nvSpPr>
          <p:spPr bwMode="auto">
            <a:xfrm>
              <a:off x="4044" y="3093"/>
              <a:ext cx="25" cy="9"/>
            </a:xfrm>
            <a:prstGeom prst="rect">
              <a:avLst/>
            </a:prstGeom>
            <a:noFill/>
            <a:ln w="9525">
              <a:noFill/>
              <a:miter lim="800000"/>
              <a:headEnd/>
              <a:tailEnd/>
            </a:ln>
          </p:spPr>
          <p:txBody>
            <a:bodyPr wrap="none" lIns="0" tIns="0" rIns="0" bIns="0">
              <a:spAutoFit/>
            </a:bodyPr>
            <a:lstStyle/>
            <a:p>
              <a:r>
                <a:rPr lang="en-US" sz="100">
                  <a:solidFill>
                    <a:srgbClr val="000000"/>
                  </a:solidFill>
                  <a:latin typeface="Calibri" pitchFamily="34" charset="0"/>
                </a:rPr>
                <a:t>CAN bus</a:t>
              </a:r>
              <a:endParaRPr lang="en-US" sz="1600" b="0">
                <a:latin typeface="Calibri" pitchFamily="34" charset="0"/>
              </a:endParaRPr>
            </a:p>
          </p:txBody>
        </p:sp>
        <p:sp>
          <p:nvSpPr>
            <p:cNvPr id="77064" name="Rectangle 533"/>
            <p:cNvSpPr>
              <a:spLocks noChangeArrowheads="1"/>
            </p:cNvSpPr>
            <p:nvPr/>
          </p:nvSpPr>
          <p:spPr bwMode="auto">
            <a:xfrm>
              <a:off x="4571" y="2918"/>
              <a:ext cx="268" cy="201"/>
            </a:xfrm>
            <a:prstGeom prst="rect">
              <a:avLst/>
            </a:prstGeom>
            <a:solidFill>
              <a:srgbClr val="FFFFFF"/>
            </a:solidFill>
            <a:ln w="9525">
              <a:noFill/>
              <a:miter lim="800000"/>
              <a:headEnd/>
              <a:tailEnd/>
            </a:ln>
          </p:spPr>
          <p:txBody>
            <a:bodyPr/>
            <a:lstStyle/>
            <a:p>
              <a:endParaRPr lang="nb-NO" sz="1600" b="0">
                <a:latin typeface="Calibri" pitchFamily="34" charset="0"/>
              </a:endParaRPr>
            </a:p>
          </p:txBody>
        </p:sp>
        <p:sp>
          <p:nvSpPr>
            <p:cNvPr id="77065" name="Rectangle 534"/>
            <p:cNvSpPr>
              <a:spLocks noChangeArrowheads="1"/>
            </p:cNvSpPr>
            <p:nvPr/>
          </p:nvSpPr>
          <p:spPr bwMode="auto">
            <a:xfrm>
              <a:off x="4571" y="2918"/>
              <a:ext cx="268" cy="201"/>
            </a:xfrm>
            <a:prstGeom prst="rect">
              <a:avLst/>
            </a:prstGeom>
            <a:noFill/>
            <a:ln w="3175" cap="rnd">
              <a:solidFill>
                <a:srgbClr val="000000"/>
              </a:solidFill>
              <a:round/>
              <a:headEnd/>
              <a:tailEnd/>
            </a:ln>
          </p:spPr>
          <p:txBody>
            <a:bodyPr/>
            <a:lstStyle/>
            <a:p>
              <a:endParaRPr lang="nb-NO" sz="1600" b="0">
                <a:latin typeface="Calibri" pitchFamily="34" charset="0"/>
              </a:endParaRPr>
            </a:p>
          </p:txBody>
        </p:sp>
        <p:sp>
          <p:nvSpPr>
            <p:cNvPr id="77066" name="Rectangle 535"/>
            <p:cNvSpPr>
              <a:spLocks noChangeArrowheads="1"/>
            </p:cNvSpPr>
            <p:nvPr/>
          </p:nvSpPr>
          <p:spPr bwMode="auto">
            <a:xfrm>
              <a:off x="4693" y="3072"/>
              <a:ext cx="80" cy="35"/>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7067" name="Rectangle 536"/>
            <p:cNvSpPr>
              <a:spLocks noChangeArrowheads="1"/>
            </p:cNvSpPr>
            <p:nvPr/>
          </p:nvSpPr>
          <p:spPr bwMode="auto">
            <a:xfrm>
              <a:off x="4693" y="3072"/>
              <a:ext cx="80" cy="35"/>
            </a:xfrm>
            <a:prstGeom prst="rect">
              <a:avLst/>
            </a:prstGeom>
            <a:noFill/>
            <a:ln w="0" cap="rnd">
              <a:solidFill>
                <a:srgbClr val="000000"/>
              </a:solidFill>
              <a:round/>
              <a:headEnd/>
              <a:tailEnd/>
            </a:ln>
          </p:spPr>
          <p:txBody>
            <a:bodyPr/>
            <a:lstStyle/>
            <a:p>
              <a:endParaRPr lang="nb-NO" sz="1600" b="0">
                <a:latin typeface="Calibri" pitchFamily="34" charset="0"/>
              </a:endParaRPr>
            </a:p>
          </p:txBody>
        </p:sp>
        <p:sp>
          <p:nvSpPr>
            <p:cNvPr id="77068" name="Rectangle 537"/>
            <p:cNvSpPr>
              <a:spLocks noChangeArrowheads="1"/>
            </p:cNvSpPr>
            <p:nvPr/>
          </p:nvSpPr>
          <p:spPr bwMode="auto">
            <a:xfrm>
              <a:off x="4693" y="3024"/>
              <a:ext cx="80" cy="32"/>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7069" name="Rectangle 538"/>
            <p:cNvSpPr>
              <a:spLocks noChangeArrowheads="1"/>
            </p:cNvSpPr>
            <p:nvPr/>
          </p:nvSpPr>
          <p:spPr bwMode="auto">
            <a:xfrm>
              <a:off x="4693" y="3024"/>
              <a:ext cx="80" cy="32"/>
            </a:xfrm>
            <a:prstGeom prst="rect">
              <a:avLst/>
            </a:prstGeom>
            <a:noFill/>
            <a:ln w="0" cap="rnd">
              <a:solidFill>
                <a:srgbClr val="000000"/>
              </a:solidFill>
              <a:round/>
              <a:headEnd/>
              <a:tailEnd/>
            </a:ln>
          </p:spPr>
          <p:txBody>
            <a:bodyPr/>
            <a:lstStyle/>
            <a:p>
              <a:endParaRPr lang="nb-NO" sz="1600" b="0">
                <a:latin typeface="Calibri" pitchFamily="34" charset="0"/>
              </a:endParaRPr>
            </a:p>
          </p:txBody>
        </p:sp>
        <p:sp>
          <p:nvSpPr>
            <p:cNvPr id="77070" name="Rectangle 539"/>
            <p:cNvSpPr>
              <a:spLocks noChangeArrowheads="1"/>
            </p:cNvSpPr>
            <p:nvPr/>
          </p:nvSpPr>
          <p:spPr bwMode="auto">
            <a:xfrm>
              <a:off x="4584" y="2935"/>
              <a:ext cx="37" cy="172"/>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7071" name="Rectangle 540"/>
            <p:cNvSpPr>
              <a:spLocks noChangeArrowheads="1"/>
            </p:cNvSpPr>
            <p:nvPr/>
          </p:nvSpPr>
          <p:spPr bwMode="auto">
            <a:xfrm>
              <a:off x="4584" y="2935"/>
              <a:ext cx="37" cy="172"/>
            </a:xfrm>
            <a:prstGeom prst="rect">
              <a:avLst/>
            </a:prstGeom>
            <a:noFill/>
            <a:ln w="0" cap="rnd">
              <a:solidFill>
                <a:srgbClr val="000000"/>
              </a:solidFill>
              <a:round/>
              <a:headEnd/>
              <a:tailEnd/>
            </a:ln>
          </p:spPr>
          <p:txBody>
            <a:bodyPr/>
            <a:lstStyle/>
            <a:p>
              <a:endParaRPr lang="nb-NO" sz="1600" b="0">
                <a:latin typeface="Calibri" pitchFamily="34" charset="0"/>
              </a:endParaRPr>
            </a:p>
          </p:txBody>
        </p:sp>
        <p:sp>
          <p:nvSpPr>
            <p:cNvPr id="77072" name="Rectangle 541"/>
            <p:cNvSpPr>
              <a:spLocks noChangeArrowheads="1"/>
            </p:cNvSpPr>
            <p:nvPr/>
          </p:nvSpPr>
          <p:spPr bwMode="auto">
            <a:xfrm>
              <a:off x="4641" y="2981"/>
              <a:ext cx="132" cy="25"/>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7073" name="Rectangle 542"/>
            <p:cNvSpPr>
              <a:spLocks noChangeArrowheads="1"/>
            </p:cNvSpPr>
            <p:nvPr/>
          </p:nvSpPr>
          <p:spPr bwMode="auto">
            <a:xfrm>
              <a:off x="4641" y="2981"/>
              <a:ext cx="132" cy="25"/>
            </a:xfrm>
            <a:prstGeom prst="rect">
              <a:avLst/>
            </a:prstGeom>
            <a:noFill/>
            <a:ln w="0" cap="rnd">
              <a:solidFill>
                <a:srgbClr val="000000"/>
              </a:solidFill>
              <a:round/>
              <a:headEnd/>
              <a:tailEnd/>
            </a:ln>
          </p:spPr>
          <p:txBody>
            <a:bodyPr/>
            <a:lstStyle/>
            <a:p>
              <a:endParaRPr lang="nb-NO" sz="1600" b="0">
                <a:latin typeface="Calibri" pitchFamily="34" charset="0"/>
              </a:endParaRPr>
            </a:p>
          </p:txBody>
        </p:sp>
        <p:sp>
          <p:nvSpPr>
            <p:cNvPr id="77074" name="Rectangle 543"/>
            <p:cNvSpPr>
              <a:spLocks noChangeArrowheads="1"/>
            </p:cNvSpPr>
            <p:nvPr/>
          </p:nvSpPr>
          <p:spPr bwMode="auto">
            <a:xfrm>
              <a:off x="4676" y="2986"/>
              <a:ext cx="27" cy="9"/>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Facilities</a:t>
              </a:r>
              <a:endParaRPr lang="en-US" sz="1600" b="0">
                <a:latin typeface="Calibri" pitchFamily="34" charset="0"/>
              </a:endParaRPr>
            </a:p>
          </p:txBody>
        </p:sp>
        <p:sp>
          <p:nvSpPr>
            <p:cNvPr id="77075" name="Line 544"/>
            <p:cNvSpPr>
              <a:spLocks noChangeShapeType="1"/>
            </p:cNvSpPr>
            <p:nvPr/>
          </p:nvSpPr>
          <p:spPr bwMode="auto">
            <a:xfrm>
              <a:off x="4624" y="3090"/>
              <a:ext cx="65" cy="0"/>
            </a:xfrm>
            <a:prstGeom prst="line">
              <a:avLst/>
            </a:prstGeom>
            <a:noFill/>
            <a:ln w="1588" cap="rnd">
              <a:solidFill>
                <a:srgbClr val="000000"/>
              </a:solidFill>
              <a:round/>
              <a:headEnd/>
              <a:tailEnd/>
            </a:ln>
          </p:spPr>
          <p:txBody>
            <a:bodyPr/>
            <a:lstStyle/>
            <a:p>
              <a:endParaRPr lang="en-US"/>
            </a:p>
          </p:txBody>
        </p:sp>
        <p:sp>
          <p:nvSpPr>
            <p:cNvPr id="77076" name="Freeform 545"/>
            <p:cNvSpPr>
              <a:spLocks/>
            </p:cNvSpPr>
            <p:nvPr/>
          </p:nvSpPr>
          <p:spPr bwMode="auto">
            <a:xfrm>
              <a:off x="4621" y="3088"/>
              <a:ext cx="4" cy="4"/>
            </a:xfrm>
            <a:custGeom>
              <a:avLst/>
              <a:gdLst>
                <a:gd name="T0" fmla="*/ 0 w 250"/>
                <a:gd name="T1" fmla="*/ 34497713 h 249"/>
                <a:gd name="T2" fmla="*/ 34359722 w 250"/>
                <a:gd name="T3" fmla="*/ 0 h 249"/>
                <a:gd name="T4" fmla="*/ 34359722 w 250"/>
                <a:gd name="T5" fmla="*/ 34497713 h 249"/>
                <a:gd name="T6" fmla="*/ 34359722 w 250"/>
                <a:gd name="T7" fmla="*/ 34497713 h 249"/>
                <a:gd name="T8" fmla="*/ 0 w 250"/>
                <a:gd name="T9" fmla="*/ 34497713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0" y="124"/>
                  </a:moveTo>
                  <a:lnTo>
                    <a:pt x="250" y="0"/>
                  </a:lnTo>
                  <a:cubicBezTo>
                    <a:pt x="211" y="78"/>
                    <a:pt x="211" y="171"/>
                    <a:pt x="250" y="249"/>
                  </a:cubicBezTo>
                  <a:lnTo>
                    <a:pt x="0" y="124"/>
                  </a:lnTo>
                  <a:close/>
                </a:path>
              </a:pathLst>
            </a:custGeom>
            <a:solidFill>
              <a:srgbClr val="000000"/>
            </a:solidFill>
            <a:ln w="0">
              <a:solidFill>
                <a:srgbClr val="000000"/>
              </a:solidFill>
              <a:round/>
              <a:headEnd/>
              <a:tailEnd/>
            </a:ln>
          </p:spPr>
          <p:txBody>
            <a:bodyPr/>
            <a:lstStyle/>
            <a:p>
              <a:endParaRPr lang="en-US"/>
            </a:p>
          </p:txBody>
        </p:sp>
        <p:sp>
          <p:nvSpPr>
            <p:cNvPr id="77077" name="Freeform 546"/>
            <p:cNvSpPr>
              <a:spLocks/>
            </p:cNvSpPr>
            <p:nvPr/>
          </p:nvSpPr>
          <p:spPr bwMode="auto">
            <a:xfrm>
              <a:off x="4688" y="3088"/>
              <a:ext cx="5" cy="4"/>
            </a:xfrm>
            <a:custGeom>
              <a:avLst/>
              <a:gdLst>
                <a:gd name="T0" fmla="*/ 42949652 w 250"/>
                <a:gd name="T1" fmla="*/ 34497713 h 249"/>
                <a:gd name="T2" fmla="*/ 0 w 250"/>
                <a:gd name="T3" fmla="*/ 34497713 h 249"/>
                <a:gd name="T4" fmla="*/ 0 w 250"/>
                <a:gd name="T5" fmla="*/ 0 h 249"/>
                <a:gd name="T6" fmla="*/ 0 w 250"/>
                <a:gd name="T7" fmla="*/ 0 h 249"/>
                <a:gd name="T8" fmla="*/ 42949652 w 250"/>
                <a:gd name="T9" fmla="*/ 34497713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250" y="124"/>
                  </a:moveTo>
                  <a:lnTo>
                    <a:pt x="0" y="249"/>
                  </a:lnTo>
                  <a:cubicBezTo>
                    <a:pt x="39" y="171"/>
                    <a:pt x="39" y="78"/>
                    <a:pt x="0" y="0"/>
                  </a:cubicBezTo>
                  <a:lnTo>
                    <a:pt x="250" y="124"/>
                  </a:lnTo>
                  <a:close/>
                </a:path>
              </a:pathLst>
            </a:custGeom>
            <a:solidFill>
              <a:srgbClr val="000000"/>
            </a:solidFill>
            <a:ln w="0">
              <a:solidFill>
                <a:srgbClr val="000000"/>
              </a:solidFill>
              <a:round/>
              <a:headEnd/>
              <a:tailEnd/>
            </a:ln>
          </p:spPr>
          <p:txBody>
            <a:bodyPr/>
            <a:lstStyle/>
            <a:p>
              <a:endParaRPr lang="en-US"/>
            </a:p>
          </p:txBody>
        </p:sp>
        <p:sp>
          <p:nvSpPr>
            <p:cNvPr id="77078" name="Line 547"/>
            <p:cNvSpPr>
              <a:spLocks noChangeShapeType="1"/>
            </p:cNvSpPr>
            <p:nvPr/>
          </p:nvSpPr>
          <p:spPr bwMode="auto">
            <a:xfrm>
              <a:off x="4707" y="2956"/>
              <a:ext cx="0" cy="2"/>
            </a:xfrm>
            <a:prstGeom prst="line">
              <a:avLst/>
            </a:prstGeom>
            <a:noFill/>
            <a:ln w="1588" cap="rnd">
              <a:solidFill>
                <a:srgbClr val="000000"/>
              </a:solidFill>
              <a:round/>
              <a:headEnd/>
              <a:tailEnd/>
            </a:ln>
          </p:spPr>
          <p:txBody>
            <a:bodyPr/>
            <a:lstStyle/>
            <a:p>
              <a:endParaRPr lang="en-US"/>
            </a:p>
          </p:txBody>
        </p:sp>
        <p:sp>
          <p:nvSpPr>
            <p:cNvPr id="77079" name="Freeform 548"/>
            <p:cNvSpPr>
              <a:spLocks/>
            </p:cNvSpPr>
            <p:nvPr/>
          </p:nvSpPr>
          <p:spPr bwMode="auto">
            <a:xfrm>
              <a:off x="4705" y="2953"/>
              <a:ext cx="5" cy="4"/>
            </a:xfrm>
            <a:custGeom>
              <a:avLst/>
              <a:gdLst>
                <a:gd name="T0" fmla="*/ 42949652 w 250"/>
                <a:gd name="T1" fmla="*/ 0 h 250"/>
                <a:gd name="T2" fmla="*/ 42949652 w 250"/>
                <a:gd name="T3" fmla="*/ 34359722 h 250"/>
                <a:gd name="T4" fmla="*/ 0 w 250"/>
                <a:gd name="T5" fmla="*/ 34359722 h 250"/>
                <a:gd name="T6" fmla="*/ 42949652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125" y="0"/>
                  </a:moveTo>
                  <a:lnTo>
                    <a:pt x="250" y="250"/>
                  </a:lnTo>
                  <a:cubicBezTo>
                    <a:pt x="171" y="210"/>
                    <a:pt x="79" y="210"/>
                    <a:pt x="0" y="250"/>
                  </a:cubicBezTo>
                  <a:lnTo>
                    <a:pt x="125" y="0"/>
                  </a:lnTo>
                  <a:close/>
                </a:path>
              </a:pathLst>
            </a:custGeom>
            <a:solidFill>
              <a:srgbClr val="000000"/>
            </a:solidFill>
            <a:ln w="0">
              <a:solidFill>
                <a:srgbClr val="000000"/>
              </a:solidFill>
              <a:round/>
              <a:headEnd/>
              <a:tailEnd/>
            </a:ln>
          </p:spPr>
          <p:txBody>
            <a:bodyPr/>
            <a:lstStyle/>
            <a:p>
              <a:endParaRPr lang="en-US"/>
            </a:p>
          </p:txBody>
        </p:sp>
        <p:sp>
          <p:nvSpPr>
            <p:cNvPr id="77080" name="Freeform 549"/>
            <p:cNvSpPr>
              <a:spLocks/>
            </p:cNvSpPr>
            <p:nvPr/>
          </p:nvSpPr>
          <p:spPr bwMode="auto">
            <a:xfrm>
              <a:off x="4705" y="2957"/>
              <a:ext cx="5" cy="4"/>
            </a:xfrm>
            <a:custGeom>
              <a:avLst/>
              <a:gdLst>
                <a:gd name="T0" fmla="*/ 42949652 w 250"/>
                <a:gd name="T1" fmla="*/ 34359722 h 250"/>
                <a:gd name="T2" fmla="*/ 0 w 250"/>
                <a:gd name="T3" fmla="*/ 0 h 250"/>
                <a:gd name="T4" fmla="*/ 42949652 w 250"/>
                <a:gd name="T5" fmla="*/ 0 h 250"/>
                <a:gd name="T6" fmla="*/ 42949652 w 250"/>
                <a:gd name="T7" fmla="*/ 0 h 250"/>
                <a:gd name="T8" fmla="*/ 42949652 w 250"/>
                <a:gd name="T9" fmla="*/ 34359722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125" y="250"/>
                  </a:moveTo>
                  <a:lnTo>
                    <a:pt x="0" y="0"/>
                  </a:lnTo>
                  <a:cubicBezTo>
                    <a:pt x="79" y="39"/>
                    <a:pt x="171" y="39"/>
                    <a:pt x="250" y="0"/>
                  </a:cubicBezTo>
                  <a:lnTo>
                    <a:pt x="125" y="250"/>
                  </a:lnTo>
                  <a:close/>
                </a:path>
              </a:pathLst>
            </a:custGeom>
            <a:solidFill>
              <a:srgbClr val="000000"/>
            </a:solidFill>
            <a:ln w="0">
              <a:solidFill>
                <a:srgbClr val="000000"/>
              </a:solidFill>
              <a:round/>
              <a:headEnd/>
              <a:tailEnd/>
            </a:ln>
          </p:spPr>
          <p:txBody>
            <a:bodyPr/>
            <a:lstStyle/>
            <a:p>
              <a:endParaRPr lang="en-US"/>
            </a:p>
          </p:txBody>
        </p:sp>
        <p:sp>
          <p:nvSpPr>
            <p:cNvPr id="77081" name="Line 550"/>
            <p:cNvSpPr>
              <a:spLocks noChangeShapeType="1"/>
            </p:cNvSpPr>
            <p:nvPr/>
          </p:nvSpPr>
          <p:spPr bwMode="auto">
            <a:xfrm>
              <a:off x="4624" y="3040"/>
              <a:ext cx="65" cy="0"/>
            </a:xfrm>
            <a:prstGeom prst="line">
              <a:avLst/>
            </a:prstGeom>
            <a:noFill/>
            <a:ln w="1588" cap="rnd">
              <a:solidFill>
                <a:srgbClr val="000000"/>
              </a:solidFill>
              <a:round/>
              <a:headEnd/>
              <a:tailEnd/>
            </a:ln>
          </p:spPr>
          <p:txBody>
            <a:bodyPr/>
            <a:lstStyle/>
            <a:p>
              <a:endParaRPr lang="en-US"/>
            </a:p>
          </p:txBody>
        </p:sp>
        <p:sp>
          <p:nvSpPr>
            <p:cNvPr id="77082" name="Freeform 551"/>
            <p:cNvSpPr>
              <a:spLocks/>
            </p:cNvSpPr>
            <p:nvPr/>
          </p:nvSpPr>
          <p:spPr bwMode="auto">
            <a:xfrm>
              <a:off x="4621" y="3038"/>
              <a:ext cx="4" cy="4"/>
            </a:xfrm>
            <a:custGeom>
              <a:avLst/>
              <a:gdLst>
                <a:gd name="T0" fmla="*/ 0 w 250"/>
                <a:gd name="T1" fmla="*/ 34497713 h 249"/>
                <a:gd name="T2" fmla="*/ 34359722 w 250"/>
                <a:gd name="T3" fmla="*/ 0 h 249"/>
                <a:gd name="T4" fmla="*/ 34359722 w 250"/>
                <a:gd name="T5" fmla="*/ 34497713 h 249"/>
                <a:gd name="T6" fmla="*/ 34359722 w 250"/>
                <a:gd name="T7" fmla="*/ 34497713 h 249"/>
                <a:gd name="T8" fmla="*/ 0 w 250"/>
                <a:gd name="T9" fmla="*/ 34497713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0" y="125"/>
                  </a:moveTo>
                  <a:lnTo>
                    <a:pt x="250" y="0"/>
                  </a:lnTo>
                  <a:cubicBezTo>
                    <a:pt x="211" y="78"/>
                    <a:pt x="211" y="171"/>
                    <a:pt x="250" y="249"/>
                  </a:cubicBezTo>
                  <a:lnTo>
                    <a:pt x="0" y="125"/>
                  </a:lnTo>
                  <a:close/>
                </a:path>
              </a:pathLst>
            </a:custGeom>
            <a:solidFill>
              <a:srgbClr val="000000"/>
            </a:solidFill>
            <a:ln w="0">
              <a:solidFill>
                <a:srgbClr val="000000"/>
              </a:solidFill>
              <a:round/>
              <a:headEnd/>
              <a:tailEnd/>
            </a:ln>
          </p:spPr>
          <p:txBody>
            <a:bodyPr/>
            <a:lstStyle/>
            <a:p>
              <a:endParaRPr lang="en-US"/>
            </a:p>
          </p:txBody>
        </p:sp>
        <p:sp>
          <p:nvSpPr>
            <p:cNvPr id="77083" name="Freeform 552"/>
            <p:cNvSpPr>
              <a:spLocks/>
            </p:cNvSpPr>
            <p:nvPr/>
          </p:nvSpPr>
          <p:spPr bwMode="auto">
            <a:xfrm>
              <a:off x="4688" y="3038"/>
              <a:ext cx="5" cy="4"/>
            </a:xfrm>
            <a:custGeom>
              <a:avLst/>
              <a:gdLst>
                <a:gd name="T0" fmla="*/ 42949652 w 250"/>
                <a:gd name="T1" fmla="*/ 34497713 h 249"/>
                <a:gd name="T2" fmla="*/ 0 w 250"/>
                <a:gd name="T3" fmla="*/ 34497713 h 249"/>
                <a:gd name="T4" fmla="*/ 0 w 250"/>
                <a:gd name="T5" fmla="*/ 0 h 249"/>
                <a:gd name="T6" fmla="*/ 0 w 250"/>
                <a:gd name="T7" fmla="*/ 0 h 249"/>
                <a:gd name="T8" fmla="*/ 42949652 w 250"/>
                <a:gd name="T9" fmla="*/ 34497713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250" y="125"/>
                  </a:moveTo>
                  <a:lnTo>
                    <a:pt x="0" y="249"/>
                  </a:lnTo>
                  <a:cubicBezTo>
                    <a:pt x="39" y="171"/>
                    <a:pt x="39" y="78"/>
                    <a:pt x="0" y="0"/>
                  </a:cubicBezTo>
                  <a:lnTo>
                    <a:pt x="250" y="125"/>
                  </a:lnTo>
                  <a:close/>
                </a:path>
              </a:pathLst>
            </a:custGeom>
            <a:solidFill>
              <a:srgbClr val="000000"/>
            </a:solidFill>
            <a:ln w="0">
              <a:solidFill>
                <a:srgbClr val="000000"/>
              </a:solidFill>
              <a:round/>
              <a:headEnd/>
              <a:tailEnd/>
            </a:ln>
          </p:spPr>
          <p:txBody>
            <a:bodyPr/>
            <a:lstStyle/>
            <a:p>
              <a:endParaRPr lang="en-US"/>
            </a:p>
          </p:txBody>
        </p:sp>
        <p:sp>
          <p:nvSpPr>
            <p:cNvPr id="77084" name="Rectangle 553"/>
            <p:cNvSpPr>
              <a:spLocks noChangeArrowheads="1"/>
            </p:cNvSpPr>
            <p:nvPr/>
          </p:nvSpPr>
          <p:spPr bwMode="auto">
            <a:xfrm>
              <a:off x="4695" y="3026"/>
              <a:ext cx="4" cy="9"/>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N</a:t>
              </a:r>
              <a:endParaRPr lang="en-US" sz="1600" b="0">
                <a:latin typeface="Calibri" pitchFamily="34" charset="0"/>
              </a:endParaRPr>
            </a:p>
          </p:txBody>
        </p:sp>
        <p:sp>
          <p:nvSpPr>
            <p:cNvPr id="77085" name="Rectangle 554"/>
            <p:cNvSpPr>
              <a:spLocks noChangeArrowheads="1"/>
            </p:cNvSpPr>
            <p:nvPr/>
          </p:nvSpPr>
          <p:spPr bwMode="auto">
            <a:xfrm>
              <a:off x="4704" y="3026"/>
              <a:ext cx="34" cy="9"/>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etworking </a:t>
              </a:r>
              <a:endParaRPr lang="en-US" sz="1600" b="0">
                <a:latin typeface="Calibri" pitchFamily="34" charset="0"/>
              </a:endParaRPr>
            </a:p>
          </p:txBody>
        </p:sp>
        <p:sp>
          <p:nvSpPr>
            <p:cNvPr id="77086" name="Rectangle 555"/>
            <p:cNvSpPr>
              <a:spLocks noChangeArrowheads="1"/>
            </p:cNvSpPr>
            <p:nvPr/>
          </p:nvSpPr>
          <p:spPr bwMode="auto">
            <a:xfrm>
              <a:off x="4762" y="3026"/>
              <a:ext cx="8" cy="10"/>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&amp; </a:t>
              </a:r>
              <a:endParaRPr lang="en-US" sz="1600" b="0">
                <a:latin typeface="Calibri" pitchFamily="34" charset="0"/>
              </a:endParaRPr>
            </a:p>
          </p:txBody>
        </p:sp>
        <p:sp>
          <p:nvSpPr>
            <p:cNvPr id="77087" name="Rectangle 556"/>
            <p:cNvSpPr>
              <a:spLocks noChangeArrowheads="1"/>
            </p:cNvSpPr>
            <p:nvPr/>
          </p:nvSpPr>
          <p:spPr bwMode="auto">
            <a:xfrm>
              <a:off x="4717" y="3036"/>
              <a:ext cx="29" cy="9"/>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Transport</a:t>
              </a:r>
              <a:endParaRPr lang="en-US" sz="1600" b="0">
                <a:latin typeface="Calibri" pitchFamily="34" charset="0"/>
              </a:endParaRPr>
            </a:p>
          </p:txBody>
        </p:sp>
        <p:sp>
          <p:nvSpPr>
            <p:cNvPr id="77088" name="Rectangle 557"/>
            <p:cNvSpPr>
              <a:spLocks noChangeArrowheads="1"/>
            </p:cNvSpPr>
            <p:nvPr/>
          </p:nvSpPr>
          <p:spPr bwMode="auto">
            <a:xfrm>
              <a:off x="4731" y="3073"/>
              <a:ext cx="21" cy="9"/>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Access </a:t>
              </a:r>
              <a:endParaRPr lang="en-US" sz="1600" b="0">
                <a:latin typeface="Calibri" pitchFamily="34" charset="0"/>
              </a:endParaRPr>
            </a:p>
          </p:txBody>
        </p:sp>
        <p:sp>
          <p:nvSpPr>
            <p:cNvPr id="77089" name="Rectangle 558"/>
            <p:cNvSpPr>
              <a:spLocks noChangeArrowheads="1"/>
            </p:cNvSpPr>
            <p:nvPr/>
          </p:nvSpPr>
          <p:spPr bwMode="auto">
            <a:xfrm>
              <a:off x="4696" y="3084"/>
              <a:ext cx="39" cy="9"/>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Technologies</a:t>
              </a:r>
              <a:endParaRPr lang="en-US" sz="1600" b="0">
                <a:latin typeface="Calibri" pitchFamily="34" charset="0"/>
              </a:endParaRPr>
            </a:p>
          </p:txBody>
        </p:sp>
        <p:sp>
          <p:nvSpPr>
            <p:cNvPr id="77090" name="Rectangle 559"/>
            <p:cNvSpPr>
              <a:spLocks noChangeArrowheads="1"/>
            </p:cNvSpPr>
            <p:nvPr/>
          </p:nvSpPr>
          <p:spPr bwMode="auto">
            <a:xfrm>
              <a:off x="4747" y="3035"/>
              <a:ext cx="6" cy="10"/>
            </a:xfrm>
            <a:prstGeom prst="rect">
              <a:avLst/>
            </a:prstGeom>
            <a:noFill/>
            <a:ln w="9525">
              <a:noFill/>
              <a:miter lim="800000"/>
              <a:headEnd/>
              <a:tailEnd/>
            </a:ln>
          </p:spPr>
          <p:txBody>
            <a:bodyPr wrap="none" lIns="0" tIns="0" rIns="0" bIns="0">
              <a:spAutoFit/>
            </a:bodyPr>
            <a:lstStyle/>
            <a:p>
              <a:r>
                <a:rPr lang="en-US" sz="100" b="0">
                  <a:solidFill>
                    <a:srgbClr val="000000"/>
                  </a:solidFill>
                  <a:latin typeface="Calibri" pitchFamily="34" charset="0"/>
                </a:rPr>
                <a:t>...</a:t>
              </a:r>
              <a:endParaRPr lang="en-US" sz="1600" b="0">
                <a:latin typeface="Calibri" pitchFamily="34" charset="0"/>
              </a:endParaRPr>
            </a:p>
          </p:txBody>
        </p:sp>
        <p:sp>
          <p:nvSpPr>
            <p:cNvPr id="77091" name="Line 560"/>
            <p:cNvSpPr>
              <a:spLocks noChangeShapeType="1"/>
            </p:cNvSpPr>
            <p:nvPr/>
          </p:nvSpPr>
          <p:spPr bwMode="auto">
            <a:xfrm>
              <a:off x="4733" y="3008"/>
              <a:ext cx="0" cy="14"/>
            </a:xfrm>
            <a:prstGeom prst="line">
              <a:avLst/>
            </a:prstGeom>
            <a:noFill/>
            <a:ln w="1588" cap="rnd">
              <a:solidFill>
                <a:srgbClr val="000000"/>
              </a:solidFill>
              <a:round/>
              <a:headEnd/>
              <a:tailEnd/>
            </a:ln>
          </p:spPr>
          <p:txBody>
            <a:bodyPr/>
            <a:lstStyle/>
            <a:p>
              <a:endParaRPr lang="en-US"/>
            </a:p>
          </p:txBody>
        </p:sp>
        <p:sp>
          <p:nvSpPr>
            <p:cNvPr id="77092" name="Freeform 561"/>
            <p:cNvSpPr>
              <a:spLocks/>
            </p:cNvSpPr>
            <p:nvPr/>
          </p:nvSpPr>
          <p:spPr bwMode="auto">
            <a:xfrm>
              <a:off x="4732" y="3006"/>
              <a:ext cx="3" cy="4"/>
            </a:xfrm>
            <a:custGeom>
              <a:avLst/>
              <a:gdLst>
                <a:gd name="T0" fmla="*/ 25769791 w 250"/>
                <a:gd name="T1" fmla="*/ 0 h 250"/>
                <a:gd name="T2" fmla="*/ 25769791 w 250"/>
                <a:gd name="T3" fmla="*/ 34359722 h 250"/>
                <a:gd name="T4" fmla="*/ 0 w 250"/>
                <a:gd name="T5" fmla="*/ 34359722 h 250"/>
                <a:gd name="T6" fmla="*/ 0 w 250"/>
                <a:gd name="T7" fmla="*/ 34359722 h 250"/>
                <a:gd name="T8" fmla="*/ 25769791 w 250"/>
                <a:gd name="T9" fmla="*/ 0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125" y="0"/>
                  </a:moveTo>
                  <a:lnTo>
                    <a:pt x="250" y="250"/>
                  </a:lnTo>
                  <a:cubicBezTo>
                    <a:pt x="171" y="210"/>
                    <a:pt x="79" y="210"/>
                    <a:pt x="0" y="250"/>
                  </a:cubicBezTo>
                  <a:lnTo>
                    <a:pt x="125" y="0"/>
                  </a:lnTo>
                  <a:close/>
                </a:path>
              </a:pathLst>
            </a:custGeom>
            <a:solidFill>
              <a:srgbClr val="000000"/>
            </a:solidFill>
            <a:ln w="0">
              <a:solidFill>
                <a:srgbClr val="000000"/>
              </a:solidFill>
              <a:round/>
              <a:headEnd/>
              <a:tailEnd/>
            </a:ln>
          </p:spPr>
          <p:txBody>
            <a:bodyPr/>
            <a:lstStyle/>
            <a:p>
              <a:endParaRPr lang="en-US"/>
            </a:p>
          </p:txBody>
        </p:sp>
        <p:sp>
          <p:nvSpPr>
            <p:cNvPr id="77093" name="Freeform 562"/>
            <p:cNvSpPr>
              <a:spLocks/>
            </p:cNvSpPr>
            <p:nvPr/>
          </p:nvSpPr>
          <p:spPr bwMode="auto">
            <a:xfrm>
              <a:off x="4732" y="3021"/>
              <a:ext cx="3" cy="3"/>
            </a:xfrm>
            <a:custGeom>
              <a:avLst/>
              <a:gdLst>
                <a:gd name="T0" fmla="*/ 25769791 w 250"/>
                <a:gd name="T1" fmla="*/ 25769791 h 250"/>
                <a:gd name="T2" fmla="*/ 0 w 250"/>
                <a:gd name="T3" fmla="*/ 0 h 250"/>
                <a:gd name="T4" fmla="*/ 25769791 w 250"/>
                <a:gd name="T5" fmla="*/ 0 h 250"/>
                <a:gd name="T6" fmla="*/ 25769791 w 250"/>
                <a:gd name="T7" fmla="*/ 25769791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125" y="250"/>
                  </a:moveTo>
                  <a:lnTo>
                    <a:pt x="0" y="0"/>
                  </a:lnTo>
                  <a:cubicBezTo>
                    <a:pt x="79" y="40"/>
                    <a:pt x="171" y="40"/>
                    <a:pt x="250" y="0"/>
                  </a:cubicBezTo>
                  <a:lnTo>
                    <a:pt x="125" y="250"/>
                  </a:lnTo>
                  <a:close/>
                </a:path>
              </a:pathLst>
            </a:custGeom>
            <a:solidFill>
              <a:srgbClr val="000000"/>
            </a:solidFill>
            <a:ln w="0">
              <a:solidFill>
                <a:srgbClr val="000000"/>
              </a:solidFill>
              <a:round/>
              <a:headEnd/>
              <a:tailEnd/>
            </a:ln>
          </p:spPr>
          <p:txBody>
            <a:bodyPr/>
            <a:lstStyle/>
            <a:p>
              <a:endParaRPr lang="en-US"/>
            </a:p>
          </p:txBody>
        </p:sp>
        <p:sp>
          <p:nvSpPr>
            <p:cNvPr id="77094" name="Line 563"/>
            <p:cNvSpPr>
              <a:spLocks noChangeShapeType="1"/>
            </p:cNvSpPr>
            <p:nvPr/>
          </p:nvSpPr>
          <p:spPr bwMode="auto">
            <a:xfrm>
              <a:off x="4628" y="2992"/>
              <a:ext cx="7" cy="0"/>
            </a:xfrm>
            <a:prstGeom prst="line">
              <a:avLst/>
            </a:prstGeom>
            <a:noFill/>
            <a:ln w="1588" cap="rnd">
              <a:solidFill>
                <a:srgbClr val="000000"/>
              </a:solidFill>
              <a:round/>
              <a:headEnd/>
              <a:tailEnd/>
            </a:ln>
          </p:spPr>
          <p:txBody>
            <a:bodyPr/>
            <a:lstStyle/>
            <a:p>
              <a:endParaRPr lang="en-US"/>
            </a:p>
          </p:txBody>
        </p:sp>
        <p:sp>
          <p:nvSpPr>
            <p:cNvPr id="77095" name="Freeform 564"/>
            <p:cNvSpPr>
              <a:spLocks/>
            </p:cNvSpPr>
            <p:nvPr/>
          </p:nvSpPr>
          <p:spPr bwMode="auto">
            <a:xfrm>
              <a:off x="4624" y="2990"/>
              <a:ext cx="4" cy="3"/>
            </a:xfrm>
            <a:custGeom>
              <a:avLst/>
              <a:gdLst>
                <a:gd name="T0" fmla="*/ 0 w 249"/>
                <a:gd name="T1" fmla="*/ 25769791 h 250"/>
                <a:gd name="T2" fmla="*/ 34497713 w 249"/>
                <a:gd name="T3" fmla="*/ 0 h 250"/>
                <a:gd name="T4" fmla="*/ 34497713 w 249"/>
                <a:gd name="T5" fmla="*/ 25769791 h 250"/>
                <a:gd name="T6" fmla="*/ 34497713 w 249"/>
                <a:gd name="T7" fmla="*/ 25769791 h 250"/>
                <a:gd name="T8" fmla="*/ 0 w 249"/>
                <a:gd name="T9" fmla="*/ 25769791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p>
          </p:txBody>
        </p:sp>
        <p:sp>
          <p:nvSpPr>
            <p:cNvPr id="77096" name="Freeform 565"/>
            <p:cNvSpPr>
              <a:spLocks/>
            </p:cNvSpPr>
            <p:nvPr/>
          </p:nvSpPr>
          <p:spPr bwMode="auto">
            <a:xfrm>
              <a:off x="4634" y="2990"/>
              <a:ext cx="5" cy="3"/>
            </a:xfrm>
            <a:custGeom>
              <a:avLst/>
              <a:gdLst>
                <a:gd name="T0" fmla="*/ 42949652 w 250"/>
                <a:gd name="T1" fmla="*/ 25769791 h 250"/>
                <a:gd name="T2" fmla="*/ 0 w 250"/>
                <a:gd name="T3" fmla="*/ 25769791 h 250"/>
                <a:gd name="T4" fmla="*/ 0 w 250"/>
                <a:gd name="T5" fmla="*/ 0 h 250"/>
                <a:gd name="T6" fmla="*/ 0 w 250"/>
                <a:gd name="T7" fmla="*/ 0 h 250"/>
                <a:gd name="T8" fmla="*/ 42949652 w 250"/>
                <a:gd name="T9" fmla="*/ 25769791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250" y="125"/>
                  </a:moveTo>
                  <a:lnTo>
                    <a:pt x="0" y="250"/>
                  </a:lnTo>
                  <a:cubicBezTo>
                    <a:pt x="40" y="171"/>
                    <a:pt x="40" y="79"/>
                    <a:pt x="0" y="0"/>
                  </a:cubicBezTo>
                  <a:lnTo>
                    <a:pt x="250" y="125"/>
                  </a:lnTo>
                  <a:close/>
                </a:path>
              </a:pathLst>
            </a:custGeom>
            <a:solidFill>
              <a:srgbClr val="000000"/>
            </a:solidFill>
            <a:ln w="0">
              <a:solidFill>
                <a:srgbClr val="000000"/>
              </a:solidFill>
              <a:round/>
              <a:headEnd/>
              <a:tailEnd/>
            </a:ln>
          </p:spPr>
          <p:txBody>
            <a:bodyPr/>
            <a:lstStyle/>
            <a:p>
              <a:endParaRPr lang="en-US"/>
            </a:p>
          </p:txBody>
        </p:sp>
        <p:sp>
          <p:nvSpPr>
            <p:cNvPr id="77097" name="Rectangle 566"/>
            <p:cNvSpPr>
              <a:spLocks noChangeArrowheads="1"/>
            </p:cNvSpPr>
            <p:nvPr/>
          </p:nvSpPr>
          <p:spPr bwMode="auto">
            <a:xfrm rot="-5400000">
              <a:off x="4599" y="3043"/>
              <a:ext cx="7" cy="10"/>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M</a:t>
              </a:r>
              <a:endParaRPr lang="en-US" sz="1600" b="0">
                <a:latin typeface="Calibri" pitchFamily="34" charset="0"/>
              </a:endParaRPr>
            </a:p>
          </p:txBody>
        </p:sp>
        <p:sp>
          <p:nvSpPr>
            <p:cNvPr id="77098" name="Rectangle 567"/>
            <p:cNvSpPr>
              <a:spLocks noChangeArrowheads="1"/>
            </p:cNvSpPr>
            <p:nvPr/>
          </p:nvSpPr>
          <p:spPr bwMode="auto">
            <a:xfrm rot="-5400000">
              <a:off x="4601" y="3035"/>
              <a:ext cx="4" cy="9"/>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a</a:t>
              </a:r>
              <a:endParaRPr lang="en-US" sz="1600" b="0">
                <a:latin typeface="Calibri" pitchFamily="34" charset="0"/>
              </a:endParaRPr>
            </a:p>
          </p:txBody>
        </p:sp>
        <p:sp>
          <p:nvSpPr>
            <p:cNvPr id="77099" name="Rectangle 568"/>
            <p:cNvSpPr>
              <a:spLocks noChangeArrowheads="1"/>
            </p:cNvSpPr>
            <p:nvPr/>
          </p:nvSpPr>
          <p:spPr bwMode="auto">
            <a:xfrm rot="-5400000">
              <a:off x="4602" y="3030"/>
              <a:ext cx="3" cy="9"/>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n</a:t>
              </a:r>
              <a:endParaRPr lang="en-US" sz="1600" b="0">
                <a:latin typeface="Calibri" pitchFamily="34" charset="0"/>
              </a:endParaRPr>
            </a:p>
          </p:txBody>
        </p:sp>
        <p:sp>
          <p:nvSpPr>
            <p:cNvPr id="77100" name="Rectangle 569"/>
            <p:cNvSpPr>
              <a:spLocks noChangeArrowheads="1"/>
            </p:cNvSpPr>
            <p:nvPr/>
          </p:nvSpPr>
          <p:spPr bwMode="auto">
            <a:xfrm rot="-5400000">
              <a:off x="4601" y="3022"/>
              <a:ext cx="4" cy="10"/>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a</a:t>
              </a:r>
              <a:endParaRPr lang="en-US" sz="1600" b="0">
                <a:latin typeface="Calibri" pitchFamily="34" charset="0"/>
              </a:endParaRPr>
            </a:p>
          </p:txBody>
        </p:sp>
        <p:sp>
          <p:nvSpPr>
            <p:cNvPr id="77101" name="Rectangle 570"/>
            <p:cNvSpPr>
              <a:spLocks noChangeArrowheads="1"/>
            </p:cNvSpPr>
            <p:nvPr/>
          </p:nvSpPr>
          <p:spPr bwMode="auto">
            <a:xfrm rot="-5400000">
              <a:off x="4600" y="3016"/>
              <a:ext cx="5" cy="9"/>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g</a:t>
              </a:r>
              <a:endParaRPr lang="en-US" sz="1600" b="0">
                <a:latin typeface="Calibri" pitchFamily="34" charset="0"/>
              </a:endParaRPr>
            </a:p>
          </p:txBody>
        </p:sp>
        <p:sp>
          <p:nvSpPr>
            <p:cNvPr id="77102" name="Rectangle 571"/>
            <p:cNvSpPr>
              <a:spLocks noChangeArrowheads="1"/>
            </p:cNvSpPr>
            <p:nvPr/>
          </p:nvSpPr>
          <p:spPr bwMode="auto">
            <a:xfrm rot="-5400000">
              <a:off x="4601" y="3008"/>
              <a:ext cx="4" cy="10"/>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e</a:t>
              </a:r>
              <a:endParaRPr lang="en-US" sz="1600" b="0">
                <a:latin typeface="Calibri" pitchFamily="34" charset="0"/>
              </a:endParaRPr>
            </a:p>
          </p:txBody>
        </p:sp>
        <p:sp>
          <p:nvSpPr>
            <p:cNvPr id="77103" name="Rectangle 572"/>
            <p:cNvSpPr>
              <a:spLocks noChangeArrowheads="1"/>
            </p:cNvSpPr>
            <p:nvPr/>
          </p:nvSpPr>
          <p:spPr bwMode="auto">
            <a:xfrm rot="-5400000">
              <a:off x="4599" y="3003"/>
              <a:ext cx="7" cy="9"/>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m</a:t>
              </a:r>
              <a:endParaRPr lang="en-US" sz="1600" b="0">
                <a:latin typeface="Calibri" pitchFamily="34" charset="0"/>
              </a:endParaRPr>
            </a:p>
          </p:txBody>
        </p:sp>
        <p:sp>
          <p:nvSpPr>
            <p:cNvPr id="77104" name="Rectangle 573"/>
            <p:cNvSpPr>
              <a:spLocks noChangeArrowheads="1"/>
            </p:cNvSpPr>
            <p:nvPr/>
          </p:nvSpPr>
          <p:spPr bwMode="auto">
            <a:xfrm rot="-5400000">
              <a:off x="4601" y="2993"/>
              <a:ext cx="4" cy="9"/>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e</a:t>
              </a:r>
              <a:endParaRPr lang="en-US" sz="1600" b="0">
                <a:latin typeface="Calibri" pitchFamily="34" charset="0"/>
              </a:endParaRPr>
            </a:p>
          </p:txBody>
        </p:sp>
        <p:sp>
          <p:nvSpPr>
            <p:cNvPr id="77105" name="Rectangle 574"/>
            <p:cNvSpPr>
              <a:spLocks noChangeArrowheads="1"/>
            </p:cNvSpPr>
            <p:nvPr/>
          </p:nvSpPr>
          <p:spPr bwMode="auto">
            <a:xfrm rot="-5400000">
              <a:off x="4602" y="2987"/>
              <a:ext cx="4" cy="9"/>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n</a:t>
              </a:r>
              <a:endParaRPr lang="en-US" sz="1600" b="0">
                <a:latin typeface="Calibri" pitchFamily="34" charset="0"/>
              </a:endParaRPr>
            </a:p>
          </p:txBody>
        </p:sp>
        <p:sp>
          <p:nvSpPr>
            <p:cNvPr id="77106" name="Rectangle 575"/>
            <p:cNvSpPr>
              <a:spLocks noChangeArrowheads="1"/>
            </p:cNvSpPr>
            <p:nvPr/>
          </p:nvSpPr>
          <p:spPr bwMode="auto">
            <a:xfrm rot="-5400000">
              <a:off x="4601" y="2982"/>
              <a:ext cx="3" cy="10"/>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t</a:t>
              </a:r>
              <a:endParaRPr lang="en-US" sz="1600" b="0">
                <a:latin typeface="Calibri" pitchFamily="34" charset="0"/>
              </a:endParaRPr>
            </a:p>
          </p:txBody>
        </p:sp>
        <p:sp>
          <p:nvSpPr>
            <p:cNvPr id="77107" name="Rectangle 576"/>
            <p:cNvSpPr>
              <a:spLocks noChangeArrowheads="1"/>
            </p:cNvSpPr>
            <p:nvPr/>
          </p:nvSpPr>
          <p:spPr bwMode="auto">
            <a:xfrm>
              <a:off x="4793" y="2937"/>
              <a:ext cx="36" cy="170"/>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7108" name="Rectangle 577"/>
            <p:cNvSpPr>
              <a:spLocks noChangeArrowheads="1"/>
            </p:cNvSpPr>
            <p:nvPr/>
          </p:nvSpPr>
          <p:spPr bwMode="auto">
            <a:xfrm>
              <a:off x="4793" y="2937"/>
              <a:ext cx="36" cy="170"/>
            </a:xfrm>
            <a:prstGeom prst="rect">
              <a:avLst/>
            </a:prstGeom>
            <a:noFill/>
            <a:ln w="0" cap="rnd">
              <a:solidFill>
                <a:srgbClr val="000000"/>
              </a:solidFill>
              <a:round/>
              <a:headEnd/>
              <a:tailEnd/>
            </a:ln>
          </p:spPr>
          <p:txBody>
            <a:bodyPr/>
            <a:lstStyle/>
            <a:p>
              <a:endParaRPr lang="nb-NO" sz="1600" b="0">
                <a:latin typeface="Calibri" pitchFamily="34" charset="0"/>
              </a:endParaRPr>
            </a:p>
          </p:txBody>
        </p:sp>
        <p:sp>
          <p:nvSpPr>
            <p:cNvPr id="77109" name="Rectangle 578"/>
            <p:cNvSpPr>
              <a:spLocks noChangeArrowheads="1"/>
            </p:cNvSpPr>
            <p:nvPr/>
          </p:nvSpPr>
          <p:spPr bwMode="auto">
            <a:xfrm rot="-5400000">
              <a:off x="4805" y="3032"/>
              <a:ext cx="5" cy="10"/>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S</a:t>
              </a:r>
              <a:endParaRPr lang="en-US" sz="1600" b="0">
                <a:latin typeface="Calibri" pitchFamily="34" charset="0"/>
              </a:endParaRPr>
            </a:p>
          </p:txBody>
        </p:sp>
        <p:sp>
          <p:nvSpPr>
            <p:cNvPr id="77110" name="Rectangle 579"/>
            <p:cNvSpPr>
              <a:spLocks noChangeArrowheads="1"/>
            </p:cNvSpPr>
            <p:nvPr/>
          </p:nvSpPr>
          <p:spPr bwMode="auto">
            <a:xfrm rot="-5400000">
              <a:off x="4806" y="3025"/>
              <a:ext cx="4" cy="10"/>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e</a:t>
              </a:r>
              <a:endParaRPr lang="en-US" sz="1600" b="0">
                <a:latin typeface="Calibri" pitchFamily="34" charset="0"/>
              </a:endParaRPr>
            </a:p>
          </p:txBody>
        </p:sp>
        <p:sp>
          <p:nvSpPr>
            <p:cNvPr id="77111" name="Rectangle 580"/>
            <p:cNvSpPr>
              <a:spLocks noChangeArrowheads="1"/>
            </p:cNvSpPr>
            <p:nvPr/>
          </p:nvSpPr>
          <p:spPr bwMode="auto">
            <a:xfrm rot="-5400000">
              <a:off x="4806" y="3018"/>
              <a:ext cx="4" cy="10"/>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c</a:t>
              </a:r>
              <a:endParaRPr lang="en-US" sz="1600" b="0">
                <a:latin typeface="Calibri" pitchFamily="34" charset="0"/>
              </a:endParaRPr>
            </a:p>
          </p:txBody>
        </p:sp>
        <p:sp>
          <p:nvSpPr>
            <p:cNvPr id="77112" name="Rectangle 581"/>
            <p:cNvSpPr>
              <a:spLocks noChangeArrowheads="1"/>
            </p:cNvSpPr>
            <p:nvPr/>
          </p:nvSpPr>
          <p:spPr bwMode="auto">
            <a:xfrm rot="-5400000">
              <a:off x="4806" y="3013"/>
              <a:ext cx="3" cy="10"/>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u</a:t>
              </a:r>
              <a:endParaRPr lang="en-US" sz="1600" b="0">
                <a:latin typeface="Calibri" pitchFamily="34" charset="0"/>
              </a:endParaRPr>
            </a:p>
          </p:txBody>
        </p:sp>
        <p:sp>
          <p:nvSpPr>
            <p:cNvPr id="77113" name="Rectangle 582"/>
            <p:cNvSpPr>
              <a:spLocks noChangeArrowheads="1"/>
            </p:cNvSpPr>
            <p:nvPr/>
          </p:nvSpPr>
          <p:spPr bwMode="auto">
            <a:xfrm rot="-5400000">
              <a:off x="4806" y="3008"/>
              <a:ext cx="3" cy="10"/>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r</a:t>
              </a:r>
              <a:endParaRPr lang="en-US" sz="1600" b="0">
                <a:latin typeface="Calibri" pitchFamily="34" charset="0"/>
              </a:endParaRPr>
            </a:p>
          </p:txBody>
        </p:sp>
        <p:sp>
          <p:nvSpPr>
            <p:cNvPr id="77114" name="Rectangle 583"/>
            <p:cNvSpPr>
              <a:spLocks noChangeArrowheads="1"/>
            </p:cNvSpPr>
            <p:nvPr/>
          </p:nvSpPr>
          <p:spPr bwMode="auto">
            <a:xfrm rot="-5400000">
              <a:off x="4807" y="3003"/>
              <a:ext cx="2" cy="10"/>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i</a:t>
              </a:r>
              <a:endParaRPr lang="en-US" sz="1600" b="0">
                <a:latin typeface="Calibri" pitchFamily="34" charset="0"/>
              </a:endParaRPr>
            </a:p>
          </p:txBody>
        </p:sp>
        <p:sp>
          <p:nvSpPr>
            <p:cNvPr id="77115" name="Rectangle 584"/>
            <p:cNvSpPr>
              <a:spLocks noChangeArrowheads="1"/>
            </p:cNvSpPr>
            <p:nvPr/>
          </p:nvSpPr>
          <p:spPr bwMode="auto">
            <a:xfrm rot="-5400000">
              <a:off x="4806" y="3000"/>
              <a:ext cx="3" cy="10"/>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t</a:t>
              </a:r>
              <a:endParaRPr lang="en-US" sz="1600" b="0">
                <a:latin typeface="Calibri" pitchFamily="34" charset="0"/>
              </a:endParaRPr>
            </a:p>
          </p:txBody>
        </p:sp>
        <p:sp>
          <p:nvSpPr>
            <p:cNvPr id="77116" name="Rectangle 585"/>
            <p:cNvSpPr>
              <a:spLocks noChangeArrowheads="1"/>
            </p:cNvSpPr>
            <p:nvPr/>
          </p:nvSpPr>
          <p:spPr bwMode="auto">
            <a:xfrm rot="-5400000">
              <a:off x="4806" y="2994"/>
              <a:ext cx="4" cy="10"/>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y</a:t>
              </a:r>
              <a:endParaRPr lang="en-US" sz="1600" b="0">
                <a:latin typeface="Calibri" pitchFamily="34" charset="0"/>
              </a:endParaRPr>
            </a:p>
          </p:txBody>
        </p:sp>
        <p:sp>
          <p:nvSpPr>
            <p:cNvPr id="77117" name="Line 586"/>
            <p:cNvSpPr>
              <a:spLocks noChangeShapeType="1"/>
            </p:cNvSpPr>
            <p:nvPr/>
          </p:nvSpPr>
          <p:spPr bwMode="auto">
            <a:xfrm>
              <a:off x="4780" y="3092"/>
              <a:ext cx="6" cy="0"/>
            </a:xfrm>
            <a:prstGeom prst="line">
              <a:avLst/>
            </a:prstGeom>
            <a:noFill/>
            <a:ln w="1588" cap="rnd">
              <a:solidFill>
                <a:srgbClr val="000000"/>
              </a:solidFill>
              <a:round/>
              <a:headEnd/>
              <a:tailEnd/>
            </a:ln>
          </p:spPr>
          <p:txBody>
            <a:bodyPr/>
            <a:lstStyle/>
            <a:p>
              <a:endParaRPr lang="en-US"/>
            </a:p>
          </p:txBody>
        </p:sp>
        <p:sp>
          <p:nvSpPr>
            <p:cNvPr id="77118" name="Freeform 587"/>
            <p:cNvSpPr>
              <a:spLocks/>
            </p:cNvSpPr>
            <p:nvPr/>
          </p:nvSpPr>
          <p:spPr bwMode="auto">
            <a:xfrm>
              <a:off x="4777" y="3090"/>
              <a:ext cx="5" cy="3"/>
            </a:xfrm>
            <a:custGeom>
              <a:avLst/>
              <a:gdLst>
                <a:gd name="T0" fmla="*/ 0 w 249"/>
                <a:gd name="T1" fmla="*/ 25873284 h 249"/>
                <a:gd name="T2" fmla="*/ 43122141 w 249"/>
                <a:gd name="T3" fmla="*/ 0 h 249"/>
                <a:gd name="T4" fmla="*/ 43122141 w 249"/>
                <a:gd name="T5" fmla="*/ 25873284 h 249"/>
                <a:gd name="T6" fmla="*/ 0 w 249"/>
                <a:gd name="T7" fmla="*/ 25873284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p>
          </p:txBody>
        </p:sp>
        <p:sp>
          <p:nvSpPr>
            <p:cNvPr id="77119" name="Freeform 588"/>
            <p:cNvSpPr>
              <a:spLocks/>
            </p:cNvSpPr>
            <p:nvPr/>
          </p:nvSpPr>
          <p:spPr bwMode="auto">
            <a:xfrm>
              <a:off x="4785" y="3090"/>
              <a:ext cx="5" cy="3"/>
            </a:xfrm>
            <a:custGeom>
              <a:avLst/>
              <a:gdLst>
                <a:gd name="T0" fmla="*/ 43122141 w 249"/>
                <a:gd name="T1" fmla="*/ 25873284 h 249"/>
                <a:gd name="T2" fmla="*/ 0 w 249"/>
                <a:gd name="T3" fmla="*/ 25873284 h 249"/>
                <a:gd name="T4" fmla="*/ 0 w 249"/>
                <a:gd name="T5" fmla="*/ 0 h 249"/>
                <a:gd name="T6" fmla="*/ 43122141 w 249"/>
                <a:gd name="T7" fmla="*/ 25873284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p>
          </p:txBody>
        </p:sp>
        <p:sp>
          <p:nvSpPr>
            <p:cNvPr id="77120" name="Line 589"/>
            <p:cNvSpPr>
              <a:spLocks noChangeShapeType="1"/>
            </p:cNvSpPr>
            <p:nvPr/>
          </p:nvSpPr>
          <p:spPr bwMode="auto">
            <a:xfrm>
              <a:off x="4780" y="3038"/>
              <a:ext cx="6" cy="0"/>
            </a:xfrm>
            <a:prstGeom prst="line">
              <a:avLst/>
            </a:prstGeom>
            <a:noFill/>
            <a:ln w="1588" cap="rnd">
              <a:solidFill>
                <a:srgbClr val="000000"/>
              </a:solidFill>
              <a:round/>
              <a:headEnd/>
              <a:tailEnd/>
            </a:ln>
          </p:spPr>
          <p:txBody>
            <a:bodyPr/>
            <a:lstStyle/>
            <a:p>
              <a:endParaRPr lang="en-US"/>
            </a:p>
          </p:txBody>
        </p:sp>
        <p:sp>
          <p:nvSpPr>
            <p:cNvPr id="77121" name="Freeform 590"/>
            <p:cNvSpPr>
              <a:spLocks/>
            </p:cNvSpPr>
            <p:nvPr/>
          </p:nvSpPr>
          <p:spPr bwMode="auto">
            <a:xfrm>
              <a:off x="4777" y="3036"/>
              <a:ext cx="5" cy="4"/>
            </a:xfrm>
            <a:custGeom>
              <a:avLst/>
              <a:gdLst>
                <a:gd name="T0" fmla="*/ 0 w 249"/>
                <a:gd name="T1" fmla="*/ 34359722 h 250"/>
                <a:gd name="T2" fmla="*/ 43122141 w 249"/>
                <a:gd name="T3" fmla="*/ 0 h 250"/>
                <a:gd name="T4" fmla="*/ 43122141 w 249"/>
                <a:gd name="T5" fmla="*/ 34359722 h 250"/>
                <a:gd name="T6" fmla="*/ 0 w 249"/>
                <a:gd name="T7" fmla="*/ 34359722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p>
          </p:txBody>
        </p:sp>
        <p:sp>
          <p:nvSpPr>
            <p:cNvPr id="77122" name="Freeform 591"/>
            <p:cNvSpPr>
              <a:spLocks/>
            </p:cNvSpPr>
            <p:nvPr/>
          </p:nvSpPr>
          <p:spPr bwMode="auto">
            <a:xfrm>
              <a:off x="4785" y="3036"/>
              <a:ext cx="5" cy="4"/>
            </a:xfrm>
            <a:custGeom>
              <a:avLst/>
              <a:gdLst>
                <a:gd name="T0" fmla="*/ 43122141 w 249"/>
                <a:gd name="T1" fmla="*/ 34359722 h 250"/>
                <a:gd name="T2" fmla="*/ 0 w 249"/>
                <a:gd name="T3" fmla="*/ 34359722 h 250"/>
                <a:gd name="T4" fmla="*/ 0 w 249"/>
                <a:gd name="T5" fmla="*/ 0 h 250"/>
                <a:gd name="T6" fmla="*/ 43122141 w 249"/>
                <a:gd name="T7" fmla="*/ 34359722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249" y="125"/>
                  </a:moveTo>
                  <a:lnTo>
                    <a:pt x="0" y="250"/>
                  </a:lnTo>
                  <a:cubicBezTo>
                    <a:pt x="39" y="171"/>
                    <a:pt x="39" y="79"/>
                    <a:pt x="0" y="0"/>
                  </a:cubicBezTo>
                  <a:lnTo>
                    <a:pt x="249" y="125"/>
                  </a:lnTo>
                  <a:close/>
                </a:path>
              </a:pathLst>
            </a:custGeom>
            <a:solidFill>
              <a:srgbClr val="000000"/>
            </a:solidFill>
            <a:ln w="0">
              <a:solidFill>
                <a:srgbClr val="000000"/>
              </a:solidFill>
              <a:round/>
              <a:headEnd/>
              <a:tailEnd/>
            </a:ln>
          </p:spPr>
          <p:txBody>
            <a:bodyPr/>
            <a:lstStyle/>
            <a:p>
              <a:endParaRPr lang="en-US"/>
            </a:p>
          </p:txBody>
        </p:sp>
        <p:sp>
          <p:nvSpPr>
            <p:cNvPr id="77123" name="Line 592"/>
            <p:cNvSpPr>
              <a:spLocks noChangeShapeType="1"/>
            </p:cNvSpPr>
            <p:nvPr/>
          </p:nvSpPr>
          <p:spPr bwMode="auto">
            <a:xfrm>
              <a:off x="4780" y="2992"/>
              <a:ext cx="6" cy="0"/>
            </a:xfrm>
            <a:prstGeom prst="line">
              <a:avLst/>
            </a:prstGeom>
            <a:noFill/>
            <a:ln w="1588" cap="rnd">
              <a:solidFill>
                <a:srgbClr val="000000"/>
              </a:solidFill>
              <a:round/>
              <a:headEnd/>
              <a:tailEnd/>
            </a:ln>
          </p:spPr>
          <p:txBody>
            <a:bodyPr/>
            <a:lstStyle/>
            <a:p>
              <a:endParaRPr lang="en-US"/>
            </a:p>
          </p:txBody>
        </p:sp>
        <p:sp>
          <p:nvSpPr>
            <p:cNvPr id="77124" name="Freeform 593"/>
            <p:cNvSpPr>
              <a:spLocks/>
            </p:cNvSpPr>
            <p:nvPr/>
          </p:nvSpPr>
          <p:spPr bwMode="auto">
            <a:xfrm>
              <a:off x="4777" y="2990"/>
              <a:ext cx="5" cy="3"/>
            </a:xfrm>
            <a:custGeom>
              <a:avLst/>
              <a:gdLst>
                <a:gd name="T0" fmla="*/ 0 w 249"/>
                <a:gd name="T1" fmla="*/ 25873284 h 249"/>
                <a:gd name="T2" fmla="*/ 43122141 w 249"/>
                <a:gd name="T3" fmla="*/ 0 h 249"/>
                <a:gd name="T4" fmla="*/ 43122141 w 249"/>
                <a:gd name="T5" fmla="*/ 25873284 h 249"/>
                <a:gd name="T6" fmla="*/ 43122141 w 249"/>
                <a:gd name="T7" fmla="*/ 25873284 h 249"/>
                <a:gd name="T8" fmla="*/ 0 w 249"/>
                <a:gd name="T9" fmla="*/ 25873284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p>
          </p:txBody>
        </p:sp>
        <p:sp>
          <p:nvSpPr>
            <p:cNvPr id="77125" name="Freeform 594"/>
            <p:cNvSpPr>
              <a:spLocks/>
            </p:cNvSpPr>
            <p:nvPr/>
          </p:nvSpPr>
          <p:spPr bwMode="auto">
            <a:xfrm>
              <a:off x="4785" y="2990"/>
              <a:ext cx="5" cy="3"/>
            </a:xfrm>
            <a:custGeom>
              <a:avLst/>
              <a:gdLst>
                <a:gd name="T0" fmla="*/ 43122141 w 249"/>
                <a:gd name="T1" fmla="*/ 25873284 h 249"/>
                <a:gd name="T2" fmla="*/ 0 w 249"/>
                <a:gd name="T3" fmla="*/ 25873284 h 249"/>
                <a:gd name="T4" fmla="*/ 0 w 249"/>
                <a:gd name="T5" fmla="*/ 0 h 249"/>
                <a:gd name="T6" fmla="*/ 43122141 w 249"/>
                <a:gd name="T7" fmla="*/ 25873284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p>
          </p:txBody>
        </p:sp>
        <p:sp>
          <p:nvSpPr>
            <p:cNvPr id="77126" name="Rectangle 595"/>
            <p:cNvSpPr>
              <a:spLocks noChangeArrowheads="1"/>
            </p:cNvSpPr>
            <p:nvPr/>
          </p:nvSpPr>
          <p:spPr bwMode="auto">
            <a:xfrm>
              <a:off x="4641" y="2939"/>
              <a:ext cx="132" cy="23"/>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7127" name="Rectangle 596"/>
            <p:cNvSpPr>
              <a:spLocks noChangeArrowheads="1"/>
            </p:cNvSpPr>
            <p:nvPr/>
          </p:nvSpPr>
          <p:spPr bwMode="auto">
            <a:xfrm>
              <a:off x="4641" y="2939"/>
              <a:ext cx="132" cy="23"/>
            </a:xfrm>
            <a:prstGeom prst="rect">
              <a:avLst/>
            </a:prstGeom>
            <a:noFill/>
            <a:ln w="0" cap="rnd">
              <a:solidFill>
                <a:srgbClr val="000000"/>
              </a:solidFill>
              <a:round/>
              <a:headEnd/>
              <a:tailEnd/>
            </a:ln>
          </p:spPr>
          <p:txBody>
            <a:bodyPr/>
            <a:lstStyle/>
            <a:p>
              <a:endParaRPr lang="nb-NO" sz="1600" b="0">
                <a:latin typeface="Calibri" pitchFamily="34" charset="0"/>
              </a:endParaRPr>
            </a:p>
          </p:txBody>
        </p:sp>
        <p:sp>
          <p:nvSpPr>
            <p:cNvPr id="77128" name="Rectangle 597"/>
            <p:cNvSpPr>
              <a:spLocks noChangeArrowheads="1"/>
            </p:cNvSpPr>
            <p:nvPr/>
          </p:nvSpPr>
          <p:spPr bwMode="auto">
            <a:xfrm>
              <a:off x="4664" y="2943"/>
              <a:ext cx="37" cy="9"/>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Applications</a:t>
              </a:r>
              <a:endParaRPr lang="en-US" sz="1600" b="0">
                <a:latin typeface="Calibri" pitchFamily="34" charset="0"/>
              </a:endParaRPr>
            </a:p>
          </p:txBody>
        </p:sp>
        <p:sp>
          <p:nvSpPr>
            <p:cNvPr id="77129" name="Line 598"/>
            <p:cNvSpPr>
              <a:spLocks noChangeShapeType="1"/>
            </p:cNvSpPr>
            <p:nvPr/>
          </p:nvSpPr>
          <p:spPr bwMode="auto">
            <a:xfrm>
              <a:off x="4781" y="2952"/>
              <a:ext cx="6" cy="0"/>
            </a:xfrm>
            <a:prstGeom prst="line">
              <a:avLst/>
            </a:prstGeom>
            <a:noFill/>
            <a:ln w="1588" cap="rnd">
              <a:solidFill>
                <a:srgbClr val="000000"/>
              </a:solidFill>
              <a:round/>
              <a:headEnd/>
              <a:tailEnd/>
            </a:ln>
          </p:spPr>
          <p:txBody>
            <a:bodyPr/>
            <a:lstStyle/>
            <a:p>
              <a:endParaRPr lang="en-US"/>
            </a:p>
          </p:txBody>
        </p:sp>
        <p:sp>
          <p:nvSpPr>
            <p:cNvPr id="77130" name="Freeform 599"/>
            <p:cNvSpPr>
              <a:spLocks/>
            </p:cNvSpPr>
            <p:nvPr/>
          </p:nvSpPr>
          <p:spPr bwMode="auto">
            <a:xfrm>
              <a:off x="4777" y="2951"/>
              <a:ext cx="6" cy="2"/>
            </a:xfrm>
            <a:custGeom>
              <a:avLst/>
              <a:gdLst>
                <a:gd name="T0" fmla="*/ 0 w 250"/>
                <a:gd name="T1" fmla="*/ 17248856 h 249"/>
                <a:gd name="T2" fmla="*/ 51539583 w 250"/>
                <a:gd name="T3" fmla="*/ 0 h 249"/>
                <a:gd name="T4" fmla="*/ 51539583 w 250"/>
                <a:gd name="T5" fmla="*/ 17248856 h 249"/>
                <a:gd name="T6" fmla="*/ 0 w 250"/>
                <a:gd name="T7" fmla="*/ 17248856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0" y="125"/>
                  </a:moveTo>
                  <a:lnTo>
                    <a:pt x="250" y="0"/>
                  </a:lnTo>
                  <a:cubicBezTo>
                    <a:pt x="210" y="78"/>
                    <a:pt x="210" y="171"/>
                    <a:pt x="250" y="249"/>
                  </a:cubicBezTo>
                  <a:lnTo>
                    <a:pt x="0" y="125"/>
                  </a:lnTo>
                  <a:close/>
                </a:path>
              </a:pathLst>
            </a:custGeom>
            <a:solidFill>
              <a:srgbClr val="000000"/>
            </a:solidFill>
            <a:ln w="0">
              <a:solidFill>
                <a:srgbClr val="000000"/>
              </a:solidFill>
              <a:round/>
              <a:headEnd/>
              <a:tailEnd/>
            </a:ln>
          </p:spPr>
          <p:txBody>
            <a:bodyPr/>
            <a:lstStyle/>
            <a:p>
              <a:endParaRPr lang="en-US"/>
            </a:p>
          </p:txBody>
        </p:sp>
        <p:sp>
          <p:nvSpPr>
            <p:cNvPr id="77131" name="Freeform 600"/>
            <p:cNvSpPr>
              <a:spLocks/>
            </p:cNvSpPr>
            <p:nvPr/>
          </p:nvSpPr>
          <p:spPr bwMode="auto">
            <a:xfrm>
              <a:off x="4786" y="2951"/>
              <a:ext cx="4" cy="2"/>
            </a:xfrm>
            <a:custGeom>
              <a:avLst/>
              <a:gdLst>
                <a:gd name="T0" fmla="*/ 34359722 w 250"/>
                <a:gd name="T1" fmla="*/ 17248856 h 249"/>
                <a:gd name="T2" fmla="*/ 0 w 250"/>
                <a:gd name="T3" fmla="*/ 17248856 h 249"/>
                <a:gd name="T4" fmla="*/ 0 w 250"/>
                <a:gd name="T5" fmla="*/ 0 h 249"/>
                <a:gd name="T6" fmla="*/ 34359722 w 250"/>
                <a:gd name="T7" fmla="*/ 17248856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5"/>
                  </a:moveTo>
                  <a:lnTo>
                    <a:pt x="0" y="249"/>
                  </a:lnTo>
                  <a:cubicBezTo>
                    <a:pt x="39" y="171"/>
                    <a:pt x="39" y="78"/>
                    <a:pt x="0" y="0"/>
                  </a:cubicBezTo>
                  <a:lnTo>
                    <a:pt x="250" y="125"/>
                  </a:lnTo>
                  <a:close/>
                </a:path>
              </a:pathLst>
            </a:custGeom>
            <a:solidFill>
              <a:srgbClr val="000000"/>
            </a:solidFill>
            <a:ln w="0">
              <a:solidFill>
                <a:srgbClr val="000000"/>
              </a:solidFill>
              <a:round/>
              <a:headEnd/>
              <a:tailEnd/>
            </a:ln>
          </p:spPr>
          <p:txBody>
            <a:bodyPr/>
            <a:lstStyle/>
            <a:p>
              <a:endParaRPr lang="en-US"/>
            </a:p>
          </p:txBody>
        </p:sp>
        <p:sp>
          <p:nvSpPr>
            <p:cNvPr id="77132" name="Line 601"/>
            <p:cNvSpPr>
              <a:spLocks noChangeShapeType="1"/>
            </p:cNvSpPr>
            <p:nvPr/>
          </p:nvSpPr>
          <p:spPr bwMode="auto">
            <a:xfrm>
              <a:off x="4627" y="2952"/>
              <a:ext cx="6" cy="0"/>
            </a:xfrm>
            <a:prstGeom prst="line">
              <a:avLst/>
            </a:prstGeom>
            <a:noFill/>
            <a:ln w="1588" cap="rnd">
              <a:solidFill>
                <a:srgbClr val="000000"/>
              </a:solidFill>
              <a:round/>
              <a:headEnd/>
              <a:tailEnd/>
            </a:ln>
          </p:spPr>
          <p:txBody>
            <a:bodyPr/>
            <a:lstStyle/>
            <a:p>
              <a:endParaRPr lang="en-US"/>
            </a:p>
          </p:txBody>
        </p:sp>
        <p:sp>
          <p:nvSpPr>
            <p:cNvPr id="77133" name="Freeform 602"/>
            <p:cNvSpPr>
              <a:spLocks/>
            </p:cNvSpPr>
            <p:nvPr/>
          </p:nvSpPr>
          <p:spPr bwMode="auto">
            <a:xfrm>
              <a:off x="4623" y="2951"/>
              <a:ext cx="5" cy="2"/>
            </a:xfrm>
            <a:custGeom>
              <a:avLst/>
              <a:gdLst>
                <a:gd name="T0" fmla="*/ 0 w 250"/>
                <a:gd name="T1" fmla="*/ 17248856 h 249"/>
                <a:gd name="T2" fmla="*/ 42949652 w 250"/>
                <a:gd name="T3" fmla="*/ 0 h 249"/>
                <a:gd name="T4" fmla="*/ 42949652 w 250"/>
                <a:gd name="T5" fmla="*/ 17248856 h 249"/>
                <a:gd name="T6" fmla="*/ 0 w 250"/>
                <a:gd name="T7" fmla="*/ 17248856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0" y="125"/>
                  </a:moveTo>
                  <a:lnTo>
                    <a:pt x="250" y="0"/>
                  </a:lnTo>
                  <a:cubicBezTo>
                    <a:pt x="211" y="78"/>
                    <a:pt x="211" y="171"/>
                    <a:pt x="250" y="249"/>
                  </a:cubicBezTo>
                  <a:lnTo>
                    <a:pt x="0" y="125"/>
                  </a:lnTo>
                  <a:close/>
                </a:path>
              </a:pathLst>
            </a:custGeom>
            <a:solidFill>
              <a:srgbClr val="000000"/>
            </a:solidFill>
            <a:ln w="0">
              <a:solidFill>
                <a:srgbClr val="000000"/>
              </a:solidFill>
              <a:round/>
              <a:headEnd/>
              <a:tailEnd/>
            </a:ln>
          </p:spPr>
          <p:txBody>
            <a:bodyPr/>
            <a:lstStyle/>
            <a:p>
              <a:endParaRPr lang="en-US"/>
            </a:p>
          </p:txBody>
        </p:sp>
        <p:sp>
          <p:nvSpPr>
            <p:cNvPr id="77134" name="Freeform 603"/>
            <p:cNvSpPr>
              <a:spLocks/>
            </p:cNvSpPr>
            <p:nvPr/>
          </p:nvSpPr>
          <p:spPr bwMode="auto">
            <a:xfrm>
              <a:off x="4633" y="2951"/>
              <a:ext cx="4" cy="2"/>
            </a:xfrm>
            <a:custGeom>
              <a:avLst/>
              <a:gdLst>
                <a:gd name="T0" fmla="*/ 34497713 w 249"/>
                <a:gd name="T1" fmla="*/ 17248856 h 249"/>
                <a:gd name="T2" fmla="*/ 0 w 249"/>
                <a:gd name="T3" fmla="*/ 17248856 h 249"/>
                <a:gd name="T4" fmla="*/ 0 w 249"/>
                <a:gd name="T5" fmla="*/ 0 h 249"/>
                <a:gd name="T6" fmla="*/ 0 w 249"/>
                <a:gd name="T7" fmla="*/ 0 h 249"/>
                <a:gd name="T8" fmla="*/ 34497713 w 249"/>
                <a:gd name="T9" fmla="*/ 17248856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249" y="125"/>
                  </a:moveTo>
                  <a:lnTo>
                    <a:pt x="0" y="249"/>
                  </a:lnTo>
                  <a:cubicBezTo>
                    <a:pt x="39" y="171"/>
                    <a:pt x="39" y="78"/>
                    <a:pt x="0" y="0"/>
                  </a:cubicBezTo>
                  <a:lnTo>
                    <a:pt x="249" y="125"/>
                  </a:lnTo>
                  <a:close/>
                </a:path>
              </a:pathLst>
            </a:custGeom>
            <a:solidFill>
              <a:srgbClr val="000000"/>
            </a:solidFill>
            <a:ln w="0">
              <a:solidFill>
                <a:srgbClr val="000000"/>
              </a:solidFill>
              <a:round/>
              <a:headEnd/>
              <a:tailEnd/>
            </a:ln>
          </p:spPr>
          <p:txBody>
            <a:bodyPr/>
            <a:lstStyle/>
            <a:p>
              <a:endParaRPr lang="en-US"/>
            </a:p>
          </p:txBody>
        </p:sp>
        <p:sp>
          <p:nvSpPr>
            <p:cNvPr id="77135" name="Line 604"/>
            <p:cNvSpPr>
              <a:spLocks noChangeShapeType="1"/>
            </p:cNvSpPr>
            <p:nvPr/>
          </p:nvSpPr>
          <p:spPr bwMode="auto">
            <a:xfrm>
              <a:off x="4706" y="2965"/>
              <a:ext cx="0" cy="14"/>
            </a:xfrm>
            <a:prstGeom prst="line">
              <a:avLst/>
            </a:prstGeom>
            <a:noFill/>
            <a:ln w="1588" cap="rnd">
              <a:solidFill>
                <a:srgbClr val="000000"/>
              </a:solidFill>
              <a:round/>
              <a:headEnd/>
              <a:tailEnd/>
            </a:ln>
          </p:spPr>
          <p:txBody>
            <a:bodyPr/>
            <a:lstStyle/>
            <a:p>
              <a:endParaRPr lang="en-US"/>
            </a:p>
          </p:txBody>
        </p:sp>
        <p:sp>
          <p:nvSpPr>
            <p:cNvPr id="77136" name="Freeform 605"/>
            <p:cNvSpPr>
              <a:spLocks/>
            </p:cNvSpPr>
            <p:nvPr/>
          </p:nvSpPr>
          <p:spPr bwMode="auto">
            <a:xfrm>
              <a:off x="4704" y="2962"/>
              <a:ext cx="5" cy="3"/>
            </a:xfrm>
            <a:custGeom>
              <a:avLst/>
              <a:gdLst>
                <a:gd name="T0" fmla="*/ 42949652 w 250"/>
                <a:gd name="T1" fmla="*/ 0 h 249"/>
                <a:gd name="T2" fmla="*/ 42949652 w 250"/>
                <a:gd name="T3" fmla="*/ 25873284 h 249"/>
                <a:gd name="T4" fmla="*/ 0 w 250"/>
                <a:gd name="T5" fmla="*/ 25873284 h 249"/>
                <a:gd name="T6" fmla="*/ 0 w 250"/>
                <a:gd name="T7" fmla="*/ 25873284 h 249"/>
                <a:gd name="T8" fmla="*/ 42949652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125" y="0"/>
                  </a:moveTo>
                  <a:lnTo>
                    <a:pt x="250" y="249"/>
                  </a:lnTo>
                  <a:cubicBezTo>
                    <a:pt x="171" y="210"/>
                    <a:pt x="79" y="210"/>
                    <a:pt x="0" y="249"/>
                  </a:cubicBezTo>
                  <a:lnTo>
                    <a:pt x="125" y="0"/>
                  </a:lnTo>
                  <a:close/>
                </a:path>
              </a:pathLst>
            </a:custGeom>
            <a:solidFill>
              <a:srgbClr val="000000"/>
            </a:solidFill>
            <a:ln w="0">
              <a:solidFill>
                <a:srgbClr val="000000"/>
              </a:solidFill>
              <a:round/>
              <a:headEnd/>
              <a:tailEnd/>
            </a:ln>
          </p:spPr>
          <p:txBody>
            <a:bodyPr/>
            <a:lstStyle/>
            <a:p>
              <a:endParaRPr lang="en-US"/>
            </a:p>
          </p:txBody>
        </p:sp>
        <p:sp>
          <p:nvSpPr>
            <p:cNvPr id="77137" name="Freeform 606"/>
            <p:cNvSpPr>
              <a:spLocks/>
            </p:cNvSpPr>
            <p:nvPr/>
          </p:nvSpPr>
          <p:spPr bwMode="auto">
            <a:xfrm>
              <a:off x="4704" y="2978"/>
              <a:ext cx="5" cy="3"/>
            </a:xfrm>
            <a:custGeom>
              <a:avLst/>
              <a:gdLst>
                <a:gd name="T0" fmla="*/ 42949652 w 250"/>
                <a:gd name="T1" fmla="*/ 25873284 h 249"/>
                <a:gd name="T2" fmla="*/ 0 w 250"/>
                <a:gd name="T3" fmla="*/ 0 h 249"/>
                <a:gd name="T4" fmla="*/ 42949652 w 250"/>
                <a:gd name="T5" fmla="*/ 0 h 249"/>
                <a:gd name="T6" fmla="*/ 42949652 w 250"/>
                <a:gd name="T7" fmla="*/ 25873284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125" y="249"/>
                  </a:moveTo>
                  <a:lnTo>
                    <a:pt x="0" y="0"/>
                  </a:lnTo>
                  <a:cubicBezTo>
                    <a:pt x="79" y="39"/>
                    <a:pt x="171" y="39"/>
                    <a:pt x="250" y="0"/>
                  </a:cubicBezTo>
                  <a:lnTo>
                    <a:pt x="125" y="249"/>
                  </a:lnTo>
                  <a:close/>
                </a:path>
              </a:pathLst>
            </a:custGeom>
            <a:solidFill>
              <a:srgbClr val="000000"/>
            </a:solidFill>
            <a:ln w="0">
              <a:solidFill>
                <a:srgbClr val="000000"/>
              </a:solidFill>
              <a:round/>
              <a:headEnd/>
              <a:tailEnd/>
            </a:ln>
          </p:spPr>
          <p:txBody>
            <a:bodyPr/>
            <a:lstStyle/>
            <a:p>
              <a:endParaRPr lang="en-US"/>
            </a:p>
          </p:txBody>
        </p:sp>
        <p:sp>
          <p:nvSpPr>
            <p:cNvPr id="77138" name="Line 607"/>
            <p:cNvSpPr>
              <a:spLocks noChangeShapeType="1"/>
            </p:cNvSpPr>
            <p:nvPr/>
          </p:nvSpPr>
          <p:spPr bwMode="auto">
            <a:xfrm>
              <a:off x="4733" y="3058"/>
              <a:ext cx="0" cy="12"/>
            </a:xfrm>
            <a:prstGeom prst="line">
              <a:avLst/>
            </a:prstGeom>
            <a:noFill/>
            <a:ln w="1588" cap="rnd">
              <a:solidFill>
                <a:srgbClr val="000000"/>
              </a:solidFill>
              <a:round/>
              <a:headEnd/>
              <a:tailEnd/>
            </a:ln>
          </p:spPr>
          <p:txBody>
            <a:bodyPr/>
            <a:lstStyle/>
            <a:p>
              <a:endParaRPr lang="en-US"/>
            </a:p>
          </p:txBody>
        </p:sp>
        <p:sp>
          <p:nvSpPr>
            <p:cNvPr id="77139" name="Freeform 608"/>
            <p:cNvSpPr>
              <a:spLocks/>
            </p:cNvSpPr>
            <p:nvPr/>
          </p:nvSpPr>
          <p:spPr bwMode="auto">
            <a:xfrm>
              <a:off x="4732" y="3056"/>
              <a:ext cx="3" cy="3"/>
            </a:xfrm>
            <a:custGeom>
              <a:avLst/>
              <a:gdLst>
                <a:gd name="T0" fmla="*/ 25769791 w 250"/>
                <a:gd name="T1" fmla="*/ 0 h 250"/>
                <a:gd name="T2" fmla="*/ 25769791 w 250"/>
                <a:gd name="T3" fmla="*/ 25769791 h 250"/>
                <a:gd name="T4" fmla="*/ 0 w 250"/>
                <a:gd name="T5" fmla="*/ 25769791 h 250"/>
                <a:gd name="T6" fmla="*/ 25769791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125" y="0"/>
                  </a:moveTo>
                  <a:lnTo>
                    <a:pt x="250" y="250"/>
                  </a:lnTo>
                  <a:cubicBezTo>
                    <a:pt x="171" y="211"/>
                    <a:pt x="79" y="211"/>
                    <a:pt x="0" y="250"/>
                  </a:cubicBezTo>
                  <a:lnTo>
                    <a:pt x="125" y="0"/>
                  </a:lnTo>
                  <a:close/>
                </a:path>
              </a:pathLst>
            </a:custGeom>
            <a:solidFill>
              <a:srgbClr val="000000"/>
            </a:solidFill>
            <a:ln w="0">
              <a:solidFill>
                <a:srgbClr val="000000"/>
              </a:solidFill>
              <a:round/>
              <a:headEnd/>
              <a:tailEnd/>
            </a:ln>
          </p:spPr>
          <p:txBody>
            <a:bodyPr/>
            <a:lstStyle/>
            <a:p>
              <a:endParaRPr lang="en-US"/>
            </a:p>
          </p:txBody>
        </p:sp>
        <p:sp>
          <p:nvSpPr>
            <p:cNvPr id="77140" name="Freeform 609"/>
            <p:cNvSpPr>
              <a:spLocks/>
            </p:cNvSpPr>
            <p:nvPr/>
          </p:nvSpPr>
          <p:spPr bwMode="auto">
            <a:xfrm>
              <a:off x="4732" y="3069"/>
              <a:ext cx="3" cy="3"/>
            </a:xfrm>
            <a:custGeom>
              <a:avLst/>
              <a:gdLst>
                <a:gd name="T0" fmla="*/ 25769791 w 250"/>
                <a:gd name="T1" fmla="*/ 25769791 h 250"/>
                <a:gd name="T2" fmla="*/ 0 w 250"/>
                <a:gd name="T3" fmla="*/ 0 h 250"/>
                <a:gd name="T4" fmla="*/ 25769791 w 250"/>
                <a:gd name="T5" fmla="*/ 0 h 250"/>
                <a:gd name="T6" fmla="*/ 25769791 w 250"/>
                <a:gd name="T7" fmla="*/ 0 h 250"/>
                <a:gd name="T8" fmla="*/ 25769791 w 250"/>
                <a:gd name="T9" fmla="*/ 25769791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125" y="250"/>
                  </a:moveTo>
                  <a:lnTo>
                    <a:pt x="0" y="0"/>
                  </a:lnTo>
                  <a:cubicBezTo>
                    <a:pt x="79" y="40"/>
                    <a:pt x="171" y="40"/>
                    <a:pt x="250" y="0"/>
                  </a:cubicBezTo>
                  <a:lnTo>
                    <a:pt x="125" y="250"/>
                  </a:lnTo>
                  <a:close/>
                </a:path>
              </a:pathLst>
            </a:custGeom>
            <a:solidFill>
              <a:srgbClr val="000000"/>
            </a:solidFill>
            <a:ln w="0">
              <a:solidFill>
                <a:srgbClr val="000000"/>
              </a:solidFill>
              <a:round/>
              <a:headEnd/>
              <a:tailEnd/>
            </a:ln>
          </p:spPr>
          <p:txBody>
            <a:bodyPr/>
            <a:lstStyle/>
            <a:p>
              <a:endParaRPr lang="en-US"/>
            </a:p>
          </p:txBody>
        </p:sp>
        <p:sp>
          <p:nvSpPr>
            <p:cNvPr id="77141" name="Rectangle 610"/>
            <p:cNvSpPr>
              <a:spLocks noChangeArrowheads="1"/>
            </p:cNvSpPr>
            <p:nvPr/>
          </p:nvSpPr>
          <p:spPr bwMode="auto">
            <a:xfrm>
              <a:off x="4705" y="3092"/>
              <a:ext cx="27" cy="9"/>
            </a:xfrm>
            <a:prstGeom prst="rect">
              <a:avLst/>
            </a:prstGeom>
            <a:noFill/>
            <a:ln w="9525">
              <a:noFill/>
              <a:miter lim="800000"/>
              <a:headEnd/>
              <a:tailEnd/>
            </a:ln>
          </p:spPr>
          <p:txBody>
            <a:bodyPr wrap="none" lIns="0" tIns="0" rIns="0" bIns="0">
              <a:spAutoFit/>
            </a:bodyPr>
            <a:lstStyle/>
            <a:p>
              <a:r>
                <a:rPr lang="en-US" sz="100">
                  <a:solidFill>
                    <a:srgbClr val="000000"/>
                  </a:solidFill>
                  <a:latin typeface="Calibri" pitchFamily="34" charset="0"/>
                </a:rPr>
                <a:t>Ethernet</a:t>
              </a:r>
              <a:endParaRPr lang="en-US" sz="1600" b="0">
                <a:latin typeface="Calibri" pitchFamily="34" charset="0"/>
              </a:endParaRPr>
            </a:p>
          </p:txBody>
        </p:sp>
        <p:sp>
          <p:nvSpPr>
            <p:cNvPr id="77142" name="Rectangle 611"/>
            <p:cNvSpPr>
              <a:spLocks noChangeArrowheads="1"/>
            </p:cNvSpPr>
            <p:nvPr/>
          </p:nvSpPr>
          <p:spPr bwMode="auto">
            <a:xfrm>
              <a:off x="4570" y="2768"/>
              <a:ext cx="220" cy="137"/>
            </a:xfrm>
            <a:prstGeom prst="rect">
              <a:avLst/>
            </a:prstGeom>
            <a:noFill/>
            <a:ln w="9525">
              <a:noFill/>
              <a:miter lim="800000"/>
              <a:headEnd/>
              <a:tailEnd/>
            </a:ln>
          </p:spPr>
          <p:txBody>
            <a:bodyPr wrap="none" lIns="0" tIns="0" rIns="0" bIns="0">
              <a:spAutoFit/>
            </a:bodyPr>
            <a:lstStyle/>
            <a:p>
              <a:r>
                <a:rPr lang="en-US" sz="800">
                  <a:solidFill>
                    <a:srgbClr val="C80000"/>
                  </a:solidFill>
                  <a:latin typeface="Calibri" pitchFamily="34" charset="0"/>
                </a:rPr>
                <a:t>Roadside</a:t>
              </a:r>
            </a:p>
            <a:p>
              <a:r>
                <a:rPr lang="en-US" sz="800">
                  <a:solidFill>
                    <a:srgbClr val="C80000"/>
                  </a:solidFill>
                  <a:latin typeface="Calibri" pitchFamily="34" charset="0"/>
                </a:rPr>
                <a:t>Host</a:t>
              </a:r>
              <a:endParaRPr lang="en-US" sz="1600" b="0">
                <a:solidFill>
                  <a:srgbClr val="C80000"/>
                </a:solidFill>
                <a:latin typeface="Calibri" pitchFamily="34" charset="0"/>
              </a:endParaRPr>
            </a:p>
          </p:txBody>
        </p:sp>
        <p:sp>
          <p:nvSpPr>
            <p:cNvPr id="77143" name="Rectangle 613"/>
            <p:cNvSpPr>
              <a:spLocks noChangeArrowheads="1"/>
            </p:cNvSpPr>
            <p:nvPr/>
          </p:nvSpPr>
          <p:spPr bwMode="auto">
            <a:xfrm>
              <a:off x="4205" y="2921"/>
              <a:ext cx="318" cy="196"/>
            </a:xfrm>
            <a:prstGeom prst="rect">
              <a:avLst/>
            </a:prstGeom>
            <a:solidFill>
              <a:srgbClr val="FFFFFF"/>
            </a:solidFill>
            <a:ln w="9525">
              <a:noFill/>
              <a:miter lim="800000"/>
              <a:headEnd/>
              <a:tailEnd/>
            </a:ln>
          </p:spPr>
          <p:txBody>
            <a:bodyPr/>
            <a:lstStyle/>
            <a:p>
              <a:endParaRPr lang="nb-NO" sz="1600" b="0">
                <a:latin typeface="Calibri" pitchFamily="34" charset="0"/>
              </a:endParaRPr>
            </a:p>
          </p:txBody>
        </p:sp>
        <p:sp>
          <p:nvSpPr>
            <p:cNvPr id="77144" name="Rectangle 614"/>
            <p:cNvSpPr>
              <a:spLocks noChangeArrowheads="1"/>
            </p:cNvSpPr>
            <p:nvPr/>
          </p:nvSpPr>
          <p:spPr bwMode="auto">
            <a:xfrm>
              <a:off x="4205" y="2921"/>
              <a:ext cx="318" cy="196"/>
            </a:xfrm>
            <a:prstGeom prst="rect">
              <a:avLst/>
            </a:prstGeom>
            <a:noFill/>
            <a:ln w="4763" cap="rnd">
              <a:solidFill>
                <a:srgbClr val="000000"/>
              </a:solidFill>
              <a:round/>
              <a:headEnd/>
              <a:tailEnd/>
            </a:ln>
          </p:spPr>
          <p:txBody>
            <a:bodyPr/>
            <a:lstStyle/>
            <a:p>
              <a:endParaRPr lang="nb-NO" sz="1600" b="0">
                <a:latin typeface="Calibri" pitchFamily="34" charset="0"/>
              </a:endParaRPr>
            </a:p>
          </p:txBody>
        </p:sp>
        <p:sp>
          <p:nvSpPr>
            <p:cNvPr id="77145" name="Rectangle 615"/>
            <p:cNvSpPr>
              <a:spLocks noChangeArrowheads="1"/>
            </p:cNvSpPr>
            <p:nvPr/>
          </p:nvSpPr>
          <p:spPr bwMode="auto">
            <a:xfrm>
              <a:off x="4287" y="3072"/>
              <a:ext cx="158" cy="34"/>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7146" name="Rectangle 616"/>
            <p:cNvSpPr>
              <a:spLocks noChangeArrowheads="1"/>
            </p:cNvSpPr>
            <p:nvPr/>
          </p:nvSpPr>
          <p:spPr bwMode="auto">
            <a:xfrm>
              <a:off x="4287" y="3072"/>
              <a:ext cx="158" cy="34"/>
            </a:xfrm>
            <a:prstGeom prst="rect">
              <a:avLst/>
            </a:prstGeom>
            <a:noFill/>
            <a:ln w="1588" cap="rnd">
              <a:solidFill>
                <a:srgbClr val="000000"/>
              </a:solidFill>
              <a:round/>
              <a:headEnd/>
              <a:tailEnd/>
            </a:ln>
          </p:spPr>
          <p:txBody>
            <a:bodyPr/>
            <a:lstStyle/>
            <a:p>
              <a:endParaRPr lang="nb-NO" sz="1600" b="0">
                <a:latin typeface="Calibri" pitchFamily="34" charset="0"/>
              </a:endParaRPr>
            </a:p>
          </p:txBody>
        </p:sp>
        <p:sp>
          <p:nvSpPr>
            <p:cNvPr id="77147" name="Rectangle 617"/>
            <p:cNvSpPr>
              <a:spLocks noChangeArrowheads="1"/>
            </p:cNvSpPr>
            <p:nvPr/>
          </p:nvSpPr>
          <p:spPr bwMode="auto">
            <a:xfrm>
              <a:off x="4287" y="3025"/>
              <a:ext cx="158" cy="30"/>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7148" name="Rectangle 618"/>
            <p:cNvSpPr>
              <a:spLocks noChangeArrowheads="1"/>
            </p:cNvSpPr>
            <p:nvPr/>
          </p:nvSpPr>
          <p:spPr bwMode="auto">
            <a:xfrm>
              <a:off x="4287" y="3025"/>
              <a:ext cx="158" cy="30"/>
            </a:xfrm>
            <a:prstGeom prst="rect">
              <a:avLst/>
            </a:prstGeom>
            <a:noFill/>
            <a:ln w="1588" cap="rnd">
              <a:solidFill>
                <a:srgbClr val="000000"/>
              </a:solidFill>
              <a:round/>
              <a:headEnd/>
              <a:tailEnd/>
            </a:ln>
          </p:spPr>
          <p:txBody>
            <a:bodyPr/>
            <a:lstStyle/>
            <a:p>
              <a:endParaRPr lang="nb-NO" sz="1600" b="0">
                <a:latin typeface="Calibri" pitchFamily="34" charset="0"/>
              </a:endParaRPr>
            </a:p>
          </p:txBody>
        </p:sp>
        <p:sp>
          <p:nvSpPr>
            <p:cNvPr id="77149" name="Rectangle 619"/>
            <p:cNvSpPr>
              <a:spLocks noChangeArrowheads="1"/>
            </p:cNvSpPr>
            <p:nvPr/>
          </p:nvSpPr>
          <p:spPr bwMode="auto">
            <a:xfrm>
              <a:off x="4220" y="2995"/>
              <a:ext cx="43" cy="111"/>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7150" name="Rectangle 620"/>
            <p:cNvSpPr>
              <a:spLocks noChangeArrowheads="1"/>
            </p:cNvSpPr>
            <p:nvPr/>
          </p:nvSpPr>
          <p:spPr bwMode="auto">
            <a:xfrm>
              <a:off x="4220" y="2995"/>
              <a:ext cx="43" cy="111"/>
            </a:xfrm>
            <a:prstGeom prst="rect">
              <a:avLst/>
            </a:prstGeom>
            <a:noFill/>
            <a:ln w="1588" cap="rnd">
              <a:solidFill>
                <a:srgbClr val="000000"/>
              </a:solidFill>
              <a:round/>
              <a:headEnd/>
              <a:tailEnd/>
            </a:ln>
          </p:spPr>
          <p:txBody>
            <a:bodyPr/>
            <a:lstStyle/>
            <a:p>
              <a:endParaRPr lang="nb-NO" sz="1600" b="0">
                <a:latin typeface="Calibri" pitchFamily="34" charset="0"/>
              </a:endParaRPr>
            </a:p>
          </p:txBody>
        </p:sp>
        <p:sp>
          <p:nvSpPr>
            <p:cNvPr id="77151" name="Line 621"/>
            <p:cNvSpPr>
              <a:spLocks noChangeShapeType="1"/>
            </p:cNvSpPr>
            <p:nvPr/>
          </p:nvSpPr>
          <p:spPr bwMode="auto">
            <a:xfrm>
              <a:off x="4272" y="3091"/>
              <a:ext cx="8" cy="0"/>
            </a:xfrm>
            <a:prstGeom prst="line">
              <a:avLst/>
            </a:prstGeom>
            <a:noFill/>
            <a:ln w="3175" cap="rnd">
              <a:solidFill>
                <a:srgbClr val="000000"/>
              </a:solidFill>
              <a:round/>
              <a:headEnd/>
              <a:tailEnd/>
            </a:ln>
          </p:spPr>
          <p:txBody>
            <a:bodyPr/>
            <a:lstStyle/>
            <a:p>
              <a:endParaRPr lang="en-US"/>
            </a:p>
          </p:txBody>
        </p:sp>
        <p:sp>
          <p:nvSpPr>
            <p:cNvPr id="77152" name="Freeform 622"/>
            <p:cNvSpPr>
              <a:spLocks/>
            </p:cNvSpPr>
            <p:nvPr/>
          </p:nvSpPr>
          <p:spPr bwMode="auto">
            <a:xfrm>
              <a:off x="4267" y="3089"/>
              <a:ext cx="5" cy="3"/>
            </a:xfrm>
            <a:custGeom>
              <a:avLst/>
              <a:gdLst>
                <a:gd name="T0" fmla="*/ 0 w 249"/>
                <a:gd name="T1" fmla="*/ 25873284 h 249"/>
                <a:gd name="T2" fmla="*/ 43122141 w 249"/>
                <a:gd name="T3" fmla="*/ 0 h 249"/>
                <a:gd name="T4" fmla="*/ 43122141 w 249"/>
                <a:gd name="T5" fmla="*/ 25873284 h 249"/>
                <a:gd name="T6" fmla="*/ 43122141 w 249"/>
                <a:gd name="T7" fmla="*/ 25873284 h 249"/>
                <a:gd name="T8" fmla="*/ 0 w 249"/>
                <a:gd name="T9" fmla="*/ 25873284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p>
          </p:txBody>
        </p:sp>
        <p:sp>
          <p:nvSpPr>
            <p:cNvPr id="77153" name="Freeform 623"/>
            <p:cNvSpPr>
              <a:spLocks/>
            </p:cNvSpPr>
            <p:nvPr/>
          </p:nvSpPr>
          <p:spPr bwMode="auto">
            <a:xfrm>
              <a:off x="4279" y="3089"/>
              <a:ext cx="5" cy="3"/>
            </a:xfrm>
            <a:custGeom>
              <a:avLst/>
              <a:gdLst>
                <a:gd name="T0" fmla="*/ 42949652 w 250"/>
                <a:gd name="T1" fmla="*/ 25873284 h 249"/>
                <a:gd name="T2" fmla="*/ 0 w 250"/>
                <a:gd name="T3" fmla="*/ 25873284 h 249"/>
                <a:gd name="T4" fmla="*/ 0 w 250"/>
                <a:gd name="T5" fmla="*/ 0 h 249"/>
                <a:gd name="T6" fmla="*/ 42949652 w 250"/>
                <a:gd name="T7" fmla="*/ 25873284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4"/>
                  </a:moveTo>
                  <a:lnTo>
                    <a:pt x="0" y="249"/>
                  </a:lnTo>
                  <a:cubicBezTo>
                    <a:pt x="39" y="171"/>
                    <a:pt x="39" y="78"/>
                    <a:pt x="0" y="0"/>
                  </a:cubicBezTo>
                  <a:lnTo>
                    <a:pt x="250" y="124"/>
                  </a:lnTo>
                  <a:close/>
                </a:path>
              </a:pathLst>
            </a:custGeom>
            <a:solidFill>
              <a:srgbClr val="000000"/>
            </a:solidFill>
            <a:ln w="0">
              <a:solidFill>
                <a:srgbClr val="000000"/>
              </a:solidFill>
              <a:round/>
              <a:headEnd/>
              <a:tailEnd/>
            </a:ln>
          </p:spPr>
          <p:txBody>
            <a:bodyPr/>
            <a:lstStyle/>
            <a:p>
              <a:endParaRPr lang="en-US"/>
            </a:p>
          </p:txBody>
        </p:sp>
        <p:sp>
          <p:nvSpPr>
            <p:cNvPr id="77154" name="Line 624"/>
            <p:cNvSpPr>
              <a:spLocks noChangeShapeType="1"/>
            </p:cNvSpPr>
            <p:nvPr/>
          </p:nvSpPr>
          <p:spPr bwMode="auto">
            <a:xfrm>
              <a:off x="4272" y="3038"/>
              <a:ext cx="8" cy="0"/>
            </a:xfrm>
            <a:prstGeom prst="line">
              <a:avLst/>
            </a:prstGeom>
            <a:noFill/>
            <a:ln w="3175" cap="rnd">
              <a:solidFill>
                <a:srgbClr val="000000"/>
              </a:solidFill>
              <a:round/>
              <a:headEnd/>
              <a:tailEnd/>
            </a:ln>
          </p:spPr>
          <p:txBody>
            <a:bodyPr/>
            <a:lstStyle/>
            <a:p>
              <a:endParaRPr lang="en-US"/>
            </a:p>
          </p:txBody>
        </p:sp>
        <p:sp>
          <p:nvSpPr>
            <p:cNvPr id="77155" name="Freeform 625"/>
            <p:cNvSpPr>
              <a:spLocks/>
            </p:cNvSpPr>
            <p:nvPr/>
          </p:nvSpPr>
          <p:spPr bwMode="auto">
            <a:xfrm>
              <a:off x="4267" y="3037"/>
              <a:ext cx="5" cy="3"/>
            </a:xfrm>
            <a:custGeom>
              <a:avLst/>
              <a:gdLst>
                <a:gd name="T0" fmla="*/ 0 w 249"/>
                <a:gd name="T1" fmla="*/ 25769791 h 250"/>
                <a:gd name="T2" fmla="*/ 43122141 w 249"/>
                <a:gd name="T3" fmla="*/ 0 h 250"/>
                <a:gd name="T4" fmla="*/ 43122141 w 249"/>
                <a:gd name="T5" fmla="*/ 25769791 h 250"/>
                <a:gd name="T6" fmla="*/ 43122141 w 249"/>
                <a:gd name="T7" fmla="*/ 25769791 h 250"/>
                <a:gd name="T8" fmla="*/ 0 w 249"/>
                <a:gd name="T9" fmla="*/ 25769791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p>
          </p:txBody>
        </p:sp>
        <p:sp>
          <p:nvSpPr>
            <p:cNvPr id="77156" name="Freeform 626"/>
            <p:cNvSpPr>
              <a:spLocks/>
            </p:cNvSpPr>
            <p:nvPr/>
          </p:nvSpPr>
          <p:spPr bwMode="auto">
            <a:xfrm>
              <a:off x="4279" y="3037"/>
              <a:ext cx="5" cy="3"/>
            </a:xfrm>
            <a:custGeom>
              <a:avLst/>
              <a:gdLst>
                <a:gd name="T0" fmla="*/ 42949652 w 250"/>
                <a:gd name="T1" fmla="*/ 25769791 h 250"/>
                <a:gd name="T2" fmla="*/ 0 w 250"/>
                <a:gd name="T3" fmla="*/ 25769791 h 250"/>
                <a:gd name="T4" fmla="*/ 0 w 250"/>
                <a:gd name="T5" fmla="*/ 0 h 250"/>
                <a:gd name="T6" fmla="*/ 42949652 w 250"/>
                <a:gd name="T7" fmla="*/ 25769791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250" y="125"/>
                  </a:moveTo>
                  <a:lnTo>
                    <a:pt x="0" y="250"/>
                  </a:lnTo>
                  <a:cubicBezTo>
                    <a:pt x="39" y="171"/>
                    <a:pt x="39" y="79"/>
                    <a:pt x="0" y="0"/>
                  </a:cubicBezTo>
                  <a:lnTo>
                    <a:pt x="250" y="125"/>
                  </a:lnTo>
                  <a:close/>
                </a:path>
              </a:pathLst>
            </a:custGeom>
            <a:solidFill>
              <a:srgbClr val="000000"/>
            </a:solidFill>
            <a:ln w="0">
              <a:solidFill>
                <a:srgbClr val="000000"/>
              </a:solidFill>
              <a:round/>
              <a:headEnd/>
              <a:tailEnd/>
            </a:ln>
          </p:spPr>
          <p:txBody>
            <a:bodyPr/>
            <a:lstStyle/>
            <a:p>
              <a:endParaRPr lang="en-US"/>
            </a:p>
          </p:txBody>
        </p:sp>
        <p:sp>
          <p:nvSpPr>
            <p:cNvPr id="77157" name="Rectangle 627"/>
            <p:cNvSpPr>
              <a:spLocks noChangeArrowheads="1"/>
            </p:cNvSpPr>
            <p:nvPr/>
          </p:nvSpPr>
          <p:spPr bwMode="auto">
            <a:xfrm>
              <a:off x="4318" y="3024"/>
              <a:ext cx="10" cy="18"/>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N</a:t>
              </a:r>
              <a:endParaRPr lang="en-US" sz="1600" b="0">
                <a:latin typeface="Calibri" pitchFamily="34" charset="0"/>
              </a:endParaRPr>
            </a:p>
          </p:txBody>
        </p:sp>
        <p:sp>
          <p:nvSpPr>
            <p:cNvPr id="77158" name="Rectangle 628"/>
            <p:cNvSpPr>
              <a:spLocks noChangeArrowheads="1"/>
            </p:cNvSpPr>
            <p:nvPr/>
          </p:nvSpPr>
          <p:spPr bwMode="auto">
            <a:xfrm>
              <a:off x="4331" y="3024"/>
              <a:ext cx="67" cy="17"/>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etworking </a:t>
              </a:r>
              <a:endParaRPr lang="en-US" sz="1600" b="0">
                <a:latin typeface="Calibri" pitchFamily="34" charset="0"/>
              </a:endParaRPr>
            </a:p>
          </p:txBody>
        </p:sp>
        <p:sp>
          <p:nvSpPr>
            <p:cNvPr id="77159" name="Rectangle 629"/>
            <p:cNvSpPr>
              <a:spLocks noChangeArrowheads="1"/>
            </p:cNvSpPr>
            <p:nvPr/>
          </p:nvSpPr>
          <p:spPr bwMode="auto">
            <a:xfrm>
              <a:off x="4317" y="3038"/>
              <a:ext cx="14" cy="17"/>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&amp; </a:t>
              </a:r>
              <a:endParaRPr lang="en-US" sz="1600" b="0">
                <a:latin typeface="Calibri" pitchFamily="34" charset="0"/>
              </a:endParaRPr>
            </a:p>
          </p:txBody>
        </p:sp>
        <p:sp>
          <p:nvSpPr>
            <p:cNvPr id="77160" name="Rectangle 630"/>
            <p:cNvSpPr>
              <a:spLocks noChangeArrowheads="1"/>
            </p:cNvSpPr>
            <p:nvPr/>
          </p:nvSpPr>
          <p:spPr bwMode="auto">
            <a:xfrm>
              <a:off x="4334" y="3038"/>
              <a:ext cx="60" cy="17"/>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Transport</a:t>
              </a:r>
              <a:endParaRPr lang="en-US" sz="1600" b="0">
                <a:latin typeface="Calibri" pitchFamily="34" charset="0"/>
              </a:endParaRPr>
            </a:p>
          </p:txBody>
        </p:sp>
        <p:sp>
          <p:nvSpPr>
            <p:cNvPr id="77161" name="Rectangle 631"/>
            <p:cNvSpPr>
              <a:spLocks noChangeArrowheads="1"/>
            </p:cNvSpPr>
            <p:nvPr/>
          </p:nvSpPr>
          <p:spPr bwMode="auto">
            <a:xfrm>
              <a:off x="4336" y="3069"/>
              <a:ext cx="45" cy="18"/>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Access </a:t>
              </a:r>
              <a:endParaRPr lang="en-US" sz="1600" b="0">
                <a:latin typeface="Calibri" pitchFamily="34" charset="0"/>
              </a:endParaRPr>
            </a:p>
          </p:txBody>
        </p:sp>
        <p:sp>
          <p:nvSpPr>
            <p:cNvPr id="77162" name="Rectangle 632"/>
            <p:cNvSpPr>
              <a:spLocks noChangeArrowheads="1"/>
            </p:cNvSpPr>
            <p:nvPr/>
          </p:nvSpPr>
          <p:spPr bwMode="auto">
            <a:xfrm>
              <a:off x="4310" y="3083"/>
              <a:ext cx="80" cy="17"/>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Technologies</a:t>
              </a:r>
              <a:endParaRPr lang="en-US" sz="1600" b="0">
                <a:latin typeface="Calibri" pitchFamily="34" charset="0"/>
              </a:endParaRPr>
            </a:p>
          </p:txBody>
        </p:sp>
        <p:sp>
          <p:nvSpPr>
            <p:cNvPr id="77163" name="Rectangle 633"/>
            <p:cNvSpPr>
              <a:spLocks noChangeArrowheads="1"/>
            </p:cNvSpPr>
            <p:nvPr/>
          </p:nvSpPr>
          <p:spPr bwMode="auto">
            <a:xfrm>
              <a:off x="4413" y="3036"/>
              <a:ext cx="6" cy="9"/>
            </a:xfrm>
            <a:prstGeom prst="rect">
              <a:avLst/>
            </a:prstGeom>
            <a:noFill/>
            <a:ln w="9525">
              <a:noFill/>
              <a:miter lim="800000"/>
              <a:headEnd/>
              <a:tailEnd/>
            </a:ln>
          </p:spPr>
          <p:txBody>
            <a:bodyPr wrap="none" lIns="0" tIns="0" rIns="0" bIns="0">
              <a:spAutoFit/>
            </a:bodyPr>
            <a:lstStyle/>
            <a:p>
              <a:r>
                <a:rPr lang="en-US" sz="100" b="0">
                  <a:solidFill>
                    <a:srgbClr val="000000"/>
                  </a:solidFill>
                  <a:latin typeface="Calibri" pitchFamily="34" charset="0"/>
                </a:rPr>
                <a:t>...</a:t>
              </a:r>
              <a:endParaRPr lang="en-US" sz="1600" b="0">
                <a:latin typeface="Calibri" pitchFamily="34" charset="0"/>
              </a:endParaRPr>
            </a:p>
          </p:txBody>
        </p:sp>
        <p:sp>
          <p:nvSpPr>
            <p:cNvPr id="77164" name="Rectangle 634"/>
            <p:cNvSpPr>
              <a:spLocks noChangeArrowheads="1"/>
            </p:cNvSpPr>
            <p:nvPr/>
          </p:nvSpPr>
          <p:spPr bwMode="auto">
            <a:xfrm rot="-5400000">
              <a:off x="4239" y="3066"/>
              <a:ext cx="13" cy="17"/>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M</a:t>
              </a:r>
              <a:endParaRPr lang="en-US" sz="1600" b="0">
                <a:latin typeface="Calibri" pitchFamily="34" charset="0"/>
              </a:endParaRPr>
            </a:p>
          </p:txBody>
        </p:sp>
        <p:sp>
          <p:nvSpPr>
            <p:cNvPr id="77165" name="Rectangle 635"/>
            <p:cNvSpPr>
              <a:spLocks noChangeArrowheads="1"/>
            </p:cNvSpPr>
            <p:nvPr/>
          </p:nvSpPr>
          <p:spPr bwMode="auto">
            <a:xfrm rot="-5400000">
              <a:off x="4240" y="3060"/>
              <a:ext cx="7" cy="18"/>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a</a:t>
              </a:r>
              <a:endParaRPr lang="en-US" sz="1600" b="0">
                <a:latin typeface="Calibri" pitchFamily="34" charset="0"/>
              </a:endParaRPr>
            </a:p>
          </p:txBody>
        </p:sp>
        <p:sp>
          <p:nvSpPr>
            <p:cNvPr id="77166" name="Rectangle 636"/>
            <p:cNvSpPr>
              <a:spLocks noChangeArrowheads="1"/>
            </p:cNvSpPr>
            <p:nvPr/>
          </p:nvSpPr>
          <p:spPr bwMode="auto">
            <a:xfrm rot="-5400000">
              <a:off x="4241" y="3054"/>
              <a:ext cx="8" cy="17"/>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n</a:t>
              </a:r>
              <a:endParaRPr lang="en-US" sz="1600" b="0">
                <a:latin typeface="Calibri" pitchFamily="34" charset="0"/>
              </a:endParaRPr>
            </a:p>
          </p:txBody>
        </p:sp>
        <p:sp>
          <p:nvSpPr>
            <p:cNvPr id="77167" name="Rectangle 637"/>
            <p:cNvSpPr>
              <a:spLocks noChangeArrowheads="1"/>
            </p:cNvSpPr>
            <p:nvPr/>
          </p:nvSpPr>
          <p:spPr bwMode="auto">
            <a:xfrm rot="-5400000">
              <a:off x="4240" y="3049"/>
              <a:ext cx="7" cy="18"/>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a</a:t>
              </a:r>
              <a:endParaRPr lang="en-US" sz="1600" b="0">
                <a:latin typeface="Calibri" pitchFamily="34" charset="0"/>
              </a:endParaRPr>
            </a:p>
          </p:txBody>
        </p:sp>
        <p:sp>
          <p:nvSpPr>
            <p:cNvPr id="77168" name="Rectangle 638"/>
            <p:cNvSpPr>
              <a:spLocks noChangeArrowheads="1"/>
            </p:cNvSpPr>
            <p:nvPr/>
          </p:nvSpPr>
          <p:spPr bwMode="auto">
            <a:xfrm rot="-5400000">
              <a:off x="4242" y="3042"/>
              <a:ext cx="7" cy="17"/>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g</a:t>
              </a:r>
              <a:endParaRPr lang="en-US" sz="1600" b="0">
                <a:latin typeface="Calibri" pitchFamily="34" charset="0"/>
              </a:endParaRPr>
            </a:p>
          </p:txBody>
        </p:sp>
        <p:sp>
          <p:nvSpPr>
            <p:cNvPr id="77169" name="Rectangle 639"/>
            <p:cNvSpPr>
              <a:spLocks noChangeArrowheads="1"/>
            </p:cNvSpPr>
            <p:nvPr/>
          </p:nvSpPr>
          <p:spPr bwMode="auto">
            <a:xfrm rot="-5400000">
              <a:off x="4240" y="3036"/>
              <a:ext cx="7" cy="18"/>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e</a:t>
              </a:r>
              <a:endParaRPr lang="en-US" sz="1600" b="0">
                <a:latin typeface="Calibri" pitchFamily="34" charset="0"/>
              </a:endParaRPr>
            </a:p>
          </p:txBody>
        </p:sp>
        <p:sp>
          <p:nvSpPr>
            <p:cNvPr id="77170" name="Rectangle 640"/>
            <p:cNvSpPr>
              <a:spLocks noChangeArrowheads="1"/>
            </p:cNvSpPr>
            <p:nvPr/>
          </p:nvSpPr>
          <p:spPr bwMode="auto">
            <a:xfrm rot="-5400000">
              <a:off x="4238" y="3026"/>
              <a:ext cx="12" cy="18"/>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m</a:t>
              </a:r>
              <a:endParaRPr lang="en-US" sz="1600" b="0">
                <a:latin typeface="Calibri" pitchFamily="34" charset="0"/>
              </a:endParaRPr>
            </a:p>
          </p:txBody>
        </p:sp>
        <p:sp>
          <p:nvSpPr>
            <p:cNvPr id="77171" name="Rectangle 641"/>
            <p:cNvSpPr>
              <a:spLocks noChangeArrowheads="1"/>
            </p:cNvSpPr>
            <p:nvPr/>
          </p:nvSpPr>
          <p:spPr bwMode="auto">
            <a:xfrm rot="-5400000">
              <a:off x="4239" y="3021"/>
              <a:ext cx="7" cy="17"/>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e</a:t>
              </a:r>
              <a:endParaRPr lang="en-US" sz="1600" b="0">
                <a:latin typeface="Calibri" pitchFamily="34" charset="0"/>
              </a:endParaRPr>
            </a:p>
          </p:txBody>
        </p:sp>
        <p:sp>
          <p:nvSpPr>
            <p:cNvPr id="77172" name="Rectangle 642"/>
            <p:cNvSpPr>
              <a:spLocks noChangeArrowheads="1"/>
            </p:cNvSpPr>
            <p:nvPr/>
          </p:nvSpPr>
          <p:spPr bwMode="auto">
            <a:xfrm rot="-5400000">
              <a:off x="4239" y="3015"/>
              <a:ext cx="8" cy="17"/>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n</a:t>
              </a:r>
              <a:endParaRPr lang="en-US" sz="1600" b="0">
                <a:latin typeface="Calibri" pitchFamily="34" charset="0"/>
              </a:endParaRPr>
            </a:p>
          </p:txBody>
        </p:sp>
        <p:sp>
          <p:nvSpPr>
            <p:cNvPr id="77173" name="Rectangle 643"/>
            <p:cNvSpPr>
              <a:spLocks noChangeArrowheads="1"/>
            </p:cNvSpPr>
            <p:nvPr/>
          </p:nvSpPr>
          <p:spPr bwMode="auto">
            <a:xfrm rot="-5400000">
              <a:off x="4241" y="3010"/>
              <a:ext cx="5" cy="18"/>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t</a:t>
              </a:r>
              <a:endParaRPr lang="en-US" sz="1600" b="0">
                <a:latin typeface="Calibri" pitchFamily="34" charset="0"/>
              </a:endParaRPr>
            </a:p>
          </p:txBody>
        </p:sp>
        <p:sp>
          <p:nvSpPr>
            <p:cNvPr id="77174" name="Rectangle 644"/>
            <p:cNvSpPr>
              <a:spLocks noChangeArrowheads="1"/>
            </p:cNvSpPr>
            <p:nvPr/>
          </p:nvSpPr>
          <p:spPr bwMode="auto">
            <a:xfrm>
              <a:off x="4288" y="3091"/>
              <a:ext cx="7" cy="17"/>
            </a:xfrm>
            <a:prstGeom prst="rect">
              <a:avLst/>
            </a:prstGeom>
            <a:noFill/>
            <a:ln w="9525">
              <a:noFill/>
              <a:miter lim="800000"/>
              <a:headEnd/>
              <a:tailEnd/>
            </a:ln>
          </p:spPr>
          <p:txBody>
            <a:bodyPr wrap="none" lIns="0" tIns="0" rIns="0" bIns="0">
              <a:spAutoFit/>
            </a:bodyPr>
            <a:lstStyle/>
            <a:p>
              <a:r>
                <a:rPr lang="en-US" sz="200">
                  <a:solidFill>
                    <a:srgbClr val="000000"/>
                  </a:solidFill>
                  <a:latin typeface="Calibri" pitchFamily="34" charset="0"/>
                </a:rPr>
                <a:t>5</a:t>
              </a:r>
              <a:endParaRPr lang="en-US" sz="1600" b="0">
                <a:latin typeface="Calibri" pitchFamily="34" charset="0"/>
              </a:endParaRPr>
            </a:p>
          </p:txBody>
        </p:sp>
        <p:sp>
          <p:nvSpPr>
            <p:cNvPr id="77175" name="Rectangle 645"/>
            <p:cNvSpPr>
              <a:spLocks noChangeArrowheads="1"/>
            </p:cNvSpPr>
            <p:nvPr/>
          </p:nvSpPr>
          <p:spPr bwMode="auto">
            <a:xfrm>
              <a:off x="4298" y="3091"/>
              <a:ext cx="4" cy="17"/>
            </a:xfrm>
            <a:prstGeom prst="rect">
              <a:avLst/>
            </a:prstGeom>
            <a:noFill/>
            <a:ln w="9525">
              <a:noFill/>
              <a:miter lim="800000"/>
              <a:headEnd/>
              <a:tailEnd/>
            </a:ln>
          </p:spPr>
          <p:txBody>
            <a:bodyPr wrap="none" lIns="0" tIns="0" rIns="0" bIns="0">
              <a:spAutoFit/>
            </a:bodyPr>
            <a:lstStyle/>
            <a:p>
              <a:r>
                <a:rPr lang="en-US" sz="200">
                  <a:solidFill>
                    <a:srgbClr val="000000"/>
                  </a:solidFill>
                  <a:latin typeface="Calibri" pitchFamily="34" charset="0"/>
                </a:rPr>
                <a:t>.</a:t>
              </a:r>
              <a:endParaRPr lang="en-US" sz="1600" b="0">
                <a:latin typeface="Calibri" pitchFamily="34" charset="0"/>
              </a:endParaRPr>
            </a:p>
          </p:txBody>
        </p:sp>
        <p:sp>
          <p:nvSpPr>
            <p:cNvPr id="77176" name="Rectangle 646"/>
            <p:cNvSpPr>
              <a:spLocks noChangeArrowheads="1"/>
            </p:cNvSpPr>
            <p:nvPr/>
          </p:nvSpPr>
          <p:spPr bwMode="auto">
            <a:xfrm>
              <a:off x="4303" y="3091"/>
              <a:ext cx="7" cy="17"/>
            </a:xfrm>
            <a:prstGeom prst="rect">
              <a:avLst/>
            </a:prstGeom>
            <a:noFill/>
            <a:ln w="9525">
              <a:noFill/>
              <a:miter lim="800000"/>
              <a:headEnd/>
              <a:tailEnd/>
            </a:ln>
          </p:spPr>
          <p:txBody>
            <a:bodyPr wrap="none" lIns="0" tIns="0" rIns="0" bIns="0">
              <a:spAutoFit/>
            </a:bodyPr>
            <a:lstStyle/>
            <a:p>
              <a:r>
                <a:rPr lang="en-US" sz="200">
                  <a:solidFill>
                    <a:srgbClr val="000000"/>
                  </a:solidFill>
                  <a:latin typeface="Calibri" pitchFamily="34" charset="0"/>
                </a:rPr>
                <a:t>9</a:t>
              </a:r>
              <a:endParaRPr lang="en-US" sz="1600" b="0">
                <a:latin typeface="Calibri" pitchFamily="34" charset="0"/>
              </a:endParaRPr>
            </a:p>
          </p:txBody>
        </p:sp>
        <p:sp>
          <p:nvSpPr>
            <p:cNvPr id="77177" name="Rectangle 647"/>
            <p:cNvSpPr>
              <a:spLocks noChangeArrowheads="1"/>
            </p:cNvSpPr>
            <p:nvPr/>
          </p:nvSpPr>
          <p:spPr bwMode="auto">
            <a:xfrm>
              <a:off x="4312" y="3091"/>
              <a:ext cx="23" cy="16"/>
            </a:xfrm>
            <a:prstGeom prst="rect">
              <a:avLst/>
            </a:prstGeom>
            <a:noFill/>
            <a:ln w="9525">
              <a:noFill/>
              <a:miter lim="800000"/>
              <a:headEnd/>
              <a:tailEnd/>
            </a:ln>
          </p:spPr>
          <p:txBody>
            <a:bodyPr wrap="none" lIns="0" tIns="0" rIns="0" bIns="0">
              <a:spAutoFit/>
            </a:bodyPr>
            <a:lstStyle/>
            <a:p>
              <a:r>
                <a:rPr lang="en-US" sz="200">
                  <a:solidFill>
                    <a:srgbClr val="000000"/>
                  </a:solidFill>
                  <a:latin typeface="Calibri" pitchFamily="34" charset="0"/>
                </a:rPr>
                <a:t>GHz</a:t>
              </a:r>
              <a:endParaRPr lang="en-US" sz="1600" b="0">
                <a:latin typeface="Calibri" pitchFamily="34" charset="0"/>
              </a:endParaRPr>
            </a:p>
          </p:txBody>
        </p:sp>
        <p:sp>
          <p:nvSpPr>
            <p:cNvPr id="77178" name="Rectangle 648"/>
            <p:cNvSpPr>
              <a:spLocks noChangeArrowheads="1"/>
            </p:cNvSpPr>
            <p:nvPr/>
          </p:nvSpPr>
          <p:spPr bwMode="auto">
            <a:xfrm>
              <a:off x="4468" y="3000"/>
              <a:ext cx="43" cy="106"/>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7179" name="Rectangle 649"/>
            <p:cNvSpPr>
              <a:spLocks noChangeArrowheads="1"/>
            </p:cNvSpPr>
            <p:nvPr/>
          </p:nvSpPr>
          <p:spPr bwMode="auto">
            <a:xfrm>
              <a:off x="4468" y="3000"/>
              <a:ext cx="43" cy="106"/>
            </a:xfrm>
            <a:prstGeom prst="rect">
              <a:avLst/>
            </a:prstGeom>
            <a:noFill/>
            <a:ln w="1588" cap="rnd">
              <a:solidFill>
                <a:srgbClr val="000000"/>
              </a:solidFill>
              <a:round/>
              <a:headEnd/>
              <a:tailEnd/>
            </a:ln>
          </p:spPr>
          <p:txBody>
            <a:bodyPr/>
            <a:lstStyle/>
            <a:p>
              <a:endParaRPr lang="nb-NO" sz="1600" b="0">
                <a:latin typeface="Calibri" pitchFamily="34" charset="0"/>
              </a:endParaRPr>
            </a:p>
          </p:txBody>
        </p:sp>
        <p:sp>
          <p:nvSpPr>
            <p:cNvPr id="77180" name="Rectangle 650"/>
            <p:cNvSpPr>
              <a:spLocks noChangeArrowheads="1"/>
            </p:cNvSpPr>
            <p:nvPr/>
          </p:nvSpPr>
          <p:spPr bwMode="auto">
            <a:xfrm rot="-5400000">
              <a:off x="4484" y="3059"/>
              <a:ext cx="7" cy="17"/>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S</a:t>
              </a:r>
              <a:endParaRPr lang="en-US" sz="1600" b="0">
                <a:latin typeface="Calibri" pitchFamily="34" charset="0"/>
              </a:endParaRPr>
            </a:p>
          </p:txBody>
        </p:sp>
        <p:sp>
          <p:nvSpPr>
            <p:cNvPr id="77181" name="Rectangle 651"/>
            <p:cNvSpPr>
              <a:spLocks noChangeArrowheads="1"/>
            </p:cNvSpPr>
            <p:nvPr/>
          </p:nvSpPr>
          <p:spPr bwMode="auto">
            <a:xfrm rot="-5400000">
              <a:off x="4486" y="3052"/>
              <a:ext cx="7" cy="17"/>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e</a:t>
              </a:r>
              <a:endParaRPr lang="en-US" sz="1600" b="0">
                <a:latin typeface="Calibri" pitchFamily="34" charset="0"/>
              </a:endParaRPr>
            </a:p>
          </p:txBody>
        </p:sp>
        <p:sp>
          <p:nvSpPr>
            <p:cNvPr id="77182" name="Rectangle 652"/>
            <p:cNvSpPr>
              <a:spLocks noChangeArrowheads="1"/>
            </p:cNvSpPr>
            <p:nvPr/>
          </p:nvSpPr>
          <p:spPr bwMode="auto">
            <a:xfrm rot="-5400000">
              <a:off x="4486" y="3045"/>
              <a:ext cx="7" cy="17"/>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c</a:t>
              </a:r>
              <a:endParaRPr lang="en-US" sz="1600" b="0">
                <a:latin typeface="Calibri" pitchFamily="34" charset="0"/>
              </a:endParaRPr>
            </a:p>
          </p:txBody>
        </p:sp>
        <p:sp>
          <p:nvSpPr>
            <p:cNvPr id="77183" name="Rectangle 653"/>
            <p:cNvSpPr>
              <a:spLocks noChangeArrowheads="1"/>
            </p:cNvSpPr>
            <p:nvPr/>
          </p:nvSpPr>
          <p:spPr bwMode="auto">
            <a:xfrm rot="-5400000">
              <a:off x="4486" y="3038"/>
              <a:ext cx="8" cy="17"/>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u</a:t>
              </a:r>
              <a:endParaRPr lang="en-US" sz="1600" b="0">
                <a:latin typeface="Calibri" pitchFamily="34" charset="0"/>
              </a:endParaRPr>
            </a:p>
          </p:txBody>
        </p:sp>
        <p:sp>
          <p:nvSpPr>
            <p:cNvPr id="77184" name="Rectangle 654"/>
            <p:cNvSpPr>
              <a:spLocks noChangeArrowheads="1"/>
            </p:cNvSpPr>
            <p:nvPr/>
          </p:nvSpPr>
          <p:spPr bwMode="auto">
            <a:xfrm rot="-5400000">
              <a:off x="4486" y="3034"/>
              <a:ext cx="5" cy="17"/>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r</a:t>
              </a:r>
              <a:endParaRPr lang="en-US" sz="1600" b="0">
                <a:latin typeface="Calibri" pitchFamily="34" charset="0"/>
              </a:endParaRPr>
            </a:p>
          </p:txBody>
        </p:sp>
        <p:sp>
          <p:nvSpPr>
            <p:cNvPr id="77185" name="Rectangle 655"/>
            <p:cNvSpPr>
              <a:spLocks noChangeArrowheads="1"/>
            </p:cNvSpPr>
            <p:nvPr/>
          </p:nvSpPr>
          <p:spPr bwMode="auto">
            <a:xfrm rot="-5400000">
              <a:off x="4487" y="3030"/>
              <a:ext cx="4" cy="17"/>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i</a:t>
              </a:r>
              <a:endParaRPr lang="en-US" sz="1600" b="0">
                <a:latin typeface="Calibri" pitchFamily="34" charset="0"/>
              </a:endParaRPr>
            </a:p>
          </p:txBody>
        </p:sp>
        <p:sp>
          <p:nvSpPr>
            <p:cNvPr id="77186" name="Rectangle 656"/>
            <p:cNvSpPr>
              <a:spLocks noChangeArrowheads="1"/>
            </p:cNvSpPr>
            <p:nvPr/>
          </p:nvSpPr>
          <p:spPr bwMode="auto">
            <a:xfrm rot="-5400000">
              <a:off x="4486" y="3027"/>
              <a:ext cx="5" cy="17"/>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t</a:t>
              </a:r>
              <a:endParaRPr lang="en-US" sz="1600" b="0">
                <a:latin typeface="Calibri" pitchFamily="34" charset="0"/>
              </a:endParaRPr>
            </a:p>
          </p:txBody>
        </p:sp>
        <p:sp>
          <p:nvSpPr>
            <p:cNvPr id="77187" name="Rectangle 657"/>
            <p:cNvSpPr>
              <a:spLocks noChangeArrowheads="1"/>
            </p:cNvSpPr>
            <p:nvPr/>
          </p:nvSpPr>
          <p:spPr bwMode="auto">
            <a:xfrm rot="-5400000">
              <a:off x="4484" y="3023"/>
              <a:ext cx="7" cy="18"/>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y</a:t>
              </a:r>
              <a:endParaRPr lang="en-US" sz="1600" b="0">
                <a:latin typeface="Calibri" pitchFamily="34" charset="0"/>
              </a:endParaRPr>
            </a:p>
          </p:txBody>
        </p:sp>
        <p:sp>
          <p:nvSpPr>
            <p:cNvPr id="77188" name="Line 658"/>
            <p:cNvSpPr>
              <a:spLocks noChangeShapeType="1"/>
            </p:cNvSpPr>
            <p:nvPr/>
          </p:nvSpPr>
          <p:spPr bwMode="auto">
            <a:xfrm>
              <a:off x="4453" y="3091"/>
              <a:ext cx="7" cy="0"/>
            </a:xfrm>
            <a:prstGeom prst="line">
              <a:avLst/>
            </a:prstGeom>
            <a:noFill/>
            <a:ln w="3175" cap="rnd">
              <a:solidFill>
                <a:srgbClr val="000000"/>
              </a:solidFill>
              <a:round/>
              <a:headEnd/>
              <a:tailEnd/>
            </a:ln>
          </p:spPr>
          <p:txBody>
            <a:bodyPr/>
            <a:lstStyle/>
            <a:p>
              <a:endParaRPr lang="en-US"/>
            </a:p>
          </p:txBody>
        </p:sp>
        <p:sp>
          <p:nvSpPr>
            <p:cNvPr id="77189" name="Freeform 659"/>
            <p:cNvSpPr>
              <a:spLocks/>
            </p:cNvSpPr>
            <p:nvPr/>
          </p:nvSpPr>
          <p:spPr bwMode="auto">
            <a:xfrm>
              <a:off x="4449" y="3089"/>
              <a:ext cx="6" cy="3"/>
            </a:xfrm>
            <a:custGeom>
              <a:avLst/>
              <a:gdLst>
                <a:gd name="T0" fmla="*/ 0 w 249"/>
                <a:gd name="T1" fmla="*/ 25873284 h 249"/>
                <a:gd name="T2" fmla="*/ 51746569 w 249"/>
                <a:gd name="T3" fmla="*/ 0 h 249"/>
                <a:gd name="T4" fmla="*/ 51746569 w 249"/>
                <a:gd name="T5" fmla="*/ 25873284 h 249"/>
                <a:gd name="T6" fmla="*/ 0 w 249"/>
                <a:gd name="T7" fmla="*/ 25873284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p>
          </p:txBody>
        </p:sp>
        <p:sp>
          <p:nvSpPr>
            <p:cNvPr id="77190" name="Freeform 660"/>
            <p:cNvSpPr>
              <a:spLocks/>
            </p:cNvSpPr>
            <p:nvPr/>
          </p:nvSpPr>
          <p:spPr bwMode="auto">
            <a:xfrm>
              <a:off x="4459" y="3089"/>
              <a:ext cx="6" cy="3"/>
            </a:xfrm>
            <a:custGeom>
              <a:avLst/>
              <a:gdLst>
                <a:gd name="T0" fmla="*/ 51746569 w 249"/>
                <a:gd name="T1" fmla="*/ 25873284 h 249"/>
                <a:gd name="T2" fmla="*/ 0 w 249"/>
                <a:gd name="T3" fmla="*/ 25873284 h 249"/>
                <a:gd name="T4" fmla="*/ 0 w 249"/>
                <a:gd name="T5" fmla="*/ 0 h 249"/>
                <a:gd name="T6" fmla="*/ 51746569 w 249"/>
                <a:gd name="T7" fmla="*/ 25873284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p>
          </p:txBody>
        </p:sp>
        <p:sp>
          <p:nvSpPr>
            <p:cNvPr id="77191" name="Line 661"/>
            <p:cNvSpPr>
              <a:spLocks noChangeShapeType="1"/>
            </p:cNvSpPr>
            <p:nvPr/>
          </p:nvSpPr>
          <p:spPr bwMode="auto">
            <a:xfrm>
              <a:off x="4453" y="3038"/>
              <a:ext cx="7" cy="0"/>
            </a:xfrm>
            <a:prstGeom prst="line">
              <a:avLst/>
            </a:prstGeom>
            <a:noFill/>
            <a:ln w="3175" cap="rnd">
              <a:solidFill>
                <a:srgbClr val="000000"/>
              </a:solidFill>
              <a:round/>
              <a:headEnd/>
              <a:tailEnd/>
            </a:ln>
          </p:spPr>
          <p:txBody>
            <a:bodyPr/>
            <a:lstStyle/>
            <a:p>
              <a:endParaRPr lang="en-US"/>
            </a:p>
          </p:txBody>
        </p:sp>
        <p:sp>
          <p:nvSpPr>
            <p:cNvPr id="77192" name="Freeform 662"/>
            <p:cNvSpPr>
              <a:spLocks/>
            </p:cNvSpPr>
            <p:nvPr/>
          </p:nvSpPr>
          <p:spPr bwMode="auto">
            <a:xfrm>
              <a:off x="4449" y="3037"/>
              <a:ext cx="6" cy="3"/>
            </a:xfrm>
            <a:custGeom>
              <a:avLst/>
              <a:gdLst>
                <a:gd name="T0" fmla="*/ 0 w 249"/>
                <a:gd name="T1" fmla="*/ 25769791 h 250"/>
                <a:gd name="T2" fmla="*/ 51746569 w 249"/>
                <a:gd name="T3" fmla="*/ 0 h 250"/>
                <a:gd name="T4" fmla="*/ 51746569 w 249"/>
                <a:gd name="T5" fmla="*/ 25769791 h 250"/>
                <a:gd name="T6" fmla="*/ 0 w 249"/>
                <a:gd name="T7" fmla="*/ 25769791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p>
          </p:txBody>
        </p:sp>
        <p:sp>
          <p:nvSpPr>
            <p:cNvPr id="77193" name="Freeform 663"/>
            <p:cNvSpPr>
              <a:spLocks/>
            </p:cNvSpPr>
            <p:nvPr/>
          </p:nvSpPr>
          <p:spPr bwMode="auto">
            <a:xfrm>
              <a:off x="4459" y="3037"/>
              <a:ext cx="6" cy="3"/>
            </a:xfrm>
            <a:custGeom>
              <a:avLst/>
              <a:gdLst>
                <a:gd name="T0" fmla="*/ 51746569 w 249"/>
                <a:gd name="T1" fmla="*/ 25769791 h 250"/>
                <a:gd name="T2" fmla="*/ 0 w 249"/>
                <a:gd name="T3" fmla="*/ 25769791 h 250"/>
                <a:gd name="T4" fmla="*/ 0 w 249"/>
                <a:gd name="T5" fmla="*/ 0 h 250"/>
                <a:gd name="T6" fmla="*/ 51746569 w 249"/>
                <a:gd name="T7" fmla="*/ 25769791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249" y="125"/>
                  </a:moveTo>
                  <a:lnTo>
                    <a:pt x="0" y="250"/>
                  </a:lnTo>
                  <a:cubicBezTo>
                    <a:pt x="39" y="171"/>
                    <a:pt x="39" y="79"/>
                    <a:pt x="0" y="0"/>
                  </a:cubicBezTo>
                  <a:lnTo>
                    <a:pt x="249" y="125"/>
                  </a:lnTo>
                  <a:close/>
                </a:path>
              </a:pathLst>
            </a:custGeom>
            <a:solidFill>
              <a:srgbClr val="000000"/>
            </a:solidFill>
            <a:ln w="0">
              <a:solidFill>
                <a:srgbClr val="000000"/>
              </a:solidFill>
              <a:round/>
              <a:headEnd/>
              <a:tailEnd/>
            </a:ln>
          </p:spPr>
          <p:txBody>
            <a:bodyPr/>
            <a:lstStyle/>
            <a:p>
              <a:endParaRPr lang="en-US"/>
            </a:p>
          </p:txBody>
        </p:sp>
        <p:sp>
          <p:nvSpPr>
            <p:cNvPr id="77194" name="Line 664"/>
            <p:cNvSpPr>
              <a:spLocks noChangeShapeType="1"/>
            </p:cNvSpPr>
            <p:nvPr/>
          </p:nvSpPr>
          <p:spPr bwMode="auto">
            <a:xfrm>
              <a:off x="4366" y="3058"/>
              <a:ext cx="0" cy="12"/>
            </a:xfrm>
            <a:prstGeom prst="line">
              <a:avLst/>
            </a:prstGeom>
            <a:noFill/>
            <a:ln w="3175" cap="rnd">
              <a:solidFill>
                <a:srgbClr val="000000"/>
              </a:solidFill>
              <a:round/>
              <a:headEnd/>
              <a:tailEnd/>
            </a:ln>
          </p:spPr>
          <p:txBody>
            <a:bodyPr/>
            <a:lstStyle/>
            <a:p>
              <a:endParaRPr lang="en-US"/>
            </a:p>
          </p:txBody>
        </p:sp>
        <p:sp>
          <p:nvSpPr>
            <p:cNvPr id="77195" name="Freeform 665"/>
            <p:cNvSpPr>
              <a:spLocks/>
            </p:cNvSpPr>
            <p:nvPr/>
          </p:nvSpPr>
          <p:spPr bwMode="auto">
            <a:xfrm>
              <a:off x="4364" y="3055"/>
              <a:ext cx="5" cy="4"/>
            </a:xfrm>
            <a:custGeom>
              <a:avLst/>
              <a:gdLst>
                <a:gd name="T0" fmla="*/ 43122141 w 249"/>
                <a:gd name="T1" fmla="*/ 0 h 250"/>
                <a:gd name="T2" fmla="*/ 43122141 w 249"/>
                <a:gd name="T3" fmla="*/ 34359722 h 250"/>
                <a:gd name="T4" fmla="*/ 0 w 249"/>
                <a:gd name="T5" fmla="*/ 34359722 h 250"/>
                <a:gd name="T6" fmla="*/ 43122141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125" y="0"/>
                  </a:moveTo>
                  <a:lnTo>
                    <a:pt x="249" y="250"/>
                  </a:lnTo>
                  <a:cubicBezTo>
                    <a:pt x="171" y="211"/>
                    <a:pt x="78" y="211"/>
                    <a:pt x="0" y="250"/>
                  </a:cubicBezTo>
                  <a:lnTo>
                    <a:pt x="125" y="0"/>
                  </a:lnTo>
                  <a:close/>
                </a:path>
              </a:pathLst>
            </a:custGeom>
            <a:solidFill>
              <a:srgbClr val="000000"/>
            </a:solidFill>
            <a:ln w="0">
              <a:solidFill>
                <a:srgbClr val="000000"/>
              </a:solidFill>
              <a:round/>
              <a:headEnd/>
              <a:tailEnd/>
            </a:ln>
          </p:spPr>
          <p:txBody>
            <a:bodyPr/>
            <a:lstStyle/>
            <a:p>
              <a:endParaRPr lang="en-US"/>
            </a:p>
          </p:txBody>
        </p:sp>
        <p:sp>
          <p:nvSpPr>
            <p:cNvPr id="77196" name="Freeform 666"/>
            <p:cNvSpPr>
              <a:spLocks/>
            </p:cNvSpPr>
            <p:nvPr/>
          </p:nvSpPr>
          <p:spPr bwMode="auto">
            <a:xfrm>
              <a:off x="4364" y="3069"/>
              <a:ext cx="5" cy="3"/>
            </a:xfrm>
            <a:custGeom>
              <a:avLst/>
              <a:gdLst>
                <a:gd name="T0" fmla="*/ 43122141 w 249"/>
                <a:gd name="T1" fmla="*/ 25769791 h 250"/>
                <a:gd name="T2" fmla="*/ 0 w 249"/>
                <a:gd name="T3" fmla="*/ 0 h 250"/>
                <a:gd name="T4" fmla="*/ 43122141 w 249"/>
                <a:gd name="T5" fmla="*/ 0 h 250"/>
                <a:gd name="T6" fmla="*/ 43122141 w 249"/>
                <a:gd name="T7" fmla="*/ 0 h 250"/>
                <a:gd name="T8" fmla="*/ 43122141 w 249"/>
                <a:gd name="T9" fmla="*/ 25769791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125" y="250"/>
                  </a:moveTo>
                  <a:lnTo>
                    <a:pt x="0" y="0"/>
                  </a:lnTo>
                  <a:cubicBezTo>
                    <a:pt x="78" y="40"/>
                    <a:pt x="171" y="40"/>
                    <a:pt x="249" y="0"/>
                  </a:cubicBezTo>
                  <a:lnTo>
                    <a:pt x="125" y="250"/>
                  </a:lnTo>
                  <a:close/>
                </a:path>
              </a:pathLst>
            </a:custGeom>
            <a:solidFill>
              <a:srgbClr val="000000"/>
            </a:solidFill>
            <a:ln w="0">
              <a:solidFill>
                <a:srgbClr val="000000"/>
              </a:solidFill>
              <a:round/>
              <a:headEnd/>
              <a:tailEnd/>
            </a:ln>
          </p:spPr>
          <p:txBody>
            <a:bodyPr/>
            <a:lstStyle/>
            <a:p>
              <a:endParaRPr lang="en-US"/>
            </a:p>
          </p:txBody>
        </p:sp>
        <p:sp>
          <p:nvSpPr>
            <p:cNvPr id="77197" name="Rectangle 667"/>
            <p:cNvSpPr>
              <a:spLocks noChangeArrowheads="1"/>
            </p:cNvSpPr>
            <p:nvPr/>
          </p:nvSpPr>
          <p:spPr bwMode="auto">
            <a:xfrm>
              <a:off x="4386" y="3091"/>
              <a:ext cx="54" cy="16"/>
            </a:xfrm>
            <a:prstGeom prst="rect">
              <a:avLst/>
            </a:prstGeom>
            <a:noFill/>
            <a:ln w="9525">
              <a:noFill/>
              <a:miter lim="800000"/>
              <a:headEnd/>
              <a:tailEnd/>
            </a:ln>
          </p:spPr>
          <p:txBody>
            <a:bodyPr wrap="none" lIns="0" tIns="0" rIns="0" bIns="0">
              <a:spAutoFit/>
            </a:bodyPr>
            <a:lstStyle/>
            <a:p>
              <a:r>
                <a:rPr lang="en-US" sz="200">
                  <a:solidFill>
                    <a:srgbClr val="000000"/>
                  </a:solidFill>
                  <a:latin typeface="Calibri" pitchFamily="34" charset="0"/>
                </a:rPr>
                <a:t>Ethernet</a:t>
              </a:r>
              <a:endParaRPr lang="en-US" sz="1600" b="0">
                <a:latin typeface="Calibri" pitchFamily="34" charset="0"/>
              </a:endParaRPr>
            </a:p>
          </p:txBody>
        </p:sp>
        <p:sp>
          <p:nvSpPr>
            <p:cNvPr id="77198" name="Rectangle 668"/>
            <p:cNvSpPr>
              <a:spLocks noChangeArrowheads="1"/>
            </p:cNvSpPr>
            <p:nvPr/>
          </p:nvSpPr>
          <p:spPr bwMode="auto">
            <a:xfrm>
              <a:off x="4263" y="2768"/>
              <a:ext cx="164" cy="137"/>
            </a:xfrm>
            <a:prstGeom prst="rect">
              <a:avLst/>
            </a:prstGeom>
            <a:noFill/>
            <a:ln w="9525">
              <a:noFill/>
              <a:miter lim="800000"/>
              <a:headEnd/>
              <a:tailEnd/>
            </a:ln>
          </p:spPr>
          <p:txBody>
            <a:bodyPr wrap="none" lIns="0" tIns="0" rIns="0" bIns="0">
              <a:spAutoFit/>
            </a:bodyPr>
            <a:lstStyle/>
            <a:p>
              <a:r>
                <a:rPr lang="en-US" sz="800">
                  <a:solidFill>
                    <a:srgbClr val="C80000"/>
                  </a:solidFill>
                  <a:latin typeface="Calibri" pitchFamily="34" charset="0"/>
                </a:rPr>
                <a:t>Access</a:t>
              </a:r>
            </a:p>
            <a:p>
              <a:r>
                <a:rPr lang="en-US" sz="800">
                  <a:solidFill>
                    <a:srgbClr val="C80000"/>
                  </a:solidFill>
                  <a:latin typeface="Calibri" pitchFamily="34" charset="0"/>
                </a:rPr>
                <a:t>Router</a:t>
              </a:r>
              <a:endParaRPr lang="en-US" sz="1600" b="0">
                <a:solidFill>
                  <a:srgbClr val="C80000"/>
                </a:solidFill>
                <a:latin typeface="Calibri" pitchFamily="34" charset="0"/>
              </a:endParaRPr>
            </a:p>
          </p:txBody>
        </p:sp>
        <p:sp>
          <p:nvSpPr>
            <p:cNvPr id="77199" name="Freeform 669"/>
            <p:cNvSpPr>
              <a:spLocks/>
            </p:cNvSpPr>
            <p:nvPr/>
          </p:nvSpPr>
          <p:spPr bwMode="auto">
            <a:xfrm>
              <a:off x="3660" y="2512"/>
              <a:ext cx="665" cy="651"/>
            </a:xfrm>
            <a:custGeom>
              <a:avLst/>
              <a:gdLst>
                <a:gd name="T0" fmla="*/ 1666366253 w 857"/>
                <a:gd name="T1" fmla="*/ 1760719259 h 794"/>
                <a:gd name="T2" fmla="*/ 1666366253 w 857"/>
                <a:gd name="T3" fmla="*/ 1760719259 h 794"/>
                <a:gd name="T4" fmla="*/ 1666366253 w 857"/>
                <a:gd name="T5" fmla="*/ 1760719259 h 794"/>
                <a:gd name="T6" fmla="*/ 1666366253 w 857"/>
                <a:gd name="T7" fmla="*/ 1760719259 h 794"/>
                <a:gd name="T8" fmla="*/ 1666366253 w 857"/>
                <a:gd name="T9" fmla="*/ 1760719259 h 794"/>
                <a:gd name="T10" fmla="*/ 1666366253 w 857"/>
                <a:gd name="T11" fmla="*/ 1760719259 h 794"/>
                <a:gd name="T12" fmla="*/ 1666366253 w 857"/>
                <a:gd name="T13" fmla="*/ 1760719259 h 794"/>
                <a:gd name="T14" fmla="*/ 1666366253 w 857"/>
                <a:gd name="T15" fmla="*/ 1760719259 h 794"/>
                <a:gd name="T16" fmla="*/ 0 60000 65536"/>
                <a:gd name="T17" fmla="*/ 0 60000 65536"/>
                <a:gd name="T18" fmla="*/ 0 60000 65536"/>
                <a:gd name="T19" fmla="*/ 0 60000 65536"/>
                <a:gd name="T20" fmla="*/ 0 60000 65536"/>
                <a:gd name="T21" fmla="*/ 0 60000 65536"/>
                <a:gd name="T22" fmla="*/ 0 60000 65536"/>
                <a:gd name="T23" fmla="*/ 0 60000 65536"/>
                <a:gd name="T24" fmla="*/ 0 w 857"/>
                <a:gd name="T25" fmla="*/ 0 h 794"/>
                <a:gd name="T26" fmla="*/ 857 w 857"/>
                <a:gd name="T27" fmla="*/ 794 h 7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7" h="794">
                  <a:moveTo>
                    <a:pt x="857" y="702"/>
                  </a:moveTo>
                  <a:cubicBezTo>
                    <a:pt x="853" y="714"/>
                    <a:pt x="851" y="762"/>
                    <a:pt x="829" y="776"/>
                  </a:cubicBezTo>
                  <a:cubicBezTo>
                    <a:pt x="807" y="790"/>
                    <a:pt x="751" y="790"/>
                    <a:pt x="725" y="783"/>
                  </a:cubicBezTo>
                  <a:cubicBezTo>
                    <a:pt x="699" y="776"/>
                    <a:pt x="692" y="794"/>
                    <a:pt x="676" y="688"/>
                  </a:cubicBezTo>
                  <a:cubicBezTo>
                    <a:pt x="661" y="582"/>
                    <a:pt x="687" y="258"/>
                    <a:pt x="635" y="147"/>
                  </a:cubicBezTo>
                  <a:cubicBezTo>
                    <a:pt x="583" y="36"/>
                    <a:pt x="459" y="44"/>
                    <a:pt x="363" y="22"/>
                  </a:cubicBezTo>
                  <a:cubicBezTo>
                    <a:pt x="267" y="0"/>
                    <a:pt x="119" y="8"/>
                    <a:pt x="59" y="18"/>
                  </a:cubicBezTo>
                  <a:cubicBezTo>
                    <a:pt x="0" y="27"/>
                    <a:pt x="17" y="66"/>
                    <a:pt x="7" y="78"/>
                  </a:cubicBezTo>
                </a:path>
              </a:pathLst>
            </a:custGeom>
            <a:noFill/>
            <a:ln w="19050">
              <a:solidFill>
                <a:srgbClr val="0033CC"/>
              </a:solidFill>
              <a:round/>
              <a:headEnd/>
              <a:tailEnd/>
            </a:ln>
          </p:spPr>
          <p:txBody>
            <a:bodyPr/>
            <a:lstStyle/>
            <a:p>
              <a:endParaRPr lang="en-US"/>
            </a:p>
          </p:txBody>
        </p:sp>
        <p:sp>
          <p:nvSpPr>
            <p:cNvPr id="77200" name="Freeform 671"/>
            <p:cNvSpPr>
              <a:spLocks/>
            </p:cNvSpPr>
            <p:nvPr/>
          </p:nvSpPr>
          <p:spPr bwMode="auto">
            <a:xfrm>
              <a:off x="3985" y="2728"/>
              <a:ext cx="1057" cy="513"/>
            </a:xfrm>
            <a:custGeom>
              <a:avLst/>
              <a:gdLst>
                <a:gd name="T0" fmla="*/ 300170469 w 7562"/>
                <a:gd name="T1" fmla="*/ 0 h 5104"/>
                <a:gd name="T2" fmla="*/ 0 w 7562"/>
                <a:gd name="T3" fmla="*/ 215842168 h 5104"/>
                <a:gd name="T4" fmla="*/ 0 w 7562"/>
                <a:gd name="T5" fmla="*/ 215842168 h 5104"/>
                <a:gd name="T6" fmla="*/ 300170469 w 7562"/>
                <a:gd name="T7" fmla="*/ 215842168 h 5104"/>
                <a:gd name="T8" fmla="*/ 300170469 w 7562"/>
                <a:gd name="T9" fmla="*/ 215842168 h 5104"/>
                <a:gd name="T10" fmla="*/ 300170469 w 7562"/>
                <a:gd name="T11" fmla="*/ 215842168 h 5104"/>
                <a:gd name="T12" fmla="*/ 300170469 w 7562"/>
                <a:gd name="T13" fmla="*/ 215842168 h 5104"/>
                <a:gd name="T14" fmla="*/ 300170469 w 7562"/>
                <a:gd name="T15" fmla="*/ 0 h 5104"/>
                <a:gd name="T16" fmla="*/ 300170469 w 7562"/>
                <a:gd name="T17" fmla="*/ 0 h 5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62"/>
                <a:gd name="T28" fmla="*/ 0 h 5104"/>
                <a:gd name="T29" fmla="*/ 7562 w 7562"/>
                <a:gd name="T30" fmla="*/ 5104 h 5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62" h="5104">
                  <a:moveTo>
                    <a:pt x="850" y="0"/>
                  </a:moveTo>
                  <a:cubicBezTo>
                    <a:pt x="381" y="0"/>
                    <a:pt x="0" y="381"/>
                    <a:pt x="0" y="851"/>
                  </a:cubicBezTo>
                  <a:lnTo>
                    <a:pt x="0" y="4253"/>
                  </a:lnTo>
                  <a:cubicBezTo>
                    <a:pt x="0" y="4723"/>
                    <a:pt x="381" y="5104"/>
                    <a:pt x="850" y="5104"/>
                  </a:cubicBezTo>
                  <a:lnTo>
                    <a:pt x="6711" y="5104"/>
                  </a:lnTo>
                  <a:cubicBezTo>
                    <a:pt x="7181" y="5104"/>
                    <a:pt x="7562" y="4723"/>
                    <a:pt x="7562" y="4253"/>
                  </a:cubicBezTo>
                  <a:lnTo>
                    <a:pt x="7562" y="851"/>
                  </a:lnTo>
                  <a:cubicBezTo>
                    <a:pt x="7562" y="381"/>
                    <a:pt x="7181" y="0"/>
                    <a:pt x="6711" y="0"/>
                  </a:cubicBezTo>
                  <a:lnTo>
                    <a:pt x="850" y="0"/>
                  </a:lnTo>
                  <a:close/>
                </a:path>
              </a:pathLst>
            </a:custGeom>
            <a:noFill/>
            <a:ln w="28575" cap="rnd">
              <a:solidFill>
                <a:srgbClr val="C80000"/>
              </a:solidFill>
              <a:round/>
              <a:headEnd/>
              <a:tailEnd/>
            </a:ln>
          </p:spPr>
          <p:txBody>
            <a:bodyPr/>
            <a:lstStyle/>
            <a:p>
              <a:endParaRPr lang="en-US"/>
            </a:p>
          </p:txBody>
        </p:sp>
        <p:grpSp>
          <p:nvGrpSpPr>
            <p:cNvPr id="77201" name="Group 1459"/>
            <p:cNvGrpSpPr>
              <a:grpSpLocks/>
            </p:cNvGrpSpPr>
            <p:nvPr/>
          </p:nvGrpSpPr>
          <p:grpSpPr bwMode="auto">
            <a:xfrm>
              <a:off x="2987" y="2478"/>
              <a:ext cx="583" cy="756"/>
              <a:chOff x="3080" y="2709"/>
              <a:chExt cx="616" cy="765"/>
            </a:xfrm>
          </p:grpSpPr>
          <p:pic>
            <p:nvPicPr>
              <p:cNvPr id="77211" name="Picture 1118" descr="Bild2"/>
              <p:cNvPicPr>
                <a:picLocks noChangeAspect="1" noChangeArrowheads="1"/>
              </p:cNvPicPr>
              <p:nvPr/>
            </p:nvPicPr>
            <p:blipFill>
              <a:blip r:embed="rId4"/>
              <a:srcRect/>
              <a:stretch>
                <a:fillRect/>
              </a:stretch>
            </p:blipFill>
            <p:spPr bwMode="auto">
              <a:xfrm>
                <a:off x="3216" y="3298"/>
                <a:ext cx="480" cy="176"/>
              </a:xfrm>
              <a:prstGeom prst="rect">
                <a:avLst/>
              </a:prstGeom>
              <a:noFill/>
              <a:ln w="9525">
                <a:noFill/>
                <a:miter lim="800000"/>
                <a:headEnd/>
                <a:tailEnd/>
              </a:ln>
            </p:spPr>
          </p:pic>
          <p:pic>
            <p:nvPicPr>
              <p:cNvPr id="77212" name="Picture 1119" descr="Bild1"/>
              <p:cNvPicPr>
                <a:picLocks noChangeAspect="1" noChangeArrowheads="1"/>
              </p:cNvPicPr>
              <p:nvPr/>
            </p:nvPicPr>
            <p:blipFill>
              <a:blip r:embed="rId5"/>
              <a:srcRect/>
              <a:stretch>
                <a:fillRect/>
              </a:stretch>
            </p:blipFill>
            <p:spPr bwMode="auto">
              <a:xfrm>
                <a:off x="3080" y="2709"/>
                <a:ext cx="357" cy="695"/>
              </a:xfrm>
              <a:prstGeom prst="rect">
                <a:avLst/>
              </a:prstGeom>
              <a:noFill/>
              <a:ln w="9525">
                <a:noFill/>
                <a:miter lim="800000"/>
                <a:headEnd/>
                <a:tailEnd/>
              </a:ln>
            </p:spPr>
          </p:pic>
        </p:grpSp>
        <p:sp>
          <p:nvSpPr>
            <p:cNvPr id="77202" name="Line 1123"/>
            <p:cNvSpPr>
              <a:spLocks noChangeShapeType="1"/>
            </p:cNvSpPr>
            <p:nvPr/>
          </p:nvSpPr>
          <p:spPr bwMode="auto">
            <a:xfrm>
              <a:off x="3490" y="3305"/>
              <a:ext cx="0" cy="72"/>
            </a:xfrm>
            <a:prstGeom prst="line">
              <a:avLst/>
            </a:prstGeom>
            <a:noFill/>
            <a:ln w="9525">
              <a:solidFill>
                <a:schemeClr val="tx1"/>
              </a:solidFill>
              <a:round/>
              <a:headEnd type="triangle" w="med" len="med"/>
              <a:tailEnd/>
            </a:ln>
          </p:spPr>
          <p:txBody>
            <a:bodyPr wrap="none" lIns="180000" tIns="180000" rIns="180000" bIns="180000" anchor="ctr">
              <a:spAutoFit/>
            </a:bodyPr>
            <a:lstStyle/>
            <a:p>
              <a:endParaRPr lang="en-US"/>
            </a:p>
          </p:txBody>
        </p:sp>
        <p:sp>
          <p:nvSpPr>
            <p:cNvPr id="77203" name="Line 1124"/>
            <p:cNvSpPr>
              <a:spLocks noChangeShapeType="1"/>
            </p:cNvSpPr>
            <p:nvPr/>
          </p:nvSpPr>
          <p:spPr bwMode="auto">
            <a:xfrm>
              <a:off x="3810" y="3305"/>
              <a:ext cx="0" cy="72"/>
            </a:xfrm>
            <a:prstGeom prst="line">
              <a:avLst/>
            </a:prstGeom>
            <a:noFill/>
            <a:ln w="9525">
              <a:solidFill>
                <a:schemeClr val="tx1"/>
              </a:solidFill>
              <a:round/>
              <a:headEnd type="triangle" w="med" len="med"/>
              <a:tailEnd/>
            </a:ln>
          </p:spPr>
          <p:txBody>
            <a:bodyPr wrap="none" lIns="180000" tIns="180000" rIns="180000" bIns="180000" anchor="ctr">
              <a:spAutoFit/>
            </a:bodyPr>
            <a:lstStyle/>
            <a:p>
              <a:endParaRPr lang="en-US"/>
            </a:p>
          </p:txBody>
        </p:sp>
        <p:sp>
          <p:nvSpPr>
            <p:cNvPr id="77204" name="Text Box 1125"/>
            <p:cNvSpPr txBox="1">
              <a:spLocks noChangeArrowheads="1"/>
            </p:cNvSpPr>
            <p:nvPr/>
          </p:nvSpPr>
          <p:spPr bwMode="auto">
            <a:xfrm>
              <a:off x="3369" y="3372"/>
              <a:ext cx="417" cy="118"/>
            </a:xfrm>
            <a:prstGeom prst="rect">
              <a:avLst/>
            </a:prstGeom>
            <a:noFill/>
            <a:ln w="9525">
              <a:noFill/>
              <a:miter lim="800000"/>
              <a:headEnd/>
              <a:tailEnd/>
            </a:ln>
          </p:spPr>
          <p:txBody>
            <a:bodyPr wrap="none" lIns="36000" tIns="36000" rIns="36000" bIns="36000">
              <a:spAutoFit/>
            </a:bodyPr>
            <a:lstStyle/>
            <a:p>
              <a:r>
                <a:rPr lang="de-DE" sz="900" b="0">
                  <a:latin typeface="Calibri" pitchFamily="34" charset="0"/>
                </a:rPr>
                <a:t>Loop Detector</a:t>
              </a:r>
              <a:endParaRPr lang="en-US" sz="900" b="0">
                <a:latin typeface="Calibri" pitchFamily="34" charset="0"/>
              </a:endParaRPr>
            </a:p>
          </p:txBody>
        </p:sp>
        <p:sp>
          <p:nvSpPr>
            <p:cNvPr id="77205" name="Line 1126"/>
            <p:cNvSpPr>
              <a:spLocks noChangeShapeType="1"/>
            </p:cNvSpPr>
            <p:nvPr/>
          </p:nvSpPr>
          <p:spPr bwMode="auto">
            <a:xfrm flipV="1">
              <a:off x="3930" y="3170"/>
              <a:ext cx="0" cy="108"/>
            </a:xfrm>
            <a:prstGeom prst="line">
              <a:avLst/>
            </a:prstGeom>
            <a:noFill/>
            <a:ln w="28575">
              <a:solidFill>
                <a:schemeClr val="tx1"/>
              </a:solidFill>
              <a:round/>
              <a:headEnd type="triangle" w="med" len="med"/>
              <a:tailEnd type="triangle" w="med" len="med"/>
            </a:ln>
          </p:spPr>
          <p:txBody>
            <a:bodyPr lIns="180000" tIns="180000" rIns="180000" bIns="180000" anchor="ctr">
              <a:spAutoFit/>
            </a:bodyPr>
            <a:lstStyle/>
            <a:p>
              <a:endParaRPr lang="en-US"/>
            </a:p>
          </p:txBody>
        </p:sp>
        <p:sp>
          <p:nvSpPr>
            <p:cNvPr id="77206" name="AutoShape 672"/>
            <p:cNvSpPr>
              <a:spLocks noChangeAspect="1" noChangeArrowheads="1" noTextEdit="1"/>
            </p:cNvSpPr>
            <p:nvPr/>
          </p:nvSpPr>
          <p:spPr bwMode="auto">
            <a:xfrm>
              <a:off x="2930" y="2332"/>
              <a:ext cx="2358" cy="1189"/>
            </a:xfrm>
            <a:prstGeom prst="rect">
              <a:avLst/>
            </a:prstGeom>
            <a:noFill/>
            <a:ln w="38100">
              <a:solidFill>
                <a:srgbClr val="002D86"/>
              </a:solidFill>
              <a:miter lim="800000"/>
              <a:headEnd/>
              <a:tailEnd/>
            </a:ln>
          </p:spPr>
          <p:txBody>
            <a:bodyPr/>
            <a:lstStyle/>
            <a:p>
              <a:endParaRPr lang="en-US"/>
            </a:p>
          </p:txBody>
        </p:sp>
        <p:sp>
          <p:nvSpPr>
            <p:cNvPr id="77207" name="Rectangle 670"/>
            <p:cNvSpPr>
              <a:spLocks noChangeArrowheads="1"/>
            </p:cNvSpPr>
            <p:nvPr/>
          </p:nvSpPr>
          <p:spPr bwMode="auto">
            <a:xfrm>
              <a:off x="3883" y="2775"/>
              <a:ext cx="220" cy="137"/>
            </a:xfrm>
            <a:prstGeom prst="rect">
              <a:avLst/>
            </a:prstGeom>
            <a:noFill/>
            <a:ln w="9525">
              <a:noFill/>
              <a:miter lim="800000"/>
              <a:headEnd/>
              <a:tailEnd/>
            </a:ln>
          </p:spPr>
          <p:txBody>
            <a:bodyPr wrap="none" lIns="0" tIns="0" rIns="0" bIns="0">
              <a:spAutoFit/>
            </a:bodyPr>
            <a:lstStyle/>
            <a:p>
              <a:r>
                <a:rPr lang="en-US" sz="800">
                  <a:latin typeface="Calibri" pitchFamily="34" charset="0"/>
                </a:rPr>
                <a:t>Roadside</a:t>
              </a:r>
            </a:p>
            <a:p>
              <a:r>
                <a:rPr lang="en-US" sz="800">
                  <a:latin typeface="Calibri" pitchFamily="34" charset="0"/>
                </a:rPr>
                <a:t>Gateway</a:t>
              </a:r>
              <a:endParaRPr lang="en-US" sz="1600" b="0">
                <a:latin typeface="Calibri" pitchFamily="34" charset="0"/>
              </a:endParaRPr>
            </a:p>
          </p:txBody>
        </p:sp>
        <p:sp>
          <p:nvSpPr>
            <p:cNvPr id="77208" name="Rectangle 466"/>
            <p:cNvSpPr>
              <a:spLocks noChangeArrowheads="1"/>
            </p:cNvSpPr>
            <p:nvPr/>
          </p:nvSpPr>
          <p:spPr bwMode="auto">
            <a:xfrm>
              <a:off x="4927" y="2768"/>
              <a:ext cx="164" cy="137"/>
            </a:xfrm>
            <a:prstGeom prst="rect">
              <a:avLst/>
            </a:prstGeom>
            <a:noFill/>
            <a:ln w="9525">
              <a:noFill/>
              <a:miter lim="800000"/>
              <a:headEnd/>
              <a:tailEnd/>
            </a:ln>
          </p:spPr>
          <p:txBody>
            <a:bodyPr wrap="none" lIns="0" tIns="0" rIns="0" bIns="0">
              <a:spAutoFit/>
            </a:bodyPr>
            <a:lstStyle/>
            <a:p>
              <a:r>
                <a:rPr lang="en-US" sz="800">
                  <a:latin typeface="Calibri" pitchFamily="34" charset="0"/>
                </a:rPr>
                <a:t>Border</a:t>
              </a:r>
            </a:p>
            <a:p>
              <a:r>
                <a:rPr lang="en-US" sz="800">
                  <a:latin typeface="Calibri" pitchFamily="34" charset="0"/>
                </a:rPr>
                <a:t>Router</a:t>
              </a:r>
              <a:endParaRPr lang="en-US" sz="1600" b="0">
                <a:latin typeface="Calibri" pitchFamily="34" charset="0"/>
              </a:endParaRPr>
            </a:p>
          </p:txBody>
        </p:sp>
        <p:grpSp>
          <p:nvGrpSpPr>
            <p:cNvPr id="822" name="Group 1456"/>
            <p:cNvGrpSpPr>
              <a:grpSpLocks/>
            </p:cNvGrpSpPr>
            <p:nvPr/>
          </p:nvGrpSpPr>
          <p:grpSpPr bwMode="auto">
            <a:xfrm>
              <a:off x="2062" y="2105"/>
              <a:ext cx="1519" cy="468"/>
              <a:chOff x="2218" y="2176"/>
              <a:chExt cx="1570" cy="527"/>
            </a:xfrm>
            <a:solidFill>
              <a:srgbClr val="B4C6EA"/>
            </a:solidFill>
          </p:grpSpPr>
          <p:grpSp>
            <p:nvGrpSpPr>
              <p:cNvPr id="823" name="Group 1118"/>
              <p:cNvGrpSpPr>
                <a:grpSpLocks/>
              </p:cNvGrpSpPr>
              <p:nvPr/>
            </p:nvGrpSpPr>
            <p:grpSpPr bwMode="auto">
              <a:xfrm>
                <a:off x="2218" y="2176"/>
                <a:ext cx="1570" cy="527"/>
                <a:chOff x="295" y="2069"/>
                <a:chExt cx="1315" cy="499"/>
              </a:xfrm>
              <a:grpFill/>
            </p:grpSpPr>
            <p:sp>
              <p:nvSpPr>
                <p:cNvPr id="825" name="AutoShape 1119"/>
                <p:cNvSpPr>
                  <a:spLocks noChangeArrowheads="1"/>
                </p:cNvSpPr>
                <p:nvPr/>
              </p:nvSpPr>
              <p:spPr bwMode="auto">
                <a:xfrm>
                  <a:off x="295" y="2069"/>
                  <a:ext cx="1315" cy="499"/>
                </a:xfrm>
                <a:prstGeom prst="cloudCallout">
                  <a:avLst>
                    <a:gd name="adj1" fmla="val -31977"/>
                    <a:gd name="adj2" fmla="val 9921"/>
                  </a:avLst>
                </a:prstGeom>
                <a:grpFill/>
                <a:ln w="9525">
                  <a:solidFill>
                    <a:schemeClr val="tx1"/>
                  </a:solidFill>
                  <a:round/>
                  <a:headEnd/>
                  <a:tailEnd/>
                </a:ln>
              </p:spPr>
              <p:txBody>
                <a:bodyPr/>
                <a:lstStyle/>
                <a:p>
                  <a:pPr fontAlgn="auto">
                    <a:spcBef>
                      <a:spcPts val="0"/>
                    </a:spcBef>
                    <a:spcAft>
                      <a:spcPts val="0"/>
                    </a:spcAft>
                    <a:defRPr/>
                  </a:pPr>
                  <a:endParaRPr lang="en-GB" sz="1600" b="0">
                    <a:latin typeface="+mn-lt"/>
                    <a:cs typeface="+mn-cs"/>
                  </a:endParaRPr>
                </a:p>
              </p:txBody>
            </p:sp>
            <p:sp>
              <p:nvSpPr>
                <p:cNvPr id="826" name="Oval 1120"/>
                <p:cNvSpPr>
                  <a:spLocks noChangeArrowheads="1"/>
                </p:cNvSpPr>
                <p:nvPr/>
              </p:nvSpPr>
              <p:spPr bwMode="auto">
                <a:xfrm>
                  <a:off x="340" y="2205"/>
                  <a:ext cx="318" cy="272"/>
                </a:xfrm>
                <a:prstGeom prst="ellipse">
                  <a:avLst/>
                </a:prstGeom>
                <a:grpFill/>
                <a:ln w="9525">
                  <a:noFill/>
                  <a:round/>
                  <a:headEnd/>
                  <a:tailEnd/>
                </a:ln>
              </p:spPr>
              <p:txBody>
                <a:bodyPr wrap="none" anchor="ctr"/>
                <a:lstStyle/>
                <a:p>
                  <a:pPr fontAlgn="auto">
                    <a:spcBef>
                      <a:spcPts val="0"/>
                    </a:spcBef>
                    <a:spcAft>
                      <a:spcPts val="0"/>
                    </a:spcAft>
                    <a:defRPr/>
                  </a:pPr>
                  <a:endParaRPr lang="nb-NO" sz="1600" b="0">
                    <a:latin typeface="+mn-lt"/>
                    <a:cs typeface="+mn-cs"/>
                  </a:endParaRPr>
                </a:p>
              </p:txBody>
            </p:sp>
          </p:grpSp>
          <p:sp>
            <p:nvSpPr>
              <p:cNvPr id="824" name="Rectangle 1121"/>
              <p:cNvSpPr>
                <a:spLocks noChangeArrowheads="1"/>
              </p:cNvSpPr>
              <p:nvPr/>
            </p:nvSpPr>
            <p:spPr bwMode="auto">
              <a:xfrm>
                <a:off x="2432" y="2279"/>
                <a:ext cx="1174" cy="349"/>
              </a:xfrm>
              <a:prstGeom prst="rect">
                <a:avLst/>
              </a:prstGeom>
              <a:grpFill/>
              <a:ln w="9525">
                <a:noFill/>
                <a:miter lim="800000"/>
                <a:headEnd/>
                <a:tailEnd/>
              </a:ln>
            </p:spPr>
            <p:txBody>
              <a:bodyPr lIns="0" tIns="0" rIns="0" bIns="0">
                <a:spAutoFit/>
              </a:bodyPr>
              <a:lstStyle/>
              <a:p>
                <a:pPr algn="ctr" fontAlgn="auto">
                  <a:spcBef>
                    <a:spcPts val="0"/>
                  </a:spcBef>
                  <a:spcAft>
                    <a:spcPts val="0"/>
                  </a:spcAft>
                  <a:defRPr/>
                </a:pPr>
                <a:r>
                  <a:rPr lang="en-US" sz="1600">
                    <a:latin typeface="+mn-lt"/>
                    <a:cs typeface="+mn-cs"/>
                  </a:rPr>
                  <a:t>Communication</a:t>
                </a:r>
              </a:p>
              <a:p>
                <a:pPr algn="ctr" fontAlgn="auto">
                  <a:spcBef>
                    <a:spcPts val="0"/>
                  </a:spcBef>
                  <a:spcAft>
                    <a:spcPts val="0"/>
                  </a:spcAft>
                  <a:defRPr/>
                </a:pPr>
                <a:r>
                  <a:rPr lang="de-DE" sz="1600">
                    <a:latin typeface="+mn-lt"/>
                    <a:cs typeface="+mn-cs"/>
                  </a:rPr>
                  <a:t>Networks</a:t>
                </a:r>
                <a:endParaRPr lang="en-US" sz="3200" b="0">
                  <a:latin typeface="+mn-lt"/>
                  <a:cs typeface="+mn-cs"/>
                </a:endParaRPr>
              </a:p>
            </p:txBody>
          </p:sp>
        </p:grpSp>
        <p:pic>
          <p:nvPicPr>
            <p:cNvPr id="77210" name="Picture 827"/>
            <p:cNvPicPr>
              <a:picLocks noChangeAspect="1"/>
            </p:cNvPicPr>
            <p:nvPr/>
          </p:nvPicPr>
          <p:blipFill>
            <a:blip r:embed="rId6"/>
            <a:srcRect/>
            <a:stretch>
              <a:fillRect/>
            </a:stretch>
          </p:blipFill>
          <p:spPr bwMode="auto">
            <a:xfrm>
              <a:off x="839" y="2659"/>
              <a:ext cx="1723" cy="893"/>
            </a:xfrm>
            <a:prstGeom prst="rect">
              <a:avLst/>
            </a:prstGeom>
            <a:noFill/>
            <a:ln w="9525">
              <a:noFill/>
              <a:miter lim="800000"/>
              <a:headEnd/>
              <a:tailEnd/>
            </a:ln>
          </p:spPr>
        </p:pic>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idx="4294967295"/>
          </p:nvPr>
        </p:nvSpPr>
        <p:spPr>
          <a:xfrm>
            <a:off x="76200" y="533400"/>
            <a:ext cx="8991600" cy="1066800"/>
          </a:xfrm>
        </p:spPr>
        <p:txBody>
          <a:bodyPr/>
          <a:lstStyle/>
          <a:p>
            <a:r>
              <a:rPr lang="en-US" smtClean="0"/>
              <a:t>Why use 802.11(.15) CIs in ITS communications?</a:t>
            </a:r>
          </a:p>
        </p:txBody>
      </p:sp>
      <p:sp>
        <p:nvSpPr>
          <p:cNvPr id="77826" name="Date Placeholder 3"/>
          <p:cNvSpPr txBox="1">
            <a:spLocks noGrp="1"/>
          </p:cNvSpPr>
          <p:nvPr/>
        </p:nvSpPr>
        <p:spPr bwMode="auto">
          <a:xfrm>
            <a:off x="696913" y="333375"/>
            <a:ext cx="955675" cy="276225"/>
          </a:xfrm>
          <a:prstGeom prst="rect">
            <a:avLst/>
          </a:prstGeom>
          <a:noFill/>
          <a:ln w="9525">
            <a:noFill/>
            <a:miter lim="800000"/>
            <a:headEnd/>
            <a:tailEnd/>
          </a:ln>
        </p:spPr>
        <p:txBody>
          <a:bodyPr wrap="none" lIns="0" tIns="0" rIns="0" bIns="0" anchor="b">
            <a:spAutoFit/>
          </a:bodyPr>
          <a:lstStyle/>
          <a:p>
            <a:pPr eaLnBrk="0" hangingPunct="0"/>
            <a:r>
              <a:rPr lang="en-US" sz="1800"/>
              <a:t>July 2015</a:t>
            </a:r>
          </a:p>
        </p:txBody>
      </p:sp>
      <p:sp>
        <p:nvSpPr>
          <p:cNvPr id="77827" name="Footer Placeholder 4"/>
          <p:cNvSpPr txBox="1">
            <a:spLocks noGrp="1"/>
          </p:cNvSpPr>
          <p:nvPr/>
        </p:nvSpPr>
        <p:spPr bwMode="auto">
          <a:xfrm>
            <a:off x="8077200" y="6475413"/>
            <a:ext cx="466725" cy="182562"/>
          </a:xfrm>
          <a:prstGeom prst="rect">
            <a:avLst/>
          </a:prstGeom>
          <a:noFill/>
          <a:ln w="9525">
            <a:noFill/>
            <a:miter lim="800000"/>
            <a:headEnd/>
            <a:tailEnd/>
          </a:ln>
        </p:spPr>
        <p:txBody>
          <a:bodyPr wrap="none" lIns="0" tIns="0" rIns="0" bIns="0">
            <a:spAutoFit/>
          </a:bodyPr>
          <a:lstStyle/>
          <a:p>
            <a:pPr algn="r" eaLnBrk="0" hangingPunct="0"/>
            <a:r>
              <a:rPr lang="en-US" sz="1200" b="0"/>
              <a:t>Adrian Stephens, Intel Corporation</a:t>
            </a:r>
          </a:p>
        </p:txBody>
      </p:sp>
      <p:sp>
        <p:nvSpPr>
          <p:cNvPr id="77828" name="Slide Number Placeholder 5"/>
          <p:cNvSpPr txBox="1">
            <a:spLocks noGrp="1"/>
          </p:cNvSpPr>
          <p:nvPr/>
        </p:nvSpPr>
        <p:spPr bwMode="auto">
          <a:xfrm>
            <a:off x="4344988" y="6475413"/>
            <a:ext cx="530225" cy="182562"/>
          </a:xfrm>
          <a:prstGeom prst="rect">
            <a:avLst/>
          </a:prstGeom>
          <a:noFill/>
          <a:ln w="9525">
            <a:noFill/>
            <a:miter lim="800000"/>
            <a:headEnd/>
            <a:tailEnd/>
          </a:ln>
        </p:spPr>
        <p:txBody>
          <a:bodyPr wrap="none" lIns="0" tIns="0" rIns="0" bIns="0">
            <a:spAutoFit/>
          </a:bodyPr>
          <a:lstStyle/>
          <a:p>
            <a:pPr algn="ctr" eaLnBrk="0" hangingPunct="0"/>
            <a:r>
              <a:rPr lang="en-US" sz="1200" b="0"/>
              <a:t>Slide </a:t>
            </a:r>
            <a:fld id="{A96DAB56-569C-42B1-A55A-8AD10A3C9B71}" type="slidenum">
              <a:rPr lang="en-US" sz="1200" b="0"/>
              <a:pPr algn="ctr" eaLnBrk="0" hangingPunct="0"/>
              <a:t>26</a:t>
            </a:fld>
            <a:endParaRPr lang="en-US" sz="1200" b="0"/>
          </a:p>
        </p:txBody>
      </p:sp>
      <p:sp>
        <p:nvSpPr>
          <p:cNvPr id="77829" name="Text Box 6"/>
          <p:cNvSpPr txBox="1">
            <a:spLocks noChangeArrowheads="1"/>
          </p:cNvSpPr>
          <p:nvPr/>
        </p:nvSpPr>
        <p:spPr bwMode="auto">
          <a:xfrm>
            <a:off x="457200" y="1524000"/>
            <a:ext cx="8382000" cy="4359275"/>
          </a:xfrm>
          <a:prstGeom prst="rect">
            <a:avLst/>
          </a:prstGeom>
          <a:noFill/>
          <a:ln w="9525">
            <a:noFill/>
            <a:miter lim="800000"/>
            <a:headEnd/>
            <a:tailEnd/>
          </a:ln>
        </p:spPr>
        <p:txBody>
          <a:bodyPr>
            <a:spAutoFit/>
          </a:bodyPr>
          <a:lstStyle/>
          <a:p>
            <a:pPr indent="284163">
              <a:buFontTx/>
              <a:buChar char="•"/>
            </a:pPr>
            <a:r>
              <a:rPr lang="en-US" sz="2000"/>
              <a:t>5.9 GHz OFDM PHY and CSMA/CA MAC OCB (TGp)</a:t>
            </a:r>
          </a:p>
          <a:p>
            <a:pPr marL="569913" lvl="1" indent="344488">
              <a:buFont typeface="Arial" charset="0"/>
              <a:buChar char="−"/>
            </a:pPr>
            <a:r>
              <a:rPr lang="en-US" sz="2000" b="0"/>
              <a:t>Designed specifically for V2X safety applications in FCC allocated      	spectrum (similar in Europe)</a:t>
            </a:r>
          </a:p>
          <a:p>
            <a:pPr marL="569913" lvl="1" indent="344488">
              <a:buFont typeface="Arial" charset="0"/>
              <a:buChar char="−"/>
            </a:pPr>
            <a:r>
              <a:rPr lang="en-US" sz="2000" b="0"/>
              <a:t>Low-cost, high-performance</a:t>
            </a:r>
          </a:p>
          <a:p>
            <a:pPr indent="284163">
              <a:buFontTx/>
              <a:buChar char="•"/>
            </a:pPr>
            <a:r>
              <a:rPr lang="en-US" sz="2000"/>
              <a:t>Wi-Fi (ISM bands)</a:t>
            </a:r>
          </a:p>
          <a:p>
            <a:pPr marL="569913" lvl="1" indent="344488">
              <a:buFont typeface="Arial" charset="0"/>
              <a:buChar char="−"/>
            </a:pPr>
            <a:r>
              <a:rPr lang="en-US" sz="2000" b="0"/>
              <a:t>Value-added services, infotainment</a:t>
            </a:r>
          </a:p>
          <a:p>
            <a:pPr marL="569913" lvl="1" indent="344488">
              <a:buFont typeface="Arial" charset="0"/>
              <a:buChar char="−"/>
            </a:pPr>
            <a:r>
              <a:rPr lang="en-US" sz="2000" b="0"/>
              <a:t>Non-safety related ITS services (e.g. probe data collection)</a:t>
            </a:r>
          </a:p>
          <a:p>
            <a:pPr marL="569913" lvl="1" indent="344488">
              <a:buFont typeface="Arial" charset="0"/>
              <a:buChar char="−"/>
            </a:pPr>
            <a:r>
              <a:rPr lang="en-US" sz="2000" b="0"/>
              <a:t>Device configuration management (updates, security credentials, …)</a:t>
            </a:r>
          </a:p>
          <a:p>
            <a:pPr indent="284163">
              <a:buFontTx/>
              <a:buChar char="•"/>
            </a:pPr>
            <a:r>
              <a:rPr lang="en-US" sz="2000"/>
              <a:t>60 GHz MAC/PHY</a:t>
            </a:r>
          </a:p>
          <a:p>
            <a:pPr marL="569913" lvl="1" indent="344488">
              <a:buFont typeface="Arial" charset="0"/>
              <a:buChar char="−"/>
            </a:pPr>
            <a:r>
              <a:rPr lang="en-US" sz="2000" b="0"/>
              <a:t>High bandwidth suitable for video distribution (e.g platooning 	applications)</a:t>
            </a:r>
          </a:p>
          <a:p>
            <a:pPr indent="284163">
              <a:buFontTx/>
              <a:buChar char="•"/>
            </a:pPr>
            <a:r>
              <a:rPr lang="en-US" sz="2000"/>
              <a:t>Bluetooth</a:t>
            </a:r>
          </a:p>
          <a:p>
            <a:pPr marL="569913" lvl="1" indent="344488">
              <a:buFont typeface="Arial" charset="0"/>
              <a:buChar char="−"/>
            </a:pPr>
            <a:r>
              <a:rPr lang="en-US" sz="2000" b="0"/>
              <a:t>Low-cost sensor networks (e.g. traffic sensors) [ISO 19079 (6LoWPAN), ISO 19080 (COAP)]</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idx="4294967295"/>
          </p:nvPr>
        </p:nvSpPr>
        <p:spPr>
          <a:xfrm>
            <a:off x="76200" y="533400"/>
            <a:ext cx="8991600" cy="1066800"/>
          </a:xfrm>
        </p:spPr>
        <p:txBody>
          <a:bodyPr/>
          <a:lstStyle/>
          <a:p>
            <a:r>
              <a:rPr lang="en-US" smtClean="0"/>
              <a:t>Why do (multiple) CIs need to be “managed”?</a:t>
            </a:r>
          </a:p>
        </p:txBody>
      </p:sp>
      <p:sp>
        <p:nvSpPr>
          <p:cNvPr id="78850" name="Date Placeholder 3"/>
          <p:cNvSpPr txBox="1">
            <a:spLocks noGrp="1"/>
          </p:cNvSpPr>
          <p:nvPr/>
        </p:nvSpPr>
        <p:spPr bwMode="auto">
          <a:xfrm>
            <a:off x="696913" y="333375"/>
            <a:ext cx="955675" cy="276225"/>
          </a:xfrm>
          <a:prstGeom prst="rect">
            <a:avLst/>
          </a:prstGeom>
          <a:noFill/>
          <a:ln w="9525">
            <a:noFill/>
            <a:miter lim="800000"/>
            <a:headEnd/>
            <a:tailEnd/>
          </a:ln>
        </p:spPr>
        <p:txBody>
          <a:bodyPr wrap="none" lIns="0" tIns="0" rIns="0" bIns="0" anchor="b">
            <a:spAutoFit/>
          </a:bodyPr>
          <a:lstStyle/>
          <a:p>
            <a:pPr eaLnBrk="0" hangingPunct="0"/>
            <a:r>
              <a:rPr lang="en-US" sz="1800"/>
              <a:t>July 2015</a:t>
            </a:r>
          </a:p>
        </p:txBody>
      </p:sp>
      <p:sp>
        <p:nvSpPr>
          <p:cNvPr id="78851" name="Footer Placeholder 4"/>
          <p:cNvSpPr txBox="1">
            <a:spLocks noGrp="1"/>
          </p:cNvSpPr>
          <p:nvPr/>
        </p:nvSpPr>
        <p:spPr bwMode="auto">
          <a:xfrm>
            <a:off x="8077200" y="6475413"/>
            <a:ext cx="466725" cy="182562"/>
          </a:xfrm>
          <a:prstGeom prst="rect">
            <a:avLst/>
          </a:prstGeom>
          <a:noFill/>
          <a:ln w="9525">
            <a:noFill/>
            <a:miter lim="800000"/>
            <a:headEnd/>
            <a:tailEnd/>
          </a:ln>
        </p:spPr>
        <p:txBody>
          <a:bodyPr wrap="none" lIns="0" tIns="0" rIns="0" bIns="0">
            <a:spAutoFit/>
          </a:bodyPr>
          <a:lstStyle/>
          <a:p>
            <a:pPr algn="r" eaLnBrk="0" hangingPunct="0"/>
            <a:r>
              <a:rPr lang="en-US" sz="1200" b="0"/>
              <a:t>Adrian Stephens, Intel Corporation</a:t>
            </a:r>
          </a:p>
        </p:txBody>
      </p:sp>
      <p:sp>
        <p:nvSpPr>
          <p:cNvPr id="78852" name="Slide Number Placeholder 5"/>
          <p:cNvSpPr txBox="1">
            <a:spLocks noGrp="1"/>
          </p:cNvSpPr>
          <p:nvPr/>
        </p:nvSpPr>
        <p:spPr bwMode="auto">
          <a:xfrm>
            <a:off x="4344988" y="6475413"/>
            <a:ext cx="530225" cy="182562"/>
          </a:xfrm>
          <a:prstGeom prst="rect">
            <a:avLst/>
          </a:prstGeom>
          <a:noFill/>
          <a:ln w="9525">
            <a:noFill/>
            <a:miter lim="800000"/>
            <a:headEnd/>
            <a:tailEnd/>
          </a:ln>
        </p:spPr>
        <p:txBody>
          <a:bodyPr wrap="none" lIns="0" tIns="0" rIns="0" bIns="0">
            <a:spAutoFit/>
          </a:bodyPr>
          <a:lstStyle/>
          <a:p>
            <a:pPr algn="ctr" eaLnBrk="0" hangingPunct="0"/>
            <a:r>
              <a:rPr lang="en-US" sz="1200" b="0"/>
              <a:t>Slide </a:t>
            </a:r>
            <a:fld id="{59DDC7A4-914A-42EA-A459-170A5CCC7929}" type="slidenum">
              <a:rPr lang="en-US" sz="1200" b="0"/>
              <a:pPr algn="ctr" eaLnBrk="0" hangingPunct="0"/>
              <a:t>27</a:t>
            </a:fld>
            <a:endParaRPr lang="en-US" sz="1200" b="0"/>
          </a:p>
        </p:txBody>
      </p:sp>
      <p:sp>
        <p:nvSpPr>
          <p:cNvPr id="78853" name="Text Box 6"/>
          <p:cNvSpPr txBox="1">
            <a:spLocks noChangeArrowheads="1"/>
          </p:cNvSpPr>
          <p:nvPr/>
        </p:nvSpPr>
        <p:spPr bwMode="auto">
          <a:xfrm>
            <a:off x="457200" y="1524000"/>
            <a:ext cx="8382000" cy="3813175"/>
          </a:xfrm>
          <a:prstGeom prst="rect">
            <a:avLst/>
          </a:prstGeom>
          <a:noFill/>
          <a:ln w="9525">
            <a:noFill/>
            <a:miter lim="800000"/>
            <a:headEnd/>
            <a:tailEnd/>
          </a:ln>
        </p:spPr>
        <p:txBody>
          <a:bodyPr>
            <a:spAutoFit/>
          </a:bodyPr>
          <a:lstStyle/>
          <a:p>
            <a:pPr indent="284163">
              <a:spcAft>
                <a:spcPct val="40000"/>
              </a:spcAft>
              <a:buFontTx/>
              <a:buChar char="•"/>
            </a:pPr>
            <a:r>
              <a:rPr lang="en-US" sz="2000"/>
              <a:t>RF issues</a:t>
            </a:r>
          </a:p>
          <a:p>
            <a:pPr marL="569913" lvl="1" indent="344488">
              <a:spcAft>
                <a:spcPct val="40000"/>
              </a:spcAft>
              <a:buFont typeface="Arial" charset="0"/>
              <a:buChar char="−"/>
            </a:pPr>
            <a:r>
              <a:rPr lang="en-US" sz="2000" b="0"/>
              <a:t>Need to turn off 5.9 GHz CIs to take a 5.8 GHz toll!</a:t>
            </a:r>
          </a:p>
          <a:p>
            <a:pPr marL="569913" lvl="1" indent="344488">
              <a:spcAft>
                <a:spcPct val="40000"/>
              </a:spcAft>
              <a:buFont typeface="Arial" charset="0"/>
              <a:buChar char="−"/>
            </a:pPr>
            <a:r>
              <a:rPr lang="en-US" sz="2000" b="0"/>
              <a:t>Intermodulation products can lead to self-jamming</a:t>
            </a:r>
          </a:p>
          <a:p>
            <a:pPr marL="569913" lvl="1" indent="344488">
              <a:spcAft>
                <a:spcPct val="40000"/>
              </a:spcAft>
              <a:buFont typeface="Arial" charset="0"/>
              <a:buChar char="−"/>
            </a:pPr>
            <a:r>
              <a:rPr lang="en-US" sz="2000" b="0"/>
              <a:t>Prioritization of some CIs over others (e.g. “safety-of-life CIs”)</a:t>
            </a:r>
          </a:p>
          <a:p>
            <a:pPr marL="569913" lvl="1" indent="344488">
              <a:spcAft>
                <a:spcPct val="40000"/>
              </a:spcAft>
              <a:buFont typeface="Arial" charset="0"/>
              <a:buChar char="−"/>
            </a:pPr>
            <a:r>
              <a:rPr lang="en-US" sz="2000" b="0"/>
              <a:t>“Calibration” is necessary to ensure some level of performance</a:t>
            </a:r>
          </a:p>
          <a:p>
            <a:pPr indent="284163">
              <a:spcAft>
                <a:spcPct val="40000"/>
              </a:spcAft>
              <a:buFontTx/>
              <a:buChar char="•"/>
            </a:pPr>
            <a:r>
              <a:rPr lang="en-US" sz="2000"/>
              <a:t>Operational issues</a:t>
            </a:r>
          </a:p>
          <a:p>
            <a:pPr marL="569913" lvl="1" indent="344488">
              <a:spcAft>
                <a:spcPct val="40000"/>
              </a:spcAft>
              <a:buFont typeface="Arial" charset="0"/>
              <a:buChar char="−"/>
            </a:pPr>
            <a:r>
              <a:rPr lang="en-US" sz="2000" b="0"/>
              <a:t>Congestion control/mitigation (load balancing)</a:t>
            </a:r>
          </a:p>
          <a:p>
            <a:pPr marL="569913" lvl="1" indent="344488">
              <a:spcAft>
                <a:spcPct val="40000"/>
              </a:spcAft>
              <a:buFont typeface="Arial" charset="0"/>
              <a:buChar char="−"/>
            </a:pPr>
            <a:r>
              <a:rPr lang="en-US" sz="2000" b="0"/>
              <a:t>Handoff to maintain connectivity</a:t>
            </a:r>
          </a:p>
          <a:p>
            <a:pPr marL="569913" lvl="1" indent="344488">
              <a:spcAft>
                <a:spcPct val="40000"/>
              </a:spcAft>
              <a:buFont typeface="Arial" charset="0"/>
              <a:buChar char="−"/>
            </a:pPr>
            <a:r>
              <a:rPr lang="en-US" sz="2000" b="0"/>
              <a:t>Virtual CIs to maximize usefulness of physical CIs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idx="4294967295"/>
          </p:nvPr>
        </p:nvSpPr>
        <p:spPr/>
        <p:txBody>
          <a:bodyPr/>
          <a:lstStyle/>
          <a:p>
            <a:r>
              <a:rPr lang="en-US" smtClean="0"/>
              <a:t>ITS-S / WAVE Device Manufacturers</a:t>
            </a:r>
            <a:br>
              <a:rPr lang="en-US" smtClean="0"/>
            </a:br>
            <a:r>
              <a:rPr lang="en-US" smtClean="0"/>
              <a:t>(w/ one or more 802.11 CIs)</a:t>
            </a:r>
          </a:p>
        </p:txBody>
      </p:sp>
      <p:sp>
        <p:nvSpPr>
          <p:cNvPr id="79874" name="Content Placeholder 2"/>
          <p:cNvSpPr>
            <a:spLocks noGrp="1"/>
          </p:cNvSpPr>
          <p:nvPr>
            <p:ph idx="4294967295"/>
          </p:nvPr>
        </p:nvSpPr>
        <p:spPr>
          <a:xfrm>
            <a:off x="685800" y="2057400"/>
            <a:ext cx="3505200" cy="3733800"/>
          </a:xfrm>
        </p:spPr>
        <p:txBody>
          <a:bodyPr/>
          <a:lstStyle/>
          <a:p>
            <a:r>
              <a:rPr lang="en-US" smtClean="0"/>
              <a:t>AradaSystems</a:t>
            </a:r>
          </a:p>
          <a:p>
            <a:r>
              <a:rPr lang="en-US" smtClean="0"/>
              <a:t>Autotalks</a:t>
            </a:r>
          </a:p>
          <a:p>
            <a:r>
              <a:rPr lang="en-US" smtClean="0"/>
              <a:t>Cohda Wireless </a:t>
            </a:r>
          </a:p>
          <a:p>
            <a:r>
              <a:rPr lang="en-US" smtClean="0"/>
              <a:t>Commsignia</a:t>
            </a:r>
          </a:p>
          <a:p>
            <a:r>
              <a:rPr lang="en-US" smtClean="0"/>
              <a:t>Denso</a:t>
            </a:r>
          </a:p>
          <a:p>
            <a:r>
              <a:rPr lang="en-US" smtClean="0"/>
              <a:t>Essys</a:t>
            </a:r>
          </a:p>
          <a:p>
            <a:r>
              <a:rPr lang="en-US" smtClean="0"/>
              <a:t>Imtech</a:t>
            </a:r>
          </a:p>
          <a:p>
            <a:r>
              <a:rPr lang="en-US" smtClean="0"/>
              <a:t>ITRI</a:t>
            </a:r>
          </a:p>
          <a:p>
            <a:pPr>
              <a:buFontTx/>
              <a:buNone/>
            </a:pPr>
            <a:endParaRPr lang="en-US" smtClean="0"/>
          </a:p>
        </p:txBody>
      </p:sp>
      <p:sp>
        <p:nvSpPr>
          <p:cNvPr id="79875" name="Date Placeholder 3"/>
          <p:cNvSpPr txBox="1">
            <a:spLocks noGrp="1"/>
          </p:cNvSpPr>
          <p:nvPr/>
        </p:nvSpPr>
        <p:spPr bwMode="auto">
          <a:xfrm>
            <a:off x="696913" y="333375"/>
            <a:ext cx="955675" cy="276225"/>
          </a:xfrm>
          <a:prstGeom prst="rect">
            <a:avLst/>
          </a:prstGeom>
          <a:noFill/>
          <a:ln w="9525">
            <a:noFill/>
            <a:miter lim="800000"/>
            <a:headEnd/>
            <a:tailEnd/>
          </a:ln>
        </p:spPr>
        <p:txBody>
          <a:bodyPr wrap="none" lIns="0" tIns="0" rIns="0" bIns="0" anchor="b">
            <a:spAutoFit/>
          </a:bodyPr>
          <a:lstStyle/>
          <a:p>
            <a:pPr eaLnBrk="0" hangingPunct="0"/>
            <a:r>
              <a:rPr lang="en-US" sz="1800"/>
              <a:t>July 2015</a:t>
            </a:r>
          </a:p>
        </p:txBody>
      </p:sp>
      <p:sp>
        <p:nvSpPr>
          <p:cNvPr id="79876" name="Footer Placeholder 4"/>
          <p:cNvSpPr txBox="1">
            <a:spLocks noGrp="1"/>
          </p:cNvSpPr>
          <p:nvPr/>
        </p:nvSpPr>
        <p:spPr bwMode="auto">
          <a:xfrm>
            <a:off x="8077200" y="6475413"/>
            <a:ext cx="466725" cy="182562"/>
          </a:xfrm>
          <a:prstGeom prst="rect">
            <a:avLst/>
          </a:prstGeom>
          <a:noFill/>
          <a:ln w="9525">
            <a:noFill/>
            <a:miter lim="800000"/>
            <a:headEnd/>
            <a:tailEnd/>
          </a:ln>
        </p:spPr>
        <p:txBody>
          <a:bodyPr wrap="none" lIns="0" tIns="0" rIns="0" bIns="0">
            <a:spAutoFit/>
          </a:bodyPr>
          <a:lstStyle/>
          <a:p>
            <a:pPr algn="r" eaLnBrk="0" hangingPunct="0"/>
            <a:r>
              <a:rPr lang="en-US" sz="1200" b="0"/>
              <a:t>Adrian Stephens, Intel Corporation</a:t>
            </a:r>
          </a:p>
        </p:txBody>
      </p:sp>
      <p:sp>
        <p:nvSpPr>
          <p:cNvPr id="79877" name="Slide Number Placeholder 5"/>
          <p:cNvSpPr txBox="1">
            <a:spLocks noGrp="1"/>
          </p:cNvSpPr>
          <p:nvPr/>
        </p:nvSpPr>
        <p:spPr bwMode="auto">
          <a:xfrm>
            <a:off x="4357688" y="6475413"/>
            <a:ext cx="504825" cy="182562"/>
          </a:xfrm>
          <a:prstGeom prst="rect">
            <a:avLst/>
          </a:prstGeom>
          <a:noFill/>
          <a:ln w="9525">
            <a:noFill/>
            <a:miter lim="800000"/>
            <a:headEnd/>
            <a:tailEnd/>
          </a:ln>
        </p:spPr>
        <p:txBody>
          <a:bodyPr wrap="none" lIns="0" tIns="0" rIns="0" bIns="0">
            <a:spAutoFit/>
          </a:bodyPr>
          <a:lstStyle/>
          <a:p>
            <a:pPr algn="ctr" eaLnBrk="0" hangingPunct="0"/>
            <a:r>
              <a:rPr lang="en-US" sz="1200" b="0"/>
              <a:t>Slide </a:t>
            </a:r>
            <a:fld id="{04F52D27-FD35-4C71-AAB2-674C7CAB758C}" type="slidenum">
              <a:rPr lang="en-US" sz="1200" b="0"/>
              <a:pPr algn="ctr" eaLnBrk="0" hangingPunct="0"/>
              <a:t>28</a:t>
            </a:fld>
            <a:endParaRPr lang="en-US" sz="1200" b="0"/>
          </a:p>
        </p:txBody>
      </p:sp>
      <p:sp>
        <p:nvSpPr>
          <p:cNvPr id="79878" name="Content Placeholder 2"/>
          <p:cNvSpPr>
            <a:spLocks/>
          </p:cNvSpPr>
          <p:nvPr/>
        </p:nvSpPr>
        <p:spPr bwMode="auto">
          <a:xfrm>
            <a:off x="5486400" y="2057400"/>
            <a:ext cx="3505200" cy="3352800"/>
          </a:xfrm>
          <a:prstGeom prst="rect">
            <a:avLst/>
          </a:prstGeom>
          <a:noFill/>
          <a:ln w="9525">
            <a:noFill/>
            <a:miter lim="800000"/>
            <a:headEnd/>
            <a:tailEnd/>
          </a:ln>
        </p:spPr>
        <p:txBody>
          <a:bodyPr lIns="92075" tIns="46038" rIns="92075" bIns="46038"/>
          <a:lstStyle/>
          <a:p>
            <a:pPr marL="342900" indent="-342900" eaLnBrk="0" hangingPunct="0">
              <a:spcBef>
                <a:spcPct val="20000"/>
              </a:spcBef>
              <a:buFontTx/>
              <a:buChar char="•"/>
            </a:pPr>
            <a:r>
              <a:rPr lang="en-US"/>
              <a:t>Kapsch</a:t>
            </a:r>
          </a:p>
          <a:p>
            <a:pPr marL="342900" indent="-342900" eaLnBrk="0" hangingPunct="0">
              <a:spcBef>
                <a:spcPct val="20000"/>
              </a:spcBef>
              <a:buFontTx/>
              <a:buChar char="•"/>
            </a:pPr>
            <a:r>
              <a:rPr lang="en-US"/>
              <a:t>Lesswire</a:t>
            </a:r>
          </a:p>
          <a:p>
            <a:pPr marL="342900" indent="-342900" eaLnBrk="0" hangingPunct="0">
              <a:spcBef>
                <a:spcPct val="20000"/>
              </a:spcBef>
              <a:buFontTx/>
              <a:buChar char="•"/>
            </a:pPr>
            <a:r>
              <a:rPr lang="en-US"/>
              <a:t>Q-Free</a:t>
            </a:r>
          </a:p>
          <a:p>
            <a:pPr marL="342900" indent="-342900" eaLnBrk="0" hangingPunct="0">
              <a:spcBef>
                <a:spcPct val="20000"/>
              </a:spcBef>
              <a:buFontTx/>
              <a:buChar char="•"/>
            </a:pPr>
            <a:r>
              <a:rPr lang="en-US"/>
              <a:t>Ranix</a:t>
            </a:r>
          </a:p>
          <a:p>
            <a:pPr marL="342900" indent="-342900" eaLnBrk="0" hangingPunct="0">
              <a:spcBef>
                <a:spcPct val="20000"/>
              </a:spcBef>
              <a:buFontTx/>
              <a:buChar char="•"/>
            </a:pPr>
            <a:r>
              <a:rPr lang="en-US"/>
              <a:t>Savari Networks</a:t>
            </a:r>
          </a:p>
          <a:p>
            <a:pPr marL="342900" indent="-342900" eaLnBrk="0" hangingPunct="0">
              <a:spcBef>
                <a:spcPct val="20000"/>
              </a:spcBef>
              <a:buFontTx/>
              <a:buChar char="•"/>
            </a:pPr>
            <a:r>
              <a:rPr lang="en-US"/>
              <a:t>…</a:t>
            </a:r>
          </a:p>
          <a:p>
            <a:pPr marL="342900" indent="-342900" eaLnBrk="0" hangingPunct="0">
              <a:spcBef>
                <a:spcPct val="20000"/>
              </a:spcBef>
              <a:buFontTx/>
              <a:buChar char="•"/>
            </a:pP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idx="4294967295"/>
          </p:nvPr>
        </p:nvSpPr>
        <p:spPr/>
        <p:txBody>
          <a:bodyPr/>
          <a:lstStyle/>
          <a:p>
            <a:r>
              <a:rPr lang="en-US" smtClean="0"/>
              <a:t>For More Information</a:t>
            </a:r>
          </a:p>
        </p:txBody>
      </p:sp>
      <p:sp>
        <p:nvSpPr>
          <p:cNvPr id="80898" name="Content Placeholder 2"/>
          <p:cNvSpPr>
            <a:spLocks noGrp="1"/>
          </p:cNvSpPr>
          <p:nvPr>
            <p:ph idx="4294967295"/>
          </p:nvPr>
        </p:nvSpPr>
        <p:spPr/>
        <p:txBody>
          <a:bodyPr/>
          <a:lstStyle/>
          <a:p>
            <a:r>
              <a:rPr lang="en-US" smtClean="0">
                <a:hlinkClick r:id="rId2"/>
              </a:rPr>
              <a:t>http://its-standards.info</a:t>
            </a:r>
            <a:endParaRPr lang="en-US" smtClean="0"/>
          </a:p>
          <a:p>
            <a:r>
              <a:rPr lang="en-US" smtClean="0">
                <a:hlinkClick r:id="rId3"/>
              </a:rPr>
              <a:t>http://www.its.dot.gov</a:t>
            </a:r>
            <a:endParaRPr lang="en-US" smtClean="0"/>
          </a:p>
          <a:p>
            <a:r>
              <a:rPr lang="en-US" smtClean="0">
                <a:hlinkClick r:id="rId4"/>
              </a:rPr>
              <a:t>http://www.iteris.com/cvria</a:t>
            </a:r>
            <a:endParaRPr lang="en-US" smtClean="0"/>
          </a:p>
          <a:p>
            <a:r>
              <a:rPr lang="en-US" smtClean="0">
                <a:hlinkClick r:id="rId5"/>
              </a:rPr>
              <a:t>http://www.transport-research.info/web/projects/project_details.cfm?ID=38260</a:t>
            </a:r>
            <a:endParaRPr lang="en-US" smtClean="0"/>
          </a:p>
          <a:p>
            <a:r>
              <a:rPr lang="en-US" smtClean="0"/>
              <a:t>…</a:t>
            </a:r>
          </a:p>
          <a:p>
            <a:endParaRPr lang="en-US" smtClean="0"/>
          </a:p>
        </p:txBody>
      </p:sp>
      <p:sp>
        <p:nvSpPr>
          <p:cNvPr id="80899" name="Date Placeholder 3"/>
          <p:cNvSpPr txBox="1">
            <a:spLocks noGrp="1"/>
          </p:cNvSpPr>
          <p:nvPr/>
        </p:nvSpPr>
        <p:spPr bwMode="auto">
          <a:xfrm>
            <a:off x="696913" y="333375"/>
            <a:ext cx="955675" cy="276225"/>
          </a:xfrm>
          <a:prstGeom prst="rect">
            <a:avLst/>
          </a:prstGeom>
          <a:noFill/>
          <a:ln w="9525">
            <a:noFill/>
            <a:miter lim="800000"/>
            <a:headEnd/>
            <a:tailEnd/>
          </a:ln>
        </p:spPr>
        <p:txBody>
          <a:bodyPr wrap="none" lIns="0" tIns="0" rIns="0" bIns="0" anchor="b">
            <a:spAutoFit/>
          </a:bodyPr>
          <a:lstStyle/>
          <a:p>
            <a:pPr eaLnBrk="0" hangingPunct="0"/>
            <a:r>
              <a:rPr lang="en-US" sz="1800"/>
              <a:t>July 2015</a:t>
            </a:r>
          </a:p>
        </p:txBody>
      </p:sp>
      <p:sp>
        <p:nvSpPr>
          <p:cNvPr id="80900" name="Footer Placeholder 4"/>
          <p:cNvSpPr txBox="1">
            <a:spLocks noGrp="1"/>
          </p:cNvSpPr>
          <p:nvPr/>
        </p:nvSpPr>
        <p:spPr bwMode="auto">
          <a:xfrm>
            <a:off x="8077200" y="6475413"/>
            <a:ext cx="466725" cy="182562"/>
          </a:xfrm>
          <a:prstGeom prst="rect">
            <a:avLst/>
          </a:prstGeom>
          <a:noFill/>
          <a:ln w="9525">
            <a:noFill/>
            <a:miter lim="800000"/>
            <a:headEnd/>
            <a:tailEnd/>
          </a:ln>
        </p:spPr>
        <p:txBody>
          <a:bodyPr wrap="none" lIns="0" tIns="0" rIns="0" bIns="0">
            <a:spAutoFit/>
          </a:bodyPr>
          <a:lstStyle/>
          <a:p>
            <a:pPr algn="r" eaLnBrk="0" hangingPunct="0"/>
            <a:r>
              <a:rPr lang="en-US" sz="1200" b="0"/>
              <a:t>Adrian Stephens, Intel Corporation</a:t>
            </a:r>
          </a:p>
        </p:txBody>
      </p:sp>
      <p:sp>
        <p:nvSpPr>
          <p:cNvPr id="80901" name="Slide Number Placeholder 5"/>
          <p:cNvSpPr txBox="1">
            <a:spLocks noGrp="1"/>
          </p:cNvSpPr>
          <p:nvPr/>
        </p:nvSpPr>
        <p:spPr bwMode="auto">
          <a:xfrm>
            <a:off x="4357688" y="6475413"/>
            <a:ext cx="504825" cy="182562"/>
          </a:xfrm>
          <a:prstGeom prst="rect">
            <a:avLst/>
          </a:prstGeom>
          <a:noFill/>
          <a:ln w="9525">
            <a:noFill/>
            <a:miter lim="800000"/>
            <a:headEnd/>
            <a:tailEnd/>
          </a:ln>
        </p:spPr>
        <p:txBody>
          <a:bodyPr wrap="none" lIns="0" tIns="0" rIns="0" bIns="0">
            <a:spAutoFit/>
          </a:bodyPr>
          <a:lstStyle/>
          <a:p>
            <a:pPr algn="ctr" eaLnBrk="0" hangingPunct="0"/>
            <a:r>
              <a:rPr lang="en-US" sz="1200" b="0"/>
              <a:t>Slide </a:t>
            </a:r>
            <a:fld id="{F0BC369A-489A-45FD-BDED-550459D6F4C5}" type="slidenum">
              <a:rPr lang="en-US" sz="1200" b="0"/>
              <a:pPr algn="ctr" eaLnBrk="0" hangingPunct="0"/>
              <a:t>29</a:t>
            </a:fld>
            <a:endParaRPr lang="en-US" sz="1200" b="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GB" altLang="en-US" smtClean="0"/>
              <a:t>Agenda</a:t>
            </a:r>
          </a:p>
        </p:txBody>
      </p:sp>
      <p:sp>
        <p:nvSpPr>
          <p:cNvPr id="33794" name="Content Placeholder 2"/>
          <p:cNvSpPr>
            <a:spLocks noGrp="1"/>
          </p:cNvSpPr>
          <p:nvPr>
            <p:ph idx="1"/>
          </p:nvPr>
        </p:nvSpPr>
        <p:spPr>
          <a:xfrm>
            <a:off x="669925" y="1600200"/>
            <a:ext cx="7772400" cy="4419600"/>
          </a:xfrm>
        </p:spPr>
        <p:txBody>
          <a:bodyPr/>
          <a:lstStyle/>
          <a:p>
            <a:r>
              <a:rPr lang="en-GB" altLang="en-US" smtClean="0"/>
              <a:t>802.11 as a component – Adrian Stephens (20 minutes)</a:t>
            </a:r>
          </a:p>
          <a:p>
            <a:pPr lvl="1"/>
            <a:r>
              <a:rPr lang="en-GB" altLang="en-US" smtClean="0"/>
              <a:t>The problem statement</a:t>
            </a:r>
          </a:p>
          <a:p>
            <a:pPr lvl="1"/>
            <a:r>
              <a:rPr lang="en-GB" altLang="en-US" smtClean="0"/>
              <a:t>The current status of 802.11</a:t>
            </a:r>
          </a:p>
          <a:p>
            <a:r>
              <a:rPr lang="en-GB" altLang="en-US" smtClean="0"/>
              <a:t>Intelligent Transport Systems (ITS) as an example of how 802.11 is implemented as a component of a defined system architecture (15 minutes) – Dick Roy</a:t>
            </a:r>
          </a:p>
          <a:p>
            <a:r>
              <a:rPr lang="en-GB" altLang="en-US" smtClean="0"/>
              <a:t>Omniran (IEEE P802.1CF) and its relevance to this topic – Max Riegel (20 minutes)</a:t>
            </a:r>
          </a:p>
          <a:p>
            <a:r>
              <a:rPr lang="en-GB" altLang="en-US" smtClean="0"/>
              <a:t>Discussion (40 minutes) - Adrian</a:t>
            </a:r>
          </a:p>
          <a:p>
            <a:pPr lvl="1"/>
            <a:r>
              <a:rPr lang="en-GB" altLang="en-US" smtClean="0"/>
              <a:t>Q &amp; A – 20 minutes</a:t>
            </a:r>
          </a:p>
          <a:p>
            <a:pPr lvl="1"/>
            <a:r>
              <a:rPr lang="en-GB" altLang="en-US" smtClean="0"/>
              <a:t>Opinion statement – 20 minutes</a:t>
            </a:r>
          </a:p>
          <a:p>
            <a:r>
              <a:rPr lang="en-GB" altLang="en-US" smtClean="0"/>
              <a:t>Wrap and Next Steps (10 minutes)</a:t>
            </a:r>
          </a:p>
        </p:txBody>
      </p:sp>
      <p:sp>
        <p:nvSpPr>
          <p:cNvPr id="33795" name="Date Placeholder 3"/>
          <p:cNvSpPr>
            <a:spLocks noGrp="1"/>
          </p:cNvSpPr>
          <p:nvPr>
            <p:ph type="dt" sz="quarter" idx="10"/>
          </p:nvPr>
        </p:nvSpPr>
        <p:spPr>
          <a:noFill/>
        </p:spPr>
        <p:txBody>
          <a:bodyPr/>
          <a:lstStyle/>
          <a:p>
            <a:r>
              <a:rPr lang="en-US" altLang="en-US" smtClean="0">
                <a:cs typeface="Arial" charset="0"/>
              </a:rPr>
              <a:t>July 2015</a:t>
            </a:r>
          </a:p>
        </p:txBody>
      </p:sp>
      <p:sp>
        <p:nvSpPr>
          <p:cNvPr id="33796" name="Footer Placeholder 4"/>
          <p:cNvSpPr>
            <a:spLocks noGrp="1"/>
          </p:cNvSpPr>
          <p:nvPr>
            <p:ph type="ftr" sz="quarter" idx="11"/>
          </p:nvPr>
        </p:nvSpPr>
        <p:spPr>
          <a:noFill/>
        </p:spPr>
        <p:txBody>
          <a:bodyPr/>
          <a:lstStyle/>
          <a:p>
            <a:r>
              <a:rPr lang="en-US" altLang="en-US" smtClean="0">
                <a:cs typeface="Arial" charset="0"/>
              </a:rPr>
              <a:t>Adrian Stephens, Intel Corporation</a:t>
            </a:r>
          </a:p>
        </p:txBody>
      </p:sp>
      <p:sp>
        <p:nvSpPr>
          <p:cNvPr id="33797" name="Slide Number Placeholder 5"/>
          <p:cNvSpPr>
            <a:spLocks noGrp="1"/>
          </p:cNvSpPr>
          <p:nvPr>
            <p:ph type="sldNum" sz="quarter" idx="12"/>
          </p:nvPr>
        </p:nvSpPr>
        <p:spPr>
          <a:noFill/>
        </p:spPr>
        <p:txBody>
          <a:bodyPr/>
          <a:lstStyle/>
          <a:p>
            <a:r>
              <a:rPr lang="en-US" altLang="en-US" smtClean="0">
                <a:cs typeface="Arial" charset="0"/>
              </a:rPr>
              <a:t>Slide </a:t>
            </a:r>
            <a:fld id="{8E97B0C2-D2BE-4C3D-888E-F73BD050EB65}" type="slidenum">
              <a:rPr lang="en-US" altLang="en-US" smtClean="0">
                <a:cs typeface="Arial" charset="0"/>
              </a:rPr>
              <a:pPr/>
              <a:t>3</a:t>
            </a:fld>
            <a:endParaRPr lang="en-US" altLang="en-US" smtClean="0">
              <a:cs typeface="Arial"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ctrTitle"/>
          </p:nvPr>
        </p:nvSpPr>
        <p:spPr/>
        <p:txBody>
          <a:bodyPr/>
          <a:lstStyle/>
          <a:p>
            <a:r>
              <a:rPr lang="en-GB" altLang="en-US" smtClean="0"/>
              <a:t>Omniran (IEEE P802.1CF) and its relevance to this topic</a:t>
            </a:r>
            <a:endParaRPr lang="en-US" smtClean="0"/>
          </a:p>
        </p:txBody>
      </p:sp>
      <p:sp>
        <p:nvSpPr>
          <p:cNvPr id="81922" name="Subtitle 2"/>
          <p:cNvSpPr>
            <a:spLocks noGrp="1"/>
          </p:cNvSpPr>
          <p:nvPr>
            <p:ph type="subTitle" idx="1"/>
          </p:nvPr>
        </p:nvSpPr>
        <p:spPr/>
        <p:txBody>
          <a:bodyPr/>
          <a:lstStyle/>
          <a:p>
            <a:r>
              <a:rPr lang="en-GB" altLang="en-US" smtClean="0"/>
              <a:t>Max Riegel</a:t>
            </a:r>
          </a:p>
          <a:p>
            <a:r>
              <a:rPr lang="en-GB" smtClean="0"/>
              <a:t>(IEEE 802.1 OmniRAN TG chair, </a:t>
            </a:r>
            <a:br>
              <a:rPr lang="en-GB" smtClean="0"/>
            </a:br>
            <a:r>
              <a:rPr lang="en-GB" smtClean="0"/>
              <a:t>Nokia Networks)</a:t>
            </a:r>
            <a:endParaRPr lang="en-US" smtClean="0"/>
          </a:p>
        </p:txBody>
      </p:sp>
      <p:sp>
        <p:nvSpPr>
          <p:cNvPr id="81923" name="Date Placeholder 3"/>
          <p:cNvSpPr>
            <a:spLocks noGrp="1"/>
          </p:cNvSpPr>
          <p:nvPr>
            <p:ph type="dt" sz="quarter" idx="10"/>
          </p:nvPr>
        </p:nvSpPr>
        <p:spPr>
          <a:noFill/>
        </p:spPr>
        <p:txBody>
          <a:bodyPr/>
          <a:lstStyle/>
          <a:p>
            <a:r>
              <a:rPr lang="en-US" smtClean="0">
                <a:cs typeface="Arial" charset="0"/>
              </a:rPr>
              <a:t>July 2015</a:t>
            </a:r>
          </a:p>
        </p:txBody>
      </p:sp>
      <p:sp>
        <p:nvSpPr>
          <p:cNvPr id="81924" name="Footer Placeholder 4"/>
          <p:cNvSpPr>
            <a:spLocks noGrp="1"/>
          </p:cNvSpPr>
          <p:nvPr>
            <p:ph type="ftr" sz="quarter" idx="11"/>
          </p:nvPr>
        </p:nvSpPr>
        <p:spPr>
          <a:noFill/>
        </p:spPr>
        <p:txBody>
          <a:bodyPr/>
          <a:lstStyle/>
          <a:p>
            <a:r>
              <a:rPr lang="en-US" smtClean="0">
                <a:cs typeface="Arial" charset="0"/>
              </a:rPr>
              <a:t>Adrian Stephens, Intel Corporation</a:t>
            </a:r>
          </a:p>
        </p:txBody>
      </p:sp>
      <p:sp>
        <p:nvSpPr>
          <p:cNvPr id="81925" name="Slide Number Placeholder 5"/>
          <p:cNvSpPr>
            <a:spLocks noGrp="1"/>
          </p:cNvSpPr>
          <p:nvPr>
            <p:ph type="sldNum" sz="quarter" idx="12"/>
          </p:nvPr>
        </p:nvSpPr>
        <p:spPr>
          <a:xfrm>
            <a:off x="4357688" y="6475413"/>
            <a:ext cx="504825" cy="182562"/>
          </a:xfrm>
          <a:noFill/>
        </p:spPr>
        <p:txBody>
          <a:bodyPr/>
          <a:lstStyle/>
          <a:p>
            <a:r>
              <a:rPr lang="en-US" smtClean="0">
                <a:cs typeface="Arial" charset="0"/>
              </a:rPr>
              <a:t>Slide </a:t>
            </a:r>
            <a:fld id="{72F551F4-7F72-4913-A895-563FFCC6ACC3}" type="slidenum">
              <a:rPr lang="en-US" smtClean="0">
                <a:cs typeface="Arial" charset="0"/>
              </a:rPr>
              <a:pPr/>
              <a:t>30</a:t>
            </a:fld>
            <a:endParaRPr lang="en-US" smtClean="0">
              <a:cs typeface="Arial"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762000"/>
          </a:xfrm>
        </p:spPr>
        <p:txBody>
          <a:bodyPr>
            <a:normAutofit fontScale="90000"/>
          </a:bodyPr>
          <a:lstStyle/>
          <a:p>
            <a:pPr>
              <a:defRPr/>
            </a:pPr>
            <a:r>
              <a:rPr lang="en-US" dirty="0" smtClean="0"/>
              <a:t>There is Evidence to consider Commonalities of IEEE 802 Access Networks</a:t>
            </a:r>
            <a:endParaRPr lang="en-US" dirty="0"/>
          </a:p>
        </p:txBody>
      </p:sp>
      <p:sp>
        <p:nvSpPr>
          <p:cNvPr id="3" name="Content Placeholder 2"/>
          <p:cNvSpPr>
            <a:spLocks noGrp="1"/>
          </p:cNvSpPr>
          <p:nvPr>
            <p:ph idx="1"/>
          </p:nvPr>
        </p:nvSpPr>
        <p:spPr>
          <a:xfrm>
            <a:off x="457200" y="1538288"/>
            <a:ext cx="8229600" cy="5086350"/>
          </a:xfrm>
        </p:spPr>
        <p:txBody>
          <a:bodyPr>
            <a:normAutofit fontScale="70000" lnSpcReduction="20000"/>
          </a:bodyPr>
          <a:lstStyle/>
          <a:p>
            <a:pPr>
              <a:defRPr/>
            </a:pPr>
            <a:r>
              <a:rPr lang="en-US" sz="2600" dirty="0" smtClean="0"/>
              <a:t>More (huge) networks are coming</a:t>
            </a:r>
            <a:br>
              <a:rPr lang="en-US" sz="2600" dirty="0" smtClean="0"/>
            </a:br>
            <a:r>
              <a:rPr lang="en-US" sz="2600" dirty="0" smtClean="0"/>
              <a:t>up by everything gets connected</a:t>
            </a:r>
          </a:p>
          <a:p>
            <a:pPr lvl="1">
              <a:defRPr/>
            </a:pPr>
            <a:r>
              <a:rPr lang="en-US" sz="3100" dirty="0" smtClean="0"/>
              <a:t>e.g. </a:t>
            </a:r>
            <a:r>
              <a:rPr lang="en-US" sz="3100" dirty="0" err="1" smtClean="0"/>
              <a:t>SmartGrid</a:t>
            </a:r>
            <a:r>
              <a:rPr lang="en-US" sz="3100" dirty="0" smtClean="0"/>
              <a:t>, ITS, </a:t>
            </a:r>
            <a:r>
              <a:rPr lang="en-US" sz="3100" dirty="0" err="1" smtClean="0"/>
              <a:t>IoT</a:t>
            </a:r>
            <a:r>
              <a:rPr lang="en-US" sz="3100" dirty="0" smtClean="0"/>
              <a:t>, …</a:t>
            </a:r>
          </a:p>
          <a:p>
            <a:pPr>
              <a:defRPr/>
            </a:pPr>
            <a:r>
              <a:rPr lang="en-US" sz="2600" dirty="0" smtClean="0"/>
              <a:t>New markets for </a:t>
            </a:r>
            <a:br>
              <a:rPr lang="en-US" sz="2600" dirty="0" smtClean="0"/>
            </a:br>
            <a:r>
              <a:rPr lang="en-US" sz="2600" dirty="0" smtClean="0"/>
              <a:t>IEEE 802 access technologies</a:t>
            </a:r>
          </a:p>
          <a:p>
            <a:pPr lvl="1">
              <a:defRPr/>
            </a:pPr>
            <a:r>
              <a:rPr lang="en-US" sz="3100" dirty="0" smtClean="0"/>
              <a:t>e.g. factory automation, in-car communication, home automation, …</a:t>
            </a:r>
          </a:p>
          <a:p>
            <a:pPr>
              <a:defRPr/>
            </a:pPr>
            <a:r>
              <a:rPr lang="en-US" sz="2600" dirty="0" smtClean="0"/>
              <a:t>IEEE 802 access is becoming more heterogeneous</a:t>
            </a:r>
          </a:p>
          <a:p>
            <a:pPr lvl="1">
              <a:defRPr/>
            </a:pPr>
            <a:r>
              <a:rPr lang="en-US" sz="2300" dirty="0" smtClean="0"/>
              <a:t>multiple network interfaces</a:t>
            </a:r>
          </a:p>
          <a:p>
            <a:pPr lvl="2">
              <a:defRPr/>
            </a:pPr>
            <a:r>
              <a:rPr lang="en-US" sz="2600" dirty="0" smtClean="0"/>
              <a:t>e.g. IEEE 802.3, IEEE 802.11, IEEE 802.15… </a:t>
            </a:r>
          </a:p>
          <a:p>
            <a:pPr lvl="1">
              <a:defRPr/>
            </a:pPr>
            <a:r>
              <a:rPr lang="en-US" sz="2300" dirty="0" smtClean="0"/>
              <a:t>multiple access network topologies</a:t>
            </a:r>
          </a:p>
          <a:p>
            <a:pPr lvl="2">
              <a:defRPr/>
            </a:pPr>
            <a:r>
              <a:rPr lang="en-US" sz="2600" dirty="0" smtClean="0"/>
              <a:t>e.g. IEEE802.11 in residential, corporate and public</a:t>
            </a:r>
          </a:p>
          <a:p>
            <a:pPr lvl="2">
              <a:defRPr/>
            </a:pPr>
            <a:endParaRPr lang="en-US" sz="2600" dirty="0" smtClean="0"/>
          </a:p>
          <a:p>
            <a:pPr lvl="4">
              <a:defRPr/>
            </a:pPr>
            <a:endParaRPr lang="en-US" sz="1800" dirty="0" smtClean="0"/>
          </a:p>
          <a:p>
            <a:pPr lvl="4">
              <a:defRPr/>
            </a:pPr>
            <a:endParaRPr lang="en-US" sz="1800" dirty="0" smtClean="0"/>
          </a:p>
          <a:p>
            <a:pPr lvl="1">
              <a:defRPr/>
            </a:pPr>
            <a:r>
              <a:rPr lang="en-US" sz="2300" dirty="0" smtClean="0"/>
              <a:t>multiple network subscriptions</a:t>
            </a:r>
          </a:p>
          <a:p>
            <a:pPr lvl="2">
              <a:defRPr/>
            </a:pPr>
            <a:r>
              <a:rPr lang="en-US" sz="2600" dirty="0" smtClean="0"/>
              <a:t>e.g. multiple subscriptions for same interface</a:t>
            </a:r>
          </a:p>
          <a:p>
            <a:pPr>
              <a:defRPr/>
            </a:pPr>
            <a:r>
              <a:rPr lang="en-US" sz="2600" dirty="0" smtClean="0"/>
              <a:t>New emerging techniques, like SDN and virtualization</a:t>
            </a:r>
          </a:p>
          <a:p>
            <a:pPr lvl="2">
              <a:defRPr/>
            </a:pPr>
            <a:endParaRPr lang="en-US" dirty="0" smtClean="0"/>
          </a:p>
          <a:p>
            <a:pPr>
              <a:defRPr/>
            </a:pPr>
            <a:endParaRPr lang="en-US" dirty="0"/>
          </a:p>
        </p:txBody>
      </p:sp>
      <p:pic>
        <p:nvPicPr>
          <p:cNvPr id="82947" name="Picture 4" descr="olwi2-publicWiFi.png"/>
          <p:cNvPicPr>
            <a:picLocks noChangeAspect="1"/>
          </p:cNvPicPr>
          <p:nvPr/>
        </p:nvPicPr>
        <p:blipFill>
          <a:blip r:embed="rId2"/>
          <a:srcRect/>
          <a:stretch>
            <a:fillRect/>
          </a:stretch>
        </p:blipFill>
        <p:spPr bwMode="auto">
          <a:xfrm>
            <a:off x="5562600" y="5094288"/>
            <a:ext cx="2598738" cy="630237"/>
          </a:xfrm>
          <a:prstGeom prst="rect">
            <a:avLst/>
          </a:prstGeom>
          <a:noFill/>
          <a:ln w="9525">
            <a:noFill/>
            <a:miter lim="800000"/>
            <a:headEnd/>
            <a:tailEnd/>
          </a:ln>
        </p:spPr>
      </p:pic>
      <p:pic>
        <p:nvPicPr>
          <p:cNvPr id="82948" name="Picture 5" descr="olwi2-residentialWiFi.png"/>
          <p:cNvPicPr>
            <a:picLocks noChangeAspect="1"/>
          </p:cNvPicPr>
          <p:nvPr/>
        </p:nvPicPr>
        <p:blipFill>
          <a:blip r:embed="rId3"/>
          <a:srcRect/>
          <a:stretch>
            <a:fillRect/>
          </a:stretch>
        </p:blipFill>
        <p:spPr bwMode="auto">
          <a:xfrm>
            <a:off x="1287463" y="4824413"/>
            <a:ext cx="2560637" cy="584200"/>
          </a:xfrm>
          <a:prstGeom prst="rect">
            <a:avLst/>
          </a:prstGeom>
          <a:noFill/>
          <a:ln w="9525">
            <a:noFill/>
            <a:miter lim="800000"/>
            <a:headEnd/>
            <a:tailEnd/>
          </a:ln>
        </p:spPr>
      </p:pic>
      <p:pic>
        <p:nvPicPr>
          <p:cNvPr id="82949" name="Picture 3" descr="olwi2-corporateWiFi.png"/>
          <p:cNvPicPr>
            <a:picLocks noChangeAspect="1"/>
          </p:cNvPicPr>
          <p:nvPr/>
        </p:nvPicPr>
        <p:blipFill>
          <a:blip r:embed="rId4"/>
          <a:srcRect/>
          <a:stretch>
            <a:fillRect/>
          </a:stretch>
        </p:blipFill>
        <p:spPr bwMode="auto">
          <a:xfrm>
            <a:off x="3806825" y="4689475"/>
            <a:ext cx="2501900" cy="579438"/>
          </a:xfrm>
          <a:prstGeom prst="rect">
            <a:avLst/>
          </a:prstGeom>
          <a:noFill/>
          <a:ln w="9525">
            <a:noFill/>
            <a:miter lim="800000"/>
            <a:headEnd/>
            <a:tailEnd/>
          </a:ln>
        </p:spPr>
      </p:pic>
      <p:pic>
        <p:nvPicPr>
          <p:cNvPr id="82950" name="Picture 71" descr="omniran-iot.png"/>
          <p:cNvPicPr>
            <a:picLocks noChangeAspect="1"/>
          </p:cNvPicPr>
          <p:nvPr/>
        </p:nvPicPr>
        <p:blipFill>
          <a:blip r:embed="rId5"/>
          <a:srcRect/>
          <a:stretch>
            <a:fillRect/>
          </a:stretch>
        </p:blipFill>
        <p:spPr bwMode="auto">
          <a:xfrm>
            <a:off x="5111750" y="1392238"/>
            <a:ext cx="3690938" cy="1633537"/>
          </a:xfrm>
          <a:prstGeom prst="rect">
            <a:avLst/>
          </a:prstGeom>
          <a:noFill/>
          <a:ln w="9525">
            <a:noFill/>
            <a:miter lim="800000"/>
            <a:headEnd/>
            <a:tailEnd/>
          </a:ln>
        </p:spPr>
      </p:pic>
      <p:pic>
        <p:nvPicPr>
          <p:cNvPr id="82951" name="Picture 74" descr="omniran-multiradio.png"/>
          <p:cNvPicPr>
            <a:picLocks noChangeAspect="1"/>
          </p:cNvPicPr>
          <p:nvPr/>
        </p:nvPicPr>
        <p:blipFill>
          <a:blip r:embed="rId6"/>
          <a:srcRect/>
          <a:stretch>
            <a:fillRect/>
          </a:stretch>
        </p:blipFill>
        <p:spPr bwMode="auto">
          <a:xfrm>
            <a:off x="6956425" y="3457575"/>
            <a:ext cx="1651000" cy="139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09600"/>
            <a:ext cx="8229600" cy="1066800"/>
          </a:xfrm>
        </p:spPr>
        <p:txBody>
          <a:bodyPr>
            <a:normAutofit fontScale="90000"/>
          </a:bodyPr>
          <a:lstStyle/>
          <a:p>
            <a:pPr>
              <a:defRPr/>
            </a:pPr>
            <a:r>
              <a:rPr lang="en-US" sz="3600" dirty="0" smtClean="0"/>
              <a:t>P802.1CF develops a functional description of a generic IEEE 802 access network</a:t>
            </a:r>
            <a:endParaRPr lang="en-US" i="1" dirty="0"/>
          </a:p>
        </p:txBody>
      </p:sp>
      <p:sp>
        <p:nvSpPr>
          <p:cNvPr id="6" name="Content Placeholder 5"/>
          <p:cNvSpPr>
            <a:spLocks noGrp="1"/>
          </p:cNvSpPr>
          <p:nvPr>
            <p:ph idx="1"/>
          </p:nvPr>
        </p:nvSpPr>
        <p:spPr>
          <a:xfrm>
            <a:off x="457200" y="4805363"/>
            <a:ext cx="8229600" cy="1747837"/>
          </a:xfrm>
        </p:spPr>
        <p:txBody>
          <a:bodyPr>
            <a:normAutofit fontScale="85000" lnSpcReduction="20000"/>
          </a:bodyPr>
          <a:lstStyle/>
          <a:p>
            <a:pPr>
              <a:defRPr/>
            </a:pPr>
            <a:r>
              <a:rPr lang="en-US" dirty="0" smtClean="0"/>
              <a:t>A functional network specification based on an abstract network model supports evaluation and better understanding of existing IEEE 802 protocols for deployment in access networks.</a:t>
            </a:r>
          </a:p>
          <a:p>
            <a:pPr>
              <a:defRPr/>
            </a:pPr>
            <a:r>
              <a:rPr lang="en-US" dirty="0" smtClean="0"/>
              <a:t>It illustrates commonalities among IEEE 802 access technologies while supporting specifics of individual technologies.</a:t>
            </a:r>
          </a:p>
          <a:p>
            <a:pPr>
              <a:defRPr/>
            </a:pPr>
            <a:r>
              <a:rPr lang="en-US" dirty="0" smtClean="0"/>
              <a:t>The common model facilities deployment of IEEE 802 technologies.</a:t>
            </a:r>
          </a:p>
          <a:p>
            <a:pPr>
              <a:buFontTx/>
              <a:buNone/>
              <a:defRPr/>
            </a:pPr>
            <a:endParaRPr lang="en-US" dirty="0"/>
          </a:p>
        </p:txBody>
      </p:sp>
      <p:pic>
        <p:nvPicPr>
          <p:cNvPr id="83971" name="Picture 8"/>
          <p:cNvPicPr>
            <a:picLocks noChangeAspect="1" noChangeArrowheads="1"/>
          </p:cNvPicPr>
          <p:nvPr/>
        </p:nvPicPr>
        <p:blipFill>
          <a:blip r:embed="rId2"/>
          <a:srcRect l="1762" t="16585" r="34950" b="15273"/>
          <a:stretch>
            <a:fillRect/>
          </a:stretch>
        </p:blipFill>
        <p:spPr bwMode="auto">
          <a:xfrm>
            <a:off x="914400" y="1752600"/>
            <a:ext cx="3421063" cy="3101975"/>
          </a:xfrm>
          <a:prstGeom prst="rect">
            <a:avLst/>
          </a:prstGeom>
          <a:noFill/>
          <a:ln w="9525">
            <a:noFill/>
            <a:miter lim="800000"/>
            <a:headEnd/>
            <a:tailEnd/>
          </a:ln>
        </p:spPr>
      </p:pic>
      <p:sp>
        <p:nvSpPr>
          <p:cNvPr id="12" name="TextBox 11"/>
          <p:cNvSpPr txBox="1"/>
          <p:nvPr/>
        </p:nvSpPr>
        <p:spPr>
          <a:xfrm>
            <a:off x="4457700" y="1887538"/>
            <a:ext cx="4360863" cy="2800350"/>
          </a:xfrm>
          <a:prstGeom prst="rect">
            <a:avLst/>
          </a:prstGeom>
          <a:noFill/>
        </p:spPr>
        <p:txBody>
          <a:bodyPr wrap="none">
            <a:spAutoFit/>
          </a:bodyPr>
          <a:lstStyle/>
          <a:p>
            <a:pPr eaLnBrk="0" hangingPunct="0">
              <a:defRPr/>
            </a:pPr>
            <a:r>
              <a:rPr lang="en-US" sz="2000" dirty="0">
                <a:latin typeface="+mn-lt"/>
                <a:cs typeface="+mn-cs"/>
              </a:rPr>
              <a:t>‘External’ requirements from the </a:t>
            </a:r>
            <a:br>
              <a:rPr lang="en-US" sz="2000" dirty="0">
                <a:latin typeface="+mn-lt"/>
                <a:cs typeface="+mn-cs"/>
              </a:rPr>
            </a:br>
            <a:r>
              <a:rPr lang="en-US" sz="2000" dirty="0">
                <a:latin typeface="+mn-lt"/>
                <a:cs typeface="+mn-cs"/>
              </a:rPr>
              <a:t>service/deployment perspective</a:t>
            </a:r>
          </a:p>
          <a:p>
            <a:pPr eaLnBrk="0" hangingPunct="0">
              <a:defRPr/>
            </a:pPr>
            <a:r>
              <a:rPr lang="en-US" sz="2800" dirty="0">
                <a:latin typeface="+mn-lt"/>
                <a:cs typeface="+mn-cs"/>
              </a:rPr>
              <a:t> </a:t>
            </a:r>
          </a:p>
          <a:p>
            <a:pPr eaLnBrk="0" hangingPunct="0">
              <a:defRPr/>
            </a:pPr>
            <a:r>
              <a:rPr lang="en-US" sz="2000" dirty="0">
                <a:latin typeface="+mn-lt"/>
                <a:cs typeface="+mn-cs"/>
              </a:rPr>
              <a:t>Develop a logical/functional model </a:t>
            </a:r>
            <a:br>
              <a:rPr lang="en-US" sz="2000" dirty="0">
                <a:latin typeface="+mn-lt"/>
                <a:cs typeface="+mn-cs"/>
              </a:rPr>
            </a:br>
            <a:r>
              <a:rPr lang="en-US" sz="2000" dirty="0">
                <a:latin typeface="+mn-lt"/>
                <a:cs typeface="+mn-cs"/>
              </a:rPr>
              <a:t>for evaluation of those requirements;</a:t>
            </a:r>
          </a:p>
          <a:p>
            <a:pPr eaLnBrk="0" hangingPunct="0">
              <a:defRPr/>
            </a:pPr>
            <a:r>
              <a:rPr lang="en-US" sz="2800" dirty="0">
                <a:latin typeface="+mn-lt"/>
                <a:cs typeface="+mn-cs"/>
              </a:rPr>
              <a:t> </a:t>
            </a:r>
          </a:p>
          <a:p>
            <a:pPr eaLnBrk="0" hangingPunct="0">
              <a:defRPr/>
            </a:pPr>
            <a:r>
              <a:rPr lang="en-US" sz="2000" dirty="0">
                <a:latin typeface="+mn-lt"/>
                <a:cs typeface="+mn-cs"/>
              </a:rPr>
              <a:t>Available IEEE 802 specifications </a:t>
            </a:r>
            <a:br>
              <a:rPr lang="en-US" sz="2000" dirty="0">
                <a:latin typeface="+mn-lt"/>
                <a:cs typeface="+mn-cs"/>
              </a:rPr>
            </a:br>
            <a:r>
              <a:rPr lang="en-US" sz="2000" dirty="0">
                <a:latin typeface="+mn-lt"/>
                <a:cs typeface="+mn-cs"/>
              </a:rPr>
              <a:t>of protocols and attributes.</a:t>
            </a:r>
          </a:p>
        </p:txBody>
      </p:sp>
      <p:sp>
        <p:nvSpPr>
          <p:cNvPr id="83973" name="Rounded Rectangle 7"/>
          <p:cNvSpPr>
            <a:spLocks noChangeArrowheads="1"/>
          </p:cNvSpPr>
          <p:nvPr/>
        </p:nvSpPr>
        <p:spPr bwMode="auto">
          <a:xfrm>
            <a:off x="2057400" y="2743200"/>
            <a:ext cx="6705600" cy="1035050"/>
          </a:xfrm>
          <a:prstGeom prst="roundRect">
            <a:avLst>
              <a:gd name="adj" fmla="val 16667"/>
            </a:avLst>
          </a:prstGeom>
          <a:noFill/>
          <a:ln w="28575" algn="ctr">
            <a:solidFill>
              <a:schemeClr val="accent2"/>
            </a:solidFill>
            <a:round/>
            <a:headEnd type="none" w="sm" len="sm"/>
            <a:tailEnd type="none" w="sm" len="sm"/>
          </a:ln>
        </p:spPr>
        <p:txBody>
          <a:bodyPr/>
          <a:lstStyle/>
          <a:p>
            <a:pPr eaLnBrk="0" hangingPunct="0"/>
            <a:endParaRPr lang="en-US" sz="1200" b="0"/>
          </a:p>
        </p:txBody>
      </p:sp>
      <p:sp>
        <p:nvSpPr>
          <p:cNvPr id="83974" name="Down Arrow 12"/>
          <p:cNvSpPr>
            <a:spLocks noChangeArrowheads="1"/>
          </p:cNvSpPr>
          <p:nvPr/>
        </p:nvSpPr>
        <p:spPr bwMode="auto">
          <a:xfrm flipV="1">
            <a:off x="6043613" y="3576638"/>
            <a:ext cx="577850" cy="314325"/>
          </a:xfrm>
          <a:prstGeom prst="downArrow">
            <a:avLst>
              <a:gd name="adj1" fmla="val 60926"/>
              <a:gd name="adj2" fmla="val 50000"/>
            </a:avLst>
          </a:prstGeom>
          <a:solidFill>
            <a:schemeClr val="accent1"/>
          </a:solidFill>
          <a:ln w="12700" algn="ctr">
            <a:solidFill>
              <a:schemeClr val="tx1"/>
            </a:solidFill>
            <a:round/>
            <a:headEnd type="none" w="sm" len="sm"/>
            <a:tailEnd type="none" w="sm" len="sm"/>
          </a:ln>
        </p:spPr>
        <p:txBody>
          <a:bodyPr/>
          <a:lstStyle/>
          <a:p>
            <a:pPr eaLnBrk="0" hangingPunct="0"/>
            <a:endParaRPr lang="en-US" sz="1200" b="0"/>
          </a:p>
        </p:txBody>
      </p:sp>
      <p:sp>
        <p:nvSpPr>
          <p:cNvPr id="14" name="Up-Down Arrow 13"/>
          <p:cNvSpPr/>
          <p:nvPr/>
        </p:nvSpPr>
        <p:spPr bwMode="auto">
          <a:xfrm>
            <a:off x="6015038" y="2547938"/>
            <a:ext cx="630237" cy="404812"/>
          </a:xfrm>
          <a:prstGeom prst="upDownArrow">
            <a:avLst>
              <a:gd name="adj1" fmla="val 55983"/>
              <a:gd name="adj2" fmla="val 39374"/>
            </a:avLst>
          </a:prstGeom>
          <a:solidFill>
            <a:schemeClr val="accent1"/>
          </a:solidFill>
          <a:ln w="12700" cap="flat" cmpd="sng" algn="ctr">
            <a:solidFill>
              <a:schemeClr val="tx1"/>
            </a:solidFill>
            <a:prstDash val="solid"/>
            <a:round/>
            <a:headEnd type="none" w="sm" len="sm"/>
            <a:tailEnd type="none" w="sm" len="sm"/>
          </a:ln>
          <a:effectLst/>
        </p:spPr>
        <p:txBody>
          <a:bodyPr lIns="0" tIns="0" rIns="0" bIns="0" anchor="ctr" anchorCtr="1"/>
          <a:lstStyle/>
          <a:p>
            <a:pPr eaLnBrk="0" hangingPunct="0">
              <a:defRPr/>
            </a:pPr>
            <a:r>
              <a:rPr lang="en-US" sz="2000" dirty="0">
                <a:solidFill>
                  <a:schemeClr val="bg1"/>
                </a:solidFill>
                <a:latin typeface="+mn-lt"/>
                <a:cs typeface="+mn-cs"/>
              </a:rPr>
              <a: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831850" y="4967288"/>
            <a:ext cx="5568950" cy="1128712"/>
          </a:xfrm>
          <a:prstGeom prst="rect">
            <a:avLst/>
          </a:prstGeom>
          <a:solidFill>
            <a:schemeClr val="accent1">
              <a:lumMod val="40000"/>
              <a:lumOff val="60000"/>
            </a:schemeClr>
          </a:solidFill>
          <a:ln w="12700" cap="flat" cmpd="sng" algn="ctr">
            <a:noFill/>
            <a:prstDash val="solid"/>
            <a:round/>
            <a:headEnd type="none" w="sm" len="sm"/>
            <a:tailEnd type="none" w="sm" len="sm"/>
          </a:ln>
          <a:effectLst/>
        </p:spPr>
        <p:txBody>
          <a:bodyPr/>
          <a:lstStyle/>
          <a:p>
            <a:pPr eaLnBrk="0" hangingPunct="0">
              <a:defRPr/>
            </a:pPr>
            <a:endParaRPr lang="en-US" sz="1200" b="0">
              <a:latin typeface="Times New Roman" charset="0"/>
              <a:cs typeface="+mn-cs"/>
            </a:endParaRPr>
          </a:p>
        </p:txBody>
      </p:sp>
      <p:sp>
        <p:nvSpPr>
          <p:cNvPr id="84994" name="AutoShape 13"/>
          <p:cNvSpPr>
            <a:spLocks noChangeArrowheads="1"/>
          </p:cNvSpPr>
          <p:nvPr/>
        </p:nvSpPr>
        <p:spPr bwMode="auto">
          <a:xfrm>
            <a:off x="5715000" y="2090738"/>
            <a:ext cx="1219200" cy="617537"/>
          </a:xfrm>
          <a:prstGeom prst="flowChartAlternateProcess">
            <a:avLst/>
          </a:prstGeom>
          <a:solidFill>
            <a:srgbClr val="8BB2FF"/>
          </a:solidFill>
          <a:ln w="9525">
            <a:noFill/>
            <a:miter lim="800000"/>
            <a:headEnd/>
            <a:tailEnd/>
          </a:ln>
        </p:spPr>
        <p:txBody>
          <a:bodyPr wrap="none" lIns="0" tIns="0" anchor="ctr"/>
          <a:lstStyle/>
          <a:p>
            <a:pPr eaLnBrk="0" hangingPunct="0"/>
            <a:endParaRPr lang="en-US"/>
          </a:p>
        </p:txBody>
      </p:sp>
      <p:sp>
        <p:nvSpPr>
          <p:cNvPr id="84995" name="Rounded Rectangle 6"/>
          <p:cNvSpPr>
            <a:spLocks noChangeArrowheads="1"/>
          </p:cNvSpPr>
          <p:nvPr/>
        </p:nvSpPr>
        <p:spPr bwMode="auto">
          <a:xfrm>
            <a:off x="3357563" y="4968875"/>
            <a:ext cx="1935162" cy="741363"/>
          </a:xfrm>
          <a:prstGeom prst="roundRect">
            <a:avLst>
              <a:gd name="adj" fmla="val 10398"/>
            </a:avLst>
          </a:prstGeom>
          <a:noFill/>
          <a:ln w="12700" algn="ctr">
            <a:solidFill>
              <a:schemeClr val="tx1"/>
            </a:solidFill>
            <a:prstDash val="lgDashDotDot"/>
            <a:round/>
            <a:headEnd type="none" w="sm" len="sm"/>
            <a:tailEnd type="none" w="sm" len="sm"/>
          </a:ln>
        </p:spPr>
        <p:txBody>
          <a:bodyPr/>
          <a:lstStyle/>
          <a:p>
            <a:pPr eaLnBrk="0" hangingPunct="0"/>
            <a:endParaRPr lang="en-US" sz="1200" b="0"/>
          </a:p>
        </p:txBody>
      </p:sp>
      <p:sp>
        <p:nvSpPr>
          <p:cNvPr id="84996" name="Rounded Rectangle 7"/>
          <p:cNvSpPr>
            <a:spLocks noChangeArrowheads="1"/>
          </p:cNvSpPr>
          <p:nvPr/>
        </p:nvSpPr>
        <p:spPr bwMode="auto">
          <a:xfrm>
            <a:off x="2249488" y="2455863"/>
            <a:ext cx="2895600" cy="788987"/>
          </a:xfrm>
          <a:prstGeom prst="roundRect">
            <a:avLst>
              <a:gd name="adj" fmla="val 12403"/>
            </a:avLst>
          </a:prstGeom>
          <a:solidFill>
            <a:srgbClr val="A7E8FF"/>
          </a:solidFill>
          <a:ln w="12700" algn="ctr">
            <a:noFill/>
            <a:round/>
            <a:headEnd type="none" w="sm" len="sm"/>
            <a:tailEnd type="none" w="sm" len="sm"/>
          </a:ln>
        </p:spPr>
        <p:txBody>
          <a:bodyPr/>
          <a:lstStyle/>
          <a:p>
            <a:pPr eaLnBrk="0" hangingPunct="0"/>
            <a:endParaRPr lang="en-US" sz="1200" b="0"/>
          </a:p>
        </p:txBody>
      </p:sp>
      <p:sp>
        <p:nvSpPr>
          <p:cNvPr id="84997" name="Rounded Rectangle 8"/>
          <p:cNvSpPr>
            <a:spLocks noChangeArrowheads="1"/>
          </p:cNvSpPr>
          <p:nvPr/>
        </p:nvSpPr>
        <p:spPr bwMode="auto">
          <a:xfrm>
            <a:off x="3492500" y="2770188"/>
            <a:ext cx="1574800" cy="449262"/>
          </a:xfrm>
          <a:prstGeom prst="roundRect">
            <a:avLst>
              <a:gd name="adj" fmla="val 16667"/>
            </a:avLst>
          </a:prstGeom>
          <a:noFill/>
          <a:ln w="12700" algn="ctr">
            <a:solidFill>
              <a:schemeClr val="tx1"/>
            </a:solidFill>
            <a:round/>
            <a:headEnd type="none" w="sm" len="sm"/>
            <a:tailEnd type="none" w="sm" len="sm"/>
          </a:ln>
        </p:spPr>
        <p:txBody>
          <a:bodyPr/>
          <a:lstStyle/>
          <a:p>
            <a:pPr eaLnBrk="0" hangingPunct="0"/>
            <a:endParaRPr lang="en-US" sz="1200" b="0"/>
          </a:p>
        </p:txBody>
      </p:sp>
      <p:sp>
        <p:nvSpPr>
          <p:cNvPr id="10" name="Rectangle 9"/>
          <p:cNvSpPr/>
          <p:nvPr/>
        </p:nvSpPr>
        <p:spPr bwMode="auto">
          <a:xfrm>
            <a:off x="849313" y="5556250"/>
            <a:ext cx="1922462" cy="98425"/>
          </a:xfrm>
          <a:prstGeom prst="rect">
            <a:avLst/>
          </a:prstGeom>
          <a:solidFill>
            <a:schemeClr val="accent1"/>
          </a:solidFill>
          <a:ln w="12700" cap="flat" cmpd="sng" algn="ctr">
            <a:noFill/>
            <a:prstDash val="solid"/>
            <a:round/>
            <a:headEnd type="none" w="sm" len="sm"/>
            <a:tailEnd type="none" w="sm" len="sm"/>
          </a:ln>
          <a:effectLst/>
        </p:spPr>
        <p:txBody>
          <a:bodyPr anchor="ctr" anchorCtr="1"/>
          <a:lstStyle/>
          <a:p>
            <a:pPr eaLnBrk="0" hangingPunct="0">
              <a:defRPr/>
            </a:pPr>
            <a:r>
              <a:rPr lang="en-US" sz="700" dirty="0">
                <a:latin typeface="+mn-lt"/>
                <a:cs typeface="+mn-cs"/>
              </a:rPr>
              <a:t>Medium</a:t>
            </a:r>
            <a:endParaRPr lang="en-US" sz="700" b="0" dirty="0">
              <a:latin typeface="+mn-lt"/>
              <a:cs typeface="+mn-cs"/>
            </a:endParaRPr>
          </a:p>
        </p:txBody>
      </p:sp>
      <p:sp>
        <p:nvSpPr>
          <p:cNvPr id="11" name="Rectangle 10"/>
          <p:cNvSpPr/>
          <p:nvPr/>
        </p:nvSpPr>
        <p:spPr bwMode="auto">
          <a:xfrm>
            <a:off x="2816225" y="5570538"/>
            <a:ext cx="990600" cy="84137"/>
          </a:xfrm>
          <a:prstGeom prst="rect">
            <a:avLst/>
          </a:prstGeom>
          <a:solidFill>
            <a:schemeClr val="bg1">
              <a:lumMod val="75000"/>
            </a:schemeClr>
          </a:solidFill>
          <a:ln w="12700" cap="flat" cmpd="sng" algn="ctr">
            <a:noFill/>
            <a:prstDash val="solid"/>
            <a:round/>
            <a:headEnd type="none" w="sm" len="sm"/>
            <a:tailEnd type="none" w="sm" len="sm"/>
          </a:ln>
          <a:effectLst/>
        </p:spPr>
        <p:txBody>
          <a:bodyPr anchor="ctr" anchorCtr="1"/>
          <a:lstStyle/>
          <a:p>
            <a:pPr eaLnBrk="0" hangingPunct="0">
              <a:defRPr/>
            </a:pPr>
            <a:r>
              <a:rPr lang="en-US" sz="700" dirty="0">
                <a:latin typeface="+mn-lt"/>
                <a:cs typeface="+mn-cs"/>
              </a:rPr>
              <a:t>Medium</a:t>
            </a:r>
            <a:endParaRPr lang="en-US" sz="700" b="0" dirty="0">
              <a:latin typeface="+mn-lt"/>
              <a:cs typeface="+mn-cs"/>
            </a:endParaRPr>
          </a:p>
        </p:txBody>
      </p:sp>
      <p:grpSp>
        <p:nvGrpSpPr>
          <p:cNvPr id="85000" name="Group 11"/>
          <p:cNvGrpSpPr>
            <a:grpSpLocks/>
          </p:cNvGrpSpPr>
          <p:nvPr/>
        </p:nvGrpSpPr>
        <p:grpSpPr bwMode="auto">
          <a:xfrm>
            <a:off x="830263" y="4081463"/>
            <a:ext cx="708025" cy="1481137"/>
            <a:chOff x="971599" y="3514117"/>
            <a:chExt cx="1080121" cy="1355043"/>
          </a:xfrm>
        </p:grpSpPr>
        <p:sp>
          <p:nvSpPr>
            <p:cNvPr id="85110" name="Rectangle 2"/>
            <p:cNvSpPr>
              <a:spLocks noChangeArrowheads="1"/>
            </p:cNvSpPr>
            <p:nvPr/>
          </p:nvSpPr>
          <p:spPr bwMode="auto">
            <a:xfrm>
              <a:off x="971599" y="4329100"/>
              <a:ext cx="1080121" cy="270030"/>
            </a:xfrm>
            <a:prstGeom prst="rect">
              <a:avLst/>
            </a:prstGeom>
            <a:solidFill>
              <a:schemeClr val="bg1"/>
            </a:solidFill>
            <a:ln w="12700" algn="ctr">
              <a:solidFill>
                <a:schemeClr val="tx1"/>
              </a:solidFill>
              <a:round/>
              <a:headEnd type="none" w="sm" len="sm"/>
              <a:tailEnd type="none" w="sm" len="sm"/>
            </a:ln>
          </p:spPr>
          <p:txBody>
            <a:bodyPr lIns="0" tIns="0" rIns="0" bIns="0" anchor="ctr" anchorCtr="1"/>
            <a:lstStyle/>
            <a:p>
              <a:pPr eaLnBrk="0" hangingPunct="0"/>
              <a:r>
                <a:rPr lang="en-US" sz="1100" b="0">
                  <a:latin typeface="Arial" charset="0"/>
                </a:rPr>
                <a:t>Data Link</a:t>
              </a:r>
            </a:p>
          </p:txBody>
        </p:sp>
        <p:sp>
          <p:nvSpPr>
            <p:cNvPr id="85111" name="Rectangle 3"/>
            <p:cNvSpPr>
              <a:spLocks noChangeArrowheads="1"/>
            </p:cNvSpPr>
            <p:nvPr/>
          </p:nvSpPr>
          <p:spPr bwMode="auto">
            <a:xfrm>
              <a:off x="971600" y="4599130"/>
              <a:ext cx="1080120" cy="270030"/>
            </a:xfrm>
            <a:prstGeom prst="rect">
              <a:avLst/>
            </a:prstGeom>
            <a:solidFill>
              <a:schemeClr val="bg1"/>
            </a:solidFill>
            <a:ln w="12700" algn="ctr">
              <a:solidFill>
                <a:schemeClr val="tx1"/>
              </a:solidFill>
              <a:round/>
              <a:headEnd type="none" w="sm" len="sm"/>
              <a:tailEnd type="none" w="sm" len="sm"/>
            </a:ln>
          </p:spPr>
          <p:txBody>
            <a:bodyPr lIns="0" tIns="0" rIns="0" bIns="0" anchor="ctr" anchorCtr="1"/>
            <a:lstStyle/>
            <a:p>
              <a:pPr eaLnBrk="0" hangingPunct="0"/>
              <a:r>
                <a:rPr lang="en-US" sz="1100" b="0">
                  <a:latin typeface="Arial" charset="0"/>
                </a:rPr>
                <a:t>Physical</a:t>
              </a:r>
            </a:p>
          </p:txBody>
        </p:sp>
        <p:sp>
          <p:nvSpPr>
            <p:cNvPr id="85112" name="Rectangle 4"/>
            <p:cNvSpPr>
              <a:spLocks noChangeArrowheads="1"/>
            </p:cNvSpPr>
            <p:nvPr/>
          </p:nvSpPr>
          <p:spPr bwMode="auto">
            <a:xfrm>
              <a:off x="971600" y="4059070"/>
              <a:ext cx="1080120" cy="270030"/>
            </a:xfrm>
            <a:prstGeom prst="rect">
              <a:avLst/>
            </a:prstGeom>
            <a:solidFill>
              <a:schemeClr val="bg1"/>
            </a:solidFill>
            <a:ln w="12700" algn="ctr">
              <a:solidFill>
                <a:schemeClr val="tx1"/>
              </a:solidFill>
              <a:round/>
              <a:headEnd type="none" w="sm" len="sm"/>
              <a:tailEnd type="none" w="sm" len="sm"/>
            </a:ln>
          </p:spPr>
          <p:txBody>
            <a:bodyPr lIns="0" tIns="0" rIns="0" bIns="0" anchor="ctr" anchorCtr="1"/>
            <a:lstStyle/>
            <a:p>
              <a:pPr eaLnBrk="0" hangingPunct="0"/>
              <a:r>
                <a:rPr lang="en-US" sz="1100" b="0">
                  <a:latin typeface="Arial" charset="0"/>
                </a:rPr>
                <a:t>Network</a:t>
              </a:r>
            </a:p>
          </p:txBody>
        </p:sp>
        <p:sp>
          <p:nvSpPr>
            <p:cNvPr id="85113" name="Rectangle 5"/>
            <p:cNvSpPr>
              <a:spLocks noChangeArrowheads="1"/>
            </p:cNvSpPr>
            <p:nvPr/>
          </p:nvSpPr>
          <p:spPr bwMode="auto">
            <a:xfrm>
              <a:off x="971600" y="3789040"/>
              <a:ext cx="1080120" cy="270030"/>
            </a:xfrm>
            <a:prstGeom prst="rect">
              <a:avLst/>
            </a:prstGeom>
            <a:solidFill>
              <a:schemeClr val="bg1"/>
            </a:solidFill>
            <a:ln w="12700" algn="ctr">
              <a:solidFill>
                <a:schemeClr val="tx1"/>
              </a:solidFill>
              <a:round/>
              <a:headEnd type="none" w="sm" len="sm"/>
              <a:tailEnd type="none" w="sm" len="sm"/>
            </a:ln>
          </p:spPr>
          <p:txBody>
            <a:bodyPr lIns="0" tIns="0" rIns="0" bIns="0" anchor="ctr" anchorCtr="1"/>
            <a:lstStyle/>
            <a:p>
              <a:pPr eaLnBrk="0" hangingPunct="0"/>
              <a:r>
                <a:rPr lang="en-US" sz="1100" b="0">
                  <a:latin typeface="Arial" charset="0"/>
                </a:rPr>
                <a:t>Transport</a:t>
              </a:r>
            </a:p>
          </p:txBody>
        </p:sp>
        <p:sp>
          <p:nvSpPr>
            <p:cNvPr id="85114" name="Rectangle 8"/>
            <p:cNvSpPr>
              <a:spLocks noChangeArrowheads="1"/>
            </p:cNvSpPr>
            <p:nvPr/>
          </p:nvSpPr>
          <p:spPr bwMode="auto">
            <a:xfrm>
              <a:off x="971601" y="3514117"/>
              <a:ext cx="1080119" cy="270030"/>
            </a:xfrm>
            <a:prstGeom prst="rect">
              <a:avLst/>
            </a:prstGeom>
            <a:solidFill>
              <a:schemeClr val="bg1"/>
            </a:solidFill>
            <a:ln w="12700" algn="ctr">
              <a:solidFill>
                <a:schemeClr val="tx1"/>
              </a:solidFill>
              <a:round/>
              <a:headEnd type="none" w="sm" len="sm"/>
              <a:tailEnd type="none" w="sm" len="sm"/>
            </a:ln>
          </p:spPr>
          <p:txBody>
            <a:bodyPr lIns="0" tIns="0" rIns="0" bIns="0" anchor="ctr" anchorCtr="1"/>
            <a:lstStyle/>
            <a:p>
              <a:pPr eaLnBrk="0" hangingPunct="0"/>
              <a:r>
                <a:rPr lang="en-US" sz="1100" b="0">
                  <a:latin typeface="Arial" charset="0"/>
                </a:rPr>
                <a:t>Application</a:t>
              </a:r>
            </a:p>
          </p:txBody>
        </p:sp>
      </p:grpSp>
      <p:grpSp>
        <p:nvGrpSpPr>
          <p:cNvPr id="85001" name="Group 6"/>
          <p:cNvGrpSpPr>
            <a:grpSpLocks/>
          </p:cNvGrpSpPr>
          <p:nvPr/>
        </p:nvGrpSpPr>
        <p:grpSpPr bwMode="auto">
          <a:xfrm>
            <a:off x="2387600" y="4972050"/>
            <a:ext cx="744538" cy="590550"/>
            <a:chOff x="2252213" y="5581908"/>
            <a:chExt cx="1086386" cy="590335"/>
          </a:xfrm>
        </p:grpSpPr>
        <p:sp>
          <p:nvSpPr>
            <p:cNvPr id="85105" name="Rectangle 31"/>
            <p:cNvSpPr>
              <a:spLocks noChangeArrowheads="1"/>
            </p:cNvSpPr>
            <p:nvPr/>
          </p:nvSpPr>
          <p:spPr bwMode="auto">
            <a:xfrm>
              <a:off x="2252213" y="5581908"/>
              <a:ext cx="544303" cy="295167"/>
            </a:xfrm>
            <a:prstGeom prst="rect">
              <a:avLst/>
            </a:prstGeom>
            <a:solidFill>
              <a:schemeClr val="bg1"/>
            </a:solidFill>
            <a:ln w="12700" algn="ctr">
              <a:solidFill>
                <a:schemeClr val="tx1"/>
              </a:solidFill>
              <a:round/>
              <a:headEnd type="none" w="sm" len="sm"/>
              <a:tailEnd type="none" w="sm" len="sm"/>
            </a:ln>
          </p:spPr>
          <p:txBody>
            <a:bodyPr lIns="0" tIns="0" rIns="0" bIns="0" anchor="b" anchorCtr="1"/>
            <a:lstStyle/>
            <a:p>
              <a:pPr eaLnBrk="0" hangingPunct="0"/>
              <a:r>
                <a:rPr lang="en-US" sz="1100" b="0">
                  <a:latin typeface="Arial" charset="0"/>
                </a:rPr>
                <a:t>DL</a:t>
              </a:r>
            </a:p>
          </p:txBody>
        </p:sp>
        <p:sp>
          <p:nvSpPr>
            <p:cNvPr id="85106" name="Rectangle 188"/>
            <p:cNvSpPr>
              <a:spLocks noChangeArrowheads="1"/>
            </p:cNvSpPr>
            <p:nvPr/>
          </p:nvSpPr>
          <p:spPr bwMode="auto">
            <a:xfrm>
              <a:off x="2252213" y="5877076"/>
              <a:ext cx="544303" cy="295167"/>
            </a:xfrm>
            <a:prstGeom prst="rect">
              <a:avLst/>
            </a:prstGeom>
            <a:solidFill>
              <a:schemeClr val="bg1"/>
            </a:solidFill>
            <a:ln w="12700" algn="ctr">
              <a:solidFill>
                <a:schemeClr val="tx1"/>
              </a:solidFill>
              <a:round/>
              <a:headEnd type="none" w="sm" len="sm"/>
              <a:tailEnd type="none" w="sm" len="sm"/>
            </a:ln>
          </p:spPr>
          <p:txBody>
            <a:bodyPr lIns="0" tIns="0" rIns="0" bIns="0" anchor="ctr" anchorCtr="1"/>
            <a:lstStyle/>
            <a:p>
              <a:pPr eaLnBrk="0" hangingPunct="0"/>
              <a:r>
                <a:rPr lang="en-US" sz="1100" b="0">
                  <a:latin typeface="Arial" charset="0"/>
                </a:rPr>
                <a:t>Phy</a:t>
              </a:r>
            </a:p>
          </p:txBody>
        </p:sp>
        <p:sp>
          <p:nvSpPr>
            <p:cNvPr id="85107" name="Rectangle 189"/>
            <p:cNvSpPr>
              <a:spLocks noChangeArrowheads="1"/>
            </p:cNvSpPr>
            <p:nvPr/>
          </p:nvSpPr>
          <p:spPr bwMode="auto">
            <a:xfrm>
              <a:off x="2796516" y="5586416"/>
              <a:ext cx="542083" cy="292608"/>
            </a:xfrm>
            <a:prstGeom prst="rect">
              <a:avLst/>
            </a:prstGeom>
            <a:solidFill>
              <a:schemeClr val="bg1"/>
            </a:solidFill>
            <a:ln w="12700" algn="ctr">
              <a:solidFill>
                <a:schemeClr val="tx1"/>
              </a:solidFill>
              <a:round/>
              <a:headEnd type="none" w="sm" len="sm"/>
              <a:tailEnd type="none" w="sm" len="sm"/>
            </a:ln>
          </p:spPr>
          <p:txBody>
            <a:bodyPr lIns="0" tIns="0" rIns="0" bIns="0" anchor="b" anchorCtr="1"/>
            <a:lstStyle/>
            <a:p>
              <a:pPr eaLnBrk="0" hangingPunct="0"/>
              <a:r>
                <a:rPr lang="en-US" sz="1100" b="0">
                  <a:latin typeface="Arial" charset="0"/>
                </a:rPr>
                <a:t>DL</a:t>
              </a:r>
            </a:p>
          </p:txBody>
        </p:sp>
        <p:sp>
          <p:nvSpPr>
            <p:cNvPr id="85108" name="Rectangle 190"/>
            <p:cNvSpPr>
              <a:spLocks noChangeArrowheads="1"/>
            </p:cNvSpPr>
            <p:nvPr/>
          </p:nvSpPr>
          <p:spPr bwMode="auto">
            <a:xfrm>
              <a:off x="2796514" y="5875018"/>
              <a:ext cx="542085" cy="295167"/>
            </a:xfrm>
            <a:prstGeom prst="rect">
              <a:avLst/>
            </a:prstGeom>
            <a:solidFill>
              <a:schemeClr val="bg1"/>
            </a:solidFill>
            <a:ln w="12700" algn="ctr">
              <a:solidFill>
                <a:schemeClr val="tx1"/>
              </a:solidFill>
              <a:round/>
              <a:headEnd type="none" w="sm" len="sm"/>
              <a:tailEnd type="none" w="sm" len="sm"/>
            </a:ln>
          </p:spPr>
          <p:txBody>
            <a:bodyPr lIns="0" tIns="0" rIns="0" bIns="0" anchor="ctr" anchorCtr="1"/>
            <a:lstStyle/>
            <a:p>
              <a:pPr eaLnBrk="0" hangingPunct="0"/>
              <a:r>
                <a:rPr lang="en-US" sz="1100" b="0">
                  <a:latin typeface="Arial" charset="0"/>
                </a:rPr>
                <a:t>Phy</a:t>
              </a:r>
            </a:p>
          </p:txBody>
        </p:sp>
        <p:sp>
          <p:nvSpPr>
            <p:cNvPr id="192" name="Isosceles Triangle 33"/>
            <p:cNvSpPr/>
            <p:nvPr/>
          </p:nvSpPr>
          <p:spPr bwMode="auto">
            <a:xfrm flipV="1">
              <a:off x="2252213" y="5588256"/>
              <a:ext cx="1086386" cy="71412"/>
            </a:xfrm>
            <a:prstGeom prst="triangle">
              <a:avLst>
                <a:gd name="adj" fmla="val 49569"/>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a:lstStyle/>
            <a:p>
              <a:pPr eaLnBrk="0" hangingPunct="0">
                <a:defRPr/>
              </a:pPr>
              <a:endParaRPr lang="en-US" sz="1100" b="0" dirty="0">
                <a:latin typeface="Arial" pitchFamily="34" charset="0"/>
                <a:cs typeface="Arial" pitchFamily="34" charset="0"/>
              </a:endParaRPr>
            </a:p>
          </p:txBody>
        </p:sp>
      </p:grpSp>
      <p:grpSp>
        <p:nvGrpSpPr>
          <p:cNvPr id="85002" name="Group 231"/>
          <p:cNvGrpSpPr>
            <a:grpSpLocks/>
          </p:cNvGrpSpPr>
          <p:nvPr/>
        </p:nvGrpSpPr>
        <p:grpSpPr bwMode="auto">
          <a:xfrm>
            <a:off x="7667625" y="4079875"/>
            <a:ext cx="708025" cy="1481138"/>
            <a:chOff x="971599" y="3514117"/>
            <a:chExt cx="1080121" cy="1355043"/>
          </a:xfrm>
        </p:grpSpPr>
        <p:sp>
          <p:nvSpPr>
            <p:cNvPr id="85100" name="Rectangle 182"/>
            <p:cNvSpPr>
              <a:spLocks noChangeArrowheads="1"/>
            </p:cNvSpPr>
            <p:nvPr/>
          </p:nvSpPr>
          <p:spPr bwMode="auto">
            <a:xfrm>
              <a:off x="971599" y="4329100"/>
              <a:ext cx="1080121" cy="270030"/>
            </a:xfrm>
            <a:prstGeom prst="rect">
              <a:avLst/>
            </a:prstGeom>
            <a:solidFill>
              <a:schemeClr val="bg1"/>
            </a:solidFill>
            <a:ln w="12700" algn="ctr">
              <a:solidFill>
                <a:schemeClr val="tx1"/>
              </a:solidFill>
              <a:round/>
              <a:headEnd type="none" w="sm" len="sm"/>
              <a:tailEnd type="none" w="sm" len="sm"/>
            </a:ln>
          </p:spPr>
          <p:txBody>
            <a:bodyPr lIns="0" tIns="0" rIns="0" bIns="0" anchor="ctr" anchorCtr="1"/>
            <a:lstStyle/>
            <a:p>
              <a:pPr eaLnBrk="0" hangingPunct="0"/>
              <a:r>
                <a:rPr lang="en-US" sz="1100" b="0">
                  <a:latin typeface="Arial" charset="0"/>
                </a:rPr>
                <a:t>Data Link</a:t>
              </a:r>
            </a:p>
          </p:txBody>
        </p:sp>
        <p:sp>
          <p:nvSpPr>
            <p:cNvPr id="85101" name="Rectangle 183"/>
            <p:cNvSpPr>
              <a:spLocks noChangeArrowheads="1"/>
            </p:cNvSpPr>
            <p:nvPr/>
          </p:nvSpPr>
          <p:spPr bwMode="auto">
            <a:xfrm>
              <a:off x="971600" y="4599130"/>
              <a:ext cx="1080120" cy="270030"/>
            </a:xfrm>
            <a:prstGeom prst="rect">
              <a:avLst/>
            </a:prstGeom>
            <a:solidFill>
              <a:schemeClr val="bg1"/>
            </a:solidFill>
            <a:ln w="12700" algn="ctr">
              <a:solidFill>
                <a:schemeClr val="tx1"/>
              </a:solidFill>
              <a:round/>
              <a:headEnd type="none" w="sm" len="sm"/>
              <a:tailEnd type="none" w="sm" len="sm"/>
            </a:ln>
          </p:spPr>
          <p:txBody>
            <a:bodyPr lIns="0" tIns="0" rIns="0" bIns="0" anchor="ctr" anchorCtr="1"/>
            <a:lstStyle/>
            <a:p>
              <a:pPr eaLnBrk="0" hangingPunct="0"/>
              <a:r>
                <a:rPr lang="en-US" sz="1100" b="0">
                  <a:latin typeface="Arial" charset="0"/>
                </a:rPr>
                <a:t>Physical</a:t>
              </a:r>
            </a:p>
          </p:txBody>
        </p:sp>
        <p:sp>
          <p:nvSpPr>
            <p:cNvPr id="85102" name="Rectangle 184"/>
            <p:cNvSpPr>
              <a:spLocks noChangeArrowheads="1"/>
            </p:cNvSpPr>
            <p:nvPr/>
          </p:nvSpPr>
          <p:spPr bwMode="auto">
            <a:xfrm>
              <a:off x="971600" y="4059070"/>
              <a:ext cx="1080120" cy="270030"/>
            </a:xfrm>
            <a:prstGeom prst="rect">
              <a:avLst/>
            </a:prstGeom>
            <a:solidFill>
              <a:schemeClr val="bg1"/>
            </a:solidFill>
            <a:ln w="12700" algn="ctr">
              <a:solidFill>
                <a:schemeClr val="tx1"/>
              </a:solidFill>
              <a:round/>
              <a:headEnd type="none" w="sm" len="sm"/>
              <a:tailEnd type="none" w="sm" len="sm"/>
            </a:ln>
          </p:spPr>
          <p:txBody>
            <a:bodyPr lIns="0" tIns="0" rIns="0" bIns="0" anchor="ctr" anchorCtr="1"/>
            <a:lstStyle/>
            <a:p>
              <a:pPr eaLnBrk="0" hangingPunct="0"/>
              <a:r>
                <a:rPr lang="en-US" sz="1100" b="0">
                  <a:latin typeface="Arial" charset="0"/>
                </a:rPr>
                <a:t>Network</a:t>
              </a:r>
            </a:p>
          </p:txBody>
        </p:sp>
        <p:sp>
          <p:nvSpPr>
            <p:cNvPr id="85103" name="Rectangle 185"/>
            <p:cNvSpPr>
              <a:spLocks noChangeArrowheads="1"/>
            </p:cNvSpPr>
            <p:nvPr/>
          </p:nvSpPr>
          <p:spPr bwMode="auto">
            <a:xfrm>
              <a:off x="971600" y="3789040"/>
              <a:ext cx="1080120" cy="270030"/>
            </a:xfrm>
            <a:prstGeom prst="rect">
              <a:avLst/>
            </a:prstGeom>
            <a:solidFill>
              <a:schemeClr val="bg1"/>
            </a:solidFill>
            <a:ln w="12700" algn="ctr">
              <a:solidFill>
                <a:schemeClr val="tx1"/>
              </a:solidFill>
              <a:round/>
              <a:headEnd type="none" w="sm" len="sm"/>
              <a:tailEnd type="none" w="sm" len="sm"/>
            </a:ln>
          </p:spPr>
          <p:txBody>
            <a:bodyPr lIns="0" tIns="0" rIns="0" bIns="0" anchor="ctr" anchorCtr="1"/>
            <a:lstStyle/>
            <a:p>
              <a:pPr eaLnBrk="0" hangingPunct="0"/>
              <a:r>
                <a:rPr lang="en-US" sz="1100" b="0">
                  <a:latin typeface="Arial" charset="0"/>
                </a:rPr>
                <a:t>Transport</a:t>
              </a:r>
            </a:p>
          </p:txBody>
        </p:sp>
        <p:sp>
          <p:nvSpPr>
            <p:cNvPr id="85104" name="Rectangle 186"/>
            <p:cNvSpPr>
              <a:spLocks noChangeArrowheads="1"/>
            </p:cNvSpPr>
            <p:nvPr/>
          </p:nvSpPr>
          <p:spPr bwMode="auto">
            <a:xfrm>
              <a:off x="971601" y="3514117"/>
              <a:ext cx="1080119" cy="270030"/>
            </a:xfrm>
            <a:prstGeom prst="rect">
              <a:avLst/>
            </a:prstGeom>
            <a:solidFill>
              <a:schemeClr val="bg1"/>
            </a:solidFill>
            <a:ln w="12700" algn="ctr">
              <a:solidFill>
                <a:schemeClr val="tx1"/>
              </a:solidFill>
              <a:round/>
              <a:headEnd type="none" w="sm" len="sm"/>
              <a:tailEnd type="none" w="sm" len="sm"/>
            </a:ln>
          </p:spPr>
          <p:txBody>
            <a:bodyPr lIns="0" tIns="0" rIns="0" bIns="0" anchor="ctr" anchorCtr="1"/>
            <a:lstStyle/>
            <a:p>
              <a:pPr eaLnBrk="0" hangingPunct="0"/>
              <a:r>
                <a:rPr lang="en-US" sz="1100" b="0">
                  <a:latin typeface="Arial" charset="0"/>
                </a:rPr>
                <a:t>Application</a:t>
              </a:r>
            </a:p>
          </p:txBody>
        </p:sp>
      </p:grpSp>
      <p:sp>
        <p:nvSpPr>
          <p:cNvPr id="85003" name="Rectangle 14"/>
          <p:cNvSpPr>
            <a:spLocks noChangeArrowheads="1"/>
          </p:cNvSpPr>
          <p:nvPr/>
        </p:nvSpPr>
        <p:spPr bwMode="auto">
          <a:xfrm>
            <a:off x="6388100" y="4675188"/>
            <a:ext cx="554038" cy="311150"/>
          </a:xfrm>
          <a:prstGeom prst="rect">
            <a:avLst/>
          </a:prstGeom>
          <a:solidFill>
            <a:schemeClr val="bg1"/>
          </a:solidFill>
          <a:ln w="12700" algn="ctr">
            <a:solidFill>
              <a:schemeClr val="tx1"/>
            </a:solidFill>
            <a:round/>
            <a:headEnd type="none" w="sm" len="sm"/>
            <a:tailEnd type="none" w="sm" len="sm"/>
          </a:ln>
        </p:spPr>
        <p:txBody>
          <a:bodyPr lIns="0" tIns="0" rIns="0" bIns="0" anchor="b" anchorCtr="1"/>
          <a:lstStyle/>
          <a:p>
            <a:pPr eaLnBrk="0" hangingPunct="0"/>
            <a:r>
              <a:rPr lang="en-US" sz="1100" b="0">
                <a:latin typeface="Arial" charset="0"/>
              </a:rPr>
              <a:t>Network</a:t>
            </a:r>
          </a:p>
        </p:txBody>
      </p:sp>
      <p:sp>
        <p:nvSpPr>
          <p:cNvPr id="85004" name="Rectangle 15"/>
          <p:cNvSpPr>
            <a:spLocks noChangeArrowheads="1"/>
          </p:cNvSpPr>
          <p:nvPr/>
        </p:nvSpPr>
        <p:spPr bwMode="auto">
          <a:xfrm>
            <a:off x="5851525" y="4675188"/>
            <a:ext cx="544513" cy="309562"/>
          </a:xfrm>
          <a:prstGeom prst="rect">
            <a:avLst/>
          </a:prstGeom>
          <a:solidFill>
            <a:schemeClr val="bg1"/>
          </a:solidFill>
          <a:ln w="12700" algn="ctr">
            <a:solidFill>
              <a:schemeClr val="tx1"/>
            </a:solidFill>
            <a:round/>
            <a:headEnd type="none" w="sm" len="sm"/>
            <a:tailEnd type="none" w="sm" len="sm"/>
          </a:ln>
        </p:spPr>
        <p:txBody>
          <a:bodyPr lIns="0" tIns="0" rIns="0" bIns="0" anchor="b" anchorCtr="1"/>
          <a:lstStyle/>
          <a:p>
            <a:pPr eaLnBrk="0" hangingPunct="0"/>
            <a:r>
              <a:rPr lang="en-US" sz="1100" b="0">
                <a:latin typeface="Arial" charset="0"/>
              </a:rPr>
              <a:t>Network</a:t>
            </a:r>
          </a:p>
        </p:txBody>
      </p:sp>
      <p:sp>
        <p:nvSpPr>
          <p:cNvPr id="17" name="Isosceles Triangle 16"/>
          <p:cNvSpPr/>
          <p:nvPr/>
        </p:nvSpPr>
        <p:spPr bwMode="auto">
          <a:xfrm flipV="1">
            <a:off x="5851525" y="4670425"/>
            <a:ext cx="1090613" cy="111125"/>
          </a:xfrm>
          <a:prstGeom prst="triangle">
            <a:avLst>
              <a:gd name="adj" fmla="val 49569"/>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a:lstStyle/>
          <a:p>
            <a:pPr eaLnBrk="0" hangingPunct="0">
              <a:defRPr/>
            </a:pPr>
            <a:endParaRPr lang="en-US" sz="1100" b="0" dirty="0">
              <a:latin typeface="Arial" pitchFamily="34" charset="0"/>
              <a:cs typeface="Arial" pitchFamily="34" charset="0"/>
            </a:endParaRPr>
          </a:p>
        </p:txBody>
      </p:sp>
      <p:sp>
        <p:nvSpPr>
          <p:cNvPr id="18" name="Rectangle 17"/>
          <p:cNvSpPr/>
          <p:nvPr/>
        </p:nvSpPr>
        <p:spPr bwMode="auto">
          <a:xfrm>
            <a:off x="4841875" y="5564188"/>
            <a:ext cx="1539875" cy="90487"/>
          </a:xfrm>
          <a:prstGeom prst="rect">
            <a:avLst/>
          </a:prstGeom>
          <a:solidFill>
            <a:schemeClr val="bg1">
              <a:lumMod val="75000"/>
            </a:schemeClr>
          </a:solidFill>
          <a:ln w="12700" cap="flat" cmpd="sng" algn="ctr">
            <a:noFill/>
            <a:prstDash val="solid"/>
            <a:round/>
            <a:headEnd type="none" w="sm" len="sm"/>
            <a:tailEnd type="none" w="sm" len="sm"/>
          </a:ln>
          <a:effectLst/>
        </p:spPr>
        <p:txBody>
          <a:bodyPr anchor="ctr" anchorCtr="1"/>
          <a:lstStyle/>
          <a:p>
            <a:pPr eaLnBrk="0" hangingPunct="0">
              <a:defRPr/>
            </a:pPr>
            <a:r>
              <a:rPr lang="en-US" sz="700" dirty="0">
                <a:latin typeface="+mn-lt"/>
                <a:cs typeface="+mn-cs"/>
              </a:rPr>
              <a:t>Medium</a:t>
            </a:r>
            <a:endParaRPr lang="en-US" sz="700" b="0" dirty="0">
              <a:latin typeface="+mn-lt"/>
              <a:cs typeface="+mn-cs"/>
            </a:endParaRPr>
          </a:p>
        </p:txBody>
      </p:sp>
      <p:sp>
        <p:nvSpPr>
          <p:cNvPr id="19" name="Rectangle 18"/>
          <p:cNvSpPr/>
          <p:nvPr/>
        </p:nvSpPr>
        <p:spPr bwMode="auto">
          <a:xfrm>
            <a:off x="6437313" y="5564188"/>
            <a:ext cx="1930400" cy="88900"/>
          </a:xfrm>
          <a:prstGeom prst="rect">
            <a:avLst/>
          </a:prstGeom>
          <a:solidFill>
            <a:schemeClr val="bg1">
              <a:lumMod val="75000"/>
            </a:schemeClr>
          </a:solidFill>
          <a:ln w="12700" cap="flat" cmpd="sng" algn="ctr">
            <a:noFill/>
            <a:prstDash val="solid"/>
            <a:round/>
            <a:headEnd type="none" w="sm" len="sm"/>
            <a:tailEnd type="none" w="sm" len="sm"/>
          </a:ln>
          <a:effectLst/>
        </p:spPr>
        <p:txBody>
          <a:bodyPr anchor="ctr" anchorCtr="1"/>
          <a:lstStyle/>
          <a:p>
            <a:pPr eaLnBrk="0" hangingPunct="0">
              <a:defRPr/>
            </a:pPr>
            <a:r>
              <a:rPr lang="en-US" sz="700" dirty="0">
                <a:latin typeface="+mn-lt"/>
                <a:cs typeface="+mn-cs"/>
              </a:rPr>
              <a:t>Medium</a:t>
            </a:r>
            <a:endParaRPr lang="en-US" sz="700" b="0" dirty="0">
              <a:latin typeface="+mn-lt"/>
              <a:cs typeface="+mn-cs"/>
            </a:endParaRPr>
          </a:p>
        </p:txBody>
      </p:sp>
      <p:sp>
        <p:nvSpPr>
          <p:cNvPr id="85008" name="Rectangle 19"/>
          <p:cNvSpPr>
            <a:spLocks noChangeArrowheads="1"/>
          </p:cNvSpPr>
          <p:nvPr/>
        </p:nvSpPr>
        <p:spPr bwMode="auto">
          <a:xfrm>
            <a:off x="5856288" y="4984750"/>
            <a:ext cx="542925" cy="287338"/>
          </a:xfrm>
          <a:prstGeom prst="rect">
            <a:avLst/>
          </a:prstGeom>
          <a:solidFill>
            <a:schemeClr val="bg1"/>
          </a:solidFill>
          <a:ln w="12700" algn="ctr">
            <a:solidFill>
              <a:schemeClr val="tx1"/>
            </a:solidFill>
            <a:round/>
            <a:headEnd type="none" w="sm" len="sm"/>
            <a:tailEnd type="none" w="sm" len="sm"/>
          </a:ln>
        </p:spPr>
        <p:txBody>
          <a:bodyPr lIns="0" tIns="0" rIns="0" bIns="0" anchor="ctr" anchorCtr="1"/>
          <a:lstStyle/>
          <a:p>
            <a:pPr eaLnBrk="0" hangingPunct="0"/>
            <a:r>
              <a:rPr lang="en-US" sz="1100" b="0">
                <a:latin typeface="Arial" charset="0"/>
              </a:rPr>
              <a:t>Data Link</a:t>
            </a:r>
          </a:p>
        </p:txBody>
      </p:sp>
      <p:sp>
        <p:nvSpPr>
          <p:cNvPr id="85009" name="Rectangle 20"/>
          <p:cNvSpPr>
            <a:spLocks noChangeArrowheads="1"/>
          </p:cNvSpPr>
          <p:nvPr/>
        </p:nvSpPr>
        <p:spPr bwMode="auto">
          <a:xfrm>
            <a:off x="5856288" y="5272088"/>
            <a:ext cx="542925" cy="295275"/>
          </a:xfrm>
          <a:prstGeom prst="rect">
            <a:avLst/>
          </a:prstGeom>
          <a:solidFill>
            <a:schemeClr val="bg1"/>
          </a:solidFill>
          <a:ln w="12700" algn="ctr">
            <a:solidFill>
              <a:schemeClr val="tx1"/>
            </a:solidFill>
            <a:round/>
            <a:headEnd type="none" w="sm" len="sm"/>
            <a:tailEnd type="none" w="sm" len="sm"/>
          </a:ln>
        </p:spPr>
        <p:txBody>
          <a:bodyPr lIns="0" tIns="0" rIns="0" bIns="0" anchor="ctr" anchorCtr="1"/>
          <a:lstStyle/>
          <a:p>
            <a:pPr eaLnBrk="0" hangingPunct="0"/>
            <a:r>
              <a:rPr lang="en-US" sz="1100" b="0">
                <a:latin typeface="Arial" charset="0"/>
              </a:rPr>
              <a:t>Physical</a:t>
            </a:r>
          </a:p>
        </p:txBody>
      </p:sp>
      <p:sp>
        <p:nvSpPr>
          <p:cNvPr id="85010" name="Rectangle 21"/>
          <p:cNvSpPr>
            <a:spLocks noChangeArrowheads="1"/>
          </p:cNvSpPr>
          <p:nvPr/>
        </p:nvSpPr>
        <p:spPr bwMode="auto">
          <a:xfrm>
            <a:off x="6399213" y="4984750"/>
            <a:ext cx="542925" cy="280988"/>
          </a:xfrm>
          <a:prstGeom prst="rect">
            <a:avLst/>
          </a:prstGeom>
          <a:solidFill>
            <a:schemeClr val="bg1"/>
          </a:solidFill>
          <a:ln w="12700" algn="ctr">
            <a:solidFill>
              <a:schemeClr val="tx1"/>
            </a:solidFill>
            <a:round/>
            <a:headEnd type="none" w="sm" len="sm"/>
            <a:tailEnd type="none" w="sm" len="sm"/>
          </a:ln>
        </p:spPr>
        <p:txBody>
          <a:bodyPr lIns="0" tIns="0" rIns="0" bIns="0" anchor="ctr" anchorCtr="1"/>
          <a:lstStyle/>
          <a:p>
            <a:pPr eaLnBrk="0" hangingPunct="0"/>
            <a:r>
              <a:rPr lang="en-US" sz="1100" b="0">
                <a:latin typeface="Arial" charset="0"/>
              </a:rPr>
              <a:t>Data Link</a:t>
            </a:r>
          </a:p>
        </p:txBody>
      </p:sp>
      <p:sp>
        <p:nvSpPr>
          <p:cNvPr id="85011" name="Rectangle 22"/>
          <p:cNvSpPr>
            <a:spLocks noChangeArrowheads="1"/>
          </p:cNvSpPr>
          <p:nvPr/>
        </p:nvSpPr>
        <p:spPr bwMode="auto">
          <a:xfrm>
            <a:off x="6399213" y="5270500"/>
            <a:ext cx="542925" cy="295275"/>
          </a:xfrm>
          <a:prstGeom prst="rect">
            <a:avLst/>
          </a:prstGeom>
          <a:solidFill>
            <a:schemeClr val="bg1"/>
          </a:solidFill>
          <a:ln w="12700" algn="ctr">
            <a:solidFill>
              <a:schemeClr val="tx1"/>
            </a:solidFill>
            <a:round/>
            <a:headEnd type="none" w="sm" len="sm"/>
            <a:tailEnd type="none" w="sm" len="sm"/>
          </a:ln>
        </p:spPr>
        <p:txBody>
          <a:bodyPr lIns="0" tIns="0" rIns="0" bIns="0" anchor="ctr" anchorCtr="1"/>
          <a:lstStyle/>
          <a:p>
            <a:pPr eaLnBrk="0" hangingPunct="0"/>
            <a:r>
              <a:rPr lang="en-US" sz="1100" b="0">
                <a:latin typeface="Arial" charset="0"/>
              </a:rPr>
              <a:t>Physical</a:t>
            </a:r>
          </a:p>
        </p:txBody>
      </p:sp>
      <p:sp>
        <p:nvSpPr>
          <p:cNvPr id="24" name="Rounded Rectangle 23"/>
          <p:cNvSpPr/>
          <p:nvPr/>
        </p:nvSpPr>
        <p:spPr bwMode="auto">
          <a:xfrm>
            <a:off x="7467600" y="2166938"/>
            <a:ext cx="1066800" cy="1074737"/>
          </a:xfrm>
          <a:prstGeom prst="roundRect">
            <a:avLst>
              <a:gd name="adj" fmla="val 12403"/>
            </a:avLst>
          </a:prstGeom>
          <a:solidFill>
            <a:schemeClr val="accent4">
              <a:lumMod val="40000"/>
              <a:lumOff val="60000"/>
            </a:schemeClr>
          </a:solidFill>
          <a:ln w="12700" cap="flat" cmpd="sng" algn="ctr">
            <a:noFill/>
            <a:prstDash val="solid"/>
            <a:round/>
            <a:headEnd type="none" w="sm" len="sm"/>
            <a:tailEnd type="none" w="sm" len="sm"/>
          </a:ln>
          <a:effectLst/>
        </p:spPr>
        <p:txBody>
          <a:bodyPr/>
          <a:lstStyle/>
          <a:p>
            <a:pPr eaLnBrk="0" hangingPunct="0">
              <a:defRPr/>
            </a:pPr>
            <a:endParaRPr lang="en-US" sz="1200" b="0" dirty="0">
              <a:latin typeface="Times New Roman" charset="0"/>
              <a:cs typeface="+mn-cs"/>
            </a:endParaRPr>
          </a:p>
        </p:txBody>
      </p:sp>
      <p:sp>
        <p:nvSpPr>
          <p:cNvPr id="85013" name="AutoShape 11"/>
          <p:cNvSpPr>
            <a:spLocks noChangeArrowheads="1"/>
          </p:cNvSpPr>
          <p:nvPr/>
        </p:nvSpPr>
        <p:spPr bwMode="auto">
          <a:xfrm>
            <a:off x="746125" y="2455863"/>
            <a:ext cx="882650" cy="785812"/>
          </a:xfrm>
          <a:prstGeom prst="flowChartAlternateProcess">
            <a:avLst/>
          </a:prstGeom>
          <a:solidFill>
            <a:srgbClr val="6DC0FF"/>
          </a:solidFill>
          <a:ln w="9525">
            <a:noFill/>
            <a:miter lim="800000"/>
            <a:headEnd/>
            <a:tailEnd/>
          </a:ln>
        </p:spPr>
        <p:txBody>
          <a:bodyPr wrap="none" lIns="0" tIns="0" anchor="ctr"/>
          <a:lstStyle/>
          <a:p>
            <a:pPr eaLnBrk="0" hangingPunct="0"/>
            <a:endParaRPr lang="en-US"/>
          </a:p>
        </p:txBody>
      </p:sp>
      <p:sp>
        <p:nvSpPr>
          <p:cNvPr id="85014" name="AutoShape 13"/>
          <p:cNvSpPr>
            <a:spLocks noChangeArrowheads="1"/>
          </p:cNvSpPr>
          <p:nvPr/>
        </p:nvSpPr>
        <p:spPr bwMode="auto">
          <a:xfrm>
            <a:off x="5715000" y="2776538"/>
            <a:ext cx="1219200" cy="465137"/>
          </a:xfrm>
          <a:prstGeom prst="flowChartAlternateProcess">
            <a:avLst/>
          </a:prstGeom>
          <a:solidFill>
            <a:srgbClr val="8BB2FF"/>
          </a:solidFill>
          <a:ln w="9525">
            <a:noFill/>
            <a:miter lim="800000"/>
            <a:headEnd/>
            <a:tailEnd/>
          </a:ln>
        </p:spPr>
        <p:txBody>
          <a:bodyPr wrap="none" lIns="0" tIns="0" anchor="ctr"/>
          <a:lstStyle/>
          <a:p>
            <a:pPr eaLnBrk="0" hangingPunct="0"/>
            <a:endParaRPr lang="en-US"/>
          </a:p>
        </p:txBody>
      </p:sp>
      <p:sp>
        <p:nvSpPr>
          <p:cNvPr id="85015" name="Freeform 14"/>
          <p:cNvSpPr>
            <a:spLocks/>
          </p:cNvSpPr>
          <p:nvPr/>
        </p:nvSpPr>
        <p:spPr bwMode="auto">
          <a:xfrm>
            <a:off x="6070600" y="2524125"/>
            <a:ext cx="561975" cy="149225"/>
          </a:xfrm>
          <a:custGeom>
            <a:avLst/>
            <a:gdLst>
              <a:gd name="T0" fmla="*/ 0 w 499"/>
              <a:gd name="T1" fmla="*/ 0 h 90"/>
              <a:gd name="T2" fmla="*/ 0 w 499"/>
              <a:gd name="T3" fmla="*/ 2147483647 h 90"/>
              <a:gd name="T4" fmla="*/ 2147483647 w 499"/>
              <a:gd name="T5" fmla="*/ 2147483647 h 90"/>
              <a:gd name="T6" fmla="*/ 2147483647 w 499"/>
              <a:gd name="T7" fmla="*/ 0 h 90"/>
              <a:gd name="T8" fmla="*/ 0 60000 65536"/>
              <a:gd name="T9" fmla="*/ 0 60000 65536"/>
              <a:gd name="T10" fmla="*/ 0 60000 65536"/>
              <a:gd name="T11" fmla="*/ 0 60000 65536"/>
              <a:gd name="T12" fmla="*/ 0 w 499"/>
              <a:gd name="T13" fmla="*/ 0 h 90"/>
              <a:gd name="T14" fmla="*/ 499 w 499"/>
              <a:gd name="T15" fmla="*/ 90 h 90"/>
            </a:gdLst>
            <a:ahLst/>
            <a:cxnLst>
              <a:cxn ang="T8">
                <a:pos x="T0" y="T1"/>
              </a:cxn>
              <a:cxn ang="T9">
                <a:pos x="T2" y="T3"/>
              </a:cxn>
              <a:cxn ang="T10">
                <a:pos x="T4" y="T5"/>
              </a:cxn>
              <a:cxn ang="T11">
                <a:pos x="T6" y="T7"/>
              </a:cxn>
            </a:cxnLst>
            <a:rect l="T12" t="T13" r="T14" b="T15"/>
            <a:pathLst>
              <a:path w="499" h="90">
                <a:moveTo>
                  <a:pt x="0" y="0"/>
                </a:moveTo>
                <a:lnTo>
                  <a:pt x="0" y="90"/>
                </a:lnTo>
                <a:lnTo>
                  <a:pt x="499" y="90"/>
                </a:lnTo>
                <a:lnTo>
                  <a:pt x="499" y="0"/>
                </a:lnTo>
              </a:path>
            </a:pathLst>
          </a:custGeom>
          <a:noFill/>
          <a:ln w="9525" cap="flat" cmpd="sng">
            <a:solidFill>
              <a:schemeClr val="tx1"/>
            </a:solidFill>
            <a:prstDash val="solid"/>
            <a:round/>
            <a:headEnd/>
            <a:tailEnd/>
          </a:ln>
        </p:spPr>
        <p:txBody>
          <a:bodyPr lIns="0" tIns="0"/>
          <a:lstStyle/>
          <a:p>
            <a:endParaRPr lang="en-US"/>
          </a:p>
        </p:txBody>
      </p:sp>
      <p:sp>
        <p:nvSpPr>
          <p:cNvPr id="85016" name="Line 18"/>
          <p:cNvSpPr>
            <a:spLocks noChangeShapeType="1"/>
          </p:cNvSpPr>
          <p:nvPr/>
        </p:nvSpPr>
        <p:spPr bwMode="auto">
          <a:xfrm>
            <a:off x="2819400" y="2700338"/>
            <a:ext cx="762000" cy="249237"/>
          </a:xfrm>
          <a:prstGeom prst="line">
            <a:avLst/>
          </a:prstGeom>
          <a:noFill/>
          <a:ln w="12700">
            <a:solidFill>
              <a:schemeClr val="tx1"/>
            </a:solidFill>
            <a:round/>
            <a:headEnd/>
            <a:tailEnd/>
          </a:ln>
        </p:spPr>
        <p:txBody>
          <a:bodyPr lIns="0" tIns="0"/>
          <a:lstStyle/>
          <a:p>
            <a:endParaRPr lang="en-US"/>
          </a:p>
        </p:txBody>
      </p:sp>
      <p:sp>
        <p:nvSpPr>
          <p:cNvPr id="85017" name="Line 19"/>
          <p:cNvSpPr>
            <a:spLocks noChangeShapeType="1"/>
          </p:cNvSpPr>
          <p:nvPr/>
        </p:nvSpPr>
        <p:spPr bwMode="auto">
          <a:xfrm flipH="1">
            <a:off x="2743200" y="3081338"/>
            <a:ext cx="838200" cy="98425"/>
          </a:xfrm>
          <a:prstGeom prst="line">
            <a:avLst/>
          </a:prstGeom>
          <a:noFill/>
          <a:ln w="12700">
            <a:solidFill>
              <a:schemeClr val="tx1"/>
            </a:solidFill>
            <a:round/>
            <a:headEnd/>
            <a:tailEnd/>
          </a:ln>
        </p:spPr>
        <p:txBody>
          <a:bodyPr lIns="0" tIns="0"/>
          <a:lstStyle/>
          <a:p>
            <a:endParaRPr lang="en-US"/>
          </a:p>
        </p:txBody>
      </p:sp>
      <p:sp>
        <p:nvSpPr>
          <p:cNvPr id="31" name="AutoShape 22"/>
          <p:cNvSpPr>
            <a:spLocks noChangeArrowheads="1"/>
          </p:cNvSpPr>
          <p:nvPr/>
        </p:nvSpPr>
        <p:spPr bwMode="auto">
          <a:xfrm>
            <a:off x="5878513" y="2444750"/>
            <a:ext cx="360362" cy="196850"/>
          </a:xfrm>
          <a:prstGeom prst="can">
            <a:avLst>
              <a:gd name="adj" fmla="val 25000"/>
            </a:avLst>
          </a:prstGeom>
          <a:solidFill>
            <a:schemeClr val="bg1">
              <a:lumMod val="50000"/>
            </a:schemeClr>
          </a:solidFill>
          <a:ln w="9525">
            <a:solidFill>
              <a:schemeClr val="tx1"/>
            </a:solidFill>
            <a:round/>
            <a:headEnd/>
            <a:tailEnd/>
          </a:ln>
          <a:effectLst/>
        </p:spPr>
        <p:txBody>
          <a:bodyPr wrap="none" anchor="ctr"/>
          <a:lstStyle/>
          <a:p>
            <a:pPr algn="ctr" eaLnBrk="0" hangingPunct="0">
              <a:defRPr/>
            </a:pPr>
            <a:endParaRPr lang="en-US" sz="1600" dirty="0">
              <a:ea typeface="ＭＳ Ｐゴシック" pitchFamily="34" charset="-128"/>
              <a:cs typeface="+mn-cs"/>
            </a:endParaRPr>
          </a:p>
        </p:txBody>
      </p:sp>
      <p:pic>
        <p:nvPicPr>
          <p:cNvPr id="85019" name="Picture 23" descr="x_big_image2"/>
          <p:cNvPicPr>
            <a:picLocks noChangeAspect="1" noChangeArrowheads="1"/>
          </p:cNvPicPr>
          <p:nvPr/>
        </p:nvPicPr>
        <p:blipFill>
          <a:blip r:embed="rId2">
            <a:lum bright="10000" contrast="40000"/>
          </a:blip>
          <a:srcRect/>
          <a:stretch>
            <a:fillRect/>
          </a:stretch>
        </p:blipFill>
        <p:spPr bwMode="auto">
          <a:xfrm>
            <a:off x="849313" y="2678113"/>
            <a:ext cx="547687" cy="584200"/>
          </a:xfrm>
          <a:prstGeom prst="rect">
            <a:avLst/>
          </a:prstGeom>
          <a:noFill/>
          <a:ln w="9525">
            <a:noFill/>
            <a:miter lim="800000"/>
            <a:headEnd/>
            <a:tailEnd/>
          </a:ln>
        </p:spPr>
      </p:pic>
      <p:sp>
        <p:nvSpPr>
          <p:cNvPr id="35" name="Text Box 82"/>
          <p:cNvSpPr txBox="1">
            <a:spLocks noChangeArrowheads="1"/>
          </p:cNvSpPr>
          <p:nvPr/>
        </p:nvSpPr>
        <p:spPr bwMode="auto">
          <a:xfrm>
            <a:off x="3117850" y="2455863"/>
            <a:ext cx="1335088" cy="204787"/>
          </a:xfrm>
          <a:prstGeom prst="rect">
            <a:avLst/>
          </a:prstGeom>
          <a:noFill/>
          <a:ln w="9525">
            <a:noFill/>
            <a:miter lim="800000"/>
            <a:headEnd/>
            <a:tailEnd/>
          </a:ln>
          <a:effectLst/>
        </p:spPr>
        <p:txBody>
          <a:bodyPr wrap="none" lIns="0" tIns="0" rIns="0" bIns="0">
            <a:spAutoFit/>
          </a:bodyPr>
          <a:lstStyle/>
          <a:p>
            <a:pPr algn="ctr" eaLnBrk="0" hangingPunct="0">
              <a:lnSpc>
                <a:spcPct val="95000"/>
              </a:lnSpc>
              <a:defRPr/>
            </a:pPr>
            <a:r>
              <a:rPr lang="hr-HR" sz="1400" dirty="0">
                <a:latin typeface="+mn-lt"/>
                <a:cs typeface="Arial" pitchFamily="34" charset="0"/>
              </a:rPr>
              <a:t>Access</a:t>
            </a:r>
            <a:r>
              <a:rPr lang="en-US" sz="1400" dirty="0">
                <a:latin typeface="+mn-lt"/>
                <a:cs typeface="Arial" pitchFamily="34" charset="0"/>
              </a:rPr>
              <a:t> Network</a:t>
            </a:r>
            <a:r>
              <a:rPr lang="hr-HR" sz="1400" dirty="0">
                <a:latin typeface="+mn-lt"/>
                <a:cs typeface="Arial" pitchFamily="34" charset="0"/>
              </a:rPr>
              <a:t> </a:t>
            </a:r>
            <a:endParaRPr lang="en-US" sz="1400" dirty="0">
              <a:latin typeface="+mn-lt"/>
              <a:cs typeface="Arial" pitchFamily="34" charset="0"/>
            </a:endParaRPr>
          </a:p>
        </p:txBody>
      </p:sp>
      <p:grpSp>
        <p:nvGrpSpPr>
          <p:cNvPr id="85021" name="Group 136"/>
          <p:cNvGrpSpPr>
            <a:grpSpLocks/>
          </p:cNvGrpSpPr>
          <p:nvPr/>
        </p:nvGrpSpPr>
        <p:grpSpPr bwMode="auto">
          <a:xfrm rot="7624109" flipV="1">
            <a:off x="1400176" y="2108200"/>
            <a:ext cx="1009650" cy="955675"/>
            <a:chOff x="2870" y="2211"/>
            <a:chExt cx="690" cy="728"/>
          </a:xfrm>
        </p:grpSpPr>
        <p:sp>
          <p:nvSpPr>
            <p:cNvPr id="85098" name="Freeform 137"/>
            <p:cNvSpPr>
              <a:spLocks/>
            </p:cNvSpPr>
            <p:nvPr/>
          </p:nvSpPr>
          <p:spPr bwMode="auto">
            <a:xfrm>
              <a:off x="2870" y="2551"/>
              <a:ext cx="461" cy="388"/>
            </a:xfrm>
            <a:custGeom>
              <a:avLst/>
              <a:gdLst>
                <a:gd name="T0" fmla="*/ 10157 w 149"/>
                <a:gd name="T1" fmla="*/ 170 h 247"/>
                <a:gd name="T2" fmla="*/ 10634 w 149"/>
                <a:gd name="T3" fmla="*/ 182 h 247"/>
                <a:gd name="T4" fmla="*/ 11726 w 149"/>
                <a:gd name="T5" fmla="*/ 0 h 247"/>
                <a:gd name="T6" fmla="*/ 13651 w 149"/>
                <a:gd name="T7" fmla="*/ 31 h 247"/>
                <a:gd name="T8" fmla="*/ 0 w 149"/>
                <a:gd name="T9" fmla="*/ 1503 h 247"/>
                <a:gd name="T10" fmla="*/ 10157 w 149"/>
                <a:gd name="T11" fmla="*/ 170 h 247"/>
                <a:gd name="T12" fmla="*/ 0 60000 65536"/>
                <a:gd name="T13" fmla="*/ 0 60000 65536"/>
                <a:gd name="T14" fmla="*/ 0 60000 65536"/>
                <a:gd name="T15" fmla="*/ 0 60000 65536"/>
                <a:gd name="T16" fmla="*/ 0 60000 65536"/>
                <a:gd name="T17" fmla="*/ 0 60000 65536"/>
                <a:gd name="T18" fmla="*/ 0 w 149"/>
                <a:gd name="T19" fmla="*/ 0 h 247"/>
                <a:gd name="T20" fmla="*/ 149 w 149"/>
                <a:gd name="T21" fmla="*/ 247 h 247"/>
              </a:gdLst>
              <a:ahLst/>
              <a:cxnLst>
                <a:cxn ang="T12">
                  <a:pos x="T0" y="T1"/>
                </a:cxn>
                <a:cxn ang="T13">
                  <a:pos x="T2" y="T3"/>
                </a:cxn>
                <a:cxn ang="T14">
                  <a:pos x="T4" y="T5"/>
                </a:cxn>
                <a:cxn ang="T15">
                  <a:pos x="T6" y="T7"/>
                </a:cxn>
                <a:cxn ang="T16">
                  <a:pos x="T8" y="T9"/>
                </a:cxn>
                <a:cxn ang="T17">
                  <a:pos x="T10" y="T11"/>
                </a:cxn>
              </a:cxnLst>
              <a:rect l="T18" t="T19" r="T20" b="T21"/>
              <a:pathLst>
                <a:path w="149" h="247">
                  <a:moveTo>
                    <a:pt x="111" y="28"/>
                  </a:moveTo>
                  <a:lnTo>
                    <a:pt x="116" y="30"/>
                  </a:lnTo>
                  <a:lnTo>
                    <a:pt x="128" y="0"/>
                  </a:lnTo>
                  <a:lnTo>
                    <a:pt x="149" y="5"/>
                  </a:lnTo>
                  <a:lnTo>
                    <a:pt x="0" y="247"/>
                  </a:lnTo>
                  <a:lnTo>
                    <a:pt x="111" y="28"/>
                  </a:lnTo>
                  <a:close/>
                </a:path>
              </a:pathLst>
            </a:custGeom>
            <a:solidFill>
              <a:srgbClr val="F2BD1F"/>
            </a:solidFill>
            <a:ln w="9525">
              <a:noFill/>
              <a:round/>
              <a:headEnd/>
              <a:tailEnd/>
            </a:ln>
          </p:spPr>
          <p:txBody>
            <a:bodyPr/>
            <a:lstStyle/>
            <a:p>
              <a:endParaRPr lang="en-US"/>
            </a:p>
          </p:txBody>
        </p:sp>
        <p:sp>
          <p:nvSpPr>
            <p:cNvPr id="85099" name="Freeform 138"/>
            <p:cNvSpPr>
              <a:spLocks/>
            </p:cNvSpPr>
            <p:nvPr/>
          </p:nvSpPr>
          <p:spPr bwMode="auto">
            <a:xfrm>
              <a:off x="3158" y="2211"/>
              <a:ext cx="402" cy="384"/>
            </a:xfrm>
            <a:custGeom>
              <a:avLst/>
              <a:gdLst>
                <a:gd name="T0" fmla="*/ 0 w 130"/>
                <a:gd name="T1" fmla="*/ 1467 h 244"/>
                <a:gd name="T2" fmla="*/ 11887 w 130"/>
                <a:gd name="T3" fmla="*/ 0 h 244"/>
                <a:gd name="T4" fmla="*/ 3194 w 130"/>
                <a:gd name="T5" fmla="*/ 1325 h 244"/>
                <a:gd name="T6" fmla="*/ 2925 w 130"/>
                <a:gd name="T7" fmla="*/ 1325 h 244"/>
                <a:gd name="T8" fmla="*/ 1654 w 130"/>
                <a:gd name="T9" fmla="*/ 1497 h 244"/>
                <a:gd name="T10" fmla="*/ 0 w 130"/>
                <a:gd name="T11" fmla="*/ 1467 h 244"/>
                <a:gd name="T12" fmla="*/ 0 60000 65536"/>
                <a:gd name="T13" fmla="*/ 0 60000 65536"/>
                <a:gd name="T14" fmla="*/ 0 60000 65536"/>
                <a:gd name="T15" fmla="*/ 0 60000 65536"/>
                <a:gd name="T16" fmla="*/ 0 60000 65536"/>
                <a:gd name="T17" fmla="*/ 0 60000 65536"/>
                <a:gd name="T18" fmla="*/ 0 w 130"/>
                <a:gd name="T19" fmla="*/ 0 h 244"/>
                <a:gd name="T20" fmla="*/ 130 w 130"/>
                <a:gd name="T21" fmla="*/ 244 h 244"/>
              </a:gdLst>
              <a:ahLst/>
              <a:cxnLst>
                <a:cxn ang="T12">
                  <a:pos x="T0" y="T1"/>
                </a:cxn>
                <a:cxn ang="T13">
                  <a:pos x="T2" y="T3"/>
                </a:cxn>
                <a:cxn ang="T14">
                  <a:pos x="T4" y="T5"/>
                </a:cxn>
                <a:cxn ang="T15">
                  <a:pos x="T6" y="T7"/>
                </a:cxn>
                <a:cxn ang="T16">
                  <a:pos x="T8" y="T9"/>
                </a:cxn>
                <a:cxn ang="T17">
                  <a:pos x="T10" y="T11"/>
                </a:cxn>
              </a:cxnLst>
              <a:rect l="T18" t="T19" r="T20" b="T21"/>
              <a:pathLst>
                <a:path w="130" h="244">
                  <a:moveTo>
                    <a:pt x="0" y="239"/>
                  </a:moveTo>
                  <a:lnTo>
                    <a:pt x="130" y="0"/>
                  </a:lnTo>
                  <a:lnTo>
                    <a:pt x="35" y="216"/>
                  </a:lnTo>
                  <a:lnTo>
                    <a:pt x="32" y="216"/>
                  </a:lnTo>
                  <a:lnTo>
                    <a:pt x="18" y="244"/>
                  </a:lnTo>
                  <a:lnTo>
                    <a:pt x="0" y="239"/>
                  </a:lnTo>
                  <a:close/>
                </a:path>
              </a:pathLst>
            </a:custGeom>
            <a:solidFill>
              <a:srgbClr val="F2BD1F"/>
            </a:solidFill>
            <a:ln w="9525">
              <a:noFill/>
              <a:round/>
              <a:headEnd/>
              <a:tailEnd/>
            </a:ln>
          </p:spPr>
          <p:txBody>
            <a:bodyPr/>
            <a:lstStyle/>
            <a:p>
              <a:endParaRPr lang="en-US"/>
            </a:p>
          </p:txBody>
        </p:sp>
      </p:grpSp>
      <p:sp>
        <p:nvSpPr>
          <p:cNvPr id="41" name="Text Box 82"/>
          <p:cNvSpPr txBox="1">
            <a:spLocks noChangeArrowheads="1"/>
          </p:cNvSpPr>
          <p:nvPr/>
        </p:nvSpPr>
        <p:spPr bwMode="auto">
          <a:xfrm>
            <a:off x="852488" y="2455863"/>
            <a:ext cx="674687" cy="204787"/>
          </a:xfrm>
          <a:prstGeom prst="rect">
            <a:avLst/>
          </a:prstGeom>
          <a:noFill/>
          <a:ln w="9525">
            <a:noFill/>
            <a:miter lim="800000"/>
            <a:headEnd/>
            <a:tailEnd/>
          </a:ln>
          <a:effectLst/>
        </p:spPr>
        <p:txBody>
          <a:bodyPr wrap="none" lIns="0" tIns="0" rIns="0" bIns="0">
            <a:spAutoFit/>
          </a:bodyPr>
          <a:lstStyle/>
          <a:p>
            <a:pPr algn="ctr" eaLnBrk="0" hangingPunct="0">
              <a:lnSpc>
                <a:spcPct val="95000"/>
              </a:lnSpc>
              <a:defRPr/>
            </a:pPr>
            <a:r>
              <a:rPr lang="en-US" sz="1400" dirty="0">
                <a:latin typeface="+mn-lt"/>
                <a:cs typeface="Arial" pitchFamily="34" charset="0"/>
              </a:rPr>
              <a:t>Terminal</a:t>
            </a:r>
          </a:p>
        </p:txBody>
      </p:sp>
      <p:pic>
        <p:nvPicPr>
          <p:cNvPr id="85023" name="Picture 372" descr="switch"/>
          <p:cNvPicPr>
            <a:picLocks noChangeAspect="1" noChangeArrowheads="1"/>
          </p:cNvPicPr>
          <p:nvPr/>
        </p:nvPicPr>
        <p:blipFill>
          <a:blip r:embed="rId3">
            <a:grayscl/>
          </a:blip>
          <a:srcRect/>
          <a:stretch>
            <a:fillRect/>
          </a:stretch>
        </p:blipFill>
        <p:spPr bwMode="auto">
          <a:xfrm>
            <a:off x="3581400" y="2928938"/>
            <a:ext cx="503238" cy="184150"/>
          </a:xfrm>
          <a:prstGeom prst="rect">
            <a:avLst/>
          </a:prstGeom>
          <a:noFill/>
          <a:ln w="9525">
            <a:noFill/>
            <a:miter lim="800000"/>
            <a:headEnd/>
            <a:tailEnd/>
          </a:ln>
        </p:spPr>
      </p:pic>
      <p:sp>
        <p:nvSpPr>
          <p:cNvPr id="43" name="Text Box 82"/>
          <p:cNvSpPr txBox="1">
            <a:spLocks noChangeArrowheads="1"/>
          </p:cNvSpPr>
          <p:nvPr/>
        </p:nvSpPr>
        <p:spPr bwMode="auto">
          <a:xfrm>
            <a:off x="5734050" y="2797175"/>
            <a:ext cx="1165225" cy="204788"/>
          </a:xfrm>
          <a:prstGeom prst="rect">
            <a:avLst/>
          </a:prstGeom>
          <a:noFill/>
          <a:ln w="9525">
            <a:noFill/>
            <a:miter lim="800000"/>
            <a:headEnd/>
            <a:tailEnd/>
          </a:ln>
          <a:effectLst/>
        </p:spPr>
        <p:txBody>
          <a:bodyPr wrap="none" lIns="0" tIns="0" rIns="0" bIns="0">
            <a:spAutoFit/>
          </a:bodyPr>
          <a:lstStyle/>
          <a:p>
            <a:pPr algn="ctr" eaLnBrk="0" hangingPunct="0">
              <a:lnSpc>
                <a:spcPct val="95000"/>
              </a:lnSpc>
              <a:defRPr/>
            </a:pPr>
            <a:r>
              <a:rPr lang="en-US" sz="1400" dirty="0">
                <a:latin typeface="+mn-lt"/>
                <a:cs typeface="Arial" pitchFamily="34" charset="0"/>
              </a:rPr>
              <a:t>Access Router</a:t>
            </a:r>
          </a:p>
        </p:txBody>
      </p:sp>
      <p:sp>
        <p:nvSpPr>
          <p:cNvPr id="44" name="Text Box 82"/>
          <p:cNvSpPr txBox="1">
            <a:spLocks noChangeArrowheads="1"/>
          </p:cNvSpPr>
          <p:nvPr/>
        </p:nvSpPr>
        <p:spPr bwMode="auto">
          <a:xfrm>
            <a:off x="7548563" y="2214563"/>
            <a:ext cx="895350" cy="409575"/>
          </a:xfrm>
          <a:prstGeom prst="rect">
            <a:avLst/>
          </a:prstGeom>
          <a:noFill/>
          <a:ln w="9525">
            <a:noFill/>
            <a:miter lim="800000"/>
            <a:headEnd/>
            <a:tailEnd/>
          </a:ln>
          <a:effectLst/>
        </p:spPr>
        <p:txBody>
          <a:bodyPr wrap="none" lIns="0" tIns="0" rIns="0" bIns="0">
            <a:spAutoFit/>
          </a:bodyPr>
          <a:lstStyle/>
          <a:p>
            <a:pPr algn="ctr" eaLnBrk="0" hangingPunct="0">
              <a:lnSpc>
                <a:spcPct val="95000"/>
              </a:lnSpc>
              <a:defRPr/>
            </a:pPr>
            <a:r>
              <a:rPr lang="en-US" sz="1400" dirty="0">
                <a:latin typeface="+mn-lt"/>
                <a:cs typeface="Arial" pitchFamily="34" charset="0"/>
              </a:rPr>
              <a:t>Information</a:t>
            </a:r>
            <a:br>
              <a:rPr lang="en-US" sz="1400" dirty="0">
                <a:latin typeface="+mn-lt"/>
                <a:cs typeface="Arial" pitchFamily="34" charset="0"/>
              </a:rPr>
            </a:br>
            <a:r>
              <a:rPr lang="en-US" sz="1400" dirty="0">
                <a:latin typeface="+mn-lt"/>
                <a:cs typeface="Arial" pitchFamily="34" charset="0"/>
              </a:rPr>
              <a:t>Server</a:t>
            </a:r>
          </a:p>
        </p:txBody>
      </p:sp>
      <p:grpSp>
        <p:nvGrpSpPr>
          <p:cNvPr id="85026" name="Group 176"/>
          <p:cNvGrpSpPr>
            <a:grpSpLocks/>
          </p:cNvGrpSpPr>
          <p:nvPr/>
        </p:nvGrpSpPr>
        <p:grpSpPr bwMode="auto">
          <a:xfrm>
            <a:off x="3446463" y="4973638"/>
            <a:ext cx="744537" cy="590550"/>
            <a:chOff x="2252213" y="5581908"/>
            <a:chExt cx="1086386" cy="590335"/>
          </a:xfrm>
        </p:grpSpPr>
        <p:sp>
          <p:nvSpPr>
            <p:cNvPr id="85093" name="Rectangle 86"/>
            <p:cNvSpPr>
              <a:spLocks noChangeArrowheads="1"/>
            </p:cNvSpPr>
            <p:nvPr/>
          </p:nvSpPr>
          <p:spPr bwMode="auto">
            <a:xfrm>
              <a:off x="2252213" y="5581908"/>
              <a:ext cx="544303" cy="295167"/>
            </a:xfrm>
            <a:prstGeom prst="rect">
              <a:avLst/>
            </a:prstGeom>
            <a:solidFill>
              <a:schemeClr val="bg1"/>
            </a:solidFill>
            <a:ln w="12700" algn="ctr">
              <a:solidFill>
                <a:schemeClr val="tx1"/>
              </a:solidFill>
              <a:round/>
              <a:headEnd type="none" w="sm" len="sm"/>
              <a:tailEnd type="none" w="sm" len="sm"/>
            </a:ln>
          </p:spPr>
          <p:txBody>
            <a:bodyPr lIns="0" tIns="0" rIns="0" bIns="0" anchor="b" anchorCtr="1"/>
            <a:lstStyle/>
            <a:p>
              <a:pPr eaLnBrk="0" hangingPunct="0"/>
              <a:r>
                <a:rPr lang="en-US" sz="1100" b="0">
                  <a:latin typeface="Arial" charset="0"/>
                </a:rPr>
                <a:t>DL</a:t>
              </a:r>
            </a:p>
          </p:txBody>
        </p:sp>
        <p:sp>
          <p:nvSpPr>
            <p:cNvPr id="85094" name="Rectangle 87"/>
            <p:cNvSpPr>
              <a:spLocks noChangeArrowheads="1"/>
            </p:cNvSpPr>
            <p:nvPr/>
          </p:nvSpPr>
          <p:spPr bwMode="auto">
            <a:xfrm>
              <a:off x="2252213" y="5877076"/>
              <a:ext cx="544303" cy="295167"/>
            </a:xfrm>
            <a:prstGeom prst="rect">
              <a:avLst/>
            </a:prstGeom>
            <a:solidFill>
              <a:schemeClr val="bg1"/>
            </a:solidFill>
            <a:ln w="12700" algn="ctr">
              <a:solidFill>
                <a:schemeClr val="tx1"/>
              </a:solidFill>
              <a:round/>
              <a:headEnd type="none" w="sm" len="sm"/>
              <a:tailEnd type="none" w="sm" len="sm"/>
            </a:ln>
          </p:spPr>
          <p:txBody>
            <a:bodyPr lIns="0" tIns="0" rIns="0" bIns="0" anchor="ctr" anchorCtr="1"/>
            <a:lstStyle/>
            <a:p>
              <a:pPr eaLnBrk="0" hangingPunct="0"/>
              <a:r>
                <a:rPr lang="en-US" sz="1100" b="0">
                  <a:latin typeface="Arial" charset="0"/>
                </a:rPr>
                <a:t>Phy</a:t>
              </a:r>
            </a:p>
          </p:txBody>
        </p:sp>
        <p:sp>
          <p:nvSpPr>
            <p:cNvPr id="85095" name="Rectangle 88"/>
            <p:cNvSpPr>
              <a:spLocks noChangeArrowheads="1"/>
            </p:cNvSpPr>
            <p:nvPr/>
          </p:nvSpPr>
          <p:spPr bwMode="auto">
            <a:xfrm>
              <a:off x="2796516" y="5582556"/>
              <a:ext cx="542083" cy="292906"/>
            </a:xfrm>
            <a:prstGeom prst="rect">
              <a:avLst/>
            </a:prstGeom>
            <a:solidFill>
              <a:schemeClr val="bg1"/>
            </a:solidFill>
            <a:ln w="12700" algn="ctr">
              <a:solidFill>
                <a:schemeClr val="tx1"/>
              </a:solidFill>
              <a:round/>
              <a:headEnd type="none" w="sm" len="sm"/>
              <a:tailEnd type="none" w="sm" len="sm"/>
            </a:ln>
          </p:spPr>
          <p:txBody>
            <a:bodyPr lIns="0" tIns="0" rIns="0" bIns="0" anchor="b" anchorCtr="1"/>
            <a:lstStyle/>
            <a:p>
              <a:pPr eaLnBrk="0" hangingPunct="0"/>
              <a:r>
                <a:rPr lang="en-US" sz="1100" b="0">
                  <a:latin typeface="Arial" charset="0"/>
                </a:rPr>
                <a:t>DL</a:t>
              </a:r>
            </a:p>
          </p:txBody>
        </p:sp>
        <p:sp>
          <p:nvSpPr>
            <p:cNvPr id="85096" name="Rectangle 89"/>
            <p:cNvSpPr>
              <a:spLocks noChangeArrowheads="1"/>
            </p:cNvSpPr>
            <p:nvPr/>
          </p:nvSpPr>
          <p:spPr bwMode="auto">
            <a:xfrm>
              <a:off x="2796514" y="5875018"/>
              <a:ext cx="542085" cy="295167"/>
            </a:xfrm>
            <a:prstGeom prst="rect">
              <a:avLst/>
            </a:prstGeom>
            <a:solidFill>
              <a:schemeClr val="bg1"/>
            </a:solidFill>
            <a:ln w="12700" algn="ctr">
              <a:solidFill>
                <a:schemeClr val="tx1"/>
              </a:solidFill>
              <a:round/>
              <a:headEnd type="none" w="sm" len="sm"/>
              <a:tailEnd type="none" w="sm" len="sm"/>
            </a:ln>
          </p:spPr>
          <p:txBody>
            <a:bodyPr lIns="0" tIns="0" rIns="0" bIns="0" anchor="ctr" anchorCtr="1"/>
            <a:lstStyle/>
            <a:p>
              <a:pPr eaLnBrk="0" hangingPunct="0"/>
              <a:r>
                <a:rPr lang="en-US" sz="1100" b="0">
                  <a:latin typeface="Arial" charset="0"/>
                </a:rPr>
                <a:t>Phy</a:t>
              </a:r>
            </a:p>
          </p:txBody>
        </p:sp>
        <p:sp>
          <p:nvSpPr>
            <p:cNvPr id="91" name="Isosceles Triangle 90"/>
            <p:cNvSpPr/>
            <p:nvPr/>
          </p:nvSpPr>
          <p:spPr bwMode="auto">
            <a:xfrm flipV="1">
              <a:off x="2252213" y="5588256"/>
              <a:ext cx="1086386" cy="71411"/>
            </a:xfrm>
            <a:prstGeom prst="triangle">
              <a:avLst>
                <a:gd name="adj" fmla="val 49569"/>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a:lstStyle/>
            <a:p>
              <a:pPr eaLnBrk="0" hangingPunct="0">
                <a:defRPr/>
              </a:pPr>
              <a:endParaRPr lang="en-US" sz="1100" b="0" dirty="0">
                <a:latin typeface="Arial" pitchFamily="34" charset="0"/>
                <a:cs typeface="Arial" pitchFamily="34" charset="0"/>
              </a:endParaRPr>
            </a:p>
          </p:txBody>
        </p:sp>
      </p:grpSp>
      <p:grpSp>
        <p:nvGrpSpPr>
          <p:cNvPr id="85027" name="Group 182"/>
          <p:cNvGrpSpPr>
            <a:grpSpLocks/>
          </p:cNvGrpSpPr>
          <p:nvPr/>
        </p:nvGrpSpPr>
        <p:grpSpPr bwMode="auto">
          <a:xfrm>
            <a:off x="4437063" y="4973638"/>
            <a:ext cx="744537" cy="590550"/>
            <a:chOff x="2252213" y="5581908"/>
            <a:chExt cx="1086386" cy="590335"/>
          </a:xfrm>
        </p:grpSpPr>
        <p:sp>
          <p:nvSpPr>
            <p:cNvPr id="85088" name="Rectangle 81"/>
            <p:cNvSpPr>
              <a:spLocks noChangeArrowheads="1"/>
            </p:cNvSpPr>
            <p:nvPr/>
          </p:nvSpPr>
          <p:spPr bwMode="auto">
            <a:xfrm>
              <a:off x="2252213" y="5581908"/>
              <a:ext cx="544303" cy="295167"/>
            </a:xfrm>
            <a:prstGeom prst="rect">
              <a:avLst/>
            </a:prstGeom>
            <a:solidFill>
              <a:schemeClr val="bg1"/>
            </a:solidFill>
            <a:ln w="12700" algn="ctr">
              <a:solidFill>
                <a:schemeClr val="tx1"/>
              </a:solidFill>
              <a:round/>
              <a:headEnd type="none" w="sm" len="sm"/>
              <a:tailEnd type="none" w="sm" len="sm"/>
            </a:ln>
          </p:spPr>
          <p:txBody>
            <a:bodyPr lIns="0" tIns="0" rIns="0" bIns="0" anchor="b" anchorCtr="1"/>
            <a:lstStyle/>
            <a:p>
              <a:pPr eaLnBrk="0" hangingPunct="0"/>
              <a:r>
                <a:rPr lang="en-US" sz="1100" b="0">
                  <a:latin typeface="Arial" charset="0"/>
                </a:rPr>
                <a:t>DL</a:t>
              </a:r>
            </a:p>
          </p:txBody>
        </p:sp>
        <p:sp>
          <p:nvSpPr>
            <p:cNvPr id="85089" name="Rectangle 82"/>
            <p:cNvSpPr>
              <a:spLocks noChangeArrowheads="1"/>
            </p:cNvSpPr>
            <p:nvPr/>
          </p:nvSpPr>
          <p:spPr bwMode="auto">
            <a:xfrm>
              <a:off x="2252213" y="5877076"/>
              <a:ext cx="544303" cy="295167"/>
            </a:xfrm>
            <a:prstGeom prst="rect">
              <a:avLst/>
            </a:prstGeom>
            <a:solidFill>
              <a:schemeClr val="bg1"/>
            </a:solidFill>
            <a:ln w="12700" algn="ctr">
              <a:solidFill>
                <a:schemeClr val="tx1"/>
              </a:solidFill>
              <a:round/>
              <a:headEnd type="none" w="sm" len="sm"/>
              <a:tailEnd type="none" w="sm" len="sm"/>
            </a:ln>
          </p:spPr>
          <p:txBody>
            <a:bodyPr lIns="0" tIns="0" rIns="0" bIns="0" anchor="ctr" anchorCtr="1"/>
            <a:lstStyle/>
            <a:p>
              <a:pPr eaLnBrk="0" hangingPunct="0"/>
              <a:r>
                <a:rPr lang="en-US" sz="1100" b="0">
                  <a:latin typeface="Arial" charset="0"/>
                </a:rPr>
                <a:t>Phy</a:t>
              </a:r>
            </a:p>
          </p:txBody>
        </p:sp>
        <p:sp>
          <p:nvSpPr>
            <p:cNvPr id="85090" name="Rectangle 83"/>
            <p:cNvSpPr>
              <a:spLocks noChangeArrowheads="1"/>
            </p:cNvSpPr>
            <p:nvPr/>
          </p:nvSpPr>
          <p:spPr bwMode="auto">
            <a:xfrm>
              <a:off x="2796516" y="5583403"/>
              <a:ext cx="542083" cy="292906"/>
            </a:xfrm>
            <a:prstGeom prst="rect">
              <a:avLst/>
            </a:prstGeom>
            <a:solidFill>
              <a:schemeClr val="bg1"/>
            </a:solidFill>
            <a:ln w="12700" algn="ctr">
              <a:solidFill>
                <a:schemeClr val="tx1"/>
              </a:solidFill>
              <a:round/>
              <a:headEnd type="none" w="sm" len="sm"/>
              <a:tailEnd type="none" w="sm" len="sm"/>
            </a:ln>
          </p:spPr>
          <p:txBody>
            <a:bodyPr lIns="0" tIns="0" rIns="0" bIns="0" anchor="b" anchorCtr="1"/>
            <a:lstStyle/>
            <a:p>
              <a:pPr eaLnBrk="0" hangingPunct="0"/>
              <a:r>
                <a:rPr lang="en-US" sz="1100" b="0">
                  <a:latin typeface="Arial" charset="0"/>
                </a:rPr>
                <a:t>DL</a:t>
              </a:r>
            </a:p>
          </p:txBody>
        </p:sp>
        <p:sp>
          <p:nvSpPr>
            <p:cNvPr id="85091" name="Rectangle 84"/>
            <p:cNvSpPr>
              <a:spLocks noChangeArrowheads="1"/>
            </p:cNvSpPr>
            <p:nvPr/>
          </p:nvSpPr>
          <p:spPr bwMode="auto">
            <a:xfrm>
              <a:off x="2796514" y="5875018"/>
              <a:ext cx="542085" cy="295167"/>
            </a:xfrm>
            <a:prstGeom prst="rect">
              <a:avLst/>
            </a:prstGeom>
            <a:solidFill>
              <a:schemeClr val="bg1"/>
            </a:solidFill>
            <a:ln w="12700" algn="ctr">
              <a:solidFill>
                <a:schemeClr val="tx1"/>
              </a:solidFill>
              <a:round/>
              <a:headEnd type="none" w="sm" len="sm"/>
              <a:tailEnd type="none" w="sm" len="sm"/>
            </a:ln>
          </p:spPr>
          <p:txBody>
            <a:bodyPr lIns="0" tIns="0" rIns="0" bIns="0" anchor="ctr" anchorCtr="1"/>
            <a:lstStyle/>
            <a:p>
              <a:pPr eaLnBrk="0" hangingPunct="0"/>
              <a:r>
                <a:rPr lang="en-US" sz="1100" b="0">
                  <a:latin typeface="Arial" charset="0"/>
                </a:rPr>
                <a:t>Phy</a:t>
              </a:r>
            </a:p>
          </p:txBody>
        </p:sp>
        <p:sp>
          <p:nvSpPr>
            <p:cNvPr id="86" name="Isosceles Triangle 85"/>
            <p:cNvSpPr/>
            <p:nvPr/>
          </p:nvSpPr>
          <p:spPr bwMode="auto">
            <a:xfrm flipV="1">
              <a:off x="2252213" y="5588256"/>
              <a:ext cx="1086386" cy="71411"/>
            </a:xfrm>
            <a:prstGeom prst="triangle">
              <a:avLst>
                <a:gd name="adj" fmla="val 49569"/>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a:lstStyle/>
            <a:p>
              <a:pPr eaLnBrk="0" hangingPunct="0">
                <a:defRPr/>
              </a:pPr>
              <a:endParaRPr lang="en-US" sz="1100" b="0" dirty="0">
                <a:latin typeface="Arial" pitchFamily="34" charset="0"/>
                <a:cs typeface="Arial" pitchFamily="34" charset="0"/>
              </a:endParaRPr>
            </a:p>
          </p:txBody>
        </p:sp>
      </p:grpSp>
      <p:sp>
        <p:nvSpPr>
          <p:cNvPr id="50" name="Rectangle 49"/>
          <p:cNvSpPr/>
          <p:nvPr/>
        </p:nvSpPr>
        <p:spPr bwMode="auto">
          <a:xfrm>
            <a:off x="3851275" y="5564188"/>
            <a:ext cx="946150" cy="90487"/>
          </a:xfrm>
          <a:prstGeom prst="rect">
            <a:avLst/>
          </a:prstGeom>
          <a:solidFill>
            <a:schemeClr val="bg1">
              <a:lumMod val="75000"/>
            </a:schemeClr>
          </a:solidFill>
          <a:ln w="12700" cap="flat" cmpd="sng" algn="ctr">
            <a:noFill/>
            <a:prstDash val="solid"/>
            <a:round/>
            <a:headEnd type="none" w="sm" len="sm"/>
            <a:tailEnd type="none" w="sm" len="sm"/>
          </a:ln>
          <a:effectLst/>
        </p:spPr>
        <p:txBody>
          <a:bodyPr anchor="ctr" anchorCtr="1"/>
          <a:lstStyle/>
          <a:p>
            <a:pPr eaLnBrk="0" hangingPunct="0">
              <a:defRPr/>
            </a:pPr>
            <a:r>
              <a:rPr lang="en-US" sz="700" dirty="0">
                <a:latin typeface="+mn-lt"/>
                <a:cs typeface="+mn-cs"/>
              </a:rPr>
              <a:t>Medium</a:t>
            </a:r>
            <a:endParaRPr lang="en-US" sz="700" b="0" dirty="0">
              <a:latin typeface="+mn-lt"/>
              <a:cs typeface="+mn-cs"/>
            </a:endParaRPr>
          </a:p>
        </p:txBody>
      </p:sp>
      <p:pic>
        <p:nvPicPr>
          <p:cNvPr id="85029" name="Picture 372" descr="switch"/>
          <p:cNvPicPr>
            <a:picLocks noChangeAspect="1" noChangeArrowheads="1"/>
          </p:cNvPicPr>
          <p:nvPr/>
        </p:nvPicPr>
        <p:blipFill>
          <a:blip r:embed="rId3">
            <a:grayscl/>
          </a:blip>
          <a:srcRect/>
          <a:stretch>
            <a:fillRect/>
          </a:stretch>
        </p:blipFill>
        <p:spPr bwMode="auto">
          <a:xfrm>
            <a:off x="4481513" y="2978150"/>
            <a:ext cx="503237" cy="196850"/>
          </a:xfrm>
          <a:prstGeom prst="rect">
            <a:avLst/>
          </a:prstGeom>
          <a:noFill/>
          <a:ln w="9525">
            <a:noFill/>
            <a:miter lim="800000"/>
            <a:headEnd/>
            <a:tailEnd/>
          </a:ln>
        </p:spPr>
      </p:pic>
      <p:sp>
        <p:nvSpPr>
          <p:cNvPr id="85030" name="Line 19"/>
          <p:cNvSpPr>
            <a:spLocks noChangeShapeType="1"/>
          </p:cNvSpPr>
          <p:nvPr/>
        </p:nvSpPr>
        <p:spPr bwMode="auto">
          <a:xfrm flipH="1" flipV="1">
            <a:off x="4043363" y="3014663"/>
            <a:ext cx="442912" cy="79375"/>
          </a:xfrm>
          <a:prstGeom prst="line">
            <a:avLst/>
          </a:prstGeom>
          <a:noFill/>
          <a:ln w="12700">
            <a:solidFill>
              <a:schemeClr val="tx1"/>
            </a:solidFill>
            <a:round/>
            <a:headEnd/>
            <a:tailEnd/>
          </a:ln>
        </p:spPr>
        <p:txBody>
          <a:bodyPr lIns="0" tIns="0"/>
          <a:lstStyle/>
          <a:p>
            <a:endParaRPr lang="en-US"/>
          </a:p>
        </p:txBody>
      </p:sp>
      <p:sp>
        <p:nvSpPr>
          <p:cNvPr id="53" name="Text Box 82"/>
          <p:cNvSpPr txBox="1">
            <a:spLocks noChangeArrowheads="1"/>
          </p:cNvSpPr>
          <p:nvPr/>
        </p:nvSpPr>
        <p:spPr bwMode="auto">
          <a:xfrm>
            <a:off x="4167188" y="2759075"/>
            <a:ext cx="798512" cy="207963"/>
          </a:xfrm>
          <a:prstGeom prst="rect">
            <a:avLst/>
          </a:prstGeom>
          <a:noFill/>
          <a:ln w="9525">
            <a:noFill/>
            <a:miter lim="800000"/>
            <a:headEnd/>
            <a:tailEnd/>
          </a:ln>
          <a:effectLst/>
        </p:spPr>
        <p:txBody>
          <a:bodyPr wrap="none" lIns="0" tIns="0" rIns="0" bIns="0">
            <a:spAutoFit/>
          </a:bodyPr>
          <a:lstStyle/>
          <a:p>
            <a:pPr algn="ctr" eaLnBrk="0" hangingPunct="0">
              <a:lnSpc>
                <a:spcPct val="95000"/>
              </a:lnSpc>
              <a:defRPr/>
            </a:pPr>
            <a:r>
              <a:rPr lang="hr-HR" sz="1400" dirty="0">
                <a:latin typeface="+mn-lt"/>
                <a:cs typeface="Arial" pitchFamily="34" charset="0"/>
              </a:rPr>
              <a:t>Backhaul </a:t>
            </a:r>
            <a:endParaRPr lang="en-US" sz="1400" dirty="0">
              <a:latin typeface="+mn-lt"/>
              <a:cs typeface="Arial" pitchFamily="34" charset="0"/>
            </a:endParaRPr>
          </a:p>
        </p:txBody>
      </p:sp>
      <p:sp>
        <p:nvSpPr>
          <p:cNvPr id="54" name="Text Box 82"/>
          <p:cNvSpPr txBox="1">
            <a:spLocks noChangeArrowheads="1"/>
          </p:cNvSpPr>
          <p:nvPr/>
        </p:nvSpPr>
        <p:spPr bwMode="auto">
          <a:xfrm>
            <a:off x="4054475" y="5715000"/>
            <a:ext cx="593725" cy="153988"/>
          </a:xfrm>
          <a:prstGeom prst="rect">
            <a:avLst/>
          </a:prstGeom>
          <a:noFill/>
          <a:ln w="9525">
            <a:noFill/>
            <a:miter lim="800000"/>
            <a:headEnd/>
            <a:tailEnd/>
          </a:ln>
          <a:effectLst/>
        </p:spPr>
        <p:txBody>
          <a:bodyPr wrap="none" lIns="0" tIns="0" rIns="0" bIns="0">
            <a:spAutoFit/>
          </a:bodyPr>
          <a:lstStyle/>
          <a:p>
            <a:pPr algn="ctr" eaLnBrk="0" hangingPunct="0">
              <a:lnSpc>
                <a:spcPct val="95000"/>
              </a:lnSpc>
              <a:defRPr/>
            </a:pPr>
            <a:r>
              <a:rPr lang="hr-HR" sz="1050" i="1" dirty="0">
                <a:latin typeface="Arial" pitchFamily="34" charset="0"/>
                <a:cs typeface="Arial" pitchFamily="34" charset="0"/>
              </a:rPr>
              <a:t>Backhaul </a:t>
            </a:r>
            <a:endParaRPr lang="en-US" sz="1050" i="1" dirty="0">
              <a:latin typeface="Arial" pitchFamily="34" charset="0"/>
              <a:cs typeface="Arial" pitchFamily="34" charset="0"/>
            </a:endParaRPr>
          </a:p>
        </p:txBody>
      </p:sp>
      <p:sp>
        <p:nvSpPr>
          <p:cNvPr id="55" name="TextBox 54"/>
          <p:cNvSpPr txBox="1"/>
          <p:nvPr/>
        </p:nvSpPr>
        <p:spPr>
          <a:xfrm>
            <a:off x="457200" y="1524000"/>
            <a:ext cx="6167438" cy="523875"/>
          </a:xfrm>
          <a:prstGeom prst="rect">
            <a:avLst/>
          </a:prstGeom>
          <a:noFill/>
        </p:spPr>
        <p:txBody>
          <a:bodyPr wrap="none">
            <a:spAutoFit/>
          </a:bodyPr>
          <a:lstStyle/>
          <a:p>
            <a:pPr eaLnBrk="0" hangingPunct="0">
              <a:defRPr/>
            </a:pPr>
            <a:r>
              <a:rPr lang="en-US" sz="2800" dirty="0">
                <a:latin typeface="+mn-lt"/>
                <a:cs typeface="+mn-cs"/>
              </a:rPr>
              <a:t>The physical view of an access network</a:t>
            </a:r>
          </a:p>
        </p:txBody>
      </p:sp>
      <p:sp>
        <p:nvSpPr>
          <p:cNvPr id="56" name="Text Box 82"/>
          <p:cNvSpPr txBox="1">
            <a:spLocks noChangeArrowheads="1"/>
          </p:cNvSpPr>
          <p:nvPr/>
        </p:nvSpPr>
        <p:spPr bwMode="auto">
          <a:xfrm>
            <a:off x="5764213" y="2125663"/>
            <a:ext cx="985837" cy="344487"/>
          </a:xfrm>
          <a:prstGeom prst="rect">
            <a:avLst/>
          </a:prstGeom>
          <a:noFill/>
          <a:ln w="9525">
            <a:noFill/>
            <a:miter lim="800000"/>
            <a:headEnd/>
            <a:tailEnd/>
          </a:ln>
          <a:effectLst/>
        </p:spPr>
        <p:txBody>
          <a:bodyPr wrap="none" lIns="0" tIns="0" rIns="0" bIns="0">
            <a:spAutoFit/>
          </a:bodyPr>
          <a:lstStyle/>
          <a:p>
            <a:pPr eaLnBrk="0" hangingPunct="0">
              <a:lnSpc>
                <a:spcPct val="80000"/>
              </a:lnSpc>
              <a:defRPr/>
            </a:pPr>
            <a:r>
              <a:rPr lang="en-US" sz="1400" dirty="0">
                <a:latin typeface="+mn-lt"/>
                <a:cs typeface="Arial" pitchFamily="34" charset="0"/>
              </a:rPr>
              <a:t>Subscription</a:t>
            </a:r>
            <a:br>
              <a:rPr lang="en-US" sz="1400" dirty="0">
                <a:latin typeface="+mn-lt"/>
                <a:cs typeface="Arial" pitchFamily="34" charset="0"/>
              </a:rPr>
            </a:br>
            <a:r>
              <a:rPr lang="en-US" sz="1400" dirty="0">
                <a:latin typeface="+mn-lt"/>
                <a:cs typeface="Arial" pitchFamily="34" charset="0"/>
              </a:rPr>
              <a:t>Service</a:t>
            </a:r>
          </a:p>
        </p:txBody>
      </p:sp>
      <p:sp>
        <p:nvSpPr>
          <p:cNvPr id="68" name="TextBox 67"/>
          <p:cNvSpPr txBox="1"/>
          <p:nvPr/>
        </p:nvSpPr>
        <p:spPr>
          <a:xfrm>
            <a:off x="457200" y="3514725"/>
            <a:ext cx="7532688" cy="523875"/>
          </a:xfrm>
          <a:prstGeom prst="rect">
            <a:avLst/>
          </a:prstGeom>
          <a:noFill/>
        </p:spPr>
        <p:txBody>
          <a:bodyPr wrap="none">
            <a:spAutoFit/>
          </a:bodyPr>
          <a:lstStyle/>
          <a:p>
            <a:pPr eaLnBrk="0" hangingPunct="0">
              <a:defRPr/>
            </a:pPr>
            <a:r>
              <a:rPr lang="en-US" sz="2800" dirty="0">
                <a:latin typeface="+mn-lt"/>
                <a:cs typeface="+mn-cs"/>
              </a:rPr>
              <a:t>Protocol layer architecture of an access network</a:t>
            </a:r>
          </a:p>
        </p:txBody>
      </p:sp>
      <p:sp>
        <p:nvSpPr>
          <p:cNvPr id="85036" name="Rounded Rectangle 68"/>
          <p:cNvSpPr>
            <a:spLocks noChangeArrowheads="1"/>
          </p:cNvSpPr>
          <p:nvPr/>
        </p:nvSpPr>
        <p:spPr bwMode="auto">
          <a:xfrm>
            <a:off x="2312988" y="4968875"/>
            <a:ext cx="887412" cy="741363"/>
          </a:xfrm>
          <a:prstGeom prst="roundRect">
            <a:avLst>
              <a:gd name="adj" fmla="val 10398"/>
            </a:avLst>
          </a:prstGeom>
          <a:noFill/>
          <a:ln w="12700" algn="ctr">
            <a:solidFill>
              <a:schemeClr val="tx1"/>
            </a:solidFill>
            <a:prstDash val="lgDashDotDot"/>
            <a:round/>
            <a:headEnd type="none" w="sm" len="sm"/>
            <a:tailEnd type="none" w="sm" len="sm"/>
          </a:ln>
        </p:spPr>
        <p:txBody>
          <a:bodyPr/>
          <a:lstStyle/>
          <a:p>
            <a:pPr eaLnBrk="0" hangingPunct="0"/>
            <a:endParaRPr lang="en-US" sz="1200" b="0"/>
          </a:p>
        </p:txBody>
      </p:sp>
      <p:sp>
        <p:nvSpPr>
          <p:cNvPr id="70" name="Text Box 82"/>
          <p:cNvSpPr txBox="1">
            <a:spLocks noChangeArrowheads="1"/>
          </p:cNvSpPr>
          <p:nvPr/>
        </p:nvSpPr>
        <p:spPr bwMode="auto">
          <a:xfrm>
            <a:off x="2409825" y="5735638"/>
            <a:ext cx="717550" cy="258762"/>
          </a:xfrm>
          <a:prstGeom prst="rect">
            <a:avLst/>
          </a:prstGeom>
          <a:noFill/>
          <a:ln w="9525">
            <a:noFill/>
            <a:miter lim="800000"/>
            <a:headEnd/>
            <a:tailEnd/>
          </a:ln>
          <a:effectLst/>
        </p:spPr>
        <p:txBody>
          <a:bodyPr wrap="none" lIns="0" tIns="0" rIns="0" bIns="0">
            <a:spAutoFit/>
          </a:bodyPr>
          <a:lstStyle/>
          <a:p>
            <a:pPr algn="ctr" eaLnBrk="0" hangingPunct="0">
              <a:lnSpc>
                <a:spcPct val="80000"/>
              </a:lnSpc>
              <a:defRPr/>
            </a:pPr>
            <a:r>
              <a:rPr lang="de-DE" sz="1050" i="1" dirty="0" err="1">
                <a:latin typeface="Arial" pitchFamily="34" charset="0"/>
                <a:cs typeface="Arial" pitchFamily="34" charset="0"/>
              </a:rPr>
              <a:t>Node</a:t>
            </a:r>
            <a:r>
              <a:rPr lang="de-DE" sz="1050" i="1" dirty="0">
                <a:latin typeface="Arial" pitchFamily="34" charset="0"/>
                <a:cs typeface="Arial" pitchFamily="34" charset="0"/>
              </a:rPr>
              <a:t> </a:t>
            </a:r>
            <a:r>
              <a:rPr lang="de-DE" sz="1050" i="1" dirty="0" err="1">
                <a:latin typeface="Arial" pitchFamily="34" charset="0"/>
                <a:cs typeface="Arial" pitchFamily="34" charset="0"/>
              </a:rPr>
              <a:t>of</a:t>
            </a:r>
            <a:r>
              <a:rPr lang="de-DE" sz="1050" i="1" dirty="0">
                <a:latin typeface="Arial" pitchFamily="34" charset="0"/>
                <a:cs typeface="Arial" pitchFamily="34" charset="0"/>
              </a:rPr>
              <a:t/>
            </a:r>
            <a:br>
              <a:rPr lang="de-DE" sz="1050" i="1" dirty="0">
                <a:latin typeface="Arial" pitchFamily="34" charset="0"/>
                <a:cs typeface="Arial" pitchFamily="34" charset="0"/>
              </a:rPr>
            </a:br>
            <a:r>
              <a:rPr lang="de-DE" sz="1050" i="1" dirty="0" err="1">
                <a:latin typeface="Arial" pitchFamily="34" charset="0"/>
                <a:cs typeface="Arial" pitchFamily="34" charset="0"/>
              </a:rPr>
              <a:t>Attachment</a:t>
            </a:r>
            <a:r>
              <a:rPr lang="hr-HR" sz="1050" i="1" dirty="0">
                <a:latin typeface="Arial" pitchFamily="34" charset="0"/>
                <a:cs typeface="Arial" pitchFamily="34" charset="0"/>
              </a:rPr>
              <a:t> </a:t>
            </a:r>
            <a:endParaRPr lang="en-US" sz="1050" i="1" dirty="0">
              <a:latin typeface="Arial" pitchFamily="34" charset="0"/>
              <a:cs typeface="Arial" pitchFamily="34" charset="0"/>
            </a:endParaRPr>
          </a:p>
        </p:txBody>
      </p:sp>
      <p:sp>
        <p:nvSpPr>
          <p:cNvPr id="85038" name="Rounded Rectangle 70"/>
          <p:cNvSpPr>
            <a:spLocks noChangeArrowheads="1"/>
          </p:cNvSpPr>
          <p:nvPr/>
        </p:nvSpPr>
        <p:spPr bwMode="auto">
          <a:xfrm>
            <a:off x="838200" y="4973638"/>
            <a:ext cx="762000" cy="741362"/>
          </a:xfrm>
          <a:prstGeom prst="roundRect">
            <a:avLst>
              <a:gd name="adj" fmla="val 10398"/>
            </a:avLst>
          </a:prstGeom>
          <a:noFill/>
          <a:ln w="12700" algn="ctr">
            <a:solidFill>
              <a:schemeClr val="tx1"/>
            </a:solidFill>
            <a:prstDash val="lgDashDotDot"/>
            <a:round/>
            <a:headEnd type="none" w="sm" len="sm"/>
            <a:tailEnd type="none" w="sm" len="sm"/>
          </a:ln>
        </p:spPr>
        <p:txBody>
          <a:bodyPr/>
          <a:lstStyle/>
          <a:p>
            <a:pPr eaLnBrk="0" hangingPunct="0"/>
            <a:endParaRPr lang="en-US" sz="1200" b="0"/>
          </a:p>
        </p:txBody>
      </p:sp>
      <p:sp>
        <p:nvSpPr>
          <p:cNvPr id="72" name="Text Box 82"/>
          <p:cNvSpPr txBox="1">
            <a:spLocks noChangeArrowheads="1"/>
          </p:cNvSpPr>
          <p:nvPr/>
        </p:nvSpPr>
        <p:spPr bwMode="auto">
          <a:xfrm>
            <a:off x="914400" y="5735638"/>
            <a:ext cx="561975" cy="258762"/>
          </a:xfrm>
          <a:prstGeom prst="rect">
            <a:avLst/>
          </a:prstGeom>
          <a:noFill/>
          <a:ln w="9525">
            <a:noFill/>
            <a:miter lim="800000"/>
            <a:headEnd/>
            <a:tailEnd/>
          </a:ln>
          <a:effectLst/>
        </p:spPr>
        <p:txBody>
          <a:bodyPr wrap="none" lIns="0" tIns="0" rIns="0" bIns="0">
            <a:spAutoFit/>
          </a:bodyPr>
          <a:lstStyle/>
          <a:p>
            <a:pPr algn="ctr" eaLnBrk="0" hangingPunct="0">
              <a:lnSpc>
                <a:spcPct val="80000"/>
              </a:lnSpc>
              <a:defRPr/>
            </a:pPr>
            <a:r>
              <a:rPr lang="de-DE" sz="1050" i="1" dirty="0">
                <a:latin typeface="Arial" pitchFamily="34" charset="0"/>
                <a:cs typeface="Arial" pitchFamily="34" charset="0"/>
              </a:rPr>
              <a:t>Terminal</a:t>
            </a:r>
            <a:br>
              <a:rPr lang="de-DE" sz="1050" i="1" dirty="0">
                <a:latin typeface="Arial" pitchFamily="34" charset="0"/>
                <a:cs typeface="Arial" pitchFamily="34" charset="0"/>
              </a:rPr>
            </a:br>
            <a:r>
              <a:rPr lang="de-DE" sz="1050" i="1" dirty="0">
                <a:latin typeface="Arial" pitchFamily="34" charset="0"/>
                <a:cs typeface="Arial" pitchFamily="34" charset="0"/>
              </a:rPr>
              <a:t>Interface</a:t>
            </a:r>
            <a:r>
              <a:rPr lang="hr-HR" sz="1050" i="1" dirty="0">
                <a:latin typeface="Arial" pitchFamily="34" charset="0"/>
                <a:cs typeface="Arial" pitchFamily="34" charset="0"/>
              </a:rPr>
              <a:t> </a:t>
            </a:r>
            <a:endParaRPr lang="en-US" sz="1050" i="1" dirty="0">
              <a:latin typeface="Arial" pitchFamily="34" charset="0"/>
              <a:cs typeface="Arial" pitchFamily="34" charset="0"/>
            </a:endParaRPr>
          </a:p>
        </p:txBody>
      </p:sp>
      <p:sp>
        <p:nvSpPr>
          <p:cNvPr id="73" name="Text Box 82"/>
          <p:cNvSpPr txBox="1">
            <a:spLocks noChangeArrowheads="1"/>
          </p:cNvSpPr>
          <p:nvPr/>
        </p:nvSpPr>
        <p:spPr bwMode="auto">
          <a:xfrm>
            <a:off x="5461000" y="5735638"/>
            <a:ext cx="876300" cy="258762"/>
          </a:xfrm>
          <a:prstGeom prst="rect">
            <a:avLst/>
          </a:prstGeom>
          <a:noFill/>
          <a:ln w="9525">
            <a:noFill/>
            <a:miter lim="800000"/>
            <a:headEnd/>
            <a:tailEnd/>
          </a:ln>
          <a:effectLst/>
        </p:spPr>
        <p:txBody>
          <a:bodyPr wrap="none" lIns="0" tIns="0" rIns="0" bIns="0">
            <a:spAutoFit/>
          </a:bodyPr>
          <a:lstStyle/>
          <a:p>
            <a:pPr algn="r" eaLnBrk="0" hangingPunct="0">
              <a:lnSpc>
                <a:spcPct val="80000"/>
              </a:lnSpc>
              <a:defRPr/>
            </a:pPr>
            <a:r>
              <a:rPr lang="de-DE" sz="1050" i="1" dirty="0">
                <a:latin typeface="Arial" pitchFamily="34" charset="0"/>
                <a:cs typeface="Arial" pitchFamily="34" charset="0"/>
              </a:rPr>
              <a:t>Access Router</a:t>
            </a:r>
            <a:br>
              <a:rPr lang="de-DE" sz="1050" i="1" dirty="0">
                <a:latin typeface="Arial" pitchFamily="34" charset="0"/>
                <a:cs typeface="Arial" pitchFamily="34" charset="0"/>
              </a:rPr>
            </a:br>
            <a:r>
              <a:rPr lang="de-DE" sz="1050" i="1" dirty="0">
                <a:latin typeface="Arial" pitchFamily="34" charset="0"/>
                <a:cs typeface="Arial" pitchFamily="34" charset="0"/>
              </a:rPr>
              <a:t>Interface</a:t>
            </a:r>
            <a:r>
              <a:rPr lang="hr-HR" sz="1050" i="1" dirty="0">
                <a:latin typeface="Arial" pitchFamily="34" charset="0"/>
                <a:cs typeface="Arial" pitchFamily="34" charset="0"/>
              </a:rPr>
              <a:t> </a:t>
            </a:r>
            <a:endParaRPr lang="en-US" sz="1050" i="1" dirty="0">
              <a:latin typeface="Arial" pitchFamily="34" charset="0"/>
              <a:cs typeface="Arial" pitchFamily="34" charset="0"/>
            </a:endParaRPr>
          </a:p>
        </p:txBody>
      </p:sp>
      <p:sp>
        <p:nvSpPr>
          <p:cNvPr id="85041" name="Rounded Rectangle 73"/>
          <p:cNvSpPr>
            <a:spLocks noChangeArrowheads="1"/>
          </p:cNvSpPr>
          <p:nvPr/>
        </p:nvSpPr>
        <p:spPr bwMode="auto">
          <a:xfrm>
            <a:off x="5784850" y="4986338"/>
            <a:ext cx="609600" cy="728662"/>
          </a:xfrm>
          <a:prstGeom prst="roundRect">
            <a:avLst>
              <a:gd name="adj" fmla="val 10398"/>
            </a:avLst>
          </a:prstGeom>
          <a:noFill/>
          <a:ln w="12700" algn="ctr">
            <a:solidFill>
              <a:schemeClr val="tx1"/>
            </a:solidFill>
            <a:prstDash val="lgDashDotDot"/>
            <a:round/>
            <a:headEnd type="none" w="sm" len="sm"/>
            <a:tailEnd type="none" w="sm" len="sm"/>
          </a:ln>
        </p:spPr>
        <p:txBody>
          <a:bodyPr/>
          <a:lstStyle/>
          <a:p>
            <a:pPr eaLnBrk="0" hangingPunct="0"/>
            <a:endParaRPr lang="en-US" sz="1200" b="0"/>
          </a:p>
        </p:txBody>
      </p:sp>
      <p:sp>
        <p:nvSpPr>
          <p:cNvPr id="75" name="Text Box 82"/>
          <p:cNvSpPr txBox="1">
            <a:spLocks noChangeArrowheads="1"/>
          </p:cNvSpPr>
          <p:nvPr/>
        </p:nvSpPr>
        <p:spPr bwMode="auto">
          <a:xfrm>
            <a:off x="3581400" y="5916613"/>
            <a:ext cx="1660525" cy="204787"/>
          </a:xfrm>
          <a:prstGeom prst="rect">
            <a:avLst/>
          </a:prstGeom>
          <a:noFill/>
          <a:ln w="9525">
            <a:noFill/>
            <a:miter lim="800000"/>
            <a:headEnd/>
            <a:tailEnd/>
          </a:ln>
          <a:effectLst/>
        </p:spPr>
        <p:txBody>
          <a:bodyPr wrap="none" lIns="0" tIns="0" rIns="0" bIns="0">
            <a:spAutoFit/>
          </a:bodyPr>
          <a:lstStyle/>
          <a:p>
            <a:pPr algn="ctr" eaLnBrk="0" hangingPunct="0">
              <a:lnSpc>
                <a:spcPct val="95000"/>
              </a:lnSpc>
              <a:defRPr/>
            </a:pPr>
            <a:r>
              <a:rPr lang="de-DE" sz="1400" i="1" dirty="0" err="1">
                <a:solidFill>
                  <a:schemeClr val="accent1">
                    <a:lumMod val="50000"/>
                  </a:schemeClr>
                </a:solidFill>
                <a:latin typeface="Arial" pitchFamily="34" charset="0"/>
                <a:cs typeface="Arial" pitchFamily="34" charset="0"/>
              </a:rPr>
              <a:t>Scope</a:t>
            </a:r>
            <a:r>
              <a:rPr lang="de-DE" sz="1400" i="1" dirty="0">
                <a:solidFill>
                  <a:schemeClr val="accent1">
                    <a:lumMod val="50000"/>
                  </a:schemeClr>
                </a:solidFill>
                <a:latin typeface="Arial" pitchFamily="34" charset="0"/>
                <a:cs typeface="Arial" pitchFamily="34" charset="0"/>
              </a:rPr>
              <a:t> </a:t>
            </a:r>
            <a:r>
              <a:rPr lang="de-DE" sz="1400" i="1" dirty="0" err="1">
                <a:solidFill>
                  <a:schemeClr val="accent1">
                    <a:lumMod val="50000"/>
                  </a:schemeClr>
                </a:solidFill>
                <a:latin typeface="Arial" pitchFamily="34" charset="0"/>
                <a:cs typeface="Arial" pitchFamily="34" charset="0"/>
              </a:rPr>
              <a:t>of</a:t>
            </a:r>
            <a:r>
              <a:rPr lang="de-DE" sz="1400" i="1" dirty="0">
                <a:solidFill>
                  <a:schemeClr val="accent1">
                    <a:lumMod val="50000"/>
                  </a:schemeClr>
                </a:solidFill>
                <a:latin typeface="Arial" pitchFamily="34" charset="0"/>
                <a:cs typeface="Arial" pitchFamily="34" charset="0"/>
              </a:rPr>
              <a:t> P802.1CF</a:t>
            </a:r>
            <a:r>
              <a:rPr lang="hr-HR" sz="1400" i="1" dirty="0">
                <a:solidFill>
                  <a:schemeClr val="accent1">
                    <a:lumMod val="50000"/>
                  </a:schemeClr>
                </a:solidFill>
                <a:latin typeface="Arial" pitchFamily="34" charset="0"/>
                <a:cs typeface="Arial" pitchFamily="34" charset="0"/>
              </a:rPr>
              <a:t> </a:t>
            </a:r>
            <a:endParaRPr lang="en-US" sz="1400" i="1" dirty="0">
              <a:solidFill>
                <a:schemeClr val="accent1">
                  <a:lumMod val="50000"/>
                </a:schemeClr>
              </a:solidFill>
              <a:latin typeface="Arial" pitchFamily="34" charset="0"/>
              <a:cs typeface="Arial" pitchFamily="34" charset="0"/>
            </a:endParaRPr>
          </a:p>
        </p:txBody>
      </p:sp>
      <p:pic>
        <p:nvPicPr>
          <p:cNvPr id="85043" name="Picture 2" descr="D:\Data\WFA\_WBA\SDN+NFV\Wireless_Access_Point_Computer_Clipart_Pictures.png"/>
          <p:cNvPicPr>
            <a:picLocks noChangeAspect="1" noChangeArrowheads="1"/>
          </p:cNvPicPr>
          <p:nvPr/>
        </p:nvPicPr>
        <p:blipFill>
          <a:blip r:embed="rId4">
            <a:clrChange>
              <a:clrFrom>
                <a:srgbClr val="FFFFFF"/>
              </a:clrFrom>
              <a:clrTo>
                <a:srgbClr val="FFFFFF">
                  <a:alpha val="0"/>
                </a:srgbClr>
              </a:clrTo>
            </a:clrChange>
            <a:grayscl/>
            <a:biLevel thresh="50000"/>
          </a:blip>
          <a:srcRect/>
          <a:stretch>
            <a:fillRect/>
          </a:stretch>
        </p:blipFill>
        <p:spPr bwMode="auto">
          <a:xfrm>
            <a:off x="2646363" y="2471738"/>
            <a:ext cx="228600" cy="246062"/>
          </a:xfrm>
          <a:prstGeom prst="rect">
            <a:avLst/>
          </a:prstGeom>
          <a:noFill/>
          <a:ln w="9525">
            <a:noFill/>
            <a:miter lim="800000"/>
            <a:headEnd/>
            <a:tailEnd/>
          </a:ln>
        </p:spPr>
      </p:pic>
      <p:pic>
        <p:nvPicPr>
          <p:cNvPr id="85044" name="Picture 2" descr="D:\Data\WFA\_WBA\SDN+NFV\Wireless_Access_Point_Computer_Clipart_Pictures.png"/>
          <p:cNvPicPr>
            <a:picLocks noChangeAspect="1" noChangeArrowheads="1"/>
          </p:cNvPicPr>
          <p:nvPr/>
        </p:nvPicPr>
        <p:blipFill>
          <a:blip r:embed="rId5">
            <a:clrChange>
              <a:clrFrom>
                <a:srgbClr val="FFFFFF"/>
              </a:clrFrom>
              <a:clrTo>
                <a:srgbClr val="FFFFFF">
                  <a:alpha val="0"/>
                </a:srgbClr>
              </a:clrTo>
            </a:clrChange>
            <a:grayscl/>
            <a:biLevel thresh="50000"/>
          </a:blip>
          <a:srcRect/>
          <a:stretch>
            <a:fillRect/>
          </a:stretch>
        </p:blipFill>
        <p:spPr bwMode="auto">
          <a:xfrm>
            <a:off x="2482850" y="2749550"/>
            <a:ext cx="425450" cy="457200"/>
          </a:xfrm>
          <a:prstGeom prst="rect">
            <a:avLst/>
          </a:prstGeom>
          <a:noFill/>
          <a:ln w="9525">
            <a:noFill/>
            <a:miter lim="800000"/>
            <a:headEnd/>
            <a:tailEnd/>
          </a:ln>
        </p:spPr>
      </p:pic>
      <p:grpSp>
        <p:nvGrpSpPr>
          <p:cNvPr id="85045" name="Group 224"/>
          <p:cNvGrpSpPr>
            <a:grpSpLocks/>
          </p:cNvGrpSpPr>
          <p:nvPr/>
        </p:nvGrpSpPr>
        <p:grpSpPr bwMode="auto">
          <a:xfrm>
            <a:off x="6535738" y="2319338"/>
            <a:ext cx="228600" cy="306387"/>
            <a:chOff x="7391400" y="2743200"/>
            <a:chExt cx="1031875" cy="1144587"/>
          </a:xfrm>
        </p:grpSpPr>
        <p:sp>
          <p:nvSpPr>
            <p:cNvPr id="226" name="Freeform 110"/>
            <p:cNvSpPr>
              <a:spLocks/>
            </p:cNvSpPr>
            <p:nvPr/>
          </p:nvSpPr>
          <p:spPr bwMode="auto">
            <a:xfrm flipH="1">
              <a:off x="8265627" y="2743200"/>
              <a:ext cx="157648" cy="1144587"/>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chemeClr val="tx1">
                <a:lumMod val="75000"/>
                <a:lumOff val="25000"/>
              </a:schemeClr>
            </a:solidFill>
            <a:ln w="1588" cap="flat" cmpd="sng">
              <a:noFill/>
              <a:prstDash val="solid"/>
              <a:round/>
              <a:headEnd type="none" w="med" len="med"/>
              <a:tailEnd type="none" w="med" len="med"/>
            </a:ln>
            <a:effectLst/>
          </p:spPr>
          <p:txBody>
            <a:bodyPr/>
            <a:lstStyle/>
            <a:p>
              <a:pPr eaLnBrk="0" hangingPunct="0">
                <a:defRPr/>
              </a:pPr>
              <a:endParaRPr lang="en-US" dirty="0">
                <a:cs typeface="+mn-cs"/>
              </a:endParaRPr>
            </a:p>
          </p:txBody>
        </p:sp>
        <p:sp>
          <p:nvSpPr>
            <p:cNvPr id="227" name="Rectangle 111"/>
            <p:cNvSpPr>
              <a:spLocks noChangeArrowheads="1"/>
            </p:cNvSpPr>
            <p:nvPr/>
          </p:nvSpPr>
          <p:spPr bwMode="auto">
            <a:xfrm flipH="1">
              <a:off x="7412895" y="2832156"/>
              <a:ext cx="867064" cy="1055631"/>
            </a:xfrm>
            <a:prstGeom prst="rect">
              <a:avLst/>
            </a:prstGeom>
            <a:solidFill>
              <a:schemeClr val="tx1">
                <a:lumMod val="65000"/>
                <a:lumOff val="35000"/>
              </a:schemeClr>
            </a:solidFill>
            <a:ln w="1588">
              <a:noFill/>
              <a:miter lim="800000"/>
              <a:headEnd/>
              <a:tailEnd/>
            </a:ln>
            <a:effectLst/>
          </p:spPr>
          <p:txBody>
            <a:bodyPr/>
            <a:lstStyle/>
            <a:p>
              <a:pPr eaLnBrk="0" hangingPunct="0">
                <a:defRPr/>
              </a:pPr>
              <a:endParaRPr lang="en-US" dirty="0">
                <a:cs typeface="+mn-cs"/>
              </a:endParaRPr>
            </a:p>
          </p:txBody>
        </p:sp>
        <p:sp>
          <p:nvSpPr>
            <p:cNvPr id="85079" name="Oval 112"/>
            <p:cNvSpPr>
              <a:spLocks noChangeArrowheads="1"/>
            </p:cNvSpPr>
            <p:nvPr/>
          </p:nvSpPr>
          <p:spPr bwMode="auto">
            <a:xfrm flipH="1">
              <a:off x="7925945" y="2969359"/>
              <a:ext cx="125178" cy="99289"/>
            </a:xfrm>
            <a:prstGeom prst="ellipse">
              <a:avLst/>
            </a:prstGeom>
            <a:solidFill>
              <a:srgbClr val="FFC9C9"/>
            </a:solidFill>
            <a:ln w="12700">
              <a:noFill/>
              <a:round/>
              <a:headEnd/>
              <a:tailEnd/>
            </a:ln>
          </p:spPr>
          <p:txBody>
            <a:bodyPr wrap="none" anchor="ctr"/>
            <a:lstStyle/>
            <a:p>
              <a:pPr eaLnBrk="0" hangingPunct="0"/>
              <a:endParaRPr lang="en-US"/>
            </a:p>
          </p:txBody>
        </p:sp>
        <p:grpSp>
          <p:nvGrpSpPr>
            <p:cNvPr id="85080" name="Group 113"/>
            <p:cNvGrpSpPr>
              <a:grpSpLocks/>
            </p:cNvGrpSpPr>
            <p:nvPr/>
          </p:nvGrpSpPr>
          <p:grpSpPr bwMode="auto">
            <a:xfrm flipH="1">
              <a:off x="7540261" y="3272744"/>
              <a:ext cx="514246" cy="300626"/>
              <a:chOff x="3216" y="2784"/>
              <a:chExt cx="192" cy="144"/>
            </a:xfrm>
          </p:grpSpPr>
          <p:sp>
            <p:nvSpPr>
              <p:cNvPr id="85084" name="Line 114"/>
              <p:cNvSpPr>
                <a:spLocks noChangeShapeType="1"/>
              </p:cNvSpPr>
              <p:nvPr/>
            </p:nvSpPr>
            <p:spPr bwMode="auto">
              <a:xfrm>
                <a:off x="3216" y="2784"/>
                <a:ext cx="192" cy="0"/>
              </a:xfrm>
              <a:prstGeom prst="line">
                <a:avLst/>
              </a:prstGeom>
              <a:noFill/>
              <a:ln w="12700">
                <a:solidFill>
                  <a:srgbClr val="CCECFF"/>
                </a:solidFill>
                <a:round/>
                <a:headEnd/>
                <a:tailEnd/>
              </a:ln>
            </p:spPr>
            <p:txBody>
              <a:bodyPr wrap="none" anchor="ctr"/>
              <a:lstStyle/>
              <a:p>
                <a:endParaRPr lang="en-US"/>
              </a:p>
            </p:txBody>
          </p:sp>
          <p:sp>
            <p:nvSpPr>
              <p:cNvPr id="85085" name="Line 115"/>
              <p:cNvSpPr>
                <a:spLocks noChangeShapeType="1"/>
              </p:cNvSpPr>
              <p:nvPr/>
            </p:nvSpPr>
            <p:spPr bwMode="auto">
              <a:xfrm>
                <a:off x="3216" y="2832"/>
                <a:ext cx="192" cy="0"/>
              </a:xfrm>
              <a:prstGeom prst="line">
                <a:avLst/>
              </a:prstGeom>
              <a:noFill/>
              <a:ln w="12700">
                <a:solidFill>
                  <a:srgbClr val="CCECFF"/>
                </a:solidFill>
                <a:round/>
                <a:headEnd/>
                <a:tailEnd/>
              </a:ln>
            </p:spPr>
            <p:txBody>
              <a:bodyPr wrap="none" anchor="ctr"/>
              <a:lstStyle/>
              <a:p>
                <a:endParaRPr lang="en-US"/>
              </a:p>
            </p:txBody>
          </p:sp>
          <p:sp>
            <p:nvSpPr>
              <p:cNvPr id="85086" name="Line 116"/>
              <p:cNvSpPr>
                <a:spLocks noChangeShapeType="1"/>
              </p:cNvSpPr>
              <p:nvPr/>
            </p:nvSpPr>
            <p:spPr bwMode="auto">
              <a:xfrm>
                <a:off x="3216" y="2880"/>
                <a:ext cx="192" cy="0"/>
              </a:xfrm>
              <a:prstGeom prst="line">
                <a:avLst/>
              </a:prstGeom>
              <a:noFill/>
              <a:ln w="12700">
                <a:solidFill>
                  <a:srgbClr val="CCECFF"/>
                </a:solidFill>
                <a:round/>
                <a:headEnd/>
                <a:tailEnd/>
              </a:ln>
            </p:spPr>
            <p:txBody>
              <a:bodyPr wrap="none" anchor="ctr"/>
              <a:lstStyle/>
              <a:p>
                <a:endParaRPr lang="en-US"/>
              </a:p>
            </p:txBody>
          </p:sp>
          <p:sp>
            <p:nvSpPr>
              <p:cNvPr id="85087" name="Line 117"/>
              <p:cNvSpPr>
                <a:spLocks noChangeShapeType="1"/>
              </p:cNvSpPr>
              <p:nvPr/>
            </p:nvSpPr>
            <p:spPr bwMode="auto">
              <a:xfrm>
                <a:off x="3216" y="2928"/>
                <a:ext cx="192" cy="0"/>
              </a:xfrm>
              <a:prstGeom prst="line">
                <a:avLst/>
              </a:prstGeom>
              <a:noFill/>
              <a:ln w="12700">
                <a:solidFill>
                  <a:srgbClr val="CCECFF"/>
                </a:solidFill>
                <a:round/>
                <a:headEnd/>
                <a:tailEnd/>
              </a:ln>
            </p:spPr>
            <p:txBody>
              <a:bodyPr wrap="none" anchor="ctr"/>
              <a:lstStyle/>
              <a:p>
                <a:endParaRPr lang="en-US"/>
              </a:p>
            </p:txBody>
          </p:sp>
        </p:grpSp>
        <p:sp>
          <p:nvSpPr>
            <p:cNvPr id="230" name="Freeform 118"/>
            <p:cNvSpPr>
              <a:spLocks/>
            </p:cNvSpPr>
            <p:nvPr/>
          </p:nvSpPr>
          <p:spPr bwMode="auto">
            <a:xfrm>
              <a:off x="7391400" y="2749129"/>
              <a:ext cx="1017543" cy="100821"/>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chemeClr val="tx1">
                <a:lumMod val="50000"/>
                <a:lumOff val="50000"/>
              </a:schemeClr>
            </a:solidFill>
            <a:ln w="1588" cap="flat" cmpd="sng">
              <a:noFill/>
              <a:prstDash val="solid"/>
              <a:round/>
              <a:headEnd type="none" w="med" len="med"/>
              <a:tailEnd type="none" w="med" len="med"/>
            </a:ln>
            <a:effectLst/>
          </p:spPr>
          <p:txBody>
            <a:bodyPr/>
            <a:lstStyle/>
            <a:p>
              <a:pPr eaLnBrk="0" hangingPunct="0">
                <a:defRPr/>
              </a:pPr>
              <a:endParaRPr lang="en-US" dirty="0">
                <a:cs typeface="+mn-cs"/>
              </a:endParaRPr>
            </a:p>
          </p:txBody>
        </p:sp>
        <p:sp>
          <p:nvSpPr>
            <p:cNvPr id="85082" name="Oval 119"/>
            <p:cNvSpPr>
              <a:spLocks noChangeArrowheads="1"/>
            </p:cNvSpPr>
            <p:nvPr/>
          </p:nvSpPr>
          <p:spPr bwMode="auto">
            <a:xfrm flipH="1">
              <a:off x="7560560" y="2958327"/>
              <a:ext cx="125178" cy="99289"/>
            </a:xfrm>
            <a:prstGeom prst="ellipse">
              <a:avLst/>
            </a:prstGeom>
            <a:solidFill>
              <a:srgbClr val="FFC9C9"/>
            </a:solidFill>
            <a:ln w="12700">
              <a:noFill/>
              <a:round/>
              <a:headEnd/>
              <a:tailEnd/>
            </a:ln>
          </p:spPr>
          <p:txBody>
            <a:bodyPr wrap="none" anchor="ctr"/>
            <a:lstStyle/>
            <a:p>
              <a:pPr eaLnBrk="0" hangingPunct="0"/>
              <a:endParaRPr lang="en-US"/>
            </a:p>
          </p:txBody>
        </p:sp>
        <p:sp>
          <p:nvSpPr>
            <p:cNvPr id="85083" name="Oval 120"/>
            <p:cNvSpPr>
              <a:spLocks noChangeArrowheads="1"/>
            </p:cNvSpPr>
            <p:nvPr/>
          </p:nvSpPr>
          <p:spPr bwMode="auto">
            <a:xfrm flipH="1">
              <a:off x="7743252" y="2958327"/>
              <a:ext cx="125178" cy="99289"/>
            </a:xfrm>
            <a:prstGeom prst="ellipse">
              <a:avLst/>
            </a:prstGeom>
            <a:solidFill>
              <a:srgbClr val="CCFF33"/>
            </a:solidFill>
            <a:ln w="12700">
              <a:noFill/>
              <a:round/>
              <a:headEnd/>
              <a:tailEnd/>
            </a:ln>
          </p:spPr>
          <p:txBody>
            <a:bodyPr wrap="none" anchor="ctr"/>
            <a:lstStyle/>
            <a:p>
              <a:pPr eaLnBrk="0" hangingPunct="0"/>
              <a:endParaRPr lang="en-US"/>
            </a:p>
          </p:txBody>
        </p:sp>
      </p:grpSp>
      <p:sp>
        <p:nvSpPr>
          <p:cNvPr id="85046" name="Line 20"/>
          <p:cNvSpPr>
            <a:spLocks noChangeShapeType="1"/>
          </p:cNvSpPr>
          <p:nvPr/>
        </p:nvSpPr>
        <p:spPr bwMode="auto">
          <a:xfrm flipV="1">
            <a:off x="4948238" y="3074988"/>
            <a:ext cx="2835275" cy="0"/>
          </a:xfrm>
          <a:prstGeom prst="line">
            <a:avLst/>
          </a:prstGeom>
          <a:noFill/>
          <a:ln w="28575">
            <a:solidFill>
              <a:schemeClr val="tx1"/>
            </a:solidFill>
            <a:round/>
            <a:headEnd/>
            <a:tailEnd/>
          </a:ln>
        </p:spPr>
        <p:txBody>
          <a:bodyPr wrap="none" anchor="ctr"/>
          <a:lstStyle/>
          <a:p>
            <a:endParaRPr lang="en-US"/>
          </a:p>
        </p:txBody>
      </p:sp>
      <p:pic>
        <p:nvPicPr>
          <p:cNvPr id="85047" name="Picture 29"/>
          <p:cNvPicPr>
            <a:picLocks noChangeArrowheads="1"/>
          </p:cNvPicPr>
          <p:nvPr/>
        </p:nvPicPr>
        <p:blipFill>
          <a:blip r:embed="rId6">
            <a:grayscl/>
          </a:blip>
          <a:srcRect/>
          <a:stretch>
            <a:fillRect/>
          </a:stretch>
        </p:blipFill>
        <p:spPr bwMode="auto">
          <a:xfrm>
            <a:off x="6075363" y="2971800"/>
            <a:ext cx="477837" cy="233363"/>
          </a:xfrm>
          <a:prstGeom prst="rect">
            <a:avLst/>
          </a:prstGeom>
          <a:noFill/>
          <a:ln w="12700">
            <a:noFill/>
            <a:miter lim="800000"/>
            <a:headEnd/>
            <a:tailEnd/>
          </a:ln>
        </p:spPr>
      </p:pic>
      <p:grpSp>
        <p:nvGrpSpPr>
          <p:cNvPr id="85048" name="Group 211"/>
          <p:cNvGrpSpPr>
            <a:grpSpLocks/>
          </p:cNvGrpSpPr>
          <p:nvPr/>
        </p:nvGrpSpPr>
        <p:grpSpPr bwMode="auto">
          <a:xfrm>
            <a:off x="7696200" y="2700338"/>
            <a:ext cx="304800" cy="458787"/>
            <a:chOff x="7391400" y="2743200"/>
            <a:chExt cx="1031875" cy="1144587"/>
          </a:xfrm>
        </p:grpSpPr>
        <p:sp>
          <p:nvSpPr>
            <p:cNvPr id="201" name="Freeform 110"/>
            <p:cNvSpPr>
              <a:spLocks/>
            </p:cNvSpPr>
            <p:nvPr/>
          </p:nvSpPr>
          <p:spPr bwMode="auto">
            <a:xfrm flipH="1">
              <a:off x="8262045" y="2743200"/>
              <a:ext cx="161230" cy="1144587"/>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chemeClr val="tx1">
                <a:lumMod val="75000"/>
                <a:lumOff val="25000"/>
              </a:schemeClr>
            </a:solidFill>
            <a:ln w="1588" cap="flat" cmpd="sng">
              <a:noFill/>
              <a:prstDash val="solid"/>
              <a:round/>
              <a:headEnd type="none" w="med" len="med"/>
              <a:tailEnd type="none" w="med" len="med"/>
            </a:ln>
            <a:effectLst/>
          </p:spPr>
          <p:txBody>
            <a:bodyPr/>
            <a:lstStyle/>
            <a:p>
              <a:pPr eaLnBrk="0" hangingPunct="0">
                <a:defRPr/>
              </a:pPr>
              <a:endParaRPr lang="en-US" dirty="0">
                <a:cs typeface="+mn-cs"/>
              </a:endParaRPr>
            </a:p>
          </p:txBody>
        </p:sp>
        <p:sp>
          <p:nvSpPr>
            <p:cNvPr id="202" name="Rectangle 111"/>
            <p:cNvSpPr>
              <a:spLocks noChangeArrowheads="1"/>
            </p:cNvSpPr>
            <p:nvPr/>
          </p:nvSpPr>
          <p:spPr bwMode="auto">
            <a:xfrm flipH="1">
              <a:off x="7412897" y="2830331"/>
              <a:ext cx="865272" cy="1057456"/>
            </a:xfrm>
            <a:prstGeom prst="rect">
              <a:avLst/>
            </a:prstGeom>
            <a:solidFill>
              <a:schemeClr val="tx1">
                <a:lumMod val="65000"/>
                <a:lumOff val="35000"/>
              </a:schemeClr>
            </a:solidFill>
            <a:ln w="1588">
              <a:noFill/>
              <a:miter lim="800000"/>
              <a:headEnd/>
              <a:tailEnd/>
            </a:ln>
            <a:effectLst/>
          </p:spPr>
          <p:txBody>
            <a:bodyPr/>
            <a:lstStyle/>
            <a:p>
              <a:pPr eaLnBrk="0" hangingPunct="0">
                <a:defRPr/>
              </a:pPr>
              <a:endParaRPr lang="en-US" dirty="0">
                <a:cs typeface="+mn-cs"/>
              </a:endParaRPr>
            </a:p>
          </p:txBody>
        </p:sp>
        <p:sp>
          <p:nvSpPr>
            <p:cNvPr id="85068" name="Oval 112"/>
            <p:cNvSpPr>
              <a:spLocks noChangeArrowheads="1"/>
            </p:cNvSpPr>
            <p:nvPr/>
          </p:nvSpPr>
          <p:spPr bwMode="auto">
            <a:xfrm flipH="1">
              <a:off x="7925945" y="2969359"/>
              <a:ext cx="125178" cy="99289"/>
            </a:xfrm>
            <a:prstGeom prst="ellipse">
              <a:avLst/>
            </a:prstGeom>
            <a:solidFill>
              <a:srgbClr val="FFC9C9"/>
            </a:solidFill>
            <a:ln w="12700">
              <a:noFill/>
              <a:round/>
              <a:headEnd/>
              <a:tailEnd/>
            </a:ln>
          </p:spPr>
          <p:txBody>
            <a:bodyPr wrap="none" anchor="ctr"/>
            <a:lstStyle/>
            <a:p>
              <a:pPr eaLnBrk="0" hangingPunct="0"/>
              <a:endParaRPr lang="en-US"/>
            </a:p>
          </p:txBody>
        </p:sp>
        <p:grpSp>
          <p:nvGrpSpPr>
            <p:cNvPr id="85069" name="Group 113"/>
            <p:cNvGrpSpPr>
              <a:grpSpLocks/>
            </p:cNvGrpSpPr>
            <p:nvPr/>
          </p:nvGrpSpPr>
          <p:grpSpPr bwMode="auto">
            <a:xfrm flipH="1">
              <a:off x="7540261" y="3272744"/>
              <a:ext cx="514246" cy="300626"/>
              <a:chOff x="3216" y="2784"/>
              <a:chExt cx="192" cy="144"/>
            </a:xfrm>
          </p:grpSpPr>
          <p:sp>
            <p:nvSpPr>
              <p:cNvPr id="85073" name="Line 114"/>
              <p:cNvSpPr>
                <a:spLocks noChangeShapeType="1"/>
              </p:cNvSpPr>
              <p:nvPr/>
            </p:nvSpPr>
            <p:spPr bwMode="auto">
              <a:xfrm>
                <a:off x="3216" y="2784"/>
                <a:ext cx="192" cy="0"/>
              </a:xfrm>
              <a:prstGeom prst="line">
                <a:avLst/>
              </a:prstGeom>
              <a:noFill/>
              <a:ln w="12700">
                <a:solidFill>
                  <a:srgbClr val="CCECFF"/>
                </a:solidFill>
                <a:round/>
                <a:headEnd/>
                <a:tailEnd/>
              </a:ln>
            </p:spPr>
            <p:txBody>
              <a:bodyPr wrap="none" anchor="ctr"/>
              <a:lstStyle/>
              <a:p>
                <a:endParaRPr lang="en-US"/>
              </a:p>
            </p:txBody>
          </p:sp>
          <p:sp>
            <p:nvSpPr>
              <p:cNvPr id="85074" name="Line 115"/>
              <p:cNvSpPr>
                <a:spLocks noChangeShapeType="1"/>
              </p:cNvSpPr>
              <p:nvPr/>
            </p:nvSpPr>
            <p:spPr bwMode="auto">
              <a:xfrm>
                <a:off x="3216" y="2832"/>
                <a:ext cx="192" cy="0"/>
              </a:xfrm>
              <a:prstGeom prst="line">
                <a:avLst/>
              </a:prstGeom>
              <a:noFill/>
              <a:ln w="12700">
                <a:solidFill>
                  <a:srgbClr val="CCECFF"/>
                </a:solidFill>
                <a:round/>
                <a:headEnd/>
                <a:tailEnd/>
              </a:ln>
            </p:spPr>
            <p:txBody>
              <a:bodyPr wrap="none" anchor="ctr"/>
              <a:lstStyle/>
              <a:p>
                <a:endParaRPr lang="en-US"/>
              </a:p>
            </p:txBody>
          </p:sp>
          <p:sp>
            <p:nvSpPr>
              <p:cNvPr id="85075" name="Line 116"/>
              <p:cNvSpPr>
                <a:spLocks noChangeShapeType="1"/>
              </p:cNvSpPr>
              <p:nvPr/>
            </p:nvSpPr>
            <p:spPr bwMode="auto">
              <a:xfrm>
                <a:off x="3216" y="2880"/>
                <a:ext cx="192" cy="0"/>
              </a:xfrm>
              <a:prstGeom prst="line">
                <a:avLst/>
              </a:prstGeom>
              <a:noFill/>
              <a:ln w="12700">
                <a:solidFill>
                  <a:srgbClr val="CCECFF"/>
                </a:solidFill>
                <a:round/>
                <a:headEnd/>
                <a:tailEnd/>
              </a:ln>
            </p:spPr>
            <p:txBody>
              <a:bodyPr wrap="none" anchor="ctr"/>
              <a:lstStyle/>
              <a:p>
                <a:endParaRPr lang="en-US"/>
              </a:p>
            </p:txBody>
          </p:sp>
          <p:sp>
            <p:nvSpPr>
              <p:cNvPr id="85076" name="Line 117"/>
              <p:cNvSpPr>
                <a:spLocks noChangeShapeType="1"/>
              </p:cNvSpPr>
              <p:nvPr/>
            </p:nvSpPr>
            <p:spPr bwMode="auto">
              <a:xfrm>
                <a:off x="3216" y="2928"/>
                <a:ext cx="192" cy="0"/>
              </a:xfrm>
              <a:prstGeom prst="line">
                <a:avLst/>
              </a:prstGeom>
              <a:noFill/>
              <a:ln w="12700">
                <a:solidFill>
                  <a:srgbClr val="CCECFF"/>
                </a:solidFill>
                <a:round/>
                <a:headEnd/>
                <a:tailEnd/>
              </a:ln>
            </p:spPr>
            <p:txBody>
              <a:bodyPr wrap="none" anchor="ctr"/>
              <a:lstStyle/>
              <a:p>
                <a:endParaRPr lang="en-US"/>
              </a:p>
            </p:txBody>
          </p:sp>
        </p:grpSp>
        <p:sp>
          <p:nvSpPr>
            <p:cNvPr id="205" name="Freeform 118"/>
            <p:cNvSpPr>
              <a:spLocks/>
            </p:cNvSpPr>
            <p:nvPr/>
          </p:nvSpPr>
          <p:spPr bwMode="auto">
            <a:xfrm>
              <a:off x="7391400" y="2751121"/>
              <a:ext cx="1015754" cy="95052"/>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chemeClr val="tx1">
                <a:lumMod val="50000"/>
                <a:lumOff val="50000"/>
              </a:schemeClr>
            </a:solidFill>
            <a:ln w="1588" cap="flat" cmpd="sng">
              <a:noFill/>
              <a:prstDash val="solid"/>
              <a:round/>
              <a:headEnd type="none" w="med" len="med"/>
              <a:tailEnd type="none" w="med" len="med"/>
            </a:ln>
            <a:effectLst/>
          </p:spPr>
          <p:txBody>
            <a:bodyPr/>
            <a:lstStyle/>
            <a:p>
              <a:pPr eaLnBrk="0" hangingPunct="0">
                <a:defRPr/>
              </a:pPr>
              <a:endParaRPr lang="en-US" dirty="0">
                <a:cs typeface="+mn-cs"/>
              </a:endParaRPr>
            </a:p>
          </p:txBody>
        </p:sp>
        <p:sp>
          <p:nvSpPr>
            <p:cNvPr id="85071" name="Oval 119"/>
            <p:cNvSpPr>
              <a:spLocks noChangeArrowheads="1"/>
            </p:cNvSpPr>
            <p:nvPr/>
          </p:nvSpPr>
          <p:spPr bwMode="auto">
            <a:xfrm flipH="1">
              <a:off x="7560560" y="2958327"/>
              <a:ext cx="125178" cy="99289"/>
            </a:xfrm>
            <a:prstGeom prst="ellipse">
              <a:avLst/>
            </a:prstGeom>
            <a:solidFill>
              <a:srgbClr val="FFC9C9"/>
            </a:solidFill>
            <a:ln w="12700">
              <a:noFill/>
              <a:round/>
              <a:headEnd/>
              <a:tailEnd/>
            </a:ln>
          </p:spPr>
          <p:txBody>
            <a:bodyPr wrap="none" anchor="ctr"/>
            <a:lstStyle/>
            <a:p>
              <a:pPr eaLnBrk="0" hangingPunct="0"/>
              <a:endParaRPr lang="en-US"/>
            </a:p>
          </p:txBody>
        </p:sp>
        <p:sp>
          <p:nvSpPr>
            <p:cNvPr id="85072" name="Oval 120"/>
            <p:cNvSpPr>
              <a:spLocks noChangeArrowheads="1"/>
            </p:cNvSpPr>
            <p:nvPr/>
          </p:nvSpPr>
          <p:spPr bwMode="auto">
            <a:xfrm flipH="1">
              <a:off x="7743252" y="2958327"/>
              <a:ext cx="125178" cy="99289"/>
            </a:xfrm>
            <a:prstGeom prst="ellipse">
              <a:avLst/>
            </a:prstGeom>
            <a:solidFill>
              <a:srgbClr val="CCFF33"/>
            </a:solidFill>
            <a:ln w="12700">
              <a:noFill/>
              <a:round/>
              <a:headEnd/>
              <a:tailEnd/>
            </a:ln>
          </p:spPr>
          <p:txBody>
            <a:bodyPr wrap="none" anchor="ctr"/>
            <a:lstStyle/>
            <a:p>
              <a:pPr eaLnBrk="0" hangingPunct="0"/>
              <a:endParaRPr lang="en-US"/>
            </a:p>
          </p:txBody>
        </p:sp>
      </p:grpSp>
      <p:grpSp>
        <p:nvGrpSpPr>
          <p:cNvPr id="85049" name="Group 212"/>
          <p:cNvGrpSpPr>
            <a:grpSpLocks/>
          </p:cNvGrpSpPr>
          <p:nvPr/>
        </p:nvGrpSpPr>
        <p:grpSpPr bwMode="auto">
          <a:xfrm>
            <a:off x="7974013" y="2651125"/>
            <a:ext cx="304800" cy="458788"/>
            <a:chOff x="7391400" y="2743200"/>
            <a:chExt cx="1031875" cy="1144587"/>
          </a:xfrm>
        </p:grpSpPr>
        <p:sp>
          <p:nvSpPr>
            <p:cNvPr id="214" name="Freeform 110"/>
            <p:cNvSpPr>
              <a:spLocks/>
            </p:cNvSpPr>
            <p:nvPr/>
          </p:nvSpPr>
          <p:spPr bwMode="auto">
            <a:xfrm flipH="1">
              <a:off x="8262045" y="2743200"/>
              <a:ext cx="161230" cy="1144587"/>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chemeClr val="tx1">
                <a:lumMod val="75000"/>
                <a:lumOff val="25000"/>
              </a:schemeClr>
            </a:solidFill>
            <a:ln w="1588" cap="flat" cmpd="sng">
              <a:noFill/>
              <a:prstDash val="solid"/>
              <a:round/>
              <a:headEnd type="none" w="med" len="med"/>
              <a:tailEnd type="none" w="med" len="med"/>
            </a:ln>
            <a:effectLst/>
          </p:spPr>
          <p:txBody>
            <a:bodyPr/>
            <a:lstStyle/>
            <a:p>
              <a:pPr eaLnBrk="0" hangingPunct="0">
                <a:defRPr/>
              </a:pPr>
              <a:endParaRPr lang="en-US" dirty="0">
                <a:cs typeface="+mn-cs"/>
              </a:endParaRPr>
            </a:p>
          </p:txBody>
        </p:sp>
        <p:sp>
          <p:nvSpPr>
            <p:cNvPr id="215" name="Rectangle 111"/>
            <p:cNvSpPr>
              <a:spLocks noChangeArrowheads="1"/>
            </p:cNvSpPr>
            <p:nvPr/>
          </p:nvSpPr>
          <p:spPr bwMode="auto">
            <a:xfrm flipH="1">
              <a:off x="7412897" y="2830331"/>
              <a:ext cx="865268" cy="1057456"/>
            </a:xfrm>
            <a:prstGeom prst="rect">
              <a:avLst/>
            </a:prstGeom>
            <a:solidFill>
              <a:schemeClr val="tx1">
                <a:lumMod val="65000"/>
                <a:lumOff val="35000"/>
              </a:schemeClr>
            </a:solidFill>
            <a:ln w="1588">
              <a:noFill/>
              <a:miter lim="800000"/>
              <a:headEnd/>
              <a:tailEnd/>
            </a:ln>
            <a:effectLst/>
          </p:spPr>
          <p:txBody>
            <a:bodyPr/>
            <a:lstStyle/>
            <a:p>
              <a:pPr eaLnBrk="0" hangingPunct="0">
                <a:defRPr/>
              </a:pPr>
              <a:endParaRPr lang="en-US" dirty="0">
                <a:cs typeface="+mn-cs"/>
              </a:endParaRPr>
            </a:p>
          </p:txBody>
        </p:sp>
        <p:sp>
          <p:nvSpPr>
            <p:cNvPr id="85057" name="Oval 112"/>
            <p:cNvSpPr>
              <a:spLocks noChangeArrowheads="1"/>
            </p:cNvSpPr>
            <p:nvPr/>
          </p:nvSpPr>
          <p:spPr bwMode="auto">
            <a:xfrm flipH="1">
              <a:off x="7925945" y="2969359"/>
              <a:ext cx="125178" cy="99289"/>
            </a:xfrm>
            <a:prstGeom prst="ellipse">
              <a:avLst/>
            </a:prstGeom>
            <a:solidFill>
              <a:srgbClr val="FFC9C9"/>
            </a:solidFill>
            <a:ln w="12700">
              <a:noFill/>
              <a:round/>
              <a:headEnd/>
              <a:tailEnd/>
            </a:ln>
          </p:spPr>
          <p:txBody>
            <a:bodyPr wrap="none" anchor="ctr"/>
            <a:lstStyle/>
            <a:p>
              <a:pPr eaLnBrk="0" hangingPunct="0"/>
              <a:endParaRPr lang="en-US"/>
            </a:p>
          </p:txBody>
        </p:sp>
        <p:grpSp>
          <p:nvGrpSpPr>
            <p:cNvPr id="85058" name="Group 113"/>
            <p:cNvGrpSpPr>
              <a:grpSpLocks/>
            </p:cNvGrpSpPr>
            <p:nvPr/>
          </p:nvGrpSpPr>
          <p:grpSpPr bwMode="auto">
            <a:xfrm flipH="1">
              <a:off x="7540261" y="3272744"/>
              <a:ext cx="514246" cy="300626"/>
              <a:chOff x="3216" y="2784"/>
              <a:chExt cx="192" cy="144"/>
            </a:xfrm>
          </p:grpSpPr>
          <p:sp>
            <p:nvSpPr>
              <p:cNvPr id="85062" name="Line 114"/>
              <p:cNvSpPr>
                <a:spLocks noChangeShapeType="1"/>
              </p:cNvSpPr>
              <p:nvPr/>
            </p:nvSpPr>
            <p:spPr bwMode="auto">
              <a:xfrm>
                <a:off x="3216" y="2784"/>
                <a:ext cx="192" cy="0"/>
              </a:xfrm>
              <a:prstGeom prst="line">
                <a:avLst/>
              </a:prstGeom>
              <a:noFill/>
              <a:ln w="12700">
                <a:solidFill>
                  <a:srgbClr val="CCECFF"/>
                </a:solidFill>
                <a:round/>
                <a:headEnd/>
                <a:tailEnd/>
              </a:ln>
            </p:spPr>
            <p:txBody>
              <a:bodyPr wrap="none" anchor="ctr"/>
              <a:lstStyle/>
              <a:p>
                <a:endParaRPr lang="en-US"/>
              </a:p>
            </p:txBody>
          </p:sp>
          <p:sp>
            <p:nvSpPr>
              <p:cNvPr id="85063" name="Line 115"/>
              <p:cNvSpPr>
                <a:spLocks noChangeShapeType="1"/>
              </p:cNvSpPr>
              <p:nvPr/>
            </p:nvSpPr>
            <p:spPr bwMode="auto">
              <a:xfrm>
                <a:off x="3216" y="2832"/>
                <a:ext cx="192" cy="0"/>
              </a:xfrm>
              <a:prstGeom prst="line">
                <a:avLst/>
              </a:prstGeom>
              <a:noFill/>
              <a:ln w="12700">
                <a:solidFill>
                  <a:srgbClr val="CCECFF"/>
                </a:solidFill>
                <a:round/>
                <a:headEnd/>
                <a:tailEnd/>
              </a:ln>
            </p:spPr>
            <p:txBody>
              <a:bodyPr wrap="none" anchor="ctr"/>
              <a:lstStyle/>
              <a:p>
                <a:endParaRPr lang="en-US"/>
              </a:p>
            </p:txBody>
          </p:sp>
          <p:sp>
            <p:nvSpPr>
              <p:cNvPr id="85064" name="Line 116"/>
              <p:cNvSpPr>
                <a:spLocks noChangeShapeType="1"/>
              </p:cNvSpPr>
              <p:nvPr/>
            </p:nvSpPr>
            <p:spPr bwMode="auto">
              <a:xfrm>
                <a:off x="3216" y="2880"/>
                <a:ext cx="192" cy="0"/>
              </a:xfrm>
              <a:prstGeom prst="line">
                <a:avLst/>
              </a:prstGeom>
              <a:noFill/>
              <a:ln w="12700">
                <a:solidFill>
                  <a:srgbClr val="CCECFF"/>
                </a:solidFill>
                <a:round/>
                <a:headEnd/>
                <a:tailEnd/>
              </a:ln>
            </p:spPr>
            <p:txBody>
              <a:bodyPr wrap="none" anchor="ctr"/>
              <a:lstStyle/>
              <a:p>
                <a:endParaRPr lang="en-US"/>
              </a:p>
            </p:txBody>
          </p:sp>
          <p:sp>
            <p:nvSpPr>
              <p:cNvPr id="85065" name="Line 117"/>
              <p:cNvSpPr>
                <a:spLocks noChangeShapeType="1"/>
              </p:cNvSpPr>
              <p:nvPr/>
            </p:nvSpPr>
            <p:spPr bwMode="auto">
              <a:xfrm>
                <a:off x="3216" y="2928"/>
                <a:ext cx="192" cy="0"/>
              </a:xfrm>
              <a:prstGeom prst="line">
                <a:avLst/>
              </a:prstGeom>
              <a:noFill/>
              <a:ln w="12700">
                <a:solidFill>
                  <a:srgbClr val="CCECFF"/>
                </a:solidFill>
                <a:round/>
                <a:headEnd/>
                <a:tailEnd/>
              </a:ln>
            </p:spPr>
            <p:txBody>
              <a:bodyPr wrap="none" anchor="ctr"/>
              <a:lstStyle/>
              <a:p>
                <a:endParaRPr lang="en-US"/>
              </a:p>
            </p:txBody>
          </p:sp>
        </p:grpSp>
        <p:sp>
          <p:nvSpPr>
            <p:cNvPr id="218" name="Freeform 118"/>
            <p:cNvSpPr>
              <a:spLocks/>
            </p:cNvSpPr>
            <p:nvPr/>
          </p:nvSpPr>
          <p:spPr bwMode="auto">
            <a:xfrm>
              <a:off x="7391400" y="2751121"/>
              <a:ext cx="1015750" cy="95052"/>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chemeClr val="tx1">
                <a:lumMod val="50000"/>
                <a:lumOff val="50000"/>
              </a:schemeClr>
            </a:solidFill>
            <a:ln w="1588" cap="flat" cmpd="sng">
              <a:noFill/>
              <a:prstDash val="solid"/>
              <a:round/>
              <a:headEnd type="none" w="med" len="med"/>
              <a:tailEnd type="none" w="med" len="med"/>
            </a:ln>
            <a:effectLst/>
          </p:spPr>
          <p:txBody>
            <a:bodyPr/>
            <a:lstStyle/>
            <a:p>
              <a:pPr eaLnBrk="0" hangingPunct="0">
                <a:defRPr/>
              </a:pPr>
              <a:endParaRPr lang="en-US" dirty="0">
                <a:cs typeface="+mn-cs"/>
              </a:endParaRPr>
            </a:p>
          </p:txBody>
        </p:sp>
        <p:sp>
          <p:nvSpPr>
            <p:cNvPr id="85060" name="Oval 119"/>
            <p:cNvSpPr>
              <a:spLocks noChangeArrowheads="1"/>
            </p:cNvSpPr>
            <p:nvPr/>
          </p:nvSpPr>
          <p:spPr bwMode="auto">
            <a:xfrm flipH="1">
              <a:off x="7560560" y="2958327"/>
              <a:ext cx="125178" cy="99289"/>
            </a:xfrm>
            <a:prstGeom prst="ellipse">
              <a:avLst/>
            </a:prstGeom>
            <a:solidFill>
              <a:srgbClr val="FFC9C9"/>
            </a:solidFill>
            <a:ln w="12700">
              <a:noFill/>
              <a:round/>
              <a:headEnd/>
              <a:tailEnd/>
            </a:ln>
          </p:spPr>
          <p:txBody>
            <a:bodyPr wrap="none" anchor="ctr"/>
            <a:lstStyle/>
            <a:p>
              <a:pPr eaLnBrk="0" hangingPunct="0"/>
              <a:endParaRPr lang="en-US"/>
            </a:p>
          </p:txBody>
        </p:sp>
        <p:sp>
          <p:nvSpPr>
            <p:cNvPr id="85061" name="Oval 120"/>
            <p:cNvSpPr>
              <a:spLocks noChangeArrowheads="1"/>
            </p:cNvSpPr>
            <p:nvPr/>
          </p:nvSpPr>
          <p:spPr bwMode="auto">
            <a:xfrm flipH="1">
              <a:off x="7743252" y="2958327"/>
              <a:ext cx="125178" cy="99289"/>
            </a:xfrm>
            <a:prstGeom prst="ellipse">
              <a:avLst/>
            </a:prstGeom>
            <a:solidFill>
              <a:srgbClr val="CCFF33"/>
            </a:solidFill>
            <a:ln w="12700">
              <a:noFill/>
              <a:round/>
              <a:headEnd/>
              <a:tailEnd/>
            </a:ln>
          </p:spPr>
          <p:txBody>
            <a:bodyPr wrap="none" anchor="ctr"/>
            <a:lstStyle/>
            <a:p>
              <a:pPr eaLnBrk="0" hangingPunct="0"/>
              <a:endParaRPr lang="en-US"/>
            </a:p>
          </p:txBody>
        </p:sp>
      </p:grpSp>
      <p:sp>
        <p:nvSpPr>
          <p:cNvPr id="85050" name="Title 140"/>
          <p:cNvSpPr>
            <a:spLocks noGrp="1"/>
          </p:cNvSpPr>
          <p:nvPr>
            <p:ph type="title"/>
          </p:nvPr>
        </p:nvSpPr>
        <p:spPr>
          <a:xfrm>
            <a:off x="457200" y="731838"/>
            <a:ext cx="8229600" cy="563562"/>
          </a:xfrm>
        </p:spPr>
        <p:txBody>
          <a:bodyPr/>
          <a:lstStyle/>
          <a:p>
            <a:r>
              <a:rPr lang="en-US" smtClean="0"/>
              <a:t>Access network views</a:t>
            </a:r>
          </a:p>
        </p:txBody>
      </p:sp>
      <p:sp>
        <p:nvSpPr>
          <p:cNvPr id="85051" name="Rounded Rectangle 141"/>
          <p:cNvSpPr>
            <a:spLocks noChangeArrowheads="1"/>
          </p:cNvSpPr>
          <p:nvPr/>
        </p:nvSpPr>
        <p:spPr bwMode="auto">
          <a:xfrm>
            <a:off x="2209800" y="4800600"/>
            <a:ext cx="1066800" cy="1600200"/>
          </a:xfrm>
          <a:prstGeom prst="roundRect">
            <a:avLst>
              <a:gd name="adj" fmla="val 16667"/>
            </a:avLst>
          </a:prstGeom>
          <a:noFill/>
          <a:ln w="28575" algn="ctr">
            <a:solidFill>
              <a:schemeClr val="accent2"/>
            </a:solidFill>
            <a:round/>
            <a:headEnd type="none" w="sm" len="sm"/>
            <a:tailEnd type="none" w="sm" len="sm"/>
          </a:ln>
        </p:spPr>
        <p:txBody>
          <a:bodyPr/>
          <a:lstStyle/>
          <a:p>
            <a:pPr eaLnBrk="0" hangingPunct="0"/>
            <a:endParaRPr lang="en-US" sz="1200" b="0"/>
          </a:p>
        </p:txBody>
      </p:sp>
      <p:sp>
        <p:nvSpPr>
          <p:cNvPr id="85052" name="Rounded Rectangle 142"/>
          <p:cNvSpPr>
            <a:spLocks noChangeArrowheads="1"/>
          </p:cNvSpPr>
          <p:nvPr/>
        </p:nvSpPr>
        <p:spPr bwMode="auto">
          <a:xfrm>
            <a:off x="685800" y="4800600"/>
            <a:ext cx="1066800" cy="1600200"/>
          </a:xfrm>
          <a:prstGeom prst="roundRect">
            <a:avLst>
              <a:gd name="adj" fmla="val 16667"/>
            </a:avLst>
          </a:prstGeom>
          <a:noFill/>
          <a:ln w="28575" algn="ctr">
            <a:solidFill>
              <a:schemeClr val="accent2"/>
            </a:solidFill>
            <a:round/>
            <a:headEnd type="none" w="sm" len="sm"/>
            <a:tailEnd type="none" w="sm" len="sm"/>
          </a:ln>
        </p:spPr>
        <p:txBody>
          <a:bodyPr/>
          <a:lstStyle/>
          <a:p>
            <a:pPr eaLnBrk="0" hangingPunct="0"/>
            <a:endParaRPr lang="en-US" sz="1200" b="0"/>
          </a:p>
        </p:txBody>
      </p:sp>
      <p:sp>
        <p:nvSpPr>
          <p:cNvPr id="144" name="TextBox 143"/>
          <p:cNvSpPr txBox="1"/>
          <p:nvPr/>
        </p:nvSpPr>
        <p:spPr>
          <a:xfrm>
            <a:off x="914400" y="6096000"/>
            <a:ext cx="577850" cy="338138"/>
          </a:xfrm>
          <a:prstGeom prst="rect">
            <a:avLst/>
          </a:prstGeom>
          <a:noFill/>
        </p:spPr>
        <p:txBody>
          <a:bodyPr wrap="none">
            <a:spAutoFit/>
          </a:bodyPr>
          <a:lstStyle/>
          <a:p>
            <a:pPr eaLnBrk="0" hangingPunct="0">
              <a:defRPr/>
            </a:pPr>
            <a:r>
              <a:rPr lang="en-US" sz="1600" dirty="0">
                <a:solidFill>
                  <a:schemeClr val="accent2"/>
                </a:solidFill>
                <a:latin typeface="+mn-lt"/>
                <a:cs typeface="+mn-cs"/>
              </a:rPr>
              <a:t>STA</a:t>
            </a:r>
          </a:p>
        </p:txBody>
      </p:sp>
      <p:sp>
        <p:nvSpPr>
          <p:cNvPr id="145" name="TextBox 144"/>
          <p:cNvSpPr txBox="1"/>
          <p:nvPr/>
        </p:nvSpPr>
        <p:spPr>
          <a:xfrm>
            <a:off x="2514600" y="6096000"/>
            <a:ext cx="468313" cy="338138"/>
          </a:xfrm>
          <a:prstGeom prst="rect">
            <a:avLst/>
          </a:prstGeom>
          <a:noFill/>
        </p:spPr>
        <p:txBody>
          <a:bodyPr wrap="none">
            <a:spAutoFit/>
          </a:bodyPr>
          <a:lstStyle/>
          <a:p>
            <a:pPr eaLnBrk="0" hangingPunct="0">
              <a:defRPr/>
            </a:pPr>
            <a:r>
              <a:rPr lang="en-US" sz="1600" dirty="0">
                <a:solidFill>
                  <a:schemeClr val="accent2"/>
                </a:solidFill>
                <a:latin typeface="+mn-lt"/>
                <a:cs typeface="+mn-cs"/>
              </a:rPr>
              <a:t>AP</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ounded Rectangle 59"/>
          <p:cNvSpPr/>
          <p:nvPr/>
        </p:nvSpPr>
        <p:spPr bwMode="auto">
          <a:xfrm>
            <a:off x="838200" y="3505200"/>
            <a:ext cx="1600200" cy="1752600"/>
          </a:xfrm>
          <a:prstGeom prst="roundRect">
            <a:avLst>
              <a:gd name="adj" fmla="val 8545"/>
            </a:avLst>
          </a:prstGeom>
          <a:noFill/>
          <a:ln w="12700" cap="flat" cmpd="sng" algn="ctr">
            <a:solidFill>
              <a:srgbClr val="000000"/>
            </a:solidFill>
            <a:prstDash val="solid"/>
            <a:round/>
            <a:headEnd type="none" w="sm" len="sm"/>
            <a:tailEnd type="none" w="sm" len="sm"/>
          </a:ln>
          <a:effectLst/>
        </p:spPr>
        <p:txBody>
          <a:bodyPr lIns="0" rIns="0" anchor="ctr" anchorCtr="1"/>
          <a:lstStyle/>
          <a:p>
            <a:pPr algn="ctr" eaLnBrk="0" hangingPunct="0">
              <a:defRPr/>
            </a:pPr>
            <a:endParaRPr lang="en-US" sz="1600" b="0">
              <a:latin typeface="+mn-lt"/>
              <a:cs typeface="+mn-cs"/>
            </a:endParaRPr>
          </a:p>
        </p:txBody>
      </p:sp>
      <p:sp>
        <p:nvSpPr>
          <p:cNvPr id="61" name="Rounded Rectangle 60"/>
          <p:cNvSpPr/>
          <p:nvPr/>
        </p:nvSpPr>
        <p:spPr bwMode="auto">
          <a:xfrm>
            <a:off x="3276600" y="3581400"/>
            <a:ext cx="2286000" cy="1676400"/>
          </a:xfrm>
          <a:prstGeom prst="roundRect">
            <a:avLst>
              <a:gd name="adj" fmla="val 10654"/>
            </a:avLst>
          </a:prstGeom>
          <a:noFill/>
          <a:ln w="12700" cap="flat" cmpd="sng" algn="ctr">
            <a:solidFill>
              <a:srgbClr val="000000"/>
            </a:solidFill>
            <a:prstDash val="solid"/>
            <a:round/>
            <a:headEnd type="none" w="sm" len="sm"/>
            <a:tailEnd type="none" w="sm" len="sm"/>
          </a:ln>
          <a:effectLst/>
        </p:spPr>
        <p:txBody>
          <a:bodyPr lIns="0" rIns="0" anchor="ctr" anchorCtr="1"/>
          <a:lstStyle/>
          <a:p>
            <a:pPr algn="ctr" eaLnBrk="0" hangingPunct="0">
              <a:defRPr/>
            </a:pPr>
            <a:endParaRPr lang="en-US" sz="1600" b="0">
              <a:latin typeface="+mn-lt"/>
              <a:cs typeface="+mn-cs"/>
            </a:endParaRPr>
          </a:p>
        </p:txBody>
      </p:sp>
      <p:sp>
        <p:nvSpPr>
          <p:cNvPr id="62" name="TextBox 61"/>
          <p:cNvSpPr txBox="1"/>
          <p:nvPr/>
        </p:nvSpPr>
        <p:spPr>
          <a:xfrm>
            <a:off x="6400800" y="5257800"/>
            <a:ext cx="1684338" cy="368300"/>
          </a:xfrm>
          <a:prstGeom prst="rect">
            <a:avLst/>
          </a:prstGeom>
          <a:noFill/>
        </p:spPr>
        <p:txBody>
          <a:bodyPr wrap="none">
            <a:spAutoFit/>
          </a:bodyPr>
          <a:lstStyle/>
          <a:p>
            <a:pPr eaLnBrk="0" hangingPunct="0">
              <a:defRPr/>
            </a:pPr>
            <a:r>
              <a:rPr lang="en-US" sz="1800" dirty="0">
                <a:latin typeface="+mn-lt"/>
                <a:cs typeface="+mn-cs"/>
              </a:rPr>
              <a:t>Access Router</a:t>
            </a:r>
          </a:p>
        </p:txBody>
      </p:sp>
      <p:sp>
        <p:nvSpPr>
          <p:cNvPr id="69" name="TextBox 68"/>
          <p:cNvSpPr txBox="1"/>
          <p:nvPr/>
        </p:nvSpPr>
        <p:spPr>
          <a:xfrm>
            <a:off x="3581400" y="5257800"/>
            <a:ext cx="1852613" cy="368300"/>
          </a:xfrm>
          <a:prstGeom prst="rect">
            <a:avLst/>
          </a:prstGeom>
          <a:noFill/>
        </p:spPr>
        <p:txBody>
          <a:bodyPr wrap="none">
            <a:spAutoFit/>
          </a:bodyPr>
          <a:lstStyle/>
          <a:p>
            <a:pPr eaLnBrk="0" hangingPunct="0">
              <a:defRPr/>
            </a:pPr>
            <a:r>
              <a:rPr lang="en-US" sz="1800" dirty="0">
                <a:latin typeface="+mn-lt"/>
                <a:cs typeface="+mn-cs"/>
              </a:rPr>
              <a:t>Access Network</a:t>
            </a:r>
          </a:p>
        </p:txBody>
      </p:sp>
      <p:sp>
        <p:nvSpPr>
          <p:cNvPr id="81" name="TextBox 80"/>
          <p:cNvSpPr txBox="1"/>
          <p:nvPr/>
        </p:nvSpPr>
        <p:spPr>
          <a:xfrm>
            <a:off x="1066800" y="5268913"/>
            <a:ext cx="1057275" cy="369887"/>
          </a:xfrm>
          <a:prstGeom prst="rect">
            <a:avLst/>
          </a:prstGeom>
          <a:noFill/>
        </p:spPr>
        <p:txBody>
          <a:bodyPr wrap="none">
            <a:spAutoFit/>
          </a:bodyPr>
          <a:lstStyle/>
          <a:p>
            <a:pPr eaLnBrk="0" hangingPunct="0">
              <a:defRPr/>
            </a:pPr>
            <a:r>
              <a:rPr lang="en-US" sz="1800" dirty="0">
                <a:latin typeface="+mn-lt"/>
                <a:cs typeface="+mn-cs"/>
              </a:rPr>
              <a:t>Terminal</a:t>
            </a:r>
          </a:p>
        </p:txBody>
      </p:sp>
      <p:sp>
        <p:nvSpPr>
          <p:cNvPr id="49" name="Rounded Rectangle 48"/>
          <p:cNvSpPr/>
          <p:nvPr/>
        </p:nvSpPr>
        <p:spPr bwMode="auto">
          <a:xfrm>
            <a:off x="6477000" y="3505200"/>
            <a:ext cx="1676400" cy="1752600"/>
          </a:xfrm>
          <a:prstGeom prst="roundRect">
            <a:avLst>
              <a:gd name="adj" fmla="val 12471"/>
            </a:avLst>
          </a:prstGeom>
          <a:noFill/>
          <a:ln w="12700" cap="flat" cmpd="sng" algn="ctr">
            <a:solidFill>
              <a:srgbClr val="000000"/>
            </a:solidFill>
            <a:prstDash val="solid"/>
            <a:round/>
            <a:headEnd type="none" w="sm" len="sm"/>
            <a:tailEnd type="none" w="sm" len="sm"/>
          </a:ln>
          <a:effectLst/>
        </p:spPr>
        <p:txBody>
          <a:bodyPr lIns="0" rIns="0" anchor="ctr" anchorCtr="1"/>
          <a:lstStyle/>
          <a:p>
            <a:pPr algn="ctr" eaLnBrk="0" hangingPunct="0">
              <a:defRPr/>
            </a:pPr>
            <a:endParaRPr lang="en-US" sz="1600" b="0">
              <a:latin typeface="+mn-lt"/>
              <a:cs typeface="+mn-cs"/>
            </a:endParaRPr>
          </a:p>
        </p:txBody>
      </p:sp>
      <p:sp>
        <p:nvSpPr>
          <p:cNvPr id="86023" name="Title 1"/>
          <p:cNvSpPr>
            <a:spLocks noGrp="1"/>
          </p:cNvSpPr>
          <p:nvPr>
            <p:ph type="title"/>
          </p:nvPr>
        </p:nvSpPr>
        <p:spPr/>
        <p:txBody>
          <a:bodyPr/>
          <a:lstStyle/>
          <a:p>
            <a:r>
              <a:rPr lang="en-US" smtClean="0"/>
              <a:t>P802.1CF Network Reference Model</a:t>
            </a:r>
          </a:p>
        </p:txBody>
      </p:sp>
      <p:cxnSp>
        <p:nvCxnSpPr>
          <p:cNvPr id="86024" name="Straight Connector 135"/>
          <p:cNvCxnSpPr>
            <a:cxnSpLocks noChangeShapeType="1"/>
            <a:endCxn id="78" idx="1"/>
          </p:cNvCxnSpPr>
          <p:nvPr/>
        </p:nvCxnSpPr>
        <p:spPr bwMode="auto">
          <a:xfrm>
            <a:off x="2362200" y="4800600"/>
            <a:ext cx="990600" cy="0"/>
          </a:xfrm>
          <a:prstGeom prst="line">
            <a:avLst/>
          </a:prstGeom>
          <a:noFill/>
          <a:ln w="19050" algn="ctr">
            <a:solidFill>
              <a:srgbClr val="000000"/>
            </a:solidFill>
            <a:round/>
            <a:headEnd type="none" w="sm" len="sm"/>
            <a:tailEnd type="none" w="sm" len="sm"/>
          </a:ln>
        </p:spPr>
      </p:cxnSp>
      <p:sp>
        <p:nvSpPr>
          <p:cNvPr id="180" name="Rounded Rectangle 179"/>
          <p:cNvSpPr/>
          <p:nvPr/>
        </p:nvSpPr>
        <p:spPr bwMode="auto">
          <a:xfrm>
            <a:off x="1371600" y="4191000"/>
            <a:ext cx="990600" cy="914400"/>
          </a:xfrm>
          <a:prstGeom prst="roundRect">
            <a:avLst>
              <a:gd name="adj" fmla="val 0"/>
            </a:avLst>
          </a:prstGeom>
          <a:noFill/>
          <a:ln w="12700" cap="flat" cmpd="sng" algn="ctr">
            <a:solidFill>
              <a:schemeClr val="tx1"/>
            </a:solidFill>
            <a:prstDash val="solid"/>
            <a:round/>
            <a:headEnd type="none" w="sm" len="sm"/>
            <a:tailEnd type="none" w="sm" len="sm"/>
          </a:ln>
          <a:effectLst/>
        </p:spPr>
        <p:txBody>
          <a:bodyPr anchor="ctr" anchorCtr="1"/>
          <a:lstStyle/>
          <a:p>
            <a:pPr algn="ctr" eaLnBrk="0" hangingPunct="0">
              <a:defRPr/>
            </a:pPr>
            <a:r>
              <a:rPr lang="en-US" sz="1600" dirty="0">
                <a:latin typeface="+mn-lt"/>
                <a:cs typeface="+mn-cs"/>
              </a:rPr>
              <a:t>Terminal</a:t>
            </a:r>
            <a:br>
              <a:rPr lang="en-US" sz="1600" dirty="0">
                <a:latin typeface="+mn-lt"/>
                <a:cs typeface="+mn-cs"/>
              </a:rPr>
            </a:br>
            <a:r>
              <a:rPr lang="en-US" sz="1600" dirty="0">
                <a:latin typeface="+mn-lt"/>
                <a:cs typeface="+mn-cs"/>
              </a:rPr>
              <a:t>Interface</a:t>
            </a:r>
            <a:endParaRPr lang="en-US" sz="1600" b="0" dirty="0">
              <a:latin typeface="+mn-lt"/>
              <a:cs typeface="+mn-cs"/>
            </a:endParaRPr>
          </a:p>
        </p:txBody>
      </p:sp>
      <p:grpSp>
        <p:nvGrpSpPr>
          <p:cNvPr id="86026" name="Group 6"/>
          <p:cNvGrpSpPr>
            <a:grpSpLocks/>
          </p:cNvGrpSpPr>
          <p:nvPr/>
        </p:nvGrpSpPr>
        <p:grpSpPr bwMode="auto">
          <a:xfrm>
            <a:off x="2568575" y="4706938"/>
            <a:ext cx="479425" cy="461962"/>
            <a:chOff x="2729564" y="5063075"/>
            <a:chExt cx="479618" cy="461425"/>
          </a:xfrm>
        </p:grpSpPr>
        <p:sp>
          <p:nvSpPr>
            <p:cNvPr id="86080" name="TextBox 137"/>
            <p:cNvSpPr txBox="1">
              <a:spLocks noChangeArrowheads="1"/>
            </p:cNvSpPr>
            <p:nvPr/>
          </p:nvSpPr>
          <p:spPr bwMode="auto">
            <a:xfrm>
              <a:off x="2729564" y="5155168"/>
              <a:ext cx="479618" cy="369332"/>
            </a:xfrm>
            <a:prstGeom prst="rect">
              <a:avLst/>
            </a:prstGeom>
            <a:noFill/>
            <a:ln w="9525">
              <a:noFill/>
              <a:miter lim="800000"/>
              <a:headEnd/>
              <a:tailEnd/>
            </a:ln>
          </p:spPr>
          <p:txBody>
            <a:bodyPr wrap="none">
              <a:spAutoFit/>
            </a:bodyPr>
            <a:lstStyle/>
            <a:p>
              <a:pPr eaLnBrk="0" hangingPunct="0"/>
              <a:r>
                <a:rPr lang="en-US" sz="1800">
                  <a:latin typeface="Arial" charset="0"/>
                </a:rPr>
                <a:t>R1</a:t>
              </a:r>
            </a:p>
          </p:txBody>
        </p:sp>
        <p:sp>
          <p:nvSpPr>
            <p:cNvPr id="86081" name="Oval 136"/>
            <p:cNvSpPr>
              <a:spLocks noChangeArrowheads="1"/>
            </p:cNvSpPr>
            <p:nvPr/>
          </p:nvSpPr>
          <p:spPr bwMode="auto">
            <a:xfrm>
              <a:off x="2860357" y="5063075"/>
              <a:ext cx="152400" cy="152400"/>
            </a:xfrm>
            <a:prstGeom prst="ellipse">
              <a:avLst/>
            </a:prstGeom>
            <a:solidFill>
              <a:schemeClr val="tx1"/>
            </a:solidFill>
            <a:ln w="12700" algn="ctr">
              <a:solidFill>
                <a:schemeClr val="tx1"/>
              </a:solidFill>
              <a:round/>
              <a:headEnd type="none" w="sm" len="sm"/>
              <a:tailEnd type="none" w="sm" len="sm"/>
            </a:ln>
          </p:spPr>
          <p:txBody>
            <a:bodyPr/>
            <a:lstStyle/>
            <a:p>
              <a:pPr eaLnBrk="0" hangingPunct="0"/>
              <a:endParaRPr lang="en-US" sz="1200" b="0"/>
            </a:p>
          </p:txBody>
        </p:sp>
      </p:grpSp>
      <p:sp>
        <p:nvSpPr>
          <p:cNvPr id="44" name="Rounded Rectangle 43"/>
          <p:cNvSpPr/>
          <p:nvPr/>
        </p:nvSpPr>
        <p:spPr bwMode="auto">
          <a:xfrm>
            <a:off x="3733800" y="2057400"/>
            <a:ext cx="1371600" cy="990600"/>
          </a:xfrm>
          <a:prstGeom prst="roundRect">
            <a:avLst/>
          </a:prstGeom>
          <a:noFill/>
          <a:ln w="12700" cap="flat" cmpd="sng" algn="ctr">
            <a:solidFill>
              <a:srgbClr val="000000"/>
            </a:solidFill>
            <a:prstDash val="solid"/>
            <a:round/>
            <a:headEnd type="none" w="sm" len="sm"/>
            <a:tailEnd type="none" w="sm" len="sm"/>
          </a:ln>
          <a:effectLst/>
        </p:spPr>
        <p:txBody>
          <a:bodyPr lIns="0" rIns="0" anchor="ctr" anchorCtr="1"/>
          <a:lstStyle/>
          <a:p>
            <a:pPr algn="ctr" eaLnBrk="0" hangingPunct="0">
              <a:defRPr/>
            </a:pPr>
            <a:r>
              <a:rPr lang="en-US" sz="1600" dirty="0">
                <a:latin typeface="+mn-lt"/>
                <a:cs typeface="+mn-cs"/>
              </a:rPr>
              <a:t>Coordination and Information</a:t>
            </a:r>
            <a:br>
              <a:rPr lang="en-US" sz="1600" dirty="0">
                <a:latin typeface="+mn-lt"/>
                <a:cs typeface="+mn-cs"/>
              </a:rPr>
            </a:br>
            <a:r>
              <a:rPr lang="en-US" sz="1600" dirty="0">
                <a:latin typeface="+mn-lt"/>
                <a:cs typeface="+mn-cs"/>
              </a:rPr>
              <a:t>Service</a:t>
            </a:r>
          </a:p>
        </p:txBody>
      </p:sp>
      <p:cxnSp>
        <p:nvCxnSpPr>
          <p:cNvPr id="86028" name="Elbow Connector 11"/>
          <p:cNvCxnSpPr>
            <a:cxnSpLocks noChangeShapeType="1"/>
          </p:cNvCxnSpPr>
          <p:nvPr/>
        </p:nvCxnSpPr>
        <p:spPr bwMode="auto">
          <a:xfrm flipV="1">
            <a:off x="2362200" y="1981200"/>
            <a:ext cx="4114800" cy="1852613"/>
          </a:xfrm>
          <a:prstGeom prst="bentConnector3">
            <a:avLst>
              <a:gd name="adj1" fmla="val 10440"/>
            </a:avLst>
          </a:prstGeom>
          <a:noFill/>
          <a:ln w="12700" algn="ctr">
            <a:solidFill>
              <a:schemeClr val="tx1"/>
            </a:solidFill>
            <a:prstDash val="dash"/>
            <a:round/>
            <a:headEnd type="none" w="sm" len="sm"/>
            <a:tailEnd type="none" w="sm" len="sm"/>
          </a:ln>
        </p:spPr>
      </p:cxnSp>
      <p:grpSp>
        <p:nvGrpSpPr>
          <p:cNvPr id="86029" name="Group 62"/>
          <p:cNvGrpSpPr>
            <a:grpSpLocks/>
          </p:cNvGrpSpPr>
          <p:nvPr/>
        </p:nvGrpSpPr>
        <p:grpSpPr bwMode="auto">
          <a:xfrm>
            <a:off x="2711450" y="3114675"/>
            <a:ext cx="569913" cy="369888"/>
            <a:chOff x="2837267" y="4952817"/>
            <a:chExt cx="570824" cy="369332"/>
          </a:xfrm>
        </p:grpSpPr>
        <p:sp>
          <p:nvSpPr>
            <p:cNvPr id="86078" name="TextBox 63"/>
            <p:cNvSpPr txBox="1">
              <a:spLocks noChangeArrowheads="1"/>
            </p:cNvSpPr>
            <p:nvPr/>
          </p:nvSpPr>
          <p:spPr bwMode="auto">
            <a:xfrm>
              <a:off x="2928473" y="4952817"/>
              <a:ext cx="479618" cy="369332"/>
            </a:xfrm>
            <a:prstGeom prst="rect">
              <a:avLst/>
            </a:prstGeom>
            <a:noFill/>
            <a:ln w="9525">
              <a:noFill/>
              <a:miter lim="800000"/>
              <a:headEnd/>
              <a:tailEnd/>
            </a:ln>
          </p:spPr>
          <p:txBody>
            <a:bodyPr wrap="none">
              <a:spAutoFit/>
            </a:bodyPr>
            <a:lstStyle/>
            <a:p>
              <a:pPr eaLnBrk="0" hangingPunct="0"/>
              <a:r>
                <a:rPr lang="en-US" sz="1800">
                  <a:latin typeface="Arial" charset="0"/>
                </a:rPr>
                <a:t>R2</a:t>
              </a:r>
            </a:p>
          </p:txBody>
        </p:sp>
        <p:sp>
          <p:nvSpPr>
            <p:cNvPr id="86079" name="Oval 64"/>
            <p:cNvSpPr>
              <a:spLocks noChangeArrowheads="1"/>
            </p:cNvSpPr>
            <p:nvPr/>
          </p:nvSpPr>
          <p:spPr bwMode="auto">
            <a:xfrm>
              <a:off x="2837267" y="5063075"/>
              <a:ext cx="152400" cy="152400"/>
            </a:xfrm>
            <a:prstGeom prst="ellipse">
              <a:avLst/>
            </a:prstGeom>
            <a:solidFill>
              <a:schemeClr val="tx1"/>
            </a:solidFill>
            <a:ln w="12700" algn="ctr">
              <a:solidFill>
                <a:schemeClr val="tx1"/>
              </a:solidFill>
              <a:round/>
              <a:headEnd type="none" w="sm" len="sm"/>
              <a:tailEnd type="none" w="sm" len="sm"/>
            </a:ln>
          </p:spPr>
          <p:txBody>
            <a:bodyPr/>
            <a:lstStyle/>
            <a:p>
              <a:pPr eaLnBrk="0" hangingPunct="0"/>
              <a:endParaRPr lang="en-US" sz="1200" b="0"/>
            </a:p>
          </p:txBody>
        </p:sp>
      </p:grpSp>
      <p:grpSp>
        <p:nvGrpSpPr>
          <p:cNvPr id="86030" name="Group 65"/>
          <p:cNvGrpSpPr>
            <a:grpSpLocks/>
          </p:cNvGrpSpPr>
          <p:nvPr/>
        </p:nvGrpSpPr>
        <p:grpSpPr bwMode="auto">
          <a:xfrm>
            <a:off x="4346575" y="3114675"/>
            <a:ext cx="704850" cy="369888"/>
            <a:chOff x="2837267" y="4952817"/>
            <a:chExt cx="703828" cy="369332"/>
          </a:xfrm>
        </p:grpSpPr>
        <p:sp>
          <p:nvSpPr>
            <p:cNvPr id="86076" name="TextBox 66"/>
            <p:cNvSpPr txBox="1">
              <a:spLocks noChangeArrowheads="1"/>
            </p:cNvSpPr>
            <p:nvPr/>
          </p:nvSpPr>
          <p:spPr bwMode="auto">
            <a:xfrm>
              <a:off x="2933236" y="4952817"/>
              <a:ext cx="607859" cy="369332"/>
            </a:xfrm>
            <a:prstGeom prst="rect">
              <a:avLst/>
            </a:prstGeom>
            <a:noFill/>
            <a:ln w="9525">
              <a:noFill/>
              <a:miter lim="800000"/>
              <a:headEnd/>
              <a:tailEnd/>
            </a:ln>
          </p:spPr>
          <p:txBody>
            <a:bodyPr wrap="none">
              <a:spAutoFit/>
            </a:bodyPr>
            <a:lstStyle/>
            <a:p>
              <a:pPr eaLnBrk="0" hangingPunct="0"/>
              <a:r>
                <a:rPr lang="en-US" sz="1800">
                  <a:latin typeface="Arial" charset="0"/>
                </a:rPr>
                <a:t>R10</a:t>
              </a:r>
            </a:p>
          </p:txBody>
        </p:sp>
        <p:sp>
          <p:nvSpPr>
            <p:cNvPr id="86077" name="Oval 67"/>
            <p:cNvSpPr>
              <a:spLocks noChangeArrowheads="1"/>
            </p:cNvSpPr>
            <p:nvPr/>
          </p:nvSpPr>
          <p:spPr bwMode="auto">
            <a:xfrm>
              <a:off x="2837267" y="5063075"/>
              <a:ext cx="152400" cy="152400"/>
            </a:xfrm>
            <a:prstGeom prst="ellipse">
              <a:avLst/>
            </a:prstGeom>
            <a:solidFill>
              <a:schemeClr val="tx1"/>
            </a:solidFill>
            <a:ln w="12700" algn="ctr">
              <a:solidFill>
                <a:schemeClr val="tx1"/>
              </a:solidFill>
              <a:round/>
              <a:headEnd type="none" w="sm" len="sm"/>
              <a:tailEnd type="none" w="sm" len="sm"/>
            </a:ln>
          </p:spPr>
          <p:txBody>
            <a:bodyPr/>
            <a:lstStyle/>
            <a:p>
              <a:pPr eaLnBrk="0" hangingPunct="0"/>
              <a:endParaRPr lang="en-US" sz="1200" b="0"/>
            </a:p>
          </p:txBody>
        </p:sp>
      </p:grpSp>
      <p:cxnSp>
        <p:nvCxnSpPr>
          <p:cNvPr id="86031" name="Straight Connector 70"/>
          <p:cNvCxnSpPr>
            <a:cxnSpLocks noChangeShapeType="1"/>
          </p:cNvCxnSpPr>
          <p:nvPr/>
        </p:nvCxnSpPr>
        <p:spPr bwMode="auto">
          <a:xfrm>
            <a:off x="2362200" y="3986213"/>
            <a:ext cx="990600" cy="0"/>
          </a:xfrm>
          <a:prstGeom prst="line">
            <a:avLst/>
          </a:prstGeom>
          <a:noFill/>
          <a:ln w="12700" algn="ctr">
            <a:solidFill>
              <a:schemeClr val="tx1"/>
            </a:solidFill>
            <a:prstDash val="dash"/>
            <a:round/>
            <a:headEnd type="none" w="sm" len="sm"/>
            <a:tailEnd type="none" w="sm" len="sm"/>
          </a:ln>
        </p:spPr>
      </p:cxnSp>
      <p:grpSp>
        <p:nvGrpSpPr>
          <p:cNvPr id="86032" name="Group 71"/>
          <p:cNvGrpSpPr>
            <a:grpSpLocks/>
          </p:cNvGrpSpPr>
          <p:nvPr/>
        </p:nvGrpSpPr>
        <p:grpSpPr bwMode="auto">
          <a:xfrm>
            <a:off x="2582863" y="3906838"/>
            <a:ext cx="479425" cy="477837"/>
            <a:chOff x="2731663" y="5063075"/>
            <a:chExt cx="479618" cy="478678"/>
          </a:xfrm>
        </p:grpSpPr>
        <p:sp>
          <p:nvSpPr>
            <p:cNvPr id="86074" name="TextBox 72"/>
            <p:cNvSpPr txBox="1">
              <a:spLocks noChangeArrowheads="1"/>
            </p:cNvSpPr>
            <p:nvPr/>
          </p:nvSpPr>
          <p:spPr bwMode="auto">
            <a:xfrm>
              <a:off x="2731663" y="5172421"/>
              <a:ext cx="479618" cy="369332"/>
            </a:xfrm>
            <a:prstGeom prst="rect">
              <a:avLst/>
            </a:prstGeom>
            <a:noFill/>
            <a:ln w="9525">
              <a:noFill/>
              <a:miter lim="800000"/>
              <a:headEnd/>
              <a:tailEnd/>
            </a:ln>
          </p:spPr>
          <p:txBody>
            <a:bodyPr wrap="none">
              <a:spAutoFit/>
            </a:bodyPr>
            <a:lstStyle/>
            <a:p>
              <a:pPr eaLnBrk="0" hangingPunct="0"/>
              <a:r>
                <a:rPr lang="en-US" sz="1800">
                  <a:latin typeface="Arial" charset="0"/>
                </a:rPr>
                <a:t>R8</a:t>
              </a:r>
            </a:p>
          </p:txBody>
        </p:sp>
        <p:sp>
          <p:nvSpPr>
            <p:cNvPr id="86075" name="Oval 73"/>
            <p:cNvSpPr>
              <a:spLocks noChangeArrowheads="1"/>
            </p:cNvSpPr>
            <p:nvPr/>
          </p:nvSpPr>
          <p:spPr bwMode="auto">
            <a:xfrm>
              <a:off x="2860357" y="5063075"/>
              <a:ext cx="152400" cy="152400"/>
            </a:xfrm>
            <a:prstGeom prst="ellipse">
              <a:avLst/>
            </a:prstGeom>
            <a:solidFill>
              <a:schemeClr val="tx1"/>
            </a:solidFill>
            <a:ln w="12700" algn="ctr">
              <a:solidFill>
                <a:schemeClr val="tx1"/>
              </a:solidFill>
              <a:round/>
              <a:headEnd type="none" w="sm" len="sm"/>
              <a:tailEnd type="none" w="sm" len="sm"/>
            </a:ln>
          </p:spPr>
          <p:txBody>
            <a:bodyPr/>
            <a:lstStyle/>
            <a:p>
              <a:pPr eaLnBrk="0" hangingPunct="0"/>
              <a:endParaRPr lang="en-US" sz="1200" b="0"/>
            </a:p>
          </p:txBody>
        </p:sp>
      </p:grpSp>
      <p:cxnSp>
        <p:nvCxnSpPr>
          <p:cNvPr id="86033" name="Straight Connector 25"/>
          <p:cNvCxnSpPr>
            <a:cxnSpLocks noChangeShapeType="1"/>
            <a:stCxn id="44" idx="2"/>
            <a:endCxn id="36" idx="0"/>
          </p:cNvCxnSpPr>
          <p:nvPr/>
        </p:nvCxnSpPr>
        <p:spPr bwMode="auto">
          <a:xfrm>
            <a:off x="4419600" y="3048000"/>
            <a:ext cx="1588" cy="609600"/>
          </a:xfrm>
          <a:prstGeom prst="line">
            <a:avLst/>
          </a:prstGeom>
          <a:noFill/>
          <a:ln w="12700" algn="ctr">
            <a:solidFill>
              <a:schemeClr val="tx1"/>
            </a:solidFill>
            <a:prstDash val="dash"/>
            <a:round/>
            <a:headEnd type="none" w="sm" len="sm"/>
            <a:tailEnd type="none" w="sm" len="sm"/>
          </a:ln>
        </p:spPr>
      </p:cxnSp>
      <p:sp>
        <p:nvSpPr>
          <p:cNvPr id="36" name="Rounded Rectangle 35"/>
          <p:cNvSpPr/>
          <p:nvPr/>
        </p:nvSpPr>
        <p:spPr bwMode="auto">
          <a:xfrm>
            <a:off x="3357563" y="3657600"/>
            <a:ext cx="2128837" cy="533400"/>
          </a:xfrm>
          <a:prstGeom prst="roundRect">
            <a:avLst>
              <a:gd name="adj" fmla="val 27490"/>
            </a:avLst>
          </a:prstGeom>
          <a:noFill/>
          <a:ln w="12700" cap="flat" cmpd="sng" algn="ctr">
            <a:solidFill>
              <a:srgbClr val="000000"/>
            </a:solidFill>
            <a:prstDash val="solid"/>
            <a:round/>
            <a:headEnd type="none" w="sm" len="sm"/>
            <a:tailEnd type="none" w="sm" len="sm"/>
          </a:ln>
          <a:effectLst/>
        </p:spPr>
        <p:txBody>
          <a:bodyPr lIns="0" rIns="0" anchor="ctr" anchorCtr="1"/>
          <a:lstStyle/>
          <a:p>
            <a:pPr algn="ctr" eaLnBrk="0" hangingPunct="0">
              <a:defRPr/>
            </a:pPr>
            <a:r>
              <a:rPr lang="en-US" sz="1600" dirty="0">
                <a:latin typeface="+mn-lt"/>
                <a:cs typeface="+mn-cs"/>
              </a:rPr>
              <a:t>AN Ctrl</a:t>
            </a:r>
          </a:p>
        </p:txBody>
      </p:sp>
      <p:sp>
        <p:nvSpPr>
          <p:cNvPr id="39" name="Rounded Rectangle 38"/>
          <p:cNvSpPr/>
          <p:nvPr/>
        </p:nvSpPr>
        <p:spPr bwMode="auto">
          <a:xfrm>
            <a:off x="1371600" y="3657600"/>
            <a:ext cx="990600" cy="533400"/>
          </a:xfrm>
          <a:prstGeom prst="roundRect">
            <a:avLst>
              <a:gd name="adj" fmla="val 27490"/>
            </a:avLst>
          </a:prstGeom>
          <a:noFill/>
          <a:ln w="12700" cap="flat" cmpd="sng" algn="ctr">
            <a:solidFill>
              <a:srgbClr val="000000"/>
            </a:solidFill>
            <a:prstDash val="solid"/>
            <a:round/>
            <a:headEnd type="none" w="sm" len="sm"/>
            <a:tailEnd type="none" w="sm" len="sm"/>
          </a:ln>
          <a:effectLst/>
        </p:spPr>
        <p:txBody>
          <a:bodyPr lIns="0" rIns="0" anchor="ctr" anchorCtr="1"/>
          <a:lstStyle/>
          <a:p>
            <a:pPr algn="ctr" eaLnBrk="0" hangingPunct="0">
              <a:defRPr/>
            </a:pPr>
            <a:r>
              <a:rPr lang="en-US" sz="1600" dirty="0">
                <a:latin typeface="+mn-lt"/>
                <a:cs typeface="+mn-cs"/>
              </a:rPr>
              <a:t>TE Ctrl</a:t>
            </a:r>
          </a:p>
        </p:txBody>
      </p:sp>
      <p:cxnSp>
        <p:nvCxnSpPr>
          <p:cNvPr id="86036" name="Straight Connector 10"/>
          <p:cNvCxnSpPr>
            <a:cxnSpLocks noChangeShapeType="1"/>
          </p:cNvCxnSpPr>
          <p:nvPr/>
        </p:nvCxnSpPr>
        <p:spPr bwMode="auto">
          <a:xfrm flipH="1">
            <a:off x="5448300" y="2590800"/>
            <a:ext cx="1028700" cy="1114425"/>
          </a:xfrm>
          <a:prstGeom prst="line">
            <a:avLst/>
          </a:prstGeom>
          <a:noFill/>
          <a:ln w="12700" algn="ctr">
            <a:solidFill>
              <a:schemeClr val="tx1"/>
            </a:solidFill>
            <a:prstDash val="dash"/>
            <a:round/>
            <a:headEnd type="none" w="sm" len="sm"/>
            <a:tailEnd type="none" w="sm" len="sm"/>
          </a:ln>
        </p:spPr>
      </p:cxnSp>
      <p:sp>
        <p:nvSpPr>
          <p:cNvPr id="50" name="Rounded Rectangle 49"/>
          <p:cNvSpPr/>
          <p:nvPr/>
        </p:nvSpPr>
        <p:spPr bwMode="auto">
          <a:xfrm>
            <a:off x="6477000" y="1828800"/>
            <a:ext cx="1219200" cy="990600"/>
          </a:xfrm>
          <a:prstGeom prst="roundRect">
            <a:avLst/>
          </a:prstGeom>
          <a:noFill/>
          <a:ln w="12700" cap="flat" cmpd="sng" algn="ctr">
            <a:solidFill>
              <a:srgbClr val="000000"/>
            </a:solidFill>
            <a:prstDash val="solid"/>
            <a:round/>
            <a:headEnd type="none" w="sm" len="sm"/>
            <a:tailEnd type="none" w="sm" len="sm"/>
          </a:ln>
          <a:effectLst/>
        </p:spPr>
        <p:txBody>
          <a:bodyPr lIns="0" rIns="0" anchor="ctr" anchorCtr="1"/>
          <a:lstStyle/>
          <a:p>
            <a:pPr algn="ctr" eaLnBrk="0" hangingPunct="0">
              <a:defRPr/>
            </a:pPr>
            <a:r>
              <a:rPr lang="en-US" sz="1600" dirty="0">
                <a:latin typeface="+mn-lt"/>
                <a:cs typeface="+mn-cs"/>
              </a:rPr>
              <a:t>Subscription</a:t>
            </a:r>
          </a:p>
          <a:p>
            <a:pPr algn="ctr" eaLnBrk="0" hangingPunct="0">
              <a:defRPr/>
            </a:pPr>
            <a:r>
              <a:rPr lang="en-US" sz="1600" b="0" dirty="0">
                <a:latin typeface="+mn-lt"/>
                <a:cs typeface="+mn-cs"/>
              </a:rPr>
              <a:t>Service</a:t>
            </a:r>
          </a:p>
        </p:txBody>
      </p:sp>
      <p:sp>
        <p:nvSpPr>
          <p:cNvPr id="51" name="Rounded Rectangle 50"/>
          <p:cNvSpPr/>
          <p:nvPr/>
        </p:nvSpPr>
        <p:spPr bwMode="auto">
          <a:xfrm>
            <a:off x="6553200" y="4191000"/>
            <a:ext cx="1066800" cy="914400"/>
          </a:xfrm>
          <a:prstGeom prst="roundRect">
            <a:avLst>
              <a:gd name="adj" fmla="val 0"/>
            </a:avLst>
          </a:prstGeom>
          <a:noFill/>
          <a:ln w="12700" cap="flat" cmpd="sng" algn="ctr">
            <a:solidFill>
              <a:srgbClr val="000000"/>
            </a:solidFill>
            <a:prstDash val="solid"/>
            <a:round/>
            <a:headEnd type="none" w="sm" len="sm"/>
            <a:tailEnd type="none" w="sm" len="sm"/>
          </a:ln>
          <a:effectLst/>
        </p:spPr>
        <p:txBody>
          <a:bodyPr anchor="ctr" anchorCtr="1"/>
          <a:lstStyle/>
          <a:p>
            <a:pPr algn="ctr" eaLnBrk="0" hangingPunct="0">
              <a:defRPr/>
            </a:pPr>
            <a:r>
              <a:rPr lang="en-US" sz="1600" dirty="0">
                <a:latin typeface="+mn-lt"/>
                <a:cs typeface="+mn-cs"/>
              </a:rPr>
              <a:t>Access Router</a:t>
            </a:r>
            <a:br>
              <a:rPr lang="en-US" sz="1600" dirty="0">
                <a:latin typeface="+mn-lt"/>
                <a:cs typeface="+mn-cs"/>
              </a:rPr>
            </a:br>
            <a:r>
              <a:rPr lang="en-US" sz="1600" dirty="0">
                <a:latin typeface="+mn-lt"/>
                <a:cs typeface="+mn-cs"/>
              </a:rPr>
              <a:t>Interface</a:t>
            </a:r>
            <a:endParaRPr lang="en-US" sz="1600" b="0" dirty="0">
              <a:latin typeface="+mn-lt"/>
              <a:cs typeface="+mn-cs"/>
            </a:endParaRPr>
          </a:p>
        </p:txBody>
      </p:sp>
      <p:cxnSp>
        <p:nvCxnSpPr>
          <p:cNvPr id="86039" name="Straight Connector 51"/>
          <p:cNvCxnSpPr>
            <a:cxnSpLocks noChangeShapeType="1"/>
            <a:stCxn id="79" idx="3"/>
          </p:cNvCxnSpPr>
          <p:nvPr/>
        </p:nvCxnSpPr>
        <p:spPr bwMode="auto">
          <a:xfrm>
            <a:off x="5486400" y="4800600"/>
            <a:ext cx="1066800" cy="4763"/>
          </a:xfrm>
          <a:prstGeom prst="line">
            <a:avLst/>
          </a:prstGeom>
          <a:noFill/>
          <a:ln w="19050" algn="ctr">
            <a:solidFill>
              <a:srgbClr val="000000"/>
            </a:solidFill>
            <a:round/>
            <a:headEnd type="none" w="sm" len="sm"/>
            <a:tailEnd type="none" w="sm" len="sm"/>
          </a:ln>
        </p:spPr>
      </p:cxnSp>
      <p:grpSp>
        <p:nvGrpSpPr>
          <p:cNvPr id="86040" name="Group 52"/>
          <p:cNvGrpSpPr>
            <a:grpSpLocks/>
          </p:cNvGrpSpPr>
          <p:nvPr/>
        </p:nvGrpSpPr>
        <p:grpSpPr bwMode="auto">
          <a:xfrm>
            <a:off x="5741988" y="4714875"/>
            <a:ext cx="479425" cy="461963"/>
            <a:chOff x="2707957" y="5063075"/>
            <a:chExt cx="479618" cy="461425"/>
          </a:xfrm>
        </p:grpSpPr>
        <p:sp>
          <p:nvSpPr>
            <p:cNvPr id="86072" name="TextBox 53"/>
            <p:cNvSpPr txBox="1">
              <a:spLocks noChangeArrowheads="1"/>
            </p:cNvSpPr>
            <p:nvPr/>
          </p:nvSpPr>
          <p:spPr bwMode="auto">
            <a:xfrm>
              <a:off x="2707957" y="5155168"/>
              <a:ext cx="479618" cy="369332"/>
            </a:xfrm>
            <a:prstGeom prst="rect">
              <a:avLst/>
            </a:prstGeom>
            <a:noFill/>
            <a:ln w="9525">
              <a:noFill/>
              <a:miter lim="800000"/>
              <a:headEnd/>
              <a:tailEnd/>
            </a:ln>
          </p:spPr>
          <p:txBody>
            <a:bodyPr wrap="none">
              <a:spAutoFit/>
            </a:bodyPr>
            <a:lstStyle/>
            <a:p>
              <a:pPr eaLnBrk="0" hangingPunct="0"/>
              <a:r>
                <a:rPr lang="en-US" sz="1800">
                  <a:latin typeface="Arial" charset="0"/>
                </a:rPr>
                <a:t>R3</a:t>
              </a:r>
            </a:p>
          </p:txBody>
        </p:sp>
        <p:sp>
          <p:nvSpPr>
            <p:cNvPr id="86073" name="Oval 54"/>
            <p:cNvSpPr>
              <a:spLocks noChangeArrowheads="1"/>
            </p:cNvSpPr>
            <p:nvPr/>
          </p:nvSpPr>
          <p:spPr bwMode="auto">
            <a:xfrm>
              <a:off x="2860357" y="5063075"/>
              <a:ext cx="152400" cy="152400"/>
            </a:xfrm>
            <a:prstGeom prst="ellipse">
              <a:avLst/>
            </a:prstGeom>
            <a:solidFill>
              <a:srgbClr val="000000"/>
            </a:solidFill>
            <a:ln w="12700" algn="ctr">
              <a:solidFill>
                <a:schemeClr val="tx1"/>
              </a:solidFill>
              <a:round/>
              <a:headEnd type="none" w="sm" len="sm"/>
              <a:tailEnd type="none" w="sm" len="sm"/>
            </a:ln>
          </p:spPr>
          <p:txBody>
            <a:bodyPr/>
            <a:lstStyle/>
            <a:p>
              <a:pPr eaLnBrk="0" hangingPunct="0"/>
              <a:endParaRPr lang="en-US" sz="1200" b="0"/>
            </a:p>
          </p:txBody>
        </p:sp>
      </p:grpSp>
      <p:grpSp>
        <p:nvGrpSpPr>
          <p:cNvPr id="86041" name="Group 55"/>
          <p:cNvGrpSpPr>
            <a:grpSpLocks/>
          </p:cNvGrpSpPr>
          <p:nvPr/>
        </p:nvGrpSpPr>
        <p:grpSpPr bwMode="auto">
          <a:xfrm>
            <a:off x="5735638" y="3114675"/>
            <a:ext cx="573087" cy="369888"/>
            <a:chOff x="2860357" y="4955683"/>
            <a:chExt cx="572505" cy="369332"/>
          </a:xfrm>
        </p:grpSpPr>
        <p:sp>
          <p:nvSpPr>
            <p:cNvPr id="86070" name="TextBox 56"/>
            <p:cNvSpPr txBox="1">
              <a:spLocks noChangeArrowheads="1"/>
            </p:cNvSpPr>
            <p:nvPr/>
          </p:nvSpPr>
          <p:spPr bwMode="auto">
            <a:xfrm>
              <a:off x="2953244" y="4955683"/>
              <a:ext cx="479618" cy="369332"/>
            </a:xfrm>
            <a:prstGeom prst="rect">
              <a:avLst/>
            </a:prstGeom>
            <a:noFill/>
            <a:ln w="9525">
              <a:noFill/>
              <a:miter lim="800000"/>
              <a:headEnd/>
              <a:tailEnd/>
            </a:ln>
          </p:spPr>
          <p:txBody>
            <a:bodyPr wrap="none">
              <a:spAutoFit/>
            </a:bodyPr>
            <a:lstStyle/>
            <a:p>
              <a:pPr eaLnBrk="0" hangingPunct="0"/>
              <a:r>
                <a:rPr lang="en-US" sz="1800">
                  <a:latin typeface="Arial" charset="0"/>
                </a:rPr>
                <a:t>R4</a:t>
              </a:r>
            </a:p>
          </p:txBody>
        </p:sp>
        <p:sp>
          <p:nvSpPr>
            <p:cNvPr id="86071" name="Oval 57"/>
            <p:cNvSpPr>
              <a:spLocks noChangeArrowheads="1"/>
            </p:cNvSpPr>
            <p:nvPr/>
          </p:nvSpPr>
          <p:spPr bwMode="auto">
            <a:xfrm>
              <a:off x="2860357" y="5063075"/>
              <a:ext cx="152400" cy="152400"/>
            </a:xfrm>
            <a:prstGeom prst="ellipse">
              <a:avLst/>
            </a:prstGeom>
            <a:solidFill>
              <a:schemeClr val="tx1"/>
            </a:solidFill>
            <a:ln w="12700" algn="ctr">
              <a:solidFill>
                <a:schemeClr val="tx1"/>
              </a:solidFill>
              <a:round/>
              <a:headEnd type="none" w="sm" len="sm"/>
              <a:tailEnd type="none" w="sm" len="sm"/>
            </a:ln>
          </p:spPr>
          <p:txBody>
            <a:bodyPr/>
            <a:lstStyle/>
            <a:p>
              <a:pPr eaLnBrk="0" hangingPunct="0"/>
              <a:endParaRPr lang="en-US" sz="1200" b="0"/>
            </a:p>
          </p:txBody>
        </p:sp>
      </p:grpSp>
      <p:sp>
        <p:nvSpPr>
          <p:cNvPr id="59" name="Rounded Rectangle 58"/>
          <p:cNvSpPr/>
          <p:nvPr/>
        </p:nvSpPr>
        <p:spPr bwMode="auto">
          <a:xfrm>
            <a:off x="6553200" y="3657600"/>
            <a:ext cx="1066800" cy="533400"/>
          </a:xfrm>
          <a:prstGeom prst="roundRect">
            <a:avLst>
              <a:gd name="adj" fmla="val 27490"/>
            </a:avLst>
          </a:prstGeom>
          <a:noFill/>
          <a:ln w="12700" cap="flat" cmpd="sng" algn="ctr">
            <a:solidFill>
              <a:srgbClr val="000000"/>
            </a:solidFill>
            <a:prstDash val="solid"/>
            <a:round/>
            <a:headEnd type="none" w="sm" len="sm"/>
            <a:tailEnd type="none" w="sm" len="sm"/>
          </a:ln>
          <a:effectLst/>
        </p:spPr>
        <p:txBody>
          <a:bodyPr lIns="0" rIns="0" anchor="ctr" anchorCtr="1"/>
          <a:lstStyle/>
          <a:p>
            <a:pPr algn="ctr" eaLnBrk="0" hangingPunct="0">
              <a:defRPr/>
            </a:pPr>
            <a:r>
              <a:rPr lang="en-US" sz="1600" dirty="0">
                <a:latin typeface="+mn-lt"/>
                <a:cs typeface="+mn-cs"/>
              </a:rPr>
              <a:t>AR Ctrl</a:t>
            </a:r>
          </a:p>
        </p:txBody>
      </p:sp>
      <p:cxnSp>
        <p:nvCxnSpPr>
          <p:cNvPr id="86043" name="Straight Connector 69"/>
          <p:cNvCxnSpPr>
            <a:cxnSpLocks noChangeShapeType="1"/>
            <a:stCxn id="50" idx="2"/>
            <a:endCxn id="59" idx="0"/>
          </p:cNvCxnSpPr>
          <p:nvPr/>
        </p:nvCxnSpPr>
        <p:spPr bwMode="auto">
          <a:xfrm>
            <a:off x="7086600" y="2819400"/>
            <a:ext cx="0" cy="838200"/>
          </a:xfrm>
          <a:prstGeom prst="line">
            <a:avLst/>
          </a:prstGeom>
          <a:noFill/>
          <a:ln w="12700" algn="ctr">
            <a:solidFill>
              <a:schemeClr val="tx1"/>
            </a:solidFill>
            <a:prstDash val="dash"/>
            <a:round/>
            <a:headEnd type="none" w="sm" len="sm"/>
            <a:tailEnd type="none" w="sm" len="sm"/>
          </a:ln>
        </p:spPr>
      </p:cxnSp>
      <p:grpSp>
        <p:nvGrpSpPr>
          <p:cNvPr id="86044" name="Group 74"/>
          <p:cNvGrpSpPr>
            <a:grpSpLocks/>
          </p:cNvGrpSpPr>
          <p:nvPr/>
        </p:nvGrpSpPr>
        <p:grpSpPr bwMode="auto">
          <a:xfrm>
            <a:off x="5764213" y="3843338"/>
            <a:ext cx="479425" cy="468312"/>
            <a:chOff x="2860357" y="5063075"/>
            <a:chExt cx="479618" cy="468622"/>
          </a:xfrm>
        </p:grpSpPr>
        <p:sp>
          <p:nvSpPr>
            <p:cNvPr id="86068" name="TextBox 75"/>
            <p:cNvSpPr txBox="1">
              <a:spLocks noChangeArrowheads="1"/>
            </p:cNvSpPr>
            <p:nvPr/>
          </p:nvSpPr>
          <p:spPr bwMode="auto">
            <a:xfrm>
              <a:off x="2860357" y="5162365"/>
              <a:ext cx="479618" cy="369332"/>
            </a:xfrm>
            <a:prstGeom prst="rect">
              <a:avLst/>
            </a:prstGeom>
            <a:noFill/>
            <a:ln w="9525">
              <a:noFill/>
              <a:miter lim="800000"/>
              <a:headEnd/>
              <a:tailEnd/>
            </a:ln>
          </p:spPr>
          <p:txBody>
            <a:bodyPr wrap="none">
              <a:spAutoFit/>
            </a:bodyPr>
            <a:lstStyle/>
            <a:p>
              <a:pPr eaLnBrk="0" hangingPunct="0"/>
              <a:r>
                <a:rPr lang="en-US" sz="1800">
                  <a:latin typeface="Arial" charset="0"/>
                </a:rPr>
                <a:t>R9</a:t>
              </a:r>
            </a:p>
          </p:txBody>
        </p:sp>
        <p:sp>
          <p:nvSpPr>
            <p:cNvPr id="86069" name="Oval 76"/>
            <p:cNvSpPr>
              <a:spLocks noChangeArrowheads="1"/>
            </p:cNvSpPr>
            <p:nvPr/>
          </p:nvSpPr>
          <p:spPr bwMode="auto">
            <a:xfrm>
              <a:off x="3012757" y="5063075"/>
              <a:ext cx="152400" cy="152400"/>
            </a:xfrm>
            <a:prstGeom prst="ellipse">
              <a:avLst/>
            </a:prstGeom>
            <a:solidFill>
              <a:schemeClr val="tx1"/>
            </a:solidFill>
            <a:ln w="12700" algn="ctr">
              <a:solidFill>
                <a:schemeClr val="tx1"/>
              </a:solidFill>
              <a:round/>
              <a:headEnd type="none" w="sm" len="sm"/>
              <a:tailEnd type="none" w="sm" len="sm"/>
            </a:ln>
          </p:spPr>
          <p:txBody>
            <a:bodyPr/>
            <a:lstStyle/>
            <a:p>
              <a:pPr eaLnBrk="0" hangingPunct="0"/>
              <a:endParaRPr lang="en-US" sz="1200" b="0"/>
            </a:p>
          </p:txBody>
        </p:sp>
      </p:grpSp>
      <p:sp>
        <p:nvSpPr>
          <p:cNvPr id="78" name="Rounded Rectangle 77"/>
          <p:cNvSpPr/>
          <p:nvPr/>
        </p:nvSpPr>
        <p:spPr bwMode="auto">
          <a:xfrm>
            <a:off x="3352800" y="4495800"/>
            <a:ext cx="685800" cy="609600"/>
          </a:xfrm>
          <a:prstGeom prst="roundRect">
            <a:avLst>
              <a:gd name="adj" fmla="val 0"/>
            </a:avLst>
          </a:prstGeom>
          <a:noFill/>
          <a:ln w="12700" cap="flat" cmpd="sng" algn="ctr">
            <a:solidFill>
              <a:srgbClr val="000000"/>
            </a:solidFill>
            <a:prstDash val="solid"/>
            <a:round/>
            <a:headEnd type="none" w="sm" len="sm"/>
            <a:tailEnd type="none" w="sm" len="sm"/>
          </a:ln>
          <a:effectLst/>
        </p:spPr>
        <p:txBody>
          <a:bodyPr lIns="0" rIns="0" anchor="ctr" anchorCtr="1"/>
          <a:lstStyle/>
          <a:p>
            <a:pPr algn="ctr" eaLnBrk="0" hangingPunct="0">
              <a:defRPr/>
            </a:pPr>
            <a:r>
              <a:rPr lang="en-US" sz="1600" dirty="0">
                <a:latin typeface="+mn-lt"/>
                <a:cs typeface="+mn-cs"/>
              </a:rPr>
              <a:t>NA</a:t>
            </a:r>
          </a:p>
        </p:txBody>
      </p:sp>
      <p:sp>
        <p:nvSpPr>
          <p:cNvPr id="79" name="Rounded Rectangle 78"/>
          <p:cNvSpPr/>
          <p:nvPr/>
        </p:nvSpPr>
        <p:spPr bwMode="auto">
          <a:xfrm>
            <a:off x="4527550" y="4495800"/>
            <a:ext cx="958850" cy="609600"/>
          </a:xfrm>
          <a:prstGeom prst="roundRect">
            <a:avLst>
              <a:gd name="adj" fmla="val 0"/>
            </a:avLst>
          </a:prstGeom>
          <a:noFill/>
          <a:ln w="12700" cap="flat" cmpd="sng" algn="ctr">
            <a:solidFill>
              <a:srgbClr val="000000"/>
            </a:solidFill>
            <a:prstDash val="solid"/>
            <a:round/>
            <a:headEnd type="none" w="sm" len="sm"/>
            <a:tailEnd type="none" w="sm" len="sm"/>
          </a:ln>
          <a:effectLst/>
        </p:spPr>
        <p:txBody>
          <a:bodyPr lIns="0" rIns="0" anchor="ctr" anchorCtr="1"/>
          <a:lstStyle/>
          <a:p>
            <a:pPr algn="ctr" eaLnBrk="0" hangingPunct="0">
              <a:defRPr/>
            </a:pPr>
            <a:r>
              <a:rPr lang="en-US" sz="1600" dirty="0">
                <a:latin typeface="+mn-lt"/>
                <a:cs typeface="+mn-cs"/>
              </a:rPr>
              <a:t>Backhaul</a:t>
            </a:r>
          </a:p>
        </p:txBody>
      </p:sp>
      <p:cxnSp>
        <p:nvCxnSpPr>
          <p:cNvPr id="86047" name="Straight Connector 79"/>
          <p:cNvCxnSpPr>
            <a:cxnSpLocks noChangeShapeType="1"/>
            <a:stCxn id="78" idx="3"/>
            <a:endCxn id="79" idx="1"/>
          </p:cNvCxnSpPr>
          <p:nvPr/>
        </p:nvCxnSpPr>
        <p:spPr bwMode="auto">
          <a:xfrm>
            <a:off x="4038600" y="4800600"/>
            <a:ext cx="488950" cy="0"/>
          </a:xfrm>
          <a:prstGeom prst="line">
            <a:avLst/>
          </a:prstGeom>
          <a:noFill/>
          <a:ln w="19050" algn="ctr">
            <a:solidFill>
              <a:srgbClr val="000000"/>
            </a:solidFill>
            <a:round/>
            <a:headEnd type="none" w="sm" len="sm"/>
            <a:tailEnd type="none" w="sm" len="sm"/>
          </a:ln>
        </p:spPr>
      </p:cxnSp>
      <p:grpSp>
        <p:nvGrpSpPr>
          <p:cNvPr id="86048" name="Group 91"/>
          <p:cNvGrpSpPr>
            <a:grpSpLocks/>
          </p:cNvGrpSpPr>
          <p:nvPr/>
        </p:nvGrpSpPr>
        <p:grpSpPr bwMode="auto">
          <a:xfrm>
            <a:off x="4062413" y="4719638"/>
            <a:ext cx="479425" cy="461962"/>
            <a:chOff x="2691882" y="5063075"/>
            <a:chExt cx="479618" cy="461425"/>
          </a:xfrm>
        </p:grpSpPr>
        <p:sp>
          <p:nvSpPr>
            <p:cNvPr id="86066" name="TextBox 92"/>
            <p:cNvSpPr txBox="1">
              <a:spLocks noChangeArrowheads="1"/>
            </p:cNvSpPr>
            <p:nvPr/>
          </p:nvSpPr>
          <p:spPr bwMode="auto">
            <a:xfrm>
              <a:off x="2691882" y="5155168"/>
              <a:ext cx="479618" cy="369332"/>
            </a:xfrm>
            <a:prstGeom prst="rect">
              <a:avLst/>
            </a:prstGeom>
            <a:noFill/>
            <a:ln w="9525">
              <a:noFill/>
              <a:miter lim="800000"/>
              <a:headEnd/>
              <a:tailEnd/>
            </a:ln>
          </p:spPr>
          <p:txBody>
            <a:bodyPr wrap="none">
              <a:spAutoFit/>
            </a:bodyPr>
            <a:lstStyle/>
            <a:p>
              <a:pPr eaLnBrk="0" hangingPunct="0"/>
              <a:r>
                <a:rPr lang="en-US" sz="1800">
                  <a:latin typeface="Arial" charset="0"/>
                </a:rPr>
                <a:t>R6</a:t>
              </a:r>
            </a:p>
          </p:txBody>
        </p:sp>
        <p:sp>
          <p:nvSpPr>
            <p:cNvPr id="86067" name="Oval 93"/>
            <p:cNvSpPr>
              <a:spLocks noChangeArrowheads="1"/>
            </p:cNvSpPr>
            <p:nvPr/>
          </p:nvSpPr>
          <p:spPr bwMode="auto">
            <a:xfrm>
              <a:off x="2860357" y="5063075"/>
              <a:ext cx="152400" cy="152400"/>
            </a:xfrm>
            <a:prstGeom prst="ellipse">
              <a:avLst/>
            </a:prstGeom>
            <a:solidFill>
              <a:srgbClr val="000000"/>
            </a:solidFill>
            <a:ln w="12700" algn="ctr">
              <a:solidFill>
                <a:schemeClr val="tx1"/>
              </a:solidFill>
              <a:round/>
              <a:headEnd type="none" w="sm" len="sm"/>
              <a:tailEnd type="none" w="sm" len="sm"/>
            </a:ln>
          </p:spPr>
          <p:txBody>
            <a:bodyPr/>
            <a:lstStyle/>
            <a:p>
              <a:pPr eaLnBrk="0" hangingPunct="0"/>
              <a:endParaRPr lang="en-US" sz="1200" b="0"/>
            </a:p>
          </p:txBody>
        </p:sp>
      </p:grpSp>
      <p:cxnSp>
        <p:nvCxnSpPr>
          <p:cNvPr id="86049" name="Straight Connector 88"/>
          <p:cNvCxnSpPr>
            <a:cxnSpLocks noChangeShapeType="1"/>
            <a:stCxn id="78" idx="0"/>
          </p:cNvCxnSpPr>
          <p:nvPr/>
        </p:nvCxnSpPr>
        <p:spPr bwMode="auto">
          <a:xfrm flipV="1">
            <a:off x="3695700" y="4189413"/>
            <a:ext cx="20638" cy="306387"/>
          </a:xfrm>
          <a:prstGeom prst="line">
            <a:avLst/>
          </a:prstGeom>
          <a:noFill/>
          <a:ln w="12700" algn="ctr">
            <a:solidFill>
              <a:schemeClr val="tx1"/>
            </a:solidFill>
            <a:prstDash val="dash"/>
            <a:round/>
            <a:headEnd type="none" w="sm" len="sm"/>
            <a:tailEnd type="none" w="sm" len="sm"/>
          </a:ln>
        </p:spPr>
      </p:cxnSp>
      <p:grpSp>
        <p:nvGrpSpPr>
          <p:cNvPr id="86050" name="Group 103"/>
          <p:cNvGrpSpPr>
            <a:grpSpLocks/>
          </p:cNvGrpSpPr>
          <p:nvPr/>
        </p:nvGrpSpPr>
        <p:grpSpPr bwMode="auto">
          <a:xfrm>
            <a:off x="3627438" y="4168775"/>
            <a:ext cx="608012" cy="368300"/>
            <a:chOff x="2837267" y="4956915"/>
            <a:chExt cx="608928" cy="369332"/>
          </a:xfrm>
        </p:grpSpPr>
        <p:sp>
          <p:nvSpPr>
            <p:cNvPr id="86064" name="TextBox 104"/>
            <p:cNvSpPr txBox="1">
              <a:spLocks noChangeArrowheads="1"/>
            </p:cNvSpPr>
            <p:nvPr/>
          </p:nvSpPr>
          <p:spPr bwMode="auto">
            <a:xfrm>
              <a:off x="2966577" y="4956915"/>
              <a:ext cx="479618" cy="369332"/>
            </a:xfrm>
            <a:prstGeom prst="rect">
              <a:avLst/>
            </a:prstGeom>
            <a:noFill/>
            <a:ln w="9525">
              <a:noFill/>
              <a:miter lim="800000"/>
              <a:headEnd/>
              <a:tailEnd/>
            </a:ln>
          </p:spPr>
          <p:txBody>
            <a:bodyPr wrap="none">
              <a:spAutoFit/>
            </a:bodyPr>
            <a:lstStyle/>
            <a:p>
              <a:pPr eaLnBrk="0" hangingPunct="0"/>
              <a:r>
                <a:rPr lang="en-US" sz="1800">
                  <a:latin typeface="Arial" charset="0"/>
                </a:rPr>
                <a:t>R5</a:t>
              </a:r>
            </a:p>
          </p:txBody>
        </p:sp>
        <p:sp>
          <p:nvSpPr>
            <p:cNvPr id="86065" name="Oval 105"/>
            <p:cNvSpPr>
              <a:spLocks noChangeArrowheads="1"/>
            </p:cNvSpPr>
            <p:nvPr/>
          </p:nvSpPr>
          <p:spPr bwMode="auto">
            <a:xfrm>
              <a:off x="2837267" y="5063075"/>
              <a:ext cx="152400" cy="152400"/>
            </a:xfrm>
            <a:prstGeom prst="ellipse">
              <a:avLst/>
            </a:prstGeom>
            <a:solidFill>
              <a:schemeClr val="tx1"/>
            </a:solidFill>
            <a:ln w="12700" algn="ctr">
              <a:solidFill>
                <a:schemeClr val="tx1"/>
              </a:solidFill>
              <a:round/>
              <a:headEnd type="none" w="sm" len="sm"/>
              <a:tailEnd type="none" w="sm" len="sm"/>
            </a:ln>
          </p:spPr>
          <p:txBody>
            <a:bodyPr/>
            <a:lstStyle/>
            <a:p>
              <a:pPr eaLnBrk="0" hangingPunct="0"/>
              <a:endParaRPr lang="en-US" sz="1200" b="0"/>
            </a:p>
          </p:txBody>
        </p:sp>
      </p:grpSp>
      <p:cxnSp>
        <p:nvCxnSpPr>
          <p:cNvPr id="86051" name="Straight Connector 324"/>
          <p:cNvCxnSpPr>
            <a:cxnSpLocks noChangeShapeType="1"/>
          </p:cNvCxnSpPr>
          <p:nvPr/>
        </p:nvCxnSpPr>
        <p:spPr bwMode="auto">
          <a:xfrm flipV="1">
            <a:off x="4797425" y="4191000"/>
            <a:ext cx="0" cy="314325"/>
          </a:xfrm>
          <a:prstGeom prst="line">
            <a:avLst/>
          </a:prstGeom>
          <a:noFill/>
          <a:ln w="12700" algn="ctr">
            <a:solidFill>
              <a:schemeClr val="tx1"/>
            </a:solidFill>
            <a:prstDash val="dash"/>
            <a:round/>
            <a:headEnd type="none" w="sm" len="sm"/>
            <a:tailEnd type="none" w="sm" len="sm"/>
          </a:ln>
        </p:spPr>
      </p:cxnSp>
      <p:grpSp>
        <p:nvGrpSpPr>
          <p:cNvPr id="86052" name="Group 108"/>
          <p:cNvGrpSpPr>
            <a:grpSpLocks/>
          </p:cNvGrpSpPr>
          <p:nvPr/>
        </p:nvGrpSpPr>
        <p:grpSpPr bwMode="auto">
          <a:xfrm>
            <a:off x="4706938" y="4168775"/>
            <a:ext cx="609600" cy="368300"/>
            <a:chOff x="2837267" y="4956915"/>
            <a:chExt cx="608928" cy="369332"/>
          </a:xfrm>
        </p:grpSpPr>
        <p:sp>
          <p:nvSpPr>
            <p:cNvPr id="86062" name="TextBox 109"/>
            <p:cNvSpPr txBox="1">
              <a:spLocks noChangeArrowheads="1"/>
            </p:cNvSpPr>
            <p:nvPr/>
          </p:nvSpPr>
          <p:spPr bwMode="auto">
            <a:xfrm>
              <a:off x="2966577" y="4956915"/>
              <a:ext cx="479618" cy="369332"/>
            </a:xfrm>
            <a:prstGeom prst="rect">
              <a:avLst/>
            </a:prstGeom>
            <a:noFill/>
            <a:ln w="9525">
              <a:noFill/>
              <a:miter lim="800000"/>
              <a:headEnd/>
              <a:tailEnd/>
            </a:ln>
          </p:spPr>
          <p:txBody>
            <a:bodyPr wrap="none">
              <a:spAutoFit/>
            </a:bodyPr>
            <a:lstStyle/>
            <a:p>
              <a:pPr eaLnBrk="0" hangingPunct="0"/>
              <a:r>
                <a:rPr lang="en-US" sz="1800">
                  <a:latin typeface="Arial" charset="0"/>
                </a:rPr>
                <a:t>R7</a:t>
              </a:r>
            </a:p>
          </p:txBody>
        </p:sp>
        <p:sp>
          <p:nvSpPr>
            <p:cNvPr id="86063" name="Oval 110"/>
            <p:cNvSpPr>
              <a:spLocks noChangeArrowheads="1"/>
            </p:cNvSpPr>
            <p:nvPr/>
          </p:nvSpPr>
          <p:spPr bwMode="auto">
            <a:xfrm>
              <a:off x="2837267" y="5063075"/>
              <a:ext cx="152400" cy="152400"/>
            </a:xfrm>
            <a:prstGeom prst="ellipse">
              <a:avLst/>
            </a:prstGeom>
            <a:solidFill>
              <a:schemeClr val="tx1"/>
            </a:solidFill>
            <a:ln w="12700" algn="ctr">
              <a:solidFill>
                <a:schemeClr val="tx1"/>
              </a:solidFill>
              <a:round/>
              <a:headEnd type="none" w="sm" len="sm"/>
              <a:tailEnd type="none" w="sm" len="sm"/>
            </a:ln>
          </p:spPr>
          <p:txBody>
            <a:bodyPr/>
            <a:lstStyle/>
            <a:p>
              <a:pPr eaLnBrk="0" hangingPunct="0"/>
              <a:endParaRPr lang="en-US" sz="1200" b="0"/>
            </a:p>
          </p:txBody>
        </p:sp>
      </p:grpSp>
      <p:cxnSp>
        <p:nvCxnSpPr>
          <p:cNvPr id="86053" name="Straight Connector 146"/>
          <p:cNvCxnSpPr>
            <a:cxnSpLocks noChangeShapeType="1"/>
            <a:stCxn id="36" idx="3"/>
            <a:endCxn id="59" idx="1"/>
          </p:cNvCxnSpPr>
          <p:nvPr/>
        </p:nvCxnSpPr>
        <p:spPr bwMode="auto">
          <a:xfrm>
            <a:off x="5486400" y="3924300"/>
            <a:ext cx="1066800" cy="0"/>
          </a:xfrm>
          <a:prstGeom prst="line">
            <a:avLst/>
          </a:prstGeom>
          <a:noFill/>
          <a:ln w="12700" algn="ctr">
            <a:solidFill>
              <a:srgbClr val="000000"/>
            </a:solidFill>
            <a:prstDash val="dash"/>
            <a:round/>
            <a:headEnd type="none" w="sm" len="sm"/>
            <a:tailEnd type="none" w="sm" len="sm"/>
          </a:ln>
        </p:spPr>
      </p:cxnSp>
      <p:grpSp>
        <p:nvGrpSpPr>
          <p:cNvPr id="86054" name="Group 159"/>
          <p:cNvGrpSpPr>
            <a:grpSpLocks/>
          </p:cNvGrpSpPr>
          <p:nvPr/>
        </p:nvGrpSpPr>
        <p:grpSpPr bwMode="auto">
          <a:xfrm>
            <a:off x="7015163" y="3109913"/>
            <a:ext cx="687387" cy="369887"/>
            <a:chOff x="2860357" y="4955683"/>
            <a:chExt cx="687986" cy="369332"/>
          </a:xfrm>
        </p:grpSpPr>
        <p:sp>
          <p:nvSpPr>
            <p:cNvPr id="86060" name="TextBox 160"/>
            <p:cNvSpPr txBox="1">
              <a:spLocks noChangeArrowheads="1"/>
            </p:cNvSpPr>
            <p:nvPr/>
          </p:nvSpPr>
          <p:spPr bwMode="auto">
            <a:xfrm>
              <a:off x="2953244" y="4955683"/>
              <a:ext cx="595099" cy="369332"/>
            </a:xfrm>
            <a:prstGeom prst="rect">
              <a:avLst/>
            </a:prstGeom>
            <a:noFill/>
            <a:ln w="9525">
              <a:noFill/>
              <a:miter lim="800000"/>
              <a:headEnd/>
              <a:tailEnd/>
            </a:ln>
          </p:spPr>
          <p:txBody>
            <a:bodyPr wrap="none">
              <a:spAutoFit/>
            </a:bodyPr>
            <a:lstStyle/>
            <a:p>
              <a:pPr eaLnBrk="0" hangingPunct="0"/>
              <a:r>
                <a:rPr lang="en-US" sz="1800">
                  <a:latin typeface="Arial" charset="0"/>
                </a:rPr>
                <a:t>R11</a:t>
              </a:r>
            </a:p>
          </p:txBody>
        </p:sp>
        <p:sp>
          <p:nvSpPr>
            <p:cNvPr id="86061" name="Oval 161"/>
            <p:cNvSpPr>
              <a:spLocks noChangeArrowheads="1"/>
            </p:cNvSpPr>
            <p:nvPr/>
          </p:nvSpPr>
          <p:spPr bwMode="auto">
            <a:xfrm>
              <a:off x="2860357" y="5063075"/>
              <a:ext cx="152400" cy="152400"/>
            </a:xfrm>
            <a:prstGeom prst="ellipse">
              <a:avLst/>
            </a:prstGeom>
            <a:solidFill>
              <a:schemeClr val="tx1"/>
            </a:solidFill>
            <a:ln w="12700" algn="ctr">
              <a:solidFill>
                <a:schemeClr val="tx1"/>
              </a:solidFill>
              <a:round/>
              <a:headEnd type="none" w="sm" len="sm"/>
              <a:tailEnd type="none" w="sm" len="sm"/>
            </a:ln>
          </p:spPr>
          <p:txBody>
            <a:bodyPr/>
            <a:lstStyle/>
            <a:p>
              <a:pPr eaLnBrk="0" hangingPunct="0"/>
              <a:endParaRPr lang="en-US" sz="1200" b="0"/>
            </a:p>
          </p:txBody>
        </p:sp>
      </p:grpSp>
      <p:sp>
        <p:nvSpPr>
          <p:cNvPr id="86055" name="Rounded Rectangle 62"/>
          <p:cNvSpPr>
            <a:spLocks noChangeArrowheads="1"/>
          </p:cNvSpPr>
          <p:nvPr/>
        </p:nvSpPr>
        <p:spPr bwMode="auto">
          <a:xfrm>
            <a:off x="3200400" y="4343400"/>
            <a:ext cx="914400" cy="1828800"/>
          </a:xfrm>
          <a:prstGeom prst="roundRect">
            <a:avLst>
              <a:gd name="adj" fmla="val 16667"/>
            </a:avLst>
          </a:prstGeom>
          <a:noFill/>
          <a:ln w="28575" algn="ctr">
            <a:solidFill>
              <a:schemeClr val="accent2"/>
            </a:solidFill>
            <a:round/>
            <a:headEnd type="none" w="sm" len="sm"/>
            <a:tailEnd type="none" w="sm" len="sm"/>
          </a:ln>
        </p:spPr>
        <p:txBody>
          <a:bodyPr/>
          <a:lstStyle/>
          <a:p>
            <a:pPr eaLnBrk="0" hangingPunct="0"/>
            <a:endParaRPr lang="en-US" sz="1200" b="0"/>
          </a:p>
        </p:txBody>
      </p:sp>
      <p:sp>
        <p:nvSpPr>
          <p:cNvPr id="86056" name="Rounded Rectangle 65"/>
          <p:cNvSpPr>
            <a:spLocks noChangeArrowheads="1"/>
          </p:cNvSpPr>
          <p:nvPr/>
        </p:nvSpPr>
        <p:spPr bwMode="auto">
          <a:xfrm>
            <a:off x="1371600" y="4191000"/>
            <a:ext cx="990600" cy="1981200"/>
          </a:xfrm>
          <a:prstGeom prst="roundRect">
            <a:avLst>
              <a:gd name="adj" fmla="val 16667"/>
            </a:avLst>
          </a:prstGeom>
          <a:noFill/>
          <a:ln w="28575" algn="ctr">
            <a:solidFill>
              <a:schemeClr val="accent2"/>
            </a:solidFill>
            <a:round/>
            <a:headEnd type="none" w="sm" len="sm"/>
            <a:tailEnd type="none" w="sm" len="sm"/>
          </a:ln>
        </p:spPr>
        <p:txBody>
          <a:bodyPr/>
          <a:lstStyle/>
          <a:p>
            <a:pPr eaLnBrk="0" hangingPunct="0"/>
            <a:endParaRPr lang="en-US" sz="1200" b="0"/>
          </a:p>
        </p:txBody>
      </p:sp>
      <p:sp>
        <p:nvSpPr>
          <p:cNvPr id="72" name="TextBox 71"/>
          <p:cNvSpPr txBox="1"/>
          <p:nvPr/>
        </p:nvSpPr>
        <p:spPr>
          <a:xfrm>
            <a:off x="1558925" y="5686425"/>
            <a:ext cx="619125" cy="338138"/>
          </a:xfrm>
          <a:prstGeom prst="rect">
            <a:avLst/>
          </a:prstGeom>
          <a:noFill/>
        </p:spPr>
        <p:txBody>
          <a:bodyPr>
            <a:spAutoFit/>
          </a:bodyPr>
          <a:lstStyle/>
          <a:p>
            <a:pPr eaLnBrk="0" hangingPunct="0">
              <a:defRPr/>
            </a:pPr>
            <a:r>
              <a:rPr lang="en-US" sz="1600" dirty="0">
                <a:solidFill>
                  <a:schemeClr val="accent2"/>
                </a:solidFill>
                <a:latin typeface="+mn-lt"/>
                <a:cs typeface="+mn-cs"/>
              </a:rPr>
              <a:t>STA</a:t>
            </a:r>
          </a:p>
        </p:txBody>
      </p:sp>
      <p:sp>
        <p:nvSpPr>
          <p:cNvPr id="75" name="TextBox 74"/>
          <p:cNvSpPr txBox="1"/>
          <p:nvPr/>
        </p:nvSpPr>
        <p:spPr>
          <a:xfrm>
            <a:off x="3429000" y="5715000"/>
            <a:ext cx="468313" cy="338138"/>
          </a:xfrm>
          <a:prstGeom prst="rect">
            <a:avLst/>
          </a:prstGeom>
          <a:noFill/>
        </p:spPr>
        <p:txBody>
          <a:bodyPr wrap="none">
            <a:spAutoFit/>
          </a:bodyPr>
          <a:lstStyle/>
          <a:p>
            <a:pPr eaLnBrk="0" hangingPunct="0">
              <a:defRPr/>
            </a:pPr>
            <a:r>
              <a:rPr lang="en-US" sz="1600" dirty="0">
                <a:solidFill>
                  <a:schemeClr val="accent2"/>
                </a:solidFill>
                <a:latin typeface="+mn-lt"/>
                <a:cs typeface="+mn-cs"/>
              </a:rPr>
              <a:t>AP</a:t>
            </a:r>
          </a:p>
        </p:txBody>
      </p:sp>
      <p:sp>
        <p:nvSpPr>
          <p:cNvPr id="82" name="TextBox 81"/>
          <p:cNvSpPr txBox="1"/>
          <p:nvPr/>
        </p:nvSpPr>
        <p:spPr>
          <a:xfrm>
            <a:off x="5027613" y="6132513"/>
            <a:ext cx="3622675" cy="368300"/>
          </a:xfrm>
          <a:prstGeom prst="rect">
            <a:avLst/>
          </a:prstGeom>
          <a:noFill/>
        </p:spPr>
        <p:txBody>
          <a:bodyPr wrap="none">
            <a:spAutoFit/>
          </a:bodyPr>
          <a:lstStyle/>
          <a:p>
            <a:pPr eaLnBrk="0" hangingPunct="0">
              <a:defRPr/>
            </a:pPr>
            <a:r>
              <a:rPr lang="en-US" sz="1800" dirty="0">
                <a:latin typeface="+mn-lt"/>
                <a:cs typeface="+mn-cs"/>
              </a:rPr>
              <a:t>NA = Node of Attachment {AP, BS}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0238"/>
            <a:ext cx="8229600" cy="588962"/>
          </a:xfrm>
        </p:spPr>
        <p:txBody>
          <a:bodyPr>
            <a:normAutofit fontScale="90000"/>
          </a:bodyPr>
          <a:lstStyle/>
          <a:p>
            <a:pPr>
              <a:defRPr/>
            </a:pPr>
            <a:r>
              <a:rPr lang="en-US" dirty="0"/>
              <a:t/>
            </a:r>
            <a:br>
              <a:rPr lang="en-US" dirty="0"/>
            </a:br>
            <a:r>
              <a:rPr lang="en-US" dirty="0" smtClean="0"/>
              <a:t>P802.1CF Draft </a:t>
            </a:r>
            <a:r>
              <a:rPr lang="en-US" dirty="0" err="1" smtClean="0"/>
              <a:t>ToC</a:t>
            </a:r>
            <a:r>
              <a:rPr lang="en-US" dirty="0"/>
              <a:t/>
            </a:r>
            <a:br>
              <a:rPr lang="en-US" dirty="0"/>
            </a:br>
            <a:endParaRPr lang="en-US" dirty="0"/>
          </a:p>
        </p:txBody>
      </p:sp>
      <p:cxnSp>
        <p:nvCxnSpPr>
          <p:cNvPr id="87042" name="Straight Connector 12"/>
          <p:cNvCxnSpPr>
            <a:cxnSpLocks noChangeShapeType="1"/>
          </p:cNvCxnSpPr>
          <p:nvPr/>
        </p:nvCxnSpPr>
        <p:spPr bwMode="auto">
          <a:xfrm>
            <a:off x="4751388" y="3446463"/>
            <a:ext cx="4051300" cy="0"/>
          </a:xfrm>
          <a:prstGeom prst="line">
            <a:avLst/>
          </a:prstGeom>
          <a:noFill/>
          <a:ln w="6350" algn="ctr">
            <a:solidFill>
              <a:schemeClr val="tx1"/>
            </a:solidFill>
            <a:prstDash val="dashDot"/>
            <a:round/>
            <a:headEnd type="none" w="sm" len="sm"/>
            <a:tailEnd type="none" w="sm" len="sm"/>
          </a:ln>
        </p:spPr>
      </p:cxnSp>
      <p:cxnSp>
        <p:nvCxnSpPr>
          <p:cNvPr id="87043" name="Straight Connector 13"/>
          <p:cNvCxnSpPr>
            <a:cxnSpLocks noChangeShapeType="1"/>
          </p:cNvCxnSpPr>
          <p:nvPr/>
        </p:nvCxnSpPr>
        <p:spPr bwMode="auto">
          <a:xfrm>
            <a:off x="4662488" y="2190750"/>
            <a:ext cx="4049712" cy="0"/>
          </a:xfrm>
          <a:prstGeom prst="line">
            <a:avLst/>
          </a:prstGeom>
          <a:noFill/>
          <a:ln w="6350" algn="ctr">
            <a:solidFill>
              <a:schemeClr val="tx1"/>
            </a:solidFill>
            <a:prstDash val="dashDot"/>
            <a:round/>
            <a:headEnd type="none" w="sm" len="sm"/>
            <a:tailEnd type="none" w="sm" len="sm"/>
          </a:ln>
        </p:spPr>
      </p:cxnSp>
      <p:pic>
        <p:nvPicPr>
          <p:cNvPr id="87044" name="Picture 7" descr="omniran-functions.png"/>
          <p:cNvPicPr>
            <a:picLocks noChangeAspect="1"/>
          </p:cNvPicPr>
          <p:nvPr/>
        </p:nvPicPr>
        <p:blipFill>
          <a:blip r:embed="rId2"/>
          <a:srcRect/>
          <a:stretch>
            <a:fillRect/>
          </a:stretch>
        </p:blipFill>
        <p:spPr bwMode="auto">
          <a:xfrm>
            <a:off x="4841875" y="3457575"/>
            <a:ext cx="3990975" cy="2943225"/>
          </a:xfrm>
          <a:prstGeom prst="rect">
            <a:avLst/>
          </a:prstGeom>
          <a:noFill/>
          <a:ln w="9525">
            <a:noFill/>
            <a:miter lim="800000"/>
            <a:headEnd/>
            <a:tailEnd/>
          </a:ln>
        </p:spPr>
      </p:pic>
      <p:sp>
        <p:nvSpPr>
          <p:cNvPr id="87045" name="Content Placeholder 2"/>
          <p:cNvSpPr>
            <a:spLocks noGrp="1"/>
          </p:cNvSpPr>
          <p:nvPr>
            <p:ph idx="1"/>
          </p:nvPr>
        </p:nvSpPr>
        <p:spPr>
          <a:xfrm>
            <a:off x="457200" y="1219200"/>
            <a:ext cx="6545263" cy="5224463"/>
          </a:xfrm>
        </p:spPr>
        <p:txBody>
          <a:bodyPr/>
          <a:lstStyle/>
          <a:p>
            <a:pPr>
              <a:lnSpc>
                <a:spcPct val="90000"/>
              </a:lnSpc>
              <a:spcBef>
                <a:spcPct val="0"/>
              </a:spcBef>
            </a:pPr>
            <a:r>
              <a:rPr lang="en-US" sz="1900" smtClean="0"/>
              <a:t>Introduction and Scope</a:t>
            </a:r>
          </a:p>
          <a:p>
            <a:pPr>
              <a:lnSpc>
                <a:spcPct val="90000"/>
              </a:lnSpc>
              <a:spcBef>
                <a:spcPct val="0"/>
              </a:spcBef>
            </a:pPr>
            <a:r>
              <a:rPr lang="en-US" sz="1900" smtClean="0"/>
              <a:t>Abbreviations, Acronyms, Definitions, and Conventions</a:t>
            </a:r>
          </a:p>
          <a:p>
            <a:pPr>
              <a:lnSpc>
                <a:spcPct val="90000"/>
              </a:lnSpc>
              <a:spcBef>
                <a:spcPct val="0"/>
              </a:spcBef>
            </a:pPr>
            <a:r>
              <a:rPr lang="en-US" sz="1900" smtClean="0"/>
              <a:t>References</a:t>
            </a:r>
          </a:p>
          <a:p>
            <a:pPr>
              <a:lnSpc>
                <a:spcPct val="90000"/>
              </a:lnSpc>
              <a:spcBef>
                <a:spcPct val="0"/>
              </a:spcBef>
            </a:pPr>
            <a:r>
              <a:rPr lang="en-US" sz="1900" smtClean="0"/>
              <a:t>Identifiers</a:t>
            </a:r>
          </a:p>
          <a:p>
            <a:pPr>
              <a:lnSpc>
                <a:spcPct val="90000"/>
              </a:lnSpc>
              <a:spcBef>
                <a:spcPct val="0"/>
              </a:spcBef>
            </a:pPr>
            <a:r>
              <a:rPr lang="en-US" sz="1900" smtClean="0"/>
              <a:t>Network Reference Model</a:t>
            </a:r>
          </a:p>
          <a:p>
            <a:pPr lvl="1">
              <a:lnSpc>
                <a:spcPct val="90000"/>
              </a:lnSpc>
              <a:spcBef>
                <a:spcPct val="0"/>
              </a:spcBef>
            </a:pPr>
            <a:r>
              <a:rPr lang="en-US" sz="1600" smtClean="0"/>
              <a:t>Overview</a:t>
            </a:r>
          </a:p>
          <a:p>
            <a:pPr lvl="1">
              <a:lnSpc>
                <a:spcPct val="90000"/>
              </a:lnSpc>
              <a:spcBef>
                <a:spcPct val="0"/>
              </a:spcBef>
            </a:pPr>
            <a:r>
              <a:rPr lang="en-US" sz="1600" smtClean="0"/>
              <a:t>Reference Points</a:t>
            </a:r>
          </a:p>
          <a:p>
            <a:pPr lvl="1">
              <a:lnSpc>
                <a:spcPct val="90000"/>
              </a:lnSpc>
              <a:spcBef>
                <a:spcPct val="0"/>
              </a:spcBef>
            </a:pPr>
            <a:r>
              <a:rPr lang="en-US" sz="1600" smtClean="0"/>
              <a:t>Access Network Control Architecture</a:t>
            </a:r>
          </a:p>
          <a:p>
            <a:pPr lvl="2">
              <a:lnSpc>
                <a:spcPct val="90000"/>
              </a:lnSpc>
              <a:spcBef>
                <a:spcPct val="0"/>
              </a:spcBef>
            </a:pPr>
            <a:r>
              <a:rPr lang="en-US" sz="1400" smtClean="0"/>
              <a:t>Multiple deployment scenarios including backhaul</a:t>
            </a:r>
          </a:p>
          <a:p>
            <a:pPr>
              <a:lnSpc>
                <a:spcPct val="90000"/>
              </a:lnSpc>
              <a:spcBef>
                <a:spcPct val="0"/>
              </a:spcBef>
            </a:pPr>
            <a:r>
              <a:rPr lang="en-US" sz="1900" smtClean="0"/>
              <a:t>Functional Design and Decomposition</a:t>
            </a:r>
          </a:p>
          <a:p>
            <a:pPr lvl="1">
              <a:lnSpc>
                <a:spcPct val="90000"/>
              </a:lnSpc>
              <a:spcBef>
                <a:spcPct val="0"/>
              </a:spcBef>
            </a:pPr>
            <a:r>
              <a:rPr lang="en-US" sz="1600" smtClean="0"/>
              <a:t>Dynamic Spectrum Access </a:t>
            </a:r>
          </a:p>
          <a:p>
            <a:pPr lvl="1">
              <a:lnSpc>
                <a:spcPct val="90000"/>
              </a:lnSpc>
              <a:spcBef>
                <a:spcPct val="0"/>
              </a:spcBef>
            </a:pPr>
            <a:r>
              <a:rPr lang="en-US" sz="1600" smtClean="0"/>
              <a:t>Network Discovery and Selection</a:t>
            </a:r>
          </a:p>
          <a:p>
            <a:pPr lvl="1">
              <a:lnSpc>
                <a:spcPct val="90000"/>
              </a:lnSpc>
              <a:spcBef>
                <a:spcPct val="0"/>
              </a:spcBef>
            </a:pPr>
            <a:r>
              <a:rPr lang="en-US" sz="1600" smtClean="0"/>
              <a:t>Association and Disassociation</a:t>
            </a:r>
          </a:p>
          <a:p>
            <a:pPr lvl="1">
              <a:lnSpc>
                <a:spcPct val="90000"/>
              </a:lnSpc>
              <a:spcBef>
                <a:spcPct val="0"/>
              </a:spcBef>
            </a:pPr>
            <a:r>
              <a:rPr lang="en-US" sz="1600" smtClean="0"/>
              <a:t>Authentication and Trust Establishment</a:t>
            </a:r>
          </a:p>
          <a:p>
            <a:pPr lvl="1">
              <a:lnSpc>
                <a:spcPct val="90000"/>
              </a:lnSpc>
              <a:spcBef>
                <a:spcPct val="0"/>
              </a:spcBef>
            </a:pPr>
            <a:r>
              <a:rPr lang="en-US" sz="1600" smtClean="0"/>
              <a:t>Datapath establishment, </a:t>
            </a:r>
            <a:br>
              <a:rPr lang="en-US" sz="1600" smtClean="0"/>
            </a:br>
            <a:r>
              <a:rPr lang="en-US" sz="1600" smtClean="0"/>
              <a:t>relocation and teardown</a:t>
            </a:r>
          </a:p>
          <a:p>
            <a:pPr lvl="1">
              <a:lnSpc>
                <a:spcPct val="90000"/>
              </a:lnSpc>
              <a:spcBef>
                <a:spcPct val="0"/>
              </a:spcBef>
            </a:pPr>
            <a:r>
              <a:rPr lang="en-US" sz="1600" smtClean="0"/>
              <a:t>Authorization, QoS and policy control</a:t>
            </a:r>
          </a:p>
          <a:p>
            <a:pPr lvl="1">
              <a:lnSpc>
                <a:spcPct val="90000"/>
              </a:lnSpc>
              <a:spcBef>
                <a:spcPct val="0"/>
              </a:spcBef>
            </a:pPr>
            <a:r>
              <a:rPr lang="en-US" sz="1600" smtClean="0"/>
              <a:t>Accounting and monitoring</a:t>
            </a:r>
          </a:p>
          <a:p>
            <a:pPr>
              <a:lnSpc>
                <a:spcPct val="90000"/>
              </a:lnSpc>
              <a:spcBef>
                <a:spcPct val="0"/>
              </a:spcBef>
            </a:pPr>
            <a:r>
              <a:rPr lang="en-US" sz="1900" i="1" smtClean="0"/>
              <a:t>SDN Abstraction	</a:t>
            </a:r>
          </a:p>
          <a:p>
            <a:pPr>
              <a:lnSpc>
                <a:spcPct val="90000"/>
              </a:lnSpc>
              <a:spcBef>
                <a:spcPct val="0"/>
              </a:spcBef>
            </a:pPr>
            <a:r>
              <a:rPr lang="en-US" sz="1900" smtClean="0"/>
              <a:t>Annex:</a:t>
            </a:r>
          </a:p>
          <a:p>
            <a:pPr lvl="1">
              <a:lnSpc>
                <a:spcPct val="90000"/>
              </a:lnSpc>
              <a:spcBef>
                <a:spcPct val="0"/>
              </a:spcBef>
            </a:pPr>
            <a:r>
              <a:rPr lang="en-US" sz="1600" smtClean="0"/>
              <a:t>Privacy Engineering</a:t>
            </a:r>
          </a:p>
          <a:p>
            <a:pPr lvl="1">
              <a:lnSpc>
                <a:spcPct val="90000"/>
              </a:lnSpc>
              <a:spcBef>
                <a:spcPct val="0"/>
              </a:spcBef>
            </a:pPr>
            <a:r>
              <a:rPr lang="en-US" sz="1600" smtClean="0"/>
              <a:t>Tenets (Informative)</a:t>
            </a:r>
          </a:p>
        </p:txBody>
      </p:sp>
      <p:pic>
        <p:nvPicPr>
          <p:cNvPr id="87046" name="Picture 8" descr="150507-nrm.png"/>
          <p:cNvPicPr>
            <a:picLocks noChangeAspect="1"/>
          </p:cNvPicPr>
          <p:nvPr/>
        </p:nvPicPr>
        <p:blipFill>
          <a:blip r:embed="rId3"/>
          <a:srcRect/>
          <a:stretch>
            <a:fillRect/>
          </a:stretch>
        </p:blipFill>
        <p:spPr bwMode="auto">
          <a:xfrm>
            <a:off x="5562600" y="2214563"/>
            <a:ext cx="2408238" cy="1257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r>
              <a:rPr lang="en-US" smtClean="0"/>
              <a:t>P802.1CF provides an </a:t>
            </a:r>
            <a:br>
              <a:rPr lang="en-US" smtClean="0"/>
            </a:br>
            <a:r>
              <a:rPr lang="en-US" smtClean="0"/>
              <a:t>abstract network model for IEEE 802</a:t>
            </a:r>
          </a:p>
        </p:txBody>
      </p:sp>
      <p:sp>
        <p:nvSpPr>
          <p:cNvPr id="3" name="Content Placeholder 2"/>
          <p:cNvSpPr>
            <a:spLocks noGrp="1"/>
          </p:cNvSpPr>
          <p:nvPr>
            <p:ph idx="1"/>
          </p:nvPr>
        </p:nvSpPr>
        <p:spPr/>
        <p:txBody>
          <a:bodyPr>
            <a:normAutofit fontScale="85000" lnSpcReduction="10000"/>
          </a:bodyPr>
          <a:lstStyle/>
          <a:p>
            <a:pPr>
              <a:defRPr/>
            </a:pPr>
            <a:r>
              <a:rPr lang="en-US" dirty="0" smtClean="0"/>
              <a:t>Application view</a:t>
            </a:r>
          </a:p>
          <a:p>
            <a:pPr lvl="1">
              <a:defRPr/>
            </a:pPr>
            <a:r>
              <a:rPr lang="en-US" dirty="0" smtClean="0"/>
              <a:t>Guides deployment of IEEE 802 technologies</a:t>
            </a:r>
          </a:p>
          <a:p>
            <a:pPr>
              <a:defRPr/>
            </a:pPr>
            <a:r>
              <a:rPr lang="en-US" dirty="0" smtClean="0"/>
              <a:t>Components</a:t>
            </a:r>
          </a:p>
          <a:p>
            <a:pPr lvl="1">
              <a:defRPr/>
            </a:pPr>
            <a:r>
              <a:rPr lang="en-US" dirty="0" smtClean="0"/>
              <a:t>Defines abstract functional entities of IEEE 802 technologies</a:t>
            </a:r>
          </a:p>
          <a:p>
            <a:pPr lvl="2">
              <a:defRPr/>
            </a:pPr>
            <a:r>
              <a:rPr lang="en-US" dirty="0" smtClean="0"/>
              <a:t>E.g. Node of Attachment, Backhaul, TE/AR Interface</a:t>
            </a:r>
          </a:p>
          <a:p>
            <a:pPr>
              <a:defRPr/>
            </a:pPr>
            <a:r>
              <a:rPr lang="en-US" dirty="0" smtClean="0"/>
              <a:t>Generic</a:t>
            </a:r>
          </a:p>
          <a:p>
            <a:pPr lvl="1">
              <a:defRPr/>
            </a:pPr>
            <a:r>
              <a:rPr lang="en-US" dirty="0" smtClean="0"/>
              <a:t>Emphasizes commonalities among IEEE 802 technologies</a:t>
            </a:r>
          </a:p>
          <a:p>
            <a:pPr lvl="2">
              <a:defRPr/>
            </a:pPr>
            <a:r>
              <a:rPr lang="en-US" dirty="0" smtClean="0"/>
              <a:t>E.g. MAC Service, </a:t>
            </a:r>
            <a:r>
              <a:rPr lang="en-US" dirty="0" err="1" smtClean="0"/>
              <a:t>EAPoL</a:t>
            </a:r>
            <a:r>
              <a:rPr lang="en-US" dirty="0" smtClean="0"/>
              <a:t>, LMI</a:t>
            </a:r>
          </a:p>
          <a:p>
            <a:pPr>
              <a:defRPr/>
            </a:pPr>
            <a:r>
              <a:rPr lang="en-US" dirty="0" smtClean="0"/>
              <a:t>Software oriented</a:t>
            </a:r>
          </a:p>
          <a:p>
            <a:pPr lvl="1">
              <a:defRPr/>
            </a:pPr>
            <a:r>
              <a:rPr lang="en-US" dirty="0" smtClean="0"/>
              <a:t>Creates data models for IEEE 802 access network and components.</a:t>
            </a:r>
          </a:p>
          <a:p>
            <a:pPr lvl="1">
              <a:defRPr/>
            </a:pPr>
            <a:r>
              <a:rPr lang="en-US" dirty="0" smtClean="0"/>
              <a:t>In OO terms: Definition of classes for ‘access network’,  ‘</a:t>
            </a:r>
            <a:r>
              <a:rPr lang="en-US" dirty="0" err="1" smtClean="0"/>
              <a:t>na</a:t>
            </a:r>
            <a:r>
              <a:rPr lang="en-US" dirty="0" smtClean="0"/>
              <a:t>’, ‘backhaul’</a:t>
            </a:r>
          </a:p>
          <a:p>
            <a:pPr>
              <a:defRPr/>
            </a:pPr>
            <a:r>
              <a:rPr lang="en-US" dirty="0" smtClean="0"/>
              <a:t>Extensible</a:t>
            </a:r>
          </a:p>
          <a:p>
            <a:pPr lvl="1">
              <a:defRPr/>
            </a:pPr>
            <a:r>
              <a:rPr lang="en-US" dirty="0" smtClean="0"/>
              <a:t>Provides basic/generic data structures  for extension by technology specifics</a:t>
            </a:r>
          </a:p>
          <a:p>
            <a:pPr lvl="1">
              <a:defRPr/>
            </a:pPr>
            <a:endParaRPr lang="en-US" dirty="0" smtClean="0"/>
          </a:p>
          <a:p>
            <a:pPr>
              <a:defRPr/>
            </a:pPr>
            <a:endParaRPr lang="en-US" dirty="0"/>
          </a:p>
        </p:txBody>
      </p:sp>
      <p:sp>
        <p:nvSpPr>
          <p:cNvPr id="88067" name="Date Placeholder 3"/>
          <p:cNvSpPr>
            <a:spLocks noGrp="1"/>
          </p:cNvSpPr>
          <p:nvPr>
            <p:ph type="dt" sz="quarter" idx="10"/>
          </p:nvPr>
        </p:nvSpPr>
        <p:spPr>
          <a:noFill/>
        </p:spPr>
        <p:txBody>
          <a:bodyPr/>
          <a:lstStyle/>
          <a:p>
            <a:r>
              <a:rPr lang="en-US" smtClean="0">
                <a:cs typeface="Arial" charset="0"/>
              </a:rPr>
              <a:t>July 2015</a:t>
            </a:r>
          </a:p>
        </p:txBody>
      </p:sp>
      <p:sp>
        <p:nvSpPr>
          <p:cNvPr id="88068" name="Footer Placeholder 4"/>
          <p:cNvSpPr>
            <a:spLocks noGrp="1"/>
          </p:cNvSpPr>
          <p:nvPr>
            <p:ph type="ftr" sz="quarter" idx="11"/>
          </p:nvPr>
        </p:nvSpPr>
        <p:spPr>
          <a:noFill/>
        </p:spPr>
        <p:txBody>
          <a:bodyPr/>
          <a:lstStyle/>
          <a:p>
            <a:r>
              <a:rPr lang="en-US" smtClean="0">
                <a:cs typeface="Arial" charset="0"/>
              </a:rPr>
              <a:t>Adrian Stephens, Intel Corporation</a:t>
            </a:r>
          </a:p>
        </p:txBody>
      </p:sp>
      <p:sp>
        <p:nvSpPr>
          <p:cNvPr id="88069" name="Slide Number Placeholder 5"/>
          <p:cNvSpPr>
            <a:spLocks noGrp="1"/>
          </p:cNvSpPr>
          <p:nvPr>
            <p:ph type="sldNum" sz="quarter" idx="12"/>
          </p:nvPr>
        </p:nvSpPr>
        <p:spPr>
          <a:xfrm>
            <a:off x="4357688" y="6475413"/>
            <a:ext cx="504825" cy="182562"/>
          </a:xfrm>
          <a:noFill/>
        </p:spPr>
        <p:txBody>
          <a:bodyPr/>
          <a:lstStyle/>
          <a:p>
            <a:r>
              <a:rPr lang="en-US" smtClean="0">
                <a:cs typeface="Arial" charset="0"/>
              </a:rPr>
              <a:t>Slide </a:t>
            </a:r>
            <a:fld id="{DE609BAF-1474-47AC-9C6A-1A8EC2D193C9}" type="slidenum">
              <a:rPr lang="en-US" smtClean="0">
                <a:cs typeface="Arial" charset="0"/>
              </a:rPr>
              <a:pPr/>
              <a:t>36</a:t>
            </a:fld>
            <a:endParaRPr lang="en-US" smtClean="0">
              <a:cs typeface="Arial"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r>
              <a:rPr lang="en-US" smtClean="0"/>
              <a:t>802.1CF facilitates …</a:t>
            </a:r>
          </a:p>
        </p:txBody>
      </p:sp>
      <p:sp>
        <p:nvSpPr>
          <p:cNvPr id="89090" name="Content Placeholder 2"/>
          <p:cNvSpPr>
            <a:spLocks noGrp="1"/>
          </p:cNvSpPr>
          <p:nvPr>
            <p:ph idx="1"/>
          </p:nvPr>
        </p:nvSpPr>
        <p:spPr/>
        <p:txBody>
          <a:bodyPr/>
          <a:lstStyle/>
          <a:p>
            <a:r>
              <a:rPr lang="en-US" smtClean="0"/>
              <a:t>Privacy engineered access network</a:t>
            </a:r>
          </a:p>
          <a:p>
            <a:pPr lvl="1"/>
            <a:r>
              <a:rPr lang="en-US" smtClean="0"/>
              <a:t>When the data in the access network is well defined, sensible parts of it can be protected.</a:t>
            </a:r>
          </a:p>
          <a:p>
            <a:r>
              <a:rPr lang="en-US" smtClean="0"/>
              <a:t>Software Defined Networking</a:t>
            </a:r>
          </a:p>
          <a:p>
            <a:pPr lvl="1"/>
            <a:r>
              <a:rPr lang="en-US" smtClean="0"/>
              <a:t>SDN gets an abstract model of a whole ‘access network’</a:t>
            </a:r>
          </a:p>
          <a:p>
            <a:r>
              <a:rPr lang="en-US" smtClean="0"/>
              <a:t>Access network virtualization</a:t>
            </a:r>
          </a:p>
          <a:p>
            <a:pPr lvl="1"/>
            <a:r>
              <a:rPr lang="en-US" smtClean="0"/>
              <a:t>It is easy to create multiple instances from a class definition</a:t>
            </a:r>
          </a:p>
          <a:p>
            <a:r>
              <a:rPr lang="en-US" smtClean="0"/>
              <a:t>Derivation of adapted network models for other kind of user plane transport</a:t>
            </a:r>
          </a:p>
          <a:p>
            <a:pPr lvl="1"/>
            <a:r>
              <a:rPr lang="en-US" smtClean="0"/>
              <a:t>E.g. Cable/DSL or NA directly attached to access router</a:t>
            </a:r>
          </a:p>
          <a:p>
            <a:endParaRPr lang="en-US" smtClean="0"/>
          </a:p>
        </p:txBody>
      </p:sp>
      <p:sp>
        <p:nvSpPr>
          <p:cNvPr id="89091" name="Date Placeholder 3"/>
          <p:cNvSpPr>
            <a:spLocks noGrp="1"/>
          </p:cNvSpPr>
          <p:nvPr>
            <p:ph type="dt" sz="quarter" idx="10"/>
          </p:nvPr>
        </p:nvSpPr>
        <p:spPr>
          <a:noFill/>
        </p:spPr>
        <p:txBody>
          <a:bodyPr/>
          <a:lstStyle/>
          <a:p>
            <a:r>
              <a:rPr lang="en-US" smtClean="0">
                <a:cs typeface="Arial" charset="0"/>
              </a:rPr>
              <a:t>July 2015</a:t>
            </a:r>
          </a:p>
        </p:txBody>
      </p:sp>
      <p:sp>
        <p:nvSpPr>
          <p:cNvPr id="89092" name="Footer Placeholder 4"/>
          <p:cNvSpPr>
            <a:spLocks noGrp="1"/>
          </p:cNvSpPr>
          <p:nvPr>
            <p:ph type="ftr" sz="quarter" idx="11"/>
          </p:nvPr>
        </p:nvSpPr>
        <p:spPr>
          <a:noFill/>
        </p:spPr>
        <p:txBody>
          <a:bodyPr/>
          <a:lstStyle/>
          <a:p>
            <a:r>
              <a:rPr lang="en-US" smtClean="0">
                <a:cs typeface="Arial" charset="0"/>
              </a:rPr>
              <a:t>Adrian Stephens, Intel Corporation</a:t>
            </a:r>
          </a:p>
        </p:txBody>
      </p:sp>
      <p:sp>
        <p:nvSpPr>
          <p:cNvPr id="89093" name="Slide Number Placeholder 5"/>
          <p:cNvSpPr>
            <a:spLocks noGrp="1"/>
          </p:cNvSpPr>
          <p:nvPr>
            <p:ph type="sldNum" sz="quarter" idx="12"/>
          </p:nvPr>
        </p:nvSpPr>
        <p:spPr>
          <a:xfrm>
            <a:off x="4357688" y="6475413"/>
            <a:ext cx="504825" cy="182562"/>
          </a:xfrm>
          <a:noFill/>
        </p:spPr>
        <p:txBody>
          <a:bodyPr/>
          <a:lstStyle/>
          <a:p>
            <a:r>
              <a:rPr lang="en-US" smtClean="0">
                <a:cs typeface="Arial" charset="0"/>
              </a:rPr>
              <a:t>Slide </a:t>
            </a:r>
            <a:fld id="{C72EDFDC-D0E6-4FC2-95CE-910D75B8E193}" type="slidenum">
              <a:rPr lang="en-US" smtClean="0">
                <a:cs typeface="Arial" charset="0"/>
              </a:rPr>
              <a:pPr/>
              <a:t>37</a:t>
            </a:fld>
            <a:endParaRPr lang="en-US" smtClean="0">
              <a:cs typeface="Arial"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p:txBody>
          <a:bodyPr/>
          <a:lstStyle/>
          <a:p>
            <a:r>
              <a:rPr lang="en-US" smtClean="0"/>
              <a:t>What 802.1CF can do for </a:t>
            </a:r>
            <a:br>
              <a:rPr lang="en-US" smtClean="0"/>
            </a:br>
            <a:r>
              <a:rPr lang="en-US" smtClean="0"/>
              <a:t>IEEE 802.11 as a ‘component’</a:t>
            </a:r>
          </a:p>
        </p:txBody>
      </p:sp>
      <p:sp>
        <p:nvSpPr>
          <p:cNvPr id="90114" name="Content Placeholder 2"/>
          <p:cNvSpPr>
            <a:spLocks noGrp="1"/>
          </p:cNvSpPr>
          <p:nvPr>
            <p:ph idx="1"/>
          </p:nvPr>
        </p:nvSpPr>
        <p:spPr>
          <a:xfrm>
            <a:off x="685800" y="1981200"/>
            <a:ext cx="7772400" cy="4419600"/>
          </a:xfrm>
        </p:spPr>
        <p:txBody>
          <a:bodyPr/>
          <a:lstStyle/>
          <a:p>
            <a:pPr>
              <a:lnSpc>
                <a:spcPct val="90000"/>
              </a:lnSpc>
            </a:pPr>
            <a:r>
              <a:rPr lang="en-US" sz="2200" smtClean="0"/>
              <a:t>Describing IEEE 802.11 as a ‘component’ would require</a:t>
            </a:r>
          </a:p>
          <a:p>
            <a:pPr marL="914400" lvl="1" indent="-457200">
              <a:lnSpc>
                <a:spcPct val="90000"/>
              </a:lnSpc>
              <a:buFont typeface="Times New Roman" pitchFamily="18" charset="0"/>
              <a:buAutoNum type="arabicParenR"/>
            </a:pPr>
            <a:r>
              <a:rPr lang="en-US" sz="1900" smtClean="0"/>
              <a:t>Deployment models</a:t>
            </a:r>
          </a:p>
          <a:p>
            <a:pPr marL="914400" lvl="1" indent="-457200">
              <a:lnSpc>
                <a:spcPct val="90000"/>
              </a:lnSpc>
              <a:buFont typeface="Times New Roman" pitchFamily="18" charset="0"/>
              <a:buAutoNum type="arabicParenR"/>
            </a:pPr>
            <a:r>
              <a:rPr lang="en-US" sz="1900" smtClean="0"/>
              <a:t>A control architecture, i.e. definition of entities exchanging control information with the ‘component’</a:t>
            </a:r>
          </a:p>
          <a:p>
            <a:pPr marL="914400" lvl="1" indent="-457200">
              <a:lnSpc>
                <a:spcPct val="90000"/>
              </a:lnSpc>
              <a:buFont typeface="Times New Roman" pitchFamily="18" charset="0"/>
              <a:buAutoNum type="arabicParenR"/>
            </a:pPr>
            <a:r>
              <a:rPr lang="en-US" sz="1900" smtClean="0"/>
              <a:t>An outline for the specification of the functional behavior from an application perspective</a:t>
            </a:r>
          </a:p>
          <a:p>
            <a:pPr marL="914400" lvl="1" indent="-457200">
              <a:lnSpc>
                <a:spcPct val="90000"/>
              </a:lnSpc>
              <a:buFont typeface="Times New Roman" pitchFamily="18" charset="0"/>
              <a:buAutoNum type="arabicParenR"/>
            </a:pPr>
            <a:r>
              <a:rPr lang="en-US" sz="1900" smtClean="0"/>
              <a:t>Restructuring the IEEE 802.11 control attributes from an application perspective</a:t>
            </a:r>
          </a:p>
          <a:p>
            <a:pPr>
              <a:lnSpc>
                <a:spcPct val="90000"/>
              </a:lnSpc>
            </a:pPr>
            <a:r>
              <a:rPr lang="en-US" sz="2200" smtClean="0"/>
              <a:t>802.1CF would provide the solution for 1), 2), 3)</a:t>
            </a:r>
          </a:p>
          <a:p>
            <a:pPr marL="914400" lvl="1" indent="-457200">
              <a:lnSpc>
                <a:spcPct val="90000"/>
              </a:lnSpc>
            </a:pPr>
            <a:r>
              <a:rPr lang="en-US" sz="1900" smtClean="0"/>
              <a:t>Reinventing the wheel may lead to something quite similar to 802.1CF</a:t>
            </a:r>
          </a:p>
          <a:p>
            <a:pPr marL="914400" lvl="1" indent="-457200">
              <a:lnSpc>
                <a:spcPct val="90000"/>
              </a:lnSpc>
            </a:pPr>
            <a:endParaRPr lang="en-US" sz="1900" smtClean="0"/>
          </a:p>
          <a:p>
            <a:pPr>
              <a:lnSpc>
                <a:spcPct val="90000"/>
              </a:lnSpc>
            </a:pPr>
            <a:r>
              <a:rPr lang="en-US" sz="2200" smtClean="0"/>
              <a:t>It would be left to 802.11 to develop an appropriate format of its LMI (Layer Management Information (MIB))</a:t>
            </a:r>
          </a:p>
        </p:txBody>
      </p:sp>
      <p:sp>
        <p:nvSpPr>
          <p:cNvPr id="90115" name="Date Placeholder 3"/>
          <p:cNvSpPr>
            <a:spLocks noGrp="1"/>
          </p:cNvSpPr>
          <p:nvPr>
            <p:ph type="dt" sz="quarter" idx="10"/>
          </p:nvPr>
        </p:nvSpPr>
        <p:spPr>
          <a:noFill/>
        </p:spPr>
        <p:txBody>
          <a:bodyPr/>
          <a:lstStyle/>
          <a:p>
            <a:r>
              <a:rPr lang="en-US" smtClean="0">
                <a:cs typeface="Arial" charset="0"/>
              </a:rPr>
              <a:t>July 2015</a:t>
            </a:r>
          </a:p>
        </p:txBody>
      </p:sp>
      <p:sp>
        <p:nvSpPr>
          <p:cNvPr id="90116" name="Footer Placeholder 4"/>
          <p:cNvSpPr>
            <a:spLocks noGrp="1"/>
          </p:cNvSpPr>
          <p:nvPr>
            <p:ph type="ftr" sz="quarter" idx="11"/>
          </p:nvPr>
        </p:nvSpPr>
        <p:spPr>
          <a:noFill/>
        </p:spPr>
        <p:txBody>
          <a:bodyPr/>
          <a:lstStyle/>
          <a:p>
            <a:r>
              <a:rPr lang="en-US" smtClean="0">
                <a:cs typeface="Arial" charset="0"/>
              </a:rPr>
              <a:t>Adrian Stephens, Intel Corporation</a:t>
            </a:r>
          </a:p>
        </p:txBody>
      </p:sp>
      <p:sp>
        <p:nvSpPr>
          <p:cNvPr id="90117" name="Slide Number Placeholder 5"/>
          <p:cNvSpPr>
            <a:spLocks noGrp="1"/>
          </p:cNvSpPr>
          <p:nvPr>
            <p:ph type="sldNum" sz="quarter" idx="12"/>
          </p:nvPr>
        </p:nvSpPr>
        <p:spPr>
          <a:xfrm>
            <a:off x="4357688" y="6475413"/>
            <a:ext cx="504825" cy="182562"/>
          </a:xfrm>
          <a:noFill/>
        </p:spPr>
        <p:txBody>
          <a:bodyPr/>
          <a:lstStyle/>
          <a:p>
            <a:r>
              <a:rPr lang="en-US" smtClean="0">
                <a:cs typeface="Arial" charset="0"/>
              </a:rPr>
              <a:t>Slide </a:t>
            </a:r>
            <a:fld id="{AD57A7F7-9539-4A1A-AD49-DB8670DCE9B7}" type="slidenum">
              <a:rPr lang="en-US" smtClean="0">
                <a:cs typeface="Arial" charset="0"/>
              </a:rPr>
              <a:pPr/>
              <a:t>38</a:t>
            </a:fld>
            <a:endParaRPr lang="en-US" smtClean="0">
              <a:cs typeface="Arial"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r>
              <a:rPr lang="en-GB" smtClean="0"/>
              <a:t>A practical measure of success?</a:t>
            </a:r>
          </a:p>
        </p:txBody>
      </p:sp>
      <p:sp>
        <p:nvSpPr>
          <p:cNvPr id="91138" name="Content Placeholder 2"/>
          <p:cNvSpPr>
            <a:spLocks noGrp="1"/>
          </p:cNvSpPr>
          <p:nvPr>
            <p:ph idx="1"/>
          </p:nvPr>
        </p:nvSpPr>
        <p:spPr/>
        <p:txBody>
          <a:bodyPr/>
          <a:lstStyle/>
          <a:p>
            <a:r>
              <a:rPr lang="en-GB" smtClean="0"/>
              <a:t>When 3GPP,  or whoever defines 5G comes to us and says “can you change your interface to do this”,  we want to be able to reply “of course, </a:t>
            </a:r>
            <a:r>
              <a:rPr lang="en-GB" smtClean="0">
                <a:solidFill>
                  <a:srgbClr val="FF0000"/>
                </a:solidFill>
              </a:rPr>
              <a:t>we can show you, how you can adopt our technology to your system</a:t>
            </a:r>
            <a:r>
              <a:rPr lang="en-GB" smtClean="0"/>
              <a:t>”.</a:t>
            </a:r>
          </a:p>
        </p:txBody>
      </p:sp>
      <p:sp>
        <p:nvSpPr>
          <p:cNvPr id="91139" name="Date Placeholder 3"/>
          <p:cNvSpPr>
            <a:spLocks noGrp="1"/>
          </p:cNvSpPr>
          <p:nvPr>
            <p:ph type="dt" sz="quarter" idx="10"/>
          </p:nvPr>
        </p:nvSpPr>
        <p:spPr>
          <a:noFill/>
        </p:spPr>
        <p:txBody>
          <a:bodyPr/>
          <a:lstStyle/>
          <a:p>
            <a:r>
              <a:rPr lang="en-US" smtClean="0">
                <a:cs typeface="Arial" charset="0"/>
              </a:rPr>
              <a:t>July 2015</a:t>
            </a:r>
          </a:p>
        </p:txBody>
      </p:sp>
      <p:sp>
        <p:nvSpPr>
          <p:cNvPr id="91140" name="Footer Placeholder 4"/>
          <p:cNvSpPr>
            <a:spLocks noGrp="1"/>
          </p:cNvSpPr>
          <p:nvPr>
            <p:ph type="ftr" sz="quarter" idx="11"/>
          </p:nvPr>
        </p:nvSpPr>
        <p:spPr>
          <a:noFill/>
        </p:spPr>
        <p:txBody>
          <a:bodyPr/>
          <a:lstStyle/>
          <a:p>
            <a:r>
              <a:rPr lang="en-US" smtClean="0">
                <a:cs typeface="Arial" charset="0"/>
              </a:rPr>
              <a:t>Adrian Stephens, Intel Corporation</a:t>
            </a:r>
          </a:p>
        </p:txBody>
      </p:sp>
      <p:sp>
        <p:nvSpPr>
          <p:cNvPr id="91141" name="Slide Number Placeholder 5"/>
          <p:cNvSpPr>
            <a:spLocks noGrp="1"/>
          </p:cNvSpPr>
          <p:nvPr>
            <p:ph type="sldNum" sz="quarter" idx="12"/>
          </p:nvPr>
        </p:nvSpPr>
        <p:spPr>
          <a:xfrm>
            <a:off x="4357688" y="6475413"/>
            <a:ext cx="504825" cy="182562"/>
          </a:xfrm>
          <a:noFill/>
        </p:spPr>
        <p:txBody>
          <a:bodyPr/>
          <a:lstStyle/>
          <a:p>
            <a:r>
              <a:rPr lang="en-US" smtClean="0">
                <a:cs typeface="Arial" charset="0"/>
              </a:rPr>
              <a:t>Slide </a:t>
            </a:r>
            <a:fld id="{87F004BC-2AA9-42C8-A679-FB14532D0E89}" type="slidenum">
              <a:rPr lang="en-US" smtClean="0">
                <a:cs typeface="Arial" charset="0"/>
              </a:rPr>
              <a:pPr/>
              <a:t>39</a:t>
            </a:fld>
            <a:endParaRPr lang="en-US" smtClean="0">
              <a:cs typeface="Arial"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685800" y="685800"/>
            <a:ext cx="7772400" cy="457200"/>
          </a:xfrm>
        </p:spPr>
        <p:txBody>
          <a:bodyPr/>
          <a:lstStyle/>
          <a:p>
            <a:r>
              <a:rPr lang="en-GB" altLang="en-US" smtClean="0"/>
              <a:t>The problem/opportunity statement</a:t>
            </a:r>
          </a:p>
        </p:txBody>
      </p:sp>
      <p:sp>
        <p:nvSpPr>
          <p:cNvPr id="34818" name="Content Placeholder 2"/>
          <p:cNvSpPr>
            <a:spLocks noGrp="1"/>
          </p:cNvSpPr>
          <p:nvPr>
            <p:ph idx="1"/>
          </p:nvPr>
        </p:nvSpPr>
        <p:spPr>
          <a:xfrm>
            <a:off x="685800" y="1524000"/>
            <a:ext cx="7772400" cy="4495800"/>
          </a:xfrm>
        </p:spPr>
        <p:txBody>
          <a:bodyPr/>
          <a:lstStyle/>
          <a:p>
            <a:r>
              <a:rPr lang="en-GB" altLang="en-US" sz="2000" smtClean="0"/>
              <a:t>Imagine a future 5G (or later!) network where all access to data from your mobile device passes through an operator core network</a:t>
            </a:r>
          </a:p>
          <a:p>
            <a:pPr lvl="1"/>
            <a:r>
              <a:rPr lang="en-GB" altLang="en-US" sz="1800" smtClean="0"/>
              <a:t>This is one possible future vision.  </a:t>
            </a:r>
          </a:p>
          <a:p>
            <a:pPr lvl="1"/>
            <a:r>
              <a:rPr lang="en-GB" altLang="en-US" sz="1800" smtClean="0"/>
              <a:t>Not everybody agrees with this view.</a:t>
            </a:r>
          </a:p>
          <a:p>
            <a:r>
              <a:rPr lang="en-GB" altLang="en-US" sz="2000" smtClean="0"/>
              <a:t>We have failed to provide 3GPP with a standardized means to meaningfully manage and control 802.11 networks.</a:t>
            </a:r>
          </a:p>
          <a:p>
            <a:pPr lvl="1"/>
            <a:r>
              <a:rPr lang="en-GB" altLang="en-US" sz="1600" smtClean="0"/>
              <a:t>Perhaps, as a result, 3GPP have created their own 5GHz technology.</a:t>
            </a:r>
          </a:p>
          <a:p>
            <a:r>
              <a:rPr lang="en-GB" altLang="en-US" sz="2000" smtClean="0"/>
              <a:t>The view of 5G described by NGMN includes usage models that naturally map onto projects in development in 802.11:  TGay (60GHz),  TGax (High efficiency 1-6 GHz),  TGah (900 MHz).</a:t>
            </a:r>
          </a:p>
          <a:p>
            <a:r>
              <a:rPr lang="en-GB" altLang="en-US" sz="2000" smtClean="0"/>
              <a:t>We should want to avoid any impediment for the use of appropriate 802.11 technology in a future 5G network.</a:t>
            </a:r>
          </a:p>
        </p:txBody>
      </p:sp>
      <p:sp>
        <p:nvSpPr>
          <p:cNvPr id="34819" name="Date Placeholder 3"/>
          <p:cNvSpPr>
            <a:spLocks noGrp="1"/>
          </p:cNvSpPr>
          <p:nvPr>
            <p:ph type="dt" sz="quarter" idx="10"/>
          </p:nvPr>
        </p:nvSpPr>
        <p:spPr>
          <a:noFill/>
        </p:spPr>
        <p:txBody>
          <a:bodyPr/>
          <a:lstStyle/>
          <a:p>
            <a:r>
              <a:rPr lang="en-US" altLang="en-US" smtClean="0">
                <a:cs typeface="Arial" charset="0"/>
              </a:rPr>
              <a:t>July 2015</a:t>
            </a:r>
          </a:p>
        </p:txBody>
      </p:sp>
      <p:sp>
        <p:nvSpPr>
          <p:cNvPr id="34820" name="Footer Placeholder 4"/>
          <p:cNvSpPr>
            <a:spLocks noGrp="1"/>
          </p:cNvSpPr>
          <p:nvPr>
            <p:ph type="ftr" sz="quarter" idx="11"/>
          </p:nvPr>
        </p:nvSpPr>
        <p:spPr>
          <a:noFill/>
        </p:spPr>
        <p:txBody>
          <a:bodyPr/>
          <a:lstStyle/>
          <a:p>
            <a:r>
              <a:rPr lang="en-US" altLang="en-US" smtClean="0">
                <a:cs typeface="Arial" charset="0"/>
              </a:rPr>
              <a:t>Adrian Stephens, Intel Corporation</a:t>
            </a:r>
          </a:p>
        </p:txBody>
      </p:sp>
      <p:sp>
        <p:nvSpPr>
          <p:cNvPr id="34821" name="Slide Number Placeholder 5"/>
          <p:cNvSpPr>
            <a:spLocks noGrp="1"/>
          </p:cNvSpPr>
          <p:nvPr>
            <p:ph type="sldNum" sz="quarter" idx="12"/>
          </p:nvPr>
        </p:nvSpPr>
        <p:spPr>
          <a:noFill/>
        </p:spPr>
        <p:txBody>
          <a:bodyPr/>
          <a:lstStyle/>
          <a:p>
            <a:r>
              <a:rPr lang="en-US" altLang="en-US" smtClean="0">
                <a:cs typeface="Arial" charset="0"/>
              </a:rPr>
              <a:t>Slide </a:t>
            </a:r>
            <a:fld id="{B907A304-D420-4753-BBE0-EDD45FA0BC5A}" type="slidenum">
              <a:rPr lang="en-US" altLang="en-US" smtClean="0">
                <a:cs typeface="Arial" charset="0"/>
              </a:rPr>
              <a:pPr/>
              <a:t>4</a:t>
            </a:fld>
            <a:endParaRPr lang="en-US" altLang="en-US" smtClean="0">
              <a:cs typeface="Arial"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a:xfrm>
            <a:off x="685800" y="685800"/>
            <a:ext cx="7772400" cy="4953000"/>
          </a:xfrm>
        </p:spPr>
        <p:txBody>
          <a:bodyPr/>
          <a:lstStyle/>
          <a:p>
            <a:r>
              <a:rPr lang="en-US" smtClean="0"/>
              <a:t>Thank you for your attention.</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Any questions for clarification </a:t>
            </a:r>
            <a:br>
              <a:rPr lang="en-US" smtClean="0"/>
            </a:br>
            <a:r>
              <a:rPr lang="en-US" smtClean="0"/>
              <a:t>on P802.1CF?</a:t>
            </a:r>
          </a:p>
        </p:txBody>
      </p:sp>
      <p:sp>
        <p:nvSpPr>
          <p:cNvPr id="92162" name="Date Placeholder 2"/>
          <p:cNvSpPr>
            <a:spLocks noGrp="1"/>
          </p:cNvSpPr>
          <p:nvPr>
            <p:ph type="dt" sz="quarter" idx="10"/>
          </p:nvPr>
        </p:nvSpPr>
        <p:spPr>
          <a:noFill/>
        </p:spPr>
        <p:txBody>
          <a:bodyPr/>
          <a:lstStyle/>
          <a:p>
            <a:r>
              <a:rPr lang="en-US" smtClean="0">
                <a:cs typeface="Arial" charset="0"/>
              </a:rPr>
              <a:t>July 2015</a:t>
            </a:r>
          </a:p>
        </p:txBody>
      </p:sp>
      <p:sp>
        <p:nvSpPr>
          <p:cNvPr id="92163" name="Footer Placeholder 3"/>
          <p:cNvSpPr>
            <a:spLocks noGrp="1"/>
          </p:cNvSpPr>
          <p:nvPr>
            <p:ph type="ftr" sz="quarter" idx="11"/>
          </p:nvPr>
        </p:nvSpPr>
        <p:spPr>
          <a:noFill/>
        </p:spPr>
        <p:txBody>
          <a:bodyPr/>
          <a:lstStyle/>
          <a:p>
            <a:r>
              <a:rPr lang="en-US" smtClean="0">
                <a:cs typeface="Arial" charset="0"/>
              </a:rPr>
              <a:t>Adrian Stephens, Intel Corporation</a:t>
            </a:r>
          </a:p>
        </p:txBody>
      </p:sp>
      <p:sp>
        <p:nvSpPr>
          <p:cNvPr id="92164" name="Slide Number Placeholder 4"/>
          <p:cNvSpPr>
            <a:spLocks noGrp="1"/>
          </p:cNvSpPr>
          <p:nvPr>
            <p:ph type="sldNum" sz="quarter" idx="12"/>
          </p:nvPr>
        </p:nvSpPr>
        <p:spPr>
          <a:xfrm>
            <a:off x="4357688" y="6475413"/>
            <a:ext cx="504825" cy="182562"/>
          </a:xfrm>
          <a:noFill/>
        </p:spPr>
        <p:txBody>
          <a:bodyPr/>
          <a:lstStyle/>
          <a:p>
            <a:r>
              <a:rPr lang="en-US" smtClean="0">
                <a:cs typeface="Arial" charset="0"/>
              </a:rPr>
              <a:t>Slide </a:t>
            </a:r>
            <a:fld id="{A0E0F051-7F06-49C5-BBAF-397A374FB401}" type="slidenum">
              <a:rPr lang="en-US" smtClean="0">
                <a:cs typeface="Arial" charset="0"/>
              </a:rPr>
              <a:pPr/>
              <a:t>40</a:t>
            </a:fld>
            <a:endParaRPr lang="en-US" smtClean="0">
              <a:cs typeface="Arial" charset="0"/>
            </a:endParaRPr>
          </a:p>
        </p:txBody>
      </p:sp>
      <p:pic>
        <p:nvPicPr>
          <p:cNvPr id="92165" name="Picture 3" descr="C:\4Install\ClipArt\MC900078711.WMF"/>
          <p:cNvPicPr>
            <a:picLocks noChangeAspect="1" noChangeArrowheads="1"/>
          </p:cNvPicPr>
          <p:nvPr/>
        </p:nvPicPr>
        <p:blipFill>
          <a:blip r:embed="rId2"/>
          <a:srcRect/>
          <a:stretch>
            <a:fillRect/>
          </a:stretch>
        </p:blipFill>
        <p:spPr bwMode="auto">
          <a:xfrm>
            <a:off x="7543800" y="4267200"/>
            <a:ext cx="792163" cy="1922463"/>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p:txBody>
          <a:bodyPr/>
          <a:lstStyle/>
          <a:p>
            <a:r>
              <a:rPr lang="en-GB" altLang="en-US" smtClean="0"/>
              <a:t>Key Discussion Points</a:t>
            </a:r>
          </a:p>
        </p:txBody>
      </p:sp>
      <p:sp>
        <p:nvSpPr>
          <p:cNvPr id="93186" name="Content Placeholder 2"/>
          <p:cNvSpPr>
            <a:spLocks noGrp="1"/>
          </p:cNvSpPr>
          <p:nvPr>
            <p:ph idx="1"/>
          </p:nvPr>
        </p:nvSpPr>
        <p:spPr/>
        <p:txBody>
          <a:bodyPr/>
          <a:lstStyle/>
          <a:p>
            <a:r>
              <a:rPr lang="en-GB" altLang="en-US" smtClean="0"/>
              <a:t>Is this really an IEEE 802 / 802.11 standards issue?</a:t>
            </a:r>
          </a:p>
          <a:p>
            <a:r>
              <a:rPr lang="en-GB" altLang="en-US" smtClean="0"/>
              <a:t>Relevance of IEEE P802.1CF</a:t>
            </a:r>
          </a:p>
          <a:p>
            <a:r>
              <a:rPr lang="en-GB" altLang="en-US" smtClean="0"/>
              <a:t>Relevance of IEEE 802.21</a:t>
            </a:r>
          </a:p>
          <a:p>
            <a:r>
              <a:rPr lang="en-GB" altLang="en-US" smtClean="0"/>
              <a:t>Relevance of ISO/CEN/ETSI standards</a:t>
            </a:r>
          </a:p>
          <a:p>
            <a:r>
              <a:rPr lang="en-GB" altLang="en-US" smtClean="0"/>
              <a:t>Who are the customers for this interface?</a:t>
            </a:r>
          </a:p>
          <a:p>
            <a:r>
              <a:rPr lang="en-GB" altLang="en-US" smtClean="0"/>
              <a:t>Are we trying to manage the AP or the non-AP STA?</a:t>
            </a:r>
          </a:p>
          <a:p>
            <a:r>
              <a:rPr lang="en-GB" altLang="en-US" smtClean="0"/>
              <a:t>How do we sustain the ability of implementers to differentiate?</a:t>
            </a:r>
          </a:p>
          <a:p>
            <a:r>
              <a:rPr lang="en-GB" altLang="en-US" smtClean="0"/>
              <a:t>What is the level of granularity of control?</a:t>
            </a:r>
          </a:p>
        </p:txBody>
      </p:sp>
      <p:sp>
        <p:nvSpPr>
          <p:cNvPr id="93187" name="Date Placeholder 3"/>
          <p:cNvSpPr>
            <a:spLocks noGrp="1"/>
          </p:cNvSpPr>
          <p:nvPr>
            <p:ph type="dt" sz="quarter" idx="10"/>
          </p:nvPr>
        </p:nvSpPr>
        <p:spPr>
          <a:noFill/>
        </p:spPr>
        <p:txBody>
          <a:bodyPr/>
          <a:lstStyle/>
          <a:p>
            <a:r>
              <a:rPr lang="en-US" altLang="en-US" smtClean="0">
                <a:cs typeface="Arial" charset="0"/>
              </a:rPr>
              <a:t>July 2015</a:t>
            </a:r>
          </a:p>
        </p:txBody>
      </p:sp>
      <p:sp>
        <p:nvSpPr>
          <p:cNvPr id="93188" name="Footer Placeholder 4"/>
          <p:cNvSpPr>
            <a:spLocks noGrp="1"/>
          </p:cNvSpPr>
          <p:nvPr>
            <p:ph type="ftr" sz="quarter" idx="11"/>
          </p:nvPr>
        </p:nvSpPr>
        <p:spPr>
          <a:noFill/>
        </p:spPr>
        <p:txBody>
          <a:bodyPr/>
          <a:lstStyle/>
          <a:p>
            <a:r>
              <a:rPr lang="en-US" altLang="en-US" smtClean="0">
                <a:cs typeface="Arial" charset="0"/>
              </a:rPr>
              <a:t>Adrian Stephens, Intel Corporation</a:t>
            </a:r>
          </a:p>
        </p:txBody>
      </p:sp>
      <p:sp>
        <p:nvSpPr>
          <p:cNvPr id="93189" name="Slide Number Placeholder 5"/>
          <p:cNvSpPr>
            <a:spLocks noGrp="1"/>
          </p:cNvSpPr>
          <p:nvPr>
            <p:ph type="sldNum" sz="quarter" idx="12"/>
          </p:nvPr>
        </p:nvSpPr>
        <p:spPr>
          <a:xfrm>
            <a:off x="4357688" y="6475413"/>
            <a:ext cx="504825" cy="182562"/>
          </a:xfrm>
          <a:noFill/>
        </p:spPr>
        <p:txBody>
          <a:bodyPr/>
          <a:lstStyle/>
          <a:p>
            <a:r>
              <a:rPr lang="en-US" altLang="en-US" smtClean="0">
                <a:cs typeface="Arial" charset="0"/>
              </a:rPr>
              <a:t>Slide </a:t>
            </a:r>
            <a:fld id="{E97D6984-CA10-40B2-8438-4F525A4C69B5}" type="slidenum">
              <a:rPr lang="en-US" altLang="en-US" smtClean="0">
                <a:cs typeface="Arial" charset="0"/>
              </a:rPr>
              <a:pPr/>
              <a:t>41</a:t>
            </a:fld>
            <a:endParaRPr lang="en-US" altLang="en-US" smtClean="0">
              <a:cs typeface="Arial"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Notes from floor discussion</a:t>
            </a:r>
            <a:endParaRPr lang="en-GB" dirty="0"/>
          </a:p>
        </p:txBody>
      </p:sp>
      <p:sp>
        <p:nvSpPr>
          <p:cNvPr id="3" name="Content Placeholder 2"/>
          <p:cNvSpPr>
            <a:spLocks noGrp="1"/>
          </p:cNvSpPr>
          <p:nvPr>
            <p:ph idx="1"/>
          </p:nvPr>
        </p:nvSpPr>
        <p:spPr>
          <a:xfrm>
            <a:off x="685800" y="1752600"/>
            <a:ext cx="7772400" cy="4343400"/>
          </a:xfrm>
        </p:spPr>
        <p:txBody>
          <a:bodyPr/>
          <a:lstStyle/>
          <a:p>
            <a:pPr lvl="0"/>
            <a:r>
              <a:rPr lang="en-GB" sz="1600" dirty="0"/>
              <a:t>Will we lose the value of 802.11 by reducing it to the lowest common denominator?</a:t>
            </a:r>
          </a:p>
          <a:p>
            <a:pPr lvl="0"/>
            <a:r>
              <a:rPr lang="en-GB" sz="1600" dirty="0"/>
              <a:t>Take example of 802.3,  needed to acquire technical expertise from both 802.11  and external experts in the interface technology</a:t>
            </a:r>
          </a:p>
          <a:p>
            <a:pPr lvl="0"/>
            <a:r>
              <a:rPr lang="en-GB" sz="1600" dirty="0"/>
              <a:t>Questions whether outcome is linked to standard</a:t>
            </a:r>
          </a:p>
          <a:p>
            <a:pPr lvl="0"/>
            <a:r>
              <a:rPr lang="en-GB" sz="1600" dirty="0"/>
              <a:t>Consider also IETF as a standards provider for interfaces</a:t>
            </a:r>
          </a:p>
          <a:p>
            <a:pPr lvl="0"/>
            <a:r>
              <a:rPr lang="en-GB" sz="1600" dirty="0"/>
              <a:t>Need to consider Management, Control and Data interfaces.</a:t>
            </a:r>
          </a:p>
          <a:p>
            <a:pPr lvl="0"/>
            <a:r>
              <a:rPr lang="en-GB" sz="1600" dirty="0"/>
              <a:t>We don’t have a view of the whole system.</a:t>
            </a:r>
          </a:p>
          <a:p>
            <a:pPr lvl="0"/>
            <a:r>
              <a:rPr lang="en-GB" sz="1600" dirty="0"/>
              <a:t>What are we trying to manage: </a:t>
            </a:r>
            <a:r>
              <a:rPr lang="en-GB" sz="1600" dirty="0" err="1"/>
              <a:t>QoS</a:t>
            </a:r>
            <a:r>
              <a:rPr lang="en-GB" sz="1600" dirty="0"/>
              <a:t>?</a:t>
            </a:r>
          </a:p>
          <a:p>
            <a:pPr lvl="1"/>
            <a:r>
              <a:rPr lang="en-GB" sz="1400" dirty="0"/>
              <a:t>Provide 802.11-specific examples of what will be controlled that cannot be controlled today?</a:t>
            </a:r>
          </a:p>
          <a:p>
            <a:pPr lvl="0"/>
            <a:r>
              <a:rPr lang="en-GB" sz="1600" dirty="0"/>
              <a:t>What is the desired outcome of the exercise?</a:t>
            </a:r>
          </a:p>
          <a:p>
            <a:pPr lvl="0"/>
            <a:r>
              <a:rPr lang="en-GB" sz="1600" dirty="0"/>
              <a:t>We should be providing control/management of 802 as a whole.</a:t>
            </a:r>
          </a:p>
          <a:p>
            <a:pPr lvl="0"/>
            <a:r>
              <a:rPr lang="en-GB" sz="1600" dirty="0"/>
              <a:t>Whole “issue” is too abstract.</a:t>
            </a:r>
          </a:p>
          <a:p>
            <a:pPr lvl="0"/>
            <a:r>
              <a:rPr lang="en-GB" sz="1600" dirty="0"/>
              <a:t>What organizations should we be talking to </a:t>
            </a:r>
            <a:r>
              <a:rPr lang="en-GB" sz="1600" dirty="0" err="1"/>
              <a:t>to</a:t>
            </a:r>
            <a:r>
              <a:rPr lang="en-GB" sz="1600" dirty="0"/>
              <a:t> understand requirements?</a:t>
            </a:r>
          </a:p>
          <a:p>
            <a:pPr lvl="1"/>
            <a:r>
              <a:rPr lang="en-GB" sz="1400" dirty="0"/>
              <a:t>How do we become specific?</a:t>
            </a:r>
          </a:p>
          <a:p>
            <a:pPr lvl="0"/>
            <a:r>
              <a:rPr lang="en-GB" sz="1600" dirty="0"/>
              <a:t>Lack of specification of management can be viewed as increased flexibility.</a:t>
            </a:r>
          </a:p>
          <a:p>
            <a:pPr marL="0" indent="0">
              <a:buNone/>
            </a:pPr>
            <a:endParaRPr lang="en-GB" dirty="0"/>
          </a:p>
        </p:txBody>
      </p:sp>
      <p:sp>
        <p:nvSpPr>
          <p:cNvPr id="4" name="Date Placeholder 3"/>
          <p:cNvSpPr>
            <a:spLocks noGrp="1"/>
          </p:cNvSpPr>
          <p:nvPr>
            <p:ph type="dt" sz="half" idx="10"/>
          </p:nvPr>
        </p:nvSpPr>
        <p:spPr/>
        <p:txBody>
          <a:bodyPr/>
          <a:lstStyle/>
          <a:p>
            <a:pPr>
              <a:defRPr/>
            </a:pPr>
            <a:r>
              <a:rPr lang="en-US" smtClean="0"/>
              <a:t>July 2015</a:t>
            </a:r>
            <a:endParaRPr lang="en-US"/>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92A81C98-AE3C-41CC-A3BC-6232291636D4}" type="slidenum">
              <a:rPr lang="en-US" smtClean="0"/>
              <a:pPr>
                <a:defRPr/>
              </a:pPr>
              <a:t>42</a:t>
            </a:fld>
            <a:endParaRPr lang="en-US"/>
          </a:p>
        </p:txBody>
      </p:sp>
    </p:spTree>
    <p:extLst>
      <p:ext uri="{BB962C8B-B14F-4D97-AF65-F5344CB8AC3E}">
        <p14:creationId xmlns:p14="http://schemas.microsoft.com/office/powerpoint/2010/main" val="32431241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GB" altLang="en-US" smtClean="0"/>
              <a:t>Straw Poll 1</a:t>
            </a:r>
          </a:p>
        </p:txBody>
      </p:sp>
      <p:sp>
        <p:nvSpPr>
          <p:cNvPr id="17411" name="Content Placeholder 2"/>
          <p:cNvSpPr>
            <a:spLocks noGrp="1"/>
          </p:cNvSpPr>
          <p:nvPr>
            <p:ph idx="1"/>
          </p:nvPr>
        </p:nvSpPr>
        <p:spPr/>
        <p:txBody>
          <a:bodyPr/>
          <a:lstStyle/>
          <a:p>
            <a:pPr marL="0" indent="0">
              <a:buFontTx/>
              <a:buNone/>
              <a:defRPr/>
            </a:pPr>
            <a:r>
              <a:rPr lang="en-GB" altLang="en-US" dirty="0" smtClean="0"/>
              <a:t>Do you believe there need to be additional standardized interfaces for the control and management of IEEE 802.11?</a:t>
            </a:r>
            <a:endParaRPr lang="en-GB" altLang="en-US" dirty="0"/>
          </a:p>
          <a:p>
            <a:pPr>
              <a:defRPr/>
            </a:pPr>
            <a:endParaRPr lang="en-GB" altLang="en-US" dirty="0" smtClean="0"/>
          </a:p>
          <a:p>
            <a:pPr>
              <a:defRPr/>
            </a:pPr>
            <a:r>
              <a:rPr lang="en-GB" altLang="en-US" dirty="0" smtClean="0"/>
              <a:t>Yes 36</a:t>
            </a:r>
          </a:p>
          <a:p>
            <a:pPr>
              <a:defRPr/>
            </a:pPr>
            <a:r>
              <a:rPr lang="en-GB" altLang="en-US" dirty="0" smtClean="0"/>
              <a:t>No 2</a:t>
            </a:r>
          </a:p>
          <a:p>
            <a:pPr>
              <a:defRPr/>
            </a:pPr>
            <a:r>
              <a:rPr lang="en-GB" altLang="en-US" dirty="0" smtClean="0"/>
              <a:t>Abstain 19</a:t>
            </a:r>
          </a:p>
        </p:txBody>
      </p:sp>
      <p:sp>
        <p:nvSpPr>
          <p:cNvPr id="56323" name="Date Placeholder 3"/>
          <p:cNvSpPr>
            <a:spLocks noGrp="1"/>
          </p:cNvSpPr>
          <p:nvPr>
            <p:ph type="dt" sz="quarter" idx="10"/>
          </p:nvPr>
        </p:nvSpPr>
        <p:spPr>
          <a:noFill/>
        </p:spPr>
        <p:txBody>
          <a:bodyPr/>
          <a:lstStyle/>
          <a:p>
            <a:r>
              <a:rPr lang="en-US" altLang="en-US" smtClean="0">
                <a:cs typeface="Arial" charset="0"/>
              </a:rPr>
              <a:t>July 2015</a:t>
            </a:r>
          </a:p>
        </p:txBody>
      </p:sp>
      <p:sp>
        <p:nvSpPr>
          <p:cNvPr id="56324" name="Footer Placeholder 4"/>
          <p:cNvSpPr>
            <a:spLocks noGrp="1"/>
          </p:cNvSpPr>
          <p:nvPr>
            <p:ph type="ftr" sz="quarter" idx="11"/>
          </p:nvPr>
        </p:nvSpPr>
        <p:spPr>
          <a:noFill/>
        </p:spPr>
        <p:txBody>
          <a:bodyPr/>
          <a:lstStyle/>
          <a:p>
            <a:r>
              <a:rPr lang="en-US" altLang="en-US" smtClean="0">
                <a:cs typeface="Arial" charset="0"/>
              </a:rPr>
              <a:t>Adrian Stephens, Intel Corporation</a:t>
            </a:r>
          </a:p>
        </p:txBody>
      </p:sp>
      <p:sp>
        <p:nvSpPr>
          <p:cNvPr id="56325" name="Slide Number Placeholder 5"/>
          <p:cNvSpPr>
            <a:spLocks noGrp="1"/>
          </p:cNvSpPr>
          <p:nvPr>
            <p:ph type="sldNum" sz="quarter" idx="12"/>
          </p:nvPr>
        </p:nvSpPr>
        <p:spPr>
          <a:noFill/>
        </p:spPr>
        <p:txBody>
          <a:bodyPr/>
          <a:lstStyle/>
          <a:p>
            <a:r>
              <a:rPr lang="en-US" altLang="en-US" smtClean="0">
                <a:cs typeface="Arial" charset="0"/>
              </a:rPr>
              <a:t>Slide </a:t>
            </a:r>
            <a:fld id="{6970309F-6B22-4B55-B0B3-886F4E3DF9EF}" type="slidenum">
              <a:rPr lang="en-US" altLang="en-US" smtClean="0">
                <a:cs typeface="Arial" charset="0"/>
              </a:rPr>
              <a:pPr/>
              <a:t>43</a:t>
            </a:fld>
            <a:endParaRPr lang="en-US" altLang="en-US" smtClean="0">
              <a:cs typeface="Arial" charset="0"/>
            </a:endParaRPr>
          </a:p>
        </p:txBody>
      </p:sp>
    </p:spTree>
    <p:extLst>
      <p:ext uri="{BB962C8B-B14F-4D97-AF65-F5344CB8AC3E}">
        <p14:creationId xmlns:p14="http://schemas.microsoft.com/office/powerpoint/2010/main" val="25049719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GB" altLang="en-US" smtClean="0"/>
              <a:t>Straw Poll 2</a:t>
            </a:r>
          </a:p>
        </p:txBody>
      </p:sp>
      <p:sp>
        <p:nvSpPr>
          <p:cNvPr id="17411" name="Content Placeholder 2"/>
          <p:cNvSpPr>
            <a:spLocks noGrp="1"/>
          </p:cNvSpPr>
          <p:nvPr>
            <p:ph idx="1"/>
          </p:nvPr>
        </p:nvSpPr>
        <p:spPr/>
        <p:txBody>
          <a:bodyPr/>
          <a:lstStyle/>
          <a:p>
            <a:pPr marL="0" indent="0">
              <a:buFontTx/>
              <a:buNone/>
              <a:defRPr/>
            </a:pPr>
            <a:r>
              <a:rPr lang="en-GB" altLang="en-US" dirty="0" smtClean="0"/>
              <a:t>Should IEEE 802.11 work on additional standardized interfaces for management and control of IEEE 802.11?</a:t>
            </a:r>
          </a:p>
          <a:p>
            <a:pPr>
              <a:defRPr/>
            </a:pPr>
            <a:endParaRPr lang="en-GB" altLang="en-US" dirty="0" smtClean="0"/>
          </a:p>
          <a:p>
            <a:pPr>
              <a:defRPr/>
            </a:pPr>
            <a:r>
              <a:rPr lang="en-GB" altLang="en-US" dirty="0" smtClean="0"/>
              <a:t>Yes 28</a:t>
            </a:r>
          </a:p>
          <a:p>
            <a:pPr>
              <a:defRPr/>
            </a:pPr>
            <a:r>
              <a:rPr lang="en-GB" altLang="en-US" dirty="0" smtClean="0"/>
              <a:t>No 5</a:t>
            </a:r>
          </a:p>
          <a:p>
            <a:pPr>
              <a:defRPr/>
            </a:pPr>
            <a:r>
              <a:rPr lang="en-GB" altLang="en-US" dirty="0" smtClean="0"/>
              <a:t>Abstain 24</a:t>
            </a:r>
            <a:endParaRPr lang="en-GB" altLang="en-US" dirty="0"/>
          </a:p>
          <a:p>
            <a:pPr>
              <a:defRPr/>
            </a:pPr>
            <a:endParaRPr lang="en-GB" altLang="en-US" dirty="0" smtClean="0"/>
          </a:p>
          <a:p>
            <a:pPr>
              <a:defRPr/>
            </a:pPr>
            <a:r>
              <a:rPr lang="en-GB" altLang="en-US" dirty="0" smtClean="0"/>
              <a:t>14 willing to work.</a:t>
            </a:r>
          </a:p>
        </p:txBody>
      </p:sp>
      <p:sp>
        <p:nvSpPr>
          <p:cNvPr id="57347" name="Date Placeholder 3"/>
          <p:cNvSpPr>
            <a:spLocks noGrp="1"/>
          </p:cNvSpPr>
          <p:nvPr>
            <p:ph type="dt" sz="quarter" idx="10"/>
          </p:nvPr>
        </p:nvSpPr>
        <p:spPr>
          <a:noFill/>
        </p:spPr>
        <p:txBody>
          <a:bodyPr/>
          <a:lstStyle/>
          <a:p>
            <a:r>
              <a:rPr lang="en-US" altLang="en-US" smtClean="0">
                <a:cs typeface="Arial" charset="0"/>
              </a:rPr>
              <a:t>July 2015</a:t>
            </a:r>
          </a:p>
        </p:txBody>
      </p:sp>
      <p:sp>
        <p:nvSpPr>
          <p:cNvPr id="57348" name="Footer Placeholder 4"/>
          <p:cNvSpPr>
            <a:spLocks noGrp="1"/>
          </p:cNvSpPr>
          <p:nvPr>
            <p:ph type="ftr" sz="quarter" idx="11"/>
          </p:nvPr>
        </p:nvSpPr>
        <p:spPr>
          <a:noFill/>
        </p:spPr>
        <p:txBody>
          <a:bodyPr/>
          <a:lstStyle/>
          <a:p>
            <a:r>
              <a:rPr lang="en-US" altLang="en-US" smtClean="0">
                <a:cs typeface="Arial" charset="0"/>
              </a:rPr>
              <a:t>Adrian Stephens, Intel Corporation</a:t>
            </a:r>
          </a:p>
        </p:txBody>
      </p:sp>
      <p:sp>
        <p:nvSpPr>
          <p:cNvPr id="57349" name="Slide Number Placeholder 5"/>
          <p:cNvSpPr>
            <a:spLocks noGrp="1"/>
          </p:cNvSpPr>
          <p:nvPr>
            <p:ph type="sldNum" sz="quarter" idx="12"/>
          </p:nvPr>
        </p:nvSpPr>
        <p:spPr>
          <a:noFill/>
        </p:spPr>
        <p:txBody>
          <a:bodyPr/>
          <a:lstStyle/>
          <a:p>
            <a:r>
              <a:rPr lang="en-US" altLang="en-US" smtClean="0">
                <a:cs typeface="Arial" charset="0"/>
              </a:rPr>
              <a:t>Slide </a:t>
            </a:r>
            <a:fld id="{02EF0451-558F-4691-BCCF-EE377A26EFC3}" type="slidenum">
              <a:rPr lang="en-US" altLang="en-US" smtClean="0">
                <a:cs typeface="Arial" charset="0"/>
              </a:rPr>
              <a:pPr/>
              <a:t>44</a:t>
            </a:fld>
            <a:endParaRPr lang="en-US" altLang="en-US" smtClean="0">
              <a:cs typeface="Arial" charset="0"/>
            </a:endParaRPr>
          </a:p>
        </p:txBody>
      </p:sp>
    </p:spTree>
    <p:extLst>
      <p:ext uri="{BB962C8B-B14F-4D97-AF65-F5344CB8AC3E}">
        <p14:creationId xmlns:p14="http://schemas.microsoft.com/office/powerpoint/2010/main" val="3784381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GB" altLang="en-US" smtClean="0"/>
              <a:t>What is a component?</a:t>
            </a:r>
          </a:p>
        </p:txBody>
      </p:sp>
      <p:sp>
        <p:nvSpPr>
          <p:cNvPr id="35842" name="Content Placeholder 2"/>
          <p:cNvSpPr>
            <a:spLocks noGrp="1"/>
          </p:cNvSpPr>
          <p:nvPr>
            <p:ph idx="1"/>
          </p:nvPr>
        </p:nvSpPr>
        <p:spPr/>
        <p:txBody>
          <a:bodyPr/>
          <a:lstStyle/>
          <a:p>
            <a:r>
              <a:rPr lang="en-GB" altLang="en-US" smtClean="0"/>
              <a:t>For the purpose of this submission, a component has a defined function and defined external interfaces.</a:t>
            </a:r>
          </a:p>
          <a:p>
            <a:r>
              <a:rPr lang="en-GB" altLang="en-US" smtClean="0"/>
              <a:t>The component doesn’t care how it is used,  provided that the use of the component matches the constraints of its defined external interfaces.</a:t>
            </a:r>
          </a:p>
          <a:p>
            <a:r>
              <a:rPr lang="en-GB" altLang="en-US" smtClean="0"/>
              <a:t>It should be possible to swap implementations of the component from different sources provided those implementations are compliant to the defined functions and external interfaces.</a:t>
            </a:r>
          </a:p>
        </p:txBody>
      </p:sp>
      <p:sp>
        <p:nvSpPr>
          <p:cNvPr id="35843" name="Date Placeholder 3"/>
          <p:cNvSpPr>
            <a:spLocks noGrp="1"/>
          </p:cNvSpPr>
          <p:nvPr>
            <p:ph type="dt" sz="quarter" idx="10"/>
          </p:nvPr>
        </p:nvSpPr>
        <p:spPr>
          <a:noFill/>
        </p:spPr>
        <p:txBody>
          <a:bodyPr/>
          <a:lstStyle/>
          <a:p>
            <a:r>
              <a:rPr lang="en-US" altLang="en-US" smtClean="0">
                <a:cs typeface="Arial" charset="0"/>
              </a:rPr>
              <a:t>July 2015</a:t>
            </a:r>
          </a:p>
        </p:txBody>
      </p:sp>
      <p:sp>
        <p:nvSpPr>
          <p:cNvPr id="35844" name="Footer Placeholder 4"/>
          <p:cNvSpPr>
            <a:spLocks noGrp="1"/>
          </p:cNvSpPr>
          <p:nvPr>
            <p:ph type="ftr" sz="quarter" idx="11"/>
          </p:nvPr>
        </p:nvSpPr>
        <p:spPr>
          <a:noFill/>
        </p:spPr>
        <p:txBody>
          <a:bodyPr/>
          <a:lstStyle/>
          <a:p>
            <a:r>
              <a:rPr lang="en-US" altLang="en-US" smtClean="0">
                <a:cs typeface="Arial" charset="0"/>
              </a:rPr>
              <a:t>Adrian Stephens, Intel Corporation</a:t>
            </a:r>
          </a:p>
        </p:txBody>
      </p:sp>
      <p:sp>
        <p:nvSpPr>
          <p:cNvPr id="35845" name="Slide Number Placeholder 5"/>
          <p:cNvSpPr>
            <a:spLocks noGrp="1"/>
          </p:cNvSpPr>
          <p:nvPr>
            <p:ph type="sldNum" sz="quarter" idx="12"/>
          </p:nvPr>
        </p:nvSpPr>
        <p:spPr>
          <a:noFill/>
        </p:spPr>
        <p:txBody>
          <a:bodyPr/>
          <a:lstStyle/>
          <a:p>
            <a:r>
              <a:rPr lang="en-US" altLang="en-US" smtClean="0">
                <a:cs typeface="Arial" charset="0"/>
              </a:rPr>
              <a:t>Slide </a:t>
            </a:r>
            <a:fld id="{E077A841-5E97-422B-A1D2-A5757B5C20C1}" type="slidenum">
              <a:rPr lang="en-US" altLang="en-US" smtClean="0">
                <a:cs typeface="Arial" charset="0"/>
              </a:rPr>
              <a:pPr/>
              <a:t>5</a:t>
            </a:fld>
            <a:endParaRPr lang="en-US" altLang="en-US" smtClean="0">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GB" altLang="en-US" smtClean="0"/>
              <a:t>Is 802.11 a component now?</a:t>
            </a:r>
          </a:p>
        </p:txBody>
      </p:sp>
      <p:sp>
        <p:nvSpPr>
          <p:cNvPr id="36866" name="Content Placeholder 2"/>
          <p:cNvSpPr>
            <a:spLocks noGrp="1"/>
          </p:cNvSpPr>
          <p:nvPr>
            <p:ph idx="1"/>
          </p:nvPr>
        </p:nvSpPr>
        <p:spPr>
          <a:xfrm>
            <a:off x="685800" y="1981200"/>
            <a:ext cx="7772400" cy="4494213"/>
          </a:xfrm>
        </p:spPr>
        <p:txBody>
          <a:bodyPr/>
          <a:lstStyle/>
          <a:p>
            <a:r>
              <a:rPr lang="en-GB" altLang="en-US" smtClean="0"/>
              <a:t>Answer: No</a:t>
            </a:r>
          </a:p>
          <a:p>
            <a:endParaRPr lang="en-GB" altLang="en-US" smtClean="0"/>
          </a:p>
          <a:p>
            <a:r>
              <a:rPr lang="en-GB" altLang="en-US" smtClean="0"/>
              <a:t>We have these main impediments:</a:t>
            </a:r>
          </a:p>
          <a:p>
            <a:pPr lvl="1"/>
            <a:r>
              <a:rPr lang="en-GB" altLang="en-US" smtClean="0"/>
              <a:t>No concrete definition of our management interface, defined by various SAP primitives</a:t>
            </a:r>
          </a:p>
          <a:p>
            <a:pPr lvl="1"/>
            <a:r>
              <a:rPr lang="en-GB" altLang="en-US" smtClean="0"/>
              <a:t>A “theoretical” MIB of which there is no compliant implementation. </a:t>
            </a:r>
          </a:p>
          <a:p>
            <a:pPr lvl="1"/>
            <a:r>
              <a:rPr lang="en-GB" altLang="en-US" smtClean="0"/>
              <a:t>Lack of clarity as to whether the SME is part of the STA or not.  There are “shall statements” for it,  but no adequate interface to control it.</a:t>
            </a:r>
          </a:p>
        </p:txBody>
      </p:sp>
      <p:sp>
        <p:nvSpPr>
          <p:cNvPr id="36867" name="Date Placeholder 3"/>
          <p:cNvSpPr>
            <a:spLocks noGrp="1"/>
          </p:cNvSpPr>
          <p:nvPr>
            <p:ph type="dt" sz="quarter" idx="10"/>
          </p:nvPr>
        </p:nvSpPr>
        <p:spPr>
          <a:noFill/>
        </p:spPr>
        <p:txBody>
          <a:bodyPr/>
          <a:lstStyle/>
          <a:p>
            <a:r>
              <a:rPr lang="en-US" altLang="en-US" smtClean="0">
                <a:cs typeface="Arial" charset="0"/>
              </a:rPr>
              <a:t>July 2015</a:t>
            </a:r>
          </a:p>
        </p:txBody>
      </p:sp>
      <p:sp>
        <p:nvSpPr>
          <p:cNvPr id="36868" name="Footer Placeholder 4"/>
          <p:cNvSpPr>
            <a:spLocks noGrp="1"/>
          </p:cNvSpPr>
          <p:nvPr>
            <p:ph type="ftr" sz="quarter" idx="11"/>
          </p:nvPr>
        </p:nvSpPr>
        <p:spPr>
          <a:noFill/>
        </p:spPr>
        <p:txBody>
          <a:bodyPr/>
          <a:lstStyle/>
          <a:p>
            <a:r>
              <a:rPr lang="en-US" altLang="en-US" smtClean="0">
                <a:cs typeface="Arial" charset="0"/>
              </a:rPr>
              <a:t>Adrian Stephens, Intel Corporation</a:t>
            </a:r>
          </a:p>
        </p:txBody>
      </p:sp>
      <p:sp>
        <p:nvSpPr>
          <p:cNvPr id="36869" name="Slide Number Placeholder 5"/>
          <p:cNvSpPr>
            <a:spLocks noGrp="1"/>
          </p:cNvSpPr>
          <p:nvPr>
            <p:ph type="sldNum" sz="quarter" idx="12"/>
          </p:nvPr>
        </p:nvSpPr>
        <p:spPr>
          <a:noFill/>
        </p:spPr>
        <p:txBody>
          <a:bodyPr/>
          <a:lstStyle/>
          <a:p>
            <a:r>
              <a:rPr lang="en-US" altLang="en-US" smtClean="0">
                <a:cs typeface="Arial" charset="0"/>
              </a:rPr>
              <a:t>Slide </a:t>
            </a:r>
            <a:fld id="{1FA4762C-66FB-45FA-83B4-53B283087F4E}" type="slidenum">
              <a:rPr lang="en-US" altLang="en-US" smtClean="0">
                <a:cs typeface="Arial" charset="0"/>
              </a:rPr>
              <a:pPr/>
              <a:t>6</a:t>
            </a:fld>
            <a:endParaRPr lang="en-US" altLang="en-US" smtClean="0">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GB" altLang="en-US" smtClean="0"/>
              <a:t>State of the 802.11 MIB</a:t>
            </a:r>
          </a:p>
        </p:txBody>
      </p:sp>
      <p:sp>
        <p:nvSpPr>
          <p:cNvPr id="3" name="Content Placeholder 2"/>
          <p:cNvSpPr>
            <a:spLocks noGrp="1"/>
          </p:cNvSpPr>
          <p:nvPr>
            <p:ph idx="1"/>
          </p:nvPr>
        </p:nvSpPr>
        <p:spPr>
          <a:xfrm>
            <a:off x="685800" y="1600200"/>
            <a:ext cx="7772400" cy="4495800"/>
          </a:xfrm>
        </p:spPr>
        <p:txBody>
          <a:bodyPr/>
          <a:lstStyle/>
          <a:p>
            <a:pPr>
              <a:defRPr/>
            </a:pPr>
            <a:r>
              <a:rPr lang="en-GB" dirty="0" smtClean="0"/>
              <a:t>There are no compliant implementations of the 802.11 MIB. </a:t>
            </a:r>
          </a:p>
          <a:p>
            <a:pPr lvl="1">
              <a:defRPr/>
            </a:pPr>
            <a:r>
              <a:rPr lang="en-GB" dirty="0" smtClean="0"/>
              <a:t>Our MIB is too big (200 pages) and badly structured</a:t>
            </a:r>
          </a:p>
          <a:p>
            <a:pPr lvl="1">
              <a:defRPr/>
            </a:pPr>
            <a:r>
              <a:rPr lang="en-GB" dirty="0" smtClean="0"/>
              <a:t>SNMP has fallen out of favour as a means of network control</a:t>
            </a:r>
          </a:p>
          <a:p>
            <a:pPr>
              <a:defRPr/>
            </a:pPr>
            <a:r>
              <a:rPr lang="en-GB" dirty="0" smtClean="0"/>
              <a:t>The 802.11 MIB’s main value is to define “local variables” used in normative text.</a:t>
            </a:r>
          </a:p>
          <a:p>
            <a:pPr>
              <a:defRPr/>
            </a:pPr>
            <a:r>
              <a:rPr lang="en-GB" dirty="0" smtClean="0"/>
              <a:t>It also defines metrics or control parameters accessed by proprietary interfaces.</a:t>
            </a:r>
          </a:p>
          <a:p>
            <a:pPr>
              <a:defRPr/>
            </a:pPr>
            <a:r>
              <a:rPr lang="en-GB" dirty="0" smtClean="0"/>
              <a:t>Contributors to the MIB through 802.11 amendments frequently lack experience,  and drafts have to be coerced into updating the MIB through the MDR process</a:t>
            </a:r>
          </a:p>
          <a:p>
            <a:pPr marL="0" indent="0">
              <a:buFontTx/>
              <a:buNone/>
              <a:defRPr/>
            </a:pPr>
            <a:endParaRPr lang="en-GB" dirty="0"/>
          </a:p>
        </p:txBody>
      </p:sp>
      <p:sp>
        <p:nvSpPr>
          <p:cNvPr id="37891" name="Date Placeholder 3"/>
          <p:cNvSpPr>
            <a:spLocks noGrp="1"/>
          </p:cNvSpPr>
          <p:nvPr>
            <p:ph type="dt" sz="quarter" idx="10"/>
          </p:nvPr>
        </p:nvSpPr>
        <p:spPr>
          <a:noFill/>
        </p:spPr>
        <p:txBody>
          <a:bodyPr/>
          <a:lstStyle/>
          <a:p>
            <a:r>
              <a:rPr lang="en-US" altLang="en-US" smtClean="0">
                <a:cs typeface="Arial" charset="0"/>
              </a:rPr>
              <a:t>July 2015</a:t>
            </a:r>
          </a:p>
        </p:txBody>
      </p:sp>
      <p:sp>
        <p:nvSpPr>
          <p:cNvPr id="37892" name="Footer Placeholder 4"/>
          <p:cNvSpPr>
            <a:spLocks noGrp="1"/>
          </p:cNvSpPr>
          <p:nvPr>
            <p:ph type="ftr" sz="quarter" idx="11"/>
          </p:nvPr>
        </p:nvSpPr>
        <p:spPr>
          <a:noFill/>
        </p:spPr>
        <p:txBody>
          <a:bodyPr/>
          <a:lstStyle/>
          <a:p>
            <a:r>
              <a:rPr lang="en-US" altLang="en-US" smtClean="0">
                <a:cs typeface="Arial" charset="0"/>
              </a:rPr>
              <a:t>Adrian Stephens, Intel Corporation</a:t>
            </a:r>
          </a:p>
        </p:txBody>
      </p:sp>
      <p:sp>
        <p:nvSpPr>
          <p:cNvPr id="37893" name="Slide Number Placeholder 5"/>
          <p:cNvSpPr>
            <a:spLocks noGrp="1"/>
          </p:cNvSpPr>
          <p:nvPr>
            <p:ph type="sldNum" sz="quarter" idx="12"/>
          </p:nvPr>
        </p:nvSpPr>
        <p:spPr>
          <a:noFill/>
        </p:spPr>
        <p:txBody>
          <a:bodyPr/>
          <a:lstStyle/>
          <a:p>
            <a:r>
              <a:rPr lang="en-US" altLang="en-US" smtClean="0">
                <a:cs typeface="Arial" charset="0"/>
              </a:rPr>
              <a:t>Slide </a:t>
            </a:r>
            <a:fld id="{B662D815-D3C3-4553-998C-F13B6C4ABF60}" type="slidenum">
              <a:rPr lang="en-US" altLang="en-US" smtClean="0">
                <a:cs typeface="Arial" charset="0"/>
              </a:rPr>
              <a:pPr/>
              <a:t>7</a:t>
            </a:fld>
            <a:endParaRPr lang="en-US" altLang="en-US" smtClean="0">
              <a:cs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GB" altLang="en-US" smtClean="0"/>
              <a:t>Value of an abstract management API</a:t>
            </a:r>
          </a:p>
        </p:txBody>
      </p:sp>
      <p:sp>
        <p:nvSpPr>
          <p:cNvPr id="38914" name="Content Placeholder 2"/>
          <p:cNvSpPr>
            <a:spLocks noGrp="1"/>
          </p:cNvSpPr>
          <p:nvPr>
            <p:ph idx="1"/>
          </p:nvPr>
        </p:nvSpPr>
        <p:spPr/>
        <p:txBody>
          <a:bodyPr/>
          <a:lstStyle/>
          <a:p>
            <a:r>
              <a:rPr lang="en-GB" altLang="en-US" smtClean="0"/>
              <a:t>An abstract API allows an architectural partition to be specified,  in terms of entities,  interfaces between entities,  and the behaviour of those entities</a:t>
            </a:r>
          </a:p>
          <a:p>
            <a:r>
              <a:rPr lang="en-GB" altLang="en-US" smtClean="0"/>
              <a:t>This partition is not necessarily at the same level of granularity that would be chosen for a practical management API</a:t>
            </a:r>
          </a:p>
          <a:p>
            <a:r>
              <a:rPr lang="en-GB" altLang="en-US" smtClean="0"/>
              <a:t>Because this choice of granularity is left to the implementer,  a higher layer network management entity cannot depend on any uniform behaviour to manage.</a:t>
            </a:r>
          </a:p>
        </p:txBody>
      </p:sp>
      <p:sp>
        <p:nvSpPr>
          <p:cNvPr id="38915" name="Date Placeholder 3"/>
          <p:cNvSpPr>
            <a:spLocks noGrp="1"/>
          </p:cNvSpPr>
          <p:nvPr>
            <p:ph type="dt" sz="quarter" idx="10"/>
          </p:nvPr>
        </p:nvSpPr>
        <p:spPr>
          <a:noFill/>
        </p:spPr>
        <p:txBody>
          <a:bodyPr/>
          <a:lstStyle/>
          <a:p>
            <a:r>
              <a:rPr lang="en-US" altLang="en-US" smtClean="0">
                <a:cs typeface="Arial" charset="0"/>
              </a:rPr>
              <a:t>July 2015</a:t>
            </a:r>
          </a:p>
        </p:txBody>
      </p:sp>
      <p:sp>
        <p:nvSpPr>
          <p:cNvPr id="38916" name="Footer Placeholder 4"/>
          <p:cNvSpPr>
            <a:spLocks noGrp="1"/>
          </p:cNvSpPr>
          <p:nvPr>
            <p:ph type="ftr" sz="quarter" idx="11"/>
          </p:nvPr>
        </p:nvSpPr>
        <p:spPr>
          <a:noFill/>
        </p:spPr>
        <p:txBody>
          <a:bodyPr/>
          <a:lstStyle/>
          <a:p>
            <a:r>
              <a:rPr lang="en-US" altLang="en-US" smtClean="0">
                <a:cs typeface="Arial" charset="0"/>
              </a:rPr>
              <a:t>Adrian Stephens, Intel Corporation</a:t>
            </a:r>
          </a:p>
        </p:txBody>
      </p:sp>
      <p:sp>
        <p:nvSpPr>
          <p:cNvPr id="38917" name="Slide Number Placeholder 5"/>
          <p:cNvSpPr>
            <a:spLocks noGrp="1"/>
          </p:cNvSpPr>
          <p:nvPr>
            <p:ph type="sldNum" sz="quarter" idx="12"/>
          </p:nvPr>
        </p:nvSpPr>
        <p:spPr>
          <a:noFill/>
        </p:spPr>
        <p:txBody>
          <a:bodyPr/>
          <a:lstStyle/>
          <a:p>
            <a:r>
              <a:rPr lang="en-US" altLang="en-US" smtClean="0">
                <a:cs typeface="Arial" charset="0"/>
              </a:rPr>
              <a:t>Slide </a:t>
            </a:r>
            <a:fld id="{F58546BA-5053-4BC5-9CCE-D2858BCEE190}" type="slidenum">
              <a:rPr lang="en-US" altLang="en-US" smtClean="0">
                <a:cs typeface="Arial" charset="0"/>
              </a:rPr>
              <a:pPr/>
              <a:t>8</a:t>
            </a:fld>
            <a:endParaRPr lang="en-US" altLang="en-US" smtClean="0">
              <a:cs typeface="Arial"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GB" altLang="en-US" smtClean="0"/>
              <a:t>How does the industry cope now?</a:t>
            </a:r>
          </a:p>
        </p:txBody>
      </p:sp>
      <p:sp>
        <p:nvSpPr>
          <p:cNvPr id="39938" name="Content Placeholder 2"/>
          <p:cNvSpPr>
            <a:spLocks noGrp="1"/>
          </p:cNvSpPr>
          <p:nvPr>
            <p:ph idx="1"/>
          </p:nvPr>
        </p:nvSpPr>
        <p:spPr/>
        <p:txBody>
          <a:bodyPr/>
          <a:lstStyle/>
          <a:p>
            <a:r>
              <a:rPr lang="en-GB" altLang="en-US" smtClean="0"/>
              <a:t>The Station Management Entity has its own defined interfaces into the STA.  These might match some of the abstract interfaces,  but many do not.</a:t>
            </a:r>
          </a:p>
          <a:p>
            <a:r>
              <a:rPr lang="en-GB" altLang="en-US" smtClean="0"/>
              <a:t>It is not possible to construct any workable device by bolting together “off the shelf” components.  Instead,  the construction of a working device from an 802.11 MAC is more akin to hand-cutting bolts to assemble a fire-arm in the era before Mr Whitworth.</a:t>
            </a:r>
          </a:p>
        </p:txBody>
      </p:sp>
      <p:sp>
        <p:nvSpPr>
          <p:cNvPr id="39939" name="Date Placeholder 3"/>
          <p:cNvSpPr>
            <a:spLocks noGrp="1"/>
          </p:cNvSpPr>
          <p:nvPr>
            <p:ph type="dt" sz="quarter" idx="10"/>
          </p:nvPr>
        </p:nvSpPr>
        <p:spPr>
          <a:noFill/>
        </p:spPr>
        <p:txBody>
          <a:bodyPr/>
          <a:lstStyle/>
          <a:p>
            <a:r>
              <a:rPr lang="en-US" altLang="en-US" smtClean="0">
                <a:cs typeface="Arial" charset="0"/>
              </a:rPr>
              <a:t>July 2015</a:t>
            </a:r>
          </a:p>
        </p:txBody>
      </p:sp>
      <p:sp>
        <p:nvSpPr>
          <p:cNvPr id="39940" name="Footer Placeholder 4"/>
          <p:cNvSpPr>
            <a:spLocks noGrp="1"/>
          </p:cNvSpPr>
          <p:nvPr>
            <p:ph type="ftr" sz="quarter" idx="11"/>
          </p:nvPr>
        </p:nvSpPr>
        <p:spPr>
          <a:noFill/>
        </p:spPr>
        <p:txBody>
          <a:bodyPr/>
          <a:lstStyle/>
          <a:p>
            <a:r>
              <a:rPr lang="en-US" altLang="en-US" smtClean="0">
                <a:cs typeface="Arial" charset="0"/>
              </a:rPr>
              <a:t>Adrian Stephens, Intel Corporation</a:t>
            </a:r>
          </a:p>
        </p:txBody>
      </p:sp>
      <p:sp>
        <p:nvSpPr>
          <p:cNvPr id="39941" name="Slide Number Placeholder 5"/>
          <p:cNvSpPr>
            <a:spLocks noGrp="1"/>
          </p:cNvSpPr>
          <p:nvPr>
            <p:ph type="sldNum" sz="quarter" idx="12"/>
          </p:nvPr>
        </p:nvSpPr>
        <p:spPr>
          <a:noFill/>
        </p:spPr>
        <p:txBody>
          <a:bodyPr/>
          <a:lstStyle/>
          <a:p>
            <a:r>
              <a:rPr lang="en-US" altLang="en-US" smtClean="0">
                <a:cs typeface="Arial" charset="0"/>
              </a:rPr>
              <a:t>Slide </a:t>
            </a:r>
            <a:fld id="{7AAB8253-C061-451A-8C04-02A0B7C03A54}" type="slidenum">
              <a:rPr lang="en-US" altLang="en-US" smtClean="0">
                <a:cs typeface="Arial" charset="0"/>
              </a:rPr>
              <a:pPr/>
              <a:t>9</a:t>
            </a:fld>
            <a:endParaRPr lang="en-US" altLang="en-US" smtClean="0">
              <a:cs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86122</TotalTime>
  <Words>3273</Words>
  <Application>Microsoft Office PowerPoint</Application>
  <PresentationFormat>On-screen Show (4:3)</PresentationFormat>
  <Paragraphs>950</Paragraphs>
  <Slides>44</Slides>
  <Notes>1</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2</vt:i4>
      </vt:variant>
      <vt:variant>
        <vt:lpstr>Slide Titles</vt:lpstr>
      </vt:variant>
      <vt:variant>
        <vt:i4>44</vt:i4>
      </vt:variant>
    </vt:vector>
  </HeadingPairs>
  <TitlesOfParts>
    <vt:vector size="57" baseType="lpstr">
      <vt:lpstr>ＭＳ Ｐゴシック</vt:lpstr>
      <vt:lpstr>ＭＳ Ｐゴシック</vt:lpstr>
      <vt:lpstr>Aharoni</vt:lpstr>
      <vt:lpstr>Arial</vt:lpstr>
      <vt:lpstr>Arial Black</vt:lpstr>
      <vt:lpstr>Arial Narrow</vt:lpstr>
      <vt:lpstr>Berlin Sans FB</vt:lpstr>
      <vt:lpstr>Calibri</vt:lpstr>
      <vt:lpstr>Times New Roman</vt:lpstr>
      <vt:lpstr>Default Design</vt:lpstr>
      <vt:lpstr>Custom Design</vt:lpstr>
      <vt:lpstr>Document</vt:lpstr>
      <vt:lpstr>Visio</vt:lpstr>
      <vt:lpstr>IEEE 802.11 as a “component”</vt:lpstr>
      <vt:lpstr>Introduction</vt:lpstr>
      <vt:lpstr>Agenda</vt:lpstr>
      <vt:lpstr>The problem/opportunity statement</vt:lpstr>
      <vt:lpstr>What is a component?</vt:lpstr>
      <vt:lpstr>Is 802.11 a component now?</vt:lpstr>
      <vt:lpstr>State of the 802.11 MIB</vt:lpstr>
      <vt:lpstr>Value of an abstract management API</vt:lpstr>
      <vt:lpstr>How does the industry cope now?</vt:lpstr>
      <vt:lpstr>A practical measure of success?</vt:lpstr>
      <vt:lpstr>Intelligent Transport System (ITS) as an example of how 802.11 is implemented as a component of a defined system architecture  </vt:lpstr>
      <vt:lpstr>What should you take away?</vt:lpstr>
      <vt:lpstr>What is ITS?</vt:lpstr>
      <vt:lpstr>Why should you care?</vt:lpstr>
      <vt:lpstr>ITS Architecture (“High-level”)</vt:lpstr>
      <vt:lpstr>ITS Communications Architecture</vt:lpstr>
      <vt:lpstr>Connected Vehicle Reference Implementation Architecture (CVRIA)</vt:lpstr>
      <vt:lpstr>Cooperative Vehicle-Infrastructure Systems (CVIS)</vt:lpstr>
      <vt:lpstr>Cooperative Vehicle-Infrastructure Systems (CVIS)</vt:lpstr>
      <vt:lpstr>Silo Approach to ITS Service Implementation (in Vehicles)</vt:lpstr>
      <vt:lpstr>CALM (5G) Approach to ITS Service Implementation (in Vehicles)</vt:lpstr>
      <vt:lpstr>ITS station (ITS-S) Architecture </vt:lpstr>
      <vt:lpstr>ITS-S Architecture and Standards</vt:lpstr>
      <vt:lpstr>ITS station (ITS-S) Path Selection </vt:lpstr>
      <vt:lpstr>ITS-S Subsystems</vt:lpstr>
      <vt:lpstr>Why use 802.11(.15) CIs in ITS communications?</vt:lpstr>
      <vt:lpstr>Why do (multiple) CIs need to be “managed”?</vt:lpstr>
      <vt:lpstr>ITS-S / WAVE Device Manufacturers (w/ one or more 802.11 CIs)</vt:lpstr>
      <vt:lpstr>For More Information</vt:lpstr>
      <vt:lpstr>Omniran (IEEE P802.1CF) and its relevance to this topic</vt:lpstr>
      <vt:lpstr>There is Evidence to consider Commonalities of IEEE 802 Access Networks</vt:lpstr>
      <vt:lpstr>P802.1CF develops a functional description of a generic IEEE 802 access network</vt:lpstr>
      <vt:lpstr>Access network views</vt:lpstr>
      <vt:lpstr>P802.1CF Network Reference Model</vt:lpstr>
      <vt:lpstr> P802.1CF Draft ToC </vt:lpstr>
      <vt:lpstr>P802.1CF provides an  abstract network model for IEEE 802</vt:lpstr>
      <vt:lpstr>802.1CF facilitates …</vt:lpstr>
      <vt:lpstr>What 802.1CF can do for  IEEE 802.11 as a ‘component’</vt:lpstr>
      <vt:lpstr>A practical measure of success?</vt:lpstr>
      <vt:lpstr>Thank you for your attention.     Any questions for clarification  on P802.1CF?</vt:lpstr>
      <vt:lpstr>Key Discussion Points</vt:lpstr>
      <vt:lpstr>Notes from floor discussion</vt:lpstr>
      <vt:lpstr>Straw Poll 1</vt:lpstr>
      <vt:lpstr>Straw Poll 2</vt:lpstr>
    </vt:vector>
  </TitlesOfParts>
  <Company>Intel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802.11 Vice Chair's Report 2012</dc:title>
  <dc:creator>Adrian Stephens</dc:creator>
  <cp:lastModifiedBy>Stephens, Adrian P</cp:lastModifiedBy>
  <cp:revision>1579</cp:revision>
  <cp:lastPrinted>1998-02-10T13:28:06Z</cp:lastPrinted>
  <dcterms:created xsi:type="dcterms:W3CDTF">1998-02-10T13:07:52Z</dcterms:created>
  <dcterms:modified xsi:type="dcterms:W3CDTF">2015-07-14T18:39:24Z</dcterms:modified>
</cp:coreProperties>
</file>