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3"/>
  </p:notesMasterIdLst>
  <p:handoutMasterIdLst>
    <p:handoutMasterId r:id="rId14"/>
  </p:handoutMasterIdLst>
  <p:sldIdLst>
    <p:sldId id="269" r:id="rId2"/>
    <p:sldId id="257" r:id="rId3"/>
    <p:sldId id="296" r:id="rId4"/>
    <p:sldId id="307" r:id="rId5"/>
    <p:sldId id="300" r:id="rId6"/>
    <p:sldId id="272" r:id="rId7"/>
    <p:sldId id="304" r:id="rId8"/>
    <p:sldId id="305" r:id="rId9"/>
    <p:sldId id="306" r:id="rId10"/>
    <p:sldId id="308" r:id="rId11"/>
    <p:sldId id="29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showComments="0">
  <p:normalViewPr>
    <p:restoredLeft sz="15602" autoAdjust="0"/>
    <p:restoredTop sz="94607" autoAdjust="0"/>
  </p:normalViewPr>
  <p:slideViewPr>
    <p:cSldViewPr showGuides="1">
      <p:cViewPr>
        <p:scale>
          <a:sx n="100" d="100"/>
          <a:sy n="100" d="100"/>
        </p:scale>
        <p:origin x="-1128" y="-4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532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‹Nr.›</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‹Nr.›</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6387"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8435"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658444" y="8985250"/>
            <a:ext cx="76944" cy="184666"/>
          </a:xfrm>
          <a:extLst>
            <a:ext uri="{909E8E84-426E-40DD-AFC4-6F175D3DCCD1}">
              <a14:hiddenFill xmlns="" xmlns:p="http://schemas.openxmlformats.org/presentationml/2006/main" xmlns:a="http://schemas.openxmlformats.org/drawingml/2006/main" xmlns:a14="http://schemas.microsoft.com/office/drawing/2010/main" xmlns:mv="urn:schemas-microsoft-com:mac:vml" xmlns:mc="http://schemas.openxmlformats.org/markup-compatibility/2006" xmlns:r="http://schemas.openxmlformats.org/officeDocument/2006/relationships">
                <a:solidFill>
                  <a:srgbClr val="FFFFFF"/>
                </a:solidFill>
              </a14:hiddenFill>
            </a:ext>
            <a:ext uri="{91240B29-F687-4F45-9708-019B960494DF}">
              <a14:hiddenLine xmlns="" xmlns:p="http://schemas.openxmlformats.org/presentationml/2006/main" xmlns:a="http://schemas.openxmlformats.org/drawingml/2006/main" xmlns:a14="http://schemas.microsoft.com/office/drawing/2010/main" xmlns:mv="urn:schemas-microsoft-com:mac:vml" xmlns:mc="http://schemas.openxmlformats.org/markup-compatibility/2006" xmlns:r="http://schemas.openxmlformats.org/officeDocument/2006/relationships" w="9525">
                <a:solidFill>
                  <a:srgbClr val="000000"/>
                </a:solidFill>
                <a:miter lim="800000"/>
                <a:headEnd/>
                <a:tailEnd/>
              </a14:hiddenLine>
            </a:ext>
          </a:extLst>
        </p:spPr>
        <p:txBody>
          <a:bodyPr/>
          <a:lstStyle/>
          <a:p>
            <a:fld id="{CCFC3D35-DAC2-6347-8D39-D1FE9831D6DD}" type="slidenum">
              <a:rPr lang="en-US"/>
              <a:pPr/>
              <a:t>7</a:t>
            </a:fld>
            <a:endParaRPr lang="en-US"/>
          </a:p>
        </p:txBody>
      </p:sp>
      <p:sp>
        <p:nvSpPr>
          <p:cNvPr id="13315" name="Rectangle 1026"/>
          <p:cNvSpPr>
            <a:spLocks noGrp="1" noChangeArrowheads="1"/>
          </p:cNvSpPr>
          <p:nvPr>
            <p:ph type="body" idx="1"/>
          </p:nvPr>
        </p:nvSpPr>
        <p:spPr>
          <a:noFill/>
          <a:ln/>
        </p:spPr>
        <p:txBody>
          <a:bodyPr lIns="91678" tIns="45035" rIns="91678" bIns="45035"/>
          <a:lstStyle/>
          <a:p>
            <a:endParaRPr lang="en-GB">
              <a:latin typeface="Times New Roman" pitchFamily="-101"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 xmlns:p="http://schemas.openxmlformats.org/presentationml/2006/main" xmlns:a="http://schemas.openxmlformats.org/drawingml/2006/main" xmlns:a14="http://schemas.microsoft.com/office/drawing/2010/main" xmlns:mv="urn:schemas-microsoft-com:mac:vml" xmlns:mc="http://schemas.openxmlformats.org/markup-compatibility/2006" xmlns:r="http://schemas.openxmlformats.org/officeDocument/2006/relationships">
                <a:solidFill>
                  <a:srgbClr val="FFFFFF"/>
                </a:solidFill>
              </a14:hiddenFill>
            </a:ext>
            <a:ext uri="{91240B29-F687-4F45-9708-019B960494DF}">
              <a14:hiddenLine xmlns="" xmlns:p="http://schemas.openxmlformats.org/presentationml/2006/main" xmlns:a="http://schemas.openxmlformats.org/drawingml/2006/main" xmlns:a14="http://schemas.microsoft.com/office/drawing/2010/main" xmlns:mv="urn:schemas-microsoft-com:mac:vml" xmlns:mc="http://schemas.openxmlformats.org/markup-compatibility/2006" xmlns:r="http://schemas.openxmlformats.org/officeDocument/2006/relationships" w="9525">
                <a:solidFill>
                  <a:srgbClr val="000000"/>
                </a:solidFill>
                <a:miter lim="800000"/>
                <a:headEnd/>
                <a:tailEnd/>
              </a14:hiddenLine>
            </a:ext>
          </a:extLst>
        </p:spPr>
        <p:txBody>
          <a:bodyPr/>
          <a:lstStyle/>
          <a:p>
            <a:fld id="{78E30CDE-C948-7B49-AE34-C50883FF4445}" type="slidenum">
              <a:rPr lang="en-US"/>
              <a:pPr/>
              <a:t>10</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altLang="ja-JP" smtClean="0"/>
              <a:t>June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‹Nr.›</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altLang="ja-JP" smtClean="0"/>
              <a:t>June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‹Nr.›</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altLang="ja-JP" smtClean="0"/>
              <a:t>June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‹Nr.›</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altLang="ja-JP" smtClean="0"/>
              <a:t>June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‹Nr.›</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ja-JP" smtClean="0"/>
              <a:t>June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‹Nr.›</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de-DE" altLang="ja-JP" smtClean="0"/>
              <a:t>June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‹Nr.›</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de-DE" altLang="ja-JP" smtClean="0"/>
              <a:t>June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‹Nr.›</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de-DE" altLang="ja-JP" smtClean="0"/>
              <a:t>June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‹Nr.›</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ja-JP" smtClean="0"/>
              <a:t>June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‹Nr.›</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ja-JP" smtClean="0"/>
              <a:t>June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‹Nr.›</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ja-JP" smtClean="0"/>
              <a:t>June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‹Nr.›</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79508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de-DE" altLang="ja-JP" smtClean="0"/>
              <a:t>June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de-DE" altLang="ja-JP" smtClean="0"/>
              <a:t>Marc Emmelmann, SELF</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‹Nr.›</a:t>
            </a:fld>
            <a:endParaRPr lang="en-US" altLang="ja-JP"/>
          </a:p>
        </p:txBody>
      </p:sp>
      <p:sp>
        <p:nvSpPr>
          <p:cNvPr id="1031" name="Rectangle 7"/>
          <p:cNvSpPr>
            <a:spLocks noChangeArrowheads="1"/>
          </p:cNvSpPr>
          <p:nvPr/>
        </p:nvSpPr>
        <p:spPr bwMode="auto">
          <a:xfrm>
            <a:off x="6592642" y="332601"/>
            <a:ext cx="1852858"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smtClean="0"/>
              <a:t>doc.:11-15</a:t>
            </a:r>
            <a:r>
              <a:rPr lang="en-US" altLang="ja-JP" sz="1800" b="1" dirty="0" smtClean="0"/>
              <a:t>-0756-00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mentor.ieee.org/802.11/dcn/15/11-15-0755-00-00ai-editorial-resolution-of-cross-reference-issu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de-DE" altLang="ja-JP" smtClean="0">
                <a:latin typeface="Times New Roman" pitchFamily="-84" charset="0"/>
              </a:rPr>
              <a:t>Marc Emmelmann, SELF</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a:t>
            </a:r>
            <a:r>
              <a:rPr lang="en-US" altLang="ja-JP" sz="2100" dirty="0" smtClean="0">
                <a:ea typeface="ＭＳ Ｐゴシック" pitchFamily="-84" charset="-128"/>
                <a:cs typeface="ＭＳ Ｐゴシック" pitchFamily="-84" charset="-128"/>
              </a:rPr>
              <a:t> June 9, 2015</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a:t>
            </a:r>
            <a:r>
              <a:rPr lang="en-US" altLang="ja-JP" sz="2000" b="0" dirty="0" smtClean="0">
                <a:ea typeface="ＭＳ Ｐゴシック" pitchFamily="-84" charset="-128"/>
                <a:cs typeface="ＭＳ Ｐゴシック" pitchFamily="-84" charset="-128"/>
              </a:rPr>
              <a:t>06-09</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85859" cy="955676"/>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Marc EMMELMANN</a:t>
                      </a:r>
                      <a:endParaRPr kumimoji="1" lang="ja-JP" sz="1300" b="1"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SELF</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Berlin, Germany</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+49 177 213 12 05</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emmelmann@ieee.org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付プレースホルダ 9"/>
          <p:cNvSpPr>
            <a:spLocks noGrp="1"/>
          </p:cNvSpPr>
          <p:nvPr>
            <p:ph type="dt" sz="half" idx="10"/>
          </p:nvPr>
        </p:nvSpPr>
        <p:spPr/>
        <p:txBody>
          <a:bodyPr/>
          <a:lstStyle/>
          <a:p>
            <a:pPr>
              <a:defRPr/>
            </a:pPr>
            <a:r>
              <a:rPr lang="de-DE" altLang="ja-JP" smtClean="0"/>
              <a:t>June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5" name="Datumsplatzhalter 4"/>
          <p:cNvSpPr>
            <a:spLocks noGrp="1"/>
          </p:cNvSpPr>
          <p:nvPr>
            <p:ph type="dt" sz="half" idx="10"/>
          </p:nvPr>
        </p:nvSpPr>
        <p:spPr/>
        <p:txBody>
          <a:bodyPr/>
          <a:lstStyle/>
          <a:p>
            <a:pPr>
              <a:defRPr/>
            </a:pPr>
            <a:r>
              <a:rPr lang="de-DE" altLang="ja-JP" smtClean="0"/>
              <a:t>June 2015</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10</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Marc Emmelmann, SELF</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de-DE" altLang="ja-JP" smtClean="0">
                <a:latin typeface="Times New Roman" pitchFamily="-84" charset="0"/>
              </a:rPr>
              <a:t>June 2015</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11</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de-DE" altLang="ja-JP" smtClean="0">
                <a:latin typeface="Times New Roman" pitchFamily="-84" charset="0"/>
              </a:rPr>
              <a:t>Marc Emmelmann, SELF</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de-DE" altLang="ja-JP" smtClean="0">
                <a:latin typeface="Times New Roman" pitchFamily="-84" charset="0"/>
              </a:rPr>
              <a:t>June 2015</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de-DE" altLang="ja-JP" smtClean="0">
                <a:latin typeface="Times New Roman" pitchFamily="-84" charset="0"/>
              </a:rPr>
              <a:t>Marc Emmelmann, SELF</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a:t>
            </a:r>
            <a:r>
              <a:rPr lang="en-US" altLang="ja-JP" dirty="0" smtClean="0">
                <a:ea typeface="ＭＳ Ｐゴシック" pitchFamily="-84" charset="-128"/>
                <a:cs typeface="ＭＳ Ｐゴシック" pitchFamily="-84" charset="-128"/>
              </a:rPr>
              <a:t> June 9, 2015</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de-DE" altLang="ja-JP" smtClean="0">
                <a:latin typeface="Times New Roman" pitchFamily="-84" charset="0"/>
              </a:rPr>
              <a:t>June 2015</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de-DE" altLang="ja-JP" smtClean="0">
                <a:latin typeface="Times New Roman" pitchFamily="-84" charset="0"/>
              </a:rPr>
              <a:t>Marc Emmelmann, SELF</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
        <p:nvSpPr>
          <p:cNvPr id="4" name="Datumsplatzhalter 3"/>
          <p:cNvSpPr>
            <a:spLocks noGrp="1"/>
          </p:cNvSpPr>
          <p:nvPr>
            <p:ph type="dt" sz="half" idx="10"/>
          </p:nvPr>
        </p:nvSpPr>
        <p:spPr/>
        <p:txBody>
          <a:bodyPr/>
          <a:lstStyle/>
          <a:p>
            <a:pPr>
              <a:defRPr/>
            </a:pPr>
            <a:r>
              <a:rPr lang="de-DE" altLang="ja-JP" smtClean="0"/>
              <a:t>June 2015</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4</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Marc Emmelmann, SELF</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June 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2015</a:t>
            </a:r>
            <a:endParaRPr lang="en-US" altLang="ja-JP" dirty="0" smtClean="0">
              <a:ea typeface="ＭＳ Ｐゴシック" pitchFamily="-84" charset="-128"/>
              <a:cs typeface="ＭＳ Ｐゴシック" pitchFamily="-84" charset="-128"/>
            </a:endParaRP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a:t>
            </a:r>
            <a:r>
              <a:rPr lang="en-US" altLang="ja-JP" dirty="0" smtClean="0"/>
              <a:t> </a:t>
            </a:r>
          </a:p>
          <a:p>
            <a:pPr>
              <a:defRPr/>
            </a:pPr>
            <a:r>
              <a:rPr lang="en-US" altLang="ja-JP" dirty="0" smtClean="0"/>
              <a:t>Approval of agenda</a:t>
            </a:r>
            <a:endParaRPr lang="en-US" altLang="ja-JP" dirty="0" smtClean="0"/>
          </a:p>
          <a:p>
            <a:r>
              <a:rPr lang="en-US" altLang="ja-JP" dirty="0" smtClean="0"/>
              <a:t>Editorial changes to draft – Cross Reference Issue</a:t>
            </a:r>
          </a:p>
          <a:p>
            <a:pPr lvl="1"/>
            <a:r>
              <a:rPr lang="en-US" altLang="ja-JP" dirty="0" smtClean="0"/>
              <a:t>Ping FANG:  </a:t>
            </a:r>
            <a:r>
              <a:rPr lang="de-DE" u="sng" dirty="0" smtClean="0">
                <a:hlinkClick r:id="rId3"/>
              </a:rPr>
              <a:t>https://mentor.ieee.org/802.11/dcn/15/11-15-0755-00-00ai-editorial-resolution-of-cross-reference-issue.docx</a:t>
            </a:r>
            <a:endParaRPr lang="en-US" altLang="ja-JP" dirty="0" smtClean="0"/>
          </a:p>
          <a:p>
            <a:r>
              <a:rPr lang="en-US" altLang="ja-JP" dirty="0" smtClean="0"/>
              <a:t>Editors’ Report on Status of D5.0</a:t>
            </a:r>
          </a:p>
          <a:p>
            <a:r>
              <a:rPr lang="en-US" altLang="ja-JP" dirty="0" smtClean="0"/>
              <a:t>AOB</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de-DE" altLang="ja-JP" smtClean="0">
                <a:latin typeface="Times New Roman" pitchFamily="-84" charset="0"/>
              </a:rPr>
              <a:t>June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Marc Emmelmann, SELF</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a:t>
            </a:r>
            <a:r>
              <a:rPr kumimoji="0" lang="en-US" altLang="ja-JP" sz="1500" u="sng" dirty="0" smtClean="0">
                <a:hlinkClick r:id="rId3"/>
              </a:rPr>
              <a:t>faq.pdf</a:t>
            </a:r>
            <a:endParaRPr kumimoji="0" lang="en-US" altLang="ja-JP" sz="1500" u="sng" dirty="0" smtClean="0"/>
          </a:p>
          <a:p>
            <a:pPr lvl="1">
              <a:lnSpc>
                <a:spcPct val="80000"/>
              </a:lnSpc>
            </a:pPr>
            <a:r>
              <a:rPr kumimoji="0" lang="en-US" altLang="ja-JP" sz="1500" dirty="0" smtClean="0"/>
              <a:t>http://</a:t>
            </a:r>
            <a:r>
              <a:rPr kumimoji="0" lang="en-US" altLang="ja-JP" sz="1500" dirty="0" err="1" smtClean="0"/>
              <a:t>standards.ieee.org/faqs/patents.pdf</a:t>
            </a:r>
            <a:endParaRPr kumimoji="0" lang="en-US" altLang="ja-JP" sz="1500" dirty="0" smtClean="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a:t>
            </a:r>
            <a:r>
              <a:rPr kumimoji="0" lang="en-US" altLang="ja-JP" sz="1500" u="sng" dirty="0" smtClean="0">
                <a:hlinkClick r:id="rId4"/>
              </a:rPr>
              <a:t>loa.pdf</a:t>
            </a:r>
            <a:endParaRPr kumimoji="0" lang="en-US" altLang="ja-JP" sz="1500" u="sng" dirty="0" smtClean="0"/>
          </a:p>
          <a:p>
            <a:pPr lvl="1">
              <a:lnSpc>
                <a:spcPct val="80000"/>
              </a:lnSpc>
            </a:pPr>
            <a:r>
              <a:rPr kumimoji="0" lang="en-US" altLang="ja-JP" sz="1500" dirty="0" err="1" smtClean="0"/>
              <a:t>https://development.standards.ieee.org/myproject/Public/mytools/mob/loa.pdf</a:t>
            </a:r>
            <a:endParaRPr kumimoji="0" lang="en-US" altLang="ja-JP" sz="1500" dirty="0" smtClean="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de-DE" altLang="ja-JP" smtClean="0">
                <a:latin typeface="Times New Roman" pitchFamily="-84" charset="0"/>
              </a:rPr>
              <a:t>June 2015</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6</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de-DE" altLang="ja-JP" smtClean="0">
                <a:latin typeface="Times New Roman" pitchFamily="-84" charset="0"/>
              </a:rPr>
              <a:t>Marc Emmelmann, SELF</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101" charset="2"/>
              <a:buNone/>
            </a:pPr>
            <a:r>
              <a:rPr lang="en-US" sz="1800" b="1" dirty="0" smtClean="0"/>
              <a:t>	</a:t>
            </a:r>
            <a:r>
              <a:rPr lang="en-US" sz="1400" b="1" dirty="0" smtClean="0"/>
              <a:t>Advise </a:t>
            </a:r>
            <a:r>
              <a:rPr lang="en-US" sz="1400" b="1" dirty="0"/>
              <a:t>the WG attendees that:</a:t>
            </a:r>
            <a:r>
              <a:rPr lang="en-US" sz="1400" dirty="0"/>
              <a:t> </a:t>
            </a:r>
          </a:p>
          <a:p>
            <a:pPr lvl="2">
              <a:lnSpc>
                <a:spcPct val="80000"/>
              </a:lnSpc>
              <a:buFont typeface="Arial" pitchFamily="-101" charset="0"/>
              <a:buChar char="•"/>
            </a:pPr>
            <a:r>
              <a:rPr lang="en-US" sz="1400" dirty="0"/>
              <a:t>The IEEE’s patent policy is described in Clause 6 of the </a:t>
            </a:r>
            <a:r>
              <a:rPr lang="en-US" sz="1400" i="1" dirty="0"/>
              <a:t>IEEE-SA Standards Board Bylaws</a:t>
            </a:r>
            <a:r>
              <a:rPr lang="en-US" sz="1400" dirty="0"/>
              <a:t>;</a:t>
            </a:r>
          </a:p>
          <a:p>
            <a:pPr lvl="2">
              <a:lnSpc>
                <a:spcPct val="80000"/>
              </a:lnSpc>
              <a:buFont typeface="Arial" pitchFamily="-101" charset="0"/>
              <a:buChar char="•"/>
            </a:pPr>
            <a:r>
              <a:rPr lang="en-US" sz="1400" dirty="0"/>
              <a:t>Early identification of patent claims which may be essential for the use of standards under development is strongly encouraged; </a:t>
            </a:r>
          </a:p>
          <a:p>
            <a:pPr lvl="2">
              <a:lnSpc>
                <a:spcPct val="80000"/>
              </a:lnSpc>
              <a:buFont typeface="Arial" pitchFamily="-101" charset="0"/>
              <a:buChar char="•"/>
            </a:pPr>
            <a:r>
              <a:rPr 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br>
            <a:endParaRPr lang="en-US" sz="1400" dirty="0"/>
          </a:p>
          <a:p>
            <a:pPr lvl="1">
              <a:lnSpc>
                <a:spcPct val="20000"/>
              </a:lnSpc>
              <a:buFont typeface="Arial" pitchFamily="-101" charset="0"/>
              <a:buChar char="•"/>
            </a:pPr>
            <a:r>
              <a:rPr lang="en-US" sz="1400" b="1" dirty="0"/>
              <a:t>Instruct the WG Secretary to record in the minutes of the relevant WG meeting:</a:t>
            </a:r>
            <a:r>
              <a:rPr lang="en-US" sz="900" dirty="0"/>
              <a:t> </a:t>
            </a:r>
          </a:p>
          <a:p>
            <a:pPr lvl="2">
              <a:lnSpc>
                <a:spcPct val="80000"/>
              </a:lnSpc>
              <a:buFont typeface="Arial" pitchFamily="-101" charset="0"/>
              <a:buChar char="•"/>
            </a:pPr>
            <a:r>
              <a:rPr lang="en-US" sz="1400" dirty="0"/>
              <a:t>That the foregoing information was provided and that slides 1 through 4 (and this slide 0, if applicable) were shown; </a:t>
            </a:r>
          </a:p>
          <a:p>
            <a:pPr lvl="2">
              <a:lnSpc>
                <a:spcPct val="80000"/>
              </a:lnSpc>
              <a:buFont typeface="Arial" pitchFamily="-101" charset="0"/>
              <a:buChar char="•"/>
            </a:pPr>
            <a:r>
              <a:rPr lang="en-US" sz="1400" dirty="0"/>
              <a:t>That the chair or designee provided an opportunity for participants to identify patent </a:t>
            </a:r>
            <a:r>
              <a:rPr lang="en-US" sz="1400" dirty="0" err="1"/>
              <a:t>claim(s</a:t>
            </a:r>
            <a:r>
              <a:rPr lang="en-US" sz="1400" dirty="0"/>
              <a:t>)/patent application </a:t>
            </a:r>
            <a:r>
              <a:rPr lang="en-US" sz="1400" dirty="0" err="1"/>
              <a:t>claim(s</a:t>
            </a:r>
            <a:r>
              <a:rPr lang="en-US" sz="1400" dirty="0"/>
              <a:t>) and/or the holder of patent </a:t>
            </a:r>
            <a:r>
              <a:rPr lang="en-US" sz="1400" dirty="0" err="1"/>
              <a:t>claim(s</a:t>
            </a:r>
            <a:r>
              <a:rPr lang="en-US" sz="1400" dirty="0"/>
              <a:t>)/patent application </a:t>
            </a:r>
            <a:r>
              <a:rPr lang="en-US" sz="1400" dirty="0" err="1"/>
              <a:t>claim(s</a:t>
            </a:r>
            <a:r>
              <a:rPr lang="en-US" sz="1400" dirty="0"/>
              <a:t>) of which the participant is personally aware and that may be essential for the use of that standard </a:t>
            </a:r>
          </a:p>
          <a:p>
            <a:pPr lvl="2">
              <a:lnSpc>
                <a:spcPct val="80000"/>
              </a:lnSpc>
              <a:buFont typeface="Arial" pitchFamily="-101" charset="0"/>
              <a:buChar char="•"/>
            </a:pPr>
            <a:r>
              <a:rPr lang="en-US" sz="1400" dirty="0"/>
              <a:t>Any responses that were given, specifically the patent </a:t>
            </a:r>
            <a:r>
              <a:rPr lang="en-US" sz="1400" dirty="0" err="1"/>
              <a:t>claim(s</a:t>
            </a:r>
            <a:r>
              <a:rPr lang="en-US" sz="1400" dirty="0"/>
              <a:t>)/patent application </a:t>
            </a:r>
            <a:r>
              <a:rPr lang="en-US" sz="1400" dirty="0" err="1"/>
              <a:t>claim(s</a:t>
            </a:r>
            <a:r>
              <a:rPr lang="en-US" sz="1400" dirty="0"/>
              <a:t>) and/or the holder of the patent </a:t>
            </a:r>
            <a:r>
              <a:rPr lang="en-US" sz="1400" dirty="0" err="1"/>
              <a:t>claim(s</a:t>
            </a:r>
            <a:r>
              <a:rPr lang="en-US" sz="1400" dirty="0"/>
              <a:t>)/patent application </a:t>
            </a:r>
            <a:r>
              <a:rPr lang="en-US" sz="1400" dirty="0" err="1"/>
              <a:t>claim(s</a:t>
            </a:r>
            <a:r>
              <a:rPr lang="en-US" sz="1400" dirty="0"/>
              <a:t>) that were identified (if any) and by whom.</a:t>
            </a:r>
          </a:p>
          <a:p>
            <a:pPr lvl="2">
              <a:lnSpc>
                <a:spcPct val="80000"/>
              </a:lnSpc>
              <a:buFont typeface="Arial" pitchFamily="-101" charset="0"/>
              <a:buChar char="•"/>
            </a:pPr>
            <a:endParaRPr lang="en-US" sz="800" dirty="0"/>
          </a:p>
          <a:p>
            <a:pPr lvl="1">
              <a:lnSpc>
                <a:spcPct val="80000"/>
              </a:lnSpc>
              <a:spcBef>
                <a:spcPct val="5000"/>
              </a:spcBef>
              <a:buFont typeface="Arial" pitchFamily="-101" charset="0"/>
              <a:buChar char="•"/>
            </a:pPr>
            <a:r>
              <a:rPr lang="en-US" sz="1400" dirty="0"/>
              <a:t>The WG Chair shall ensure that a request is made to any identified holders of potential essential patent </a:t>
            </a:r>
            <a:r>
              <a:rPr lang="en-US" sz="1400" dirty="0" err="1"/>
              <a:t>claim(s</a:t>
            </a:r>
            <a:r>
              <a:rPr lang="en-US" sz="1400" dirty="0"/>
              <a:t>) to complete and submit a Letter of Assurance.</a:t>
            </a:r>
          </a:p>
          <a:p>
            <a:pPr lvl="1">
              <a:lnSpc>
                <a:spcPct val="80000"/>
              </a:lnSpc>
              <a:spcBef>
                <a:spcPct val="5000"/>
              </a:spcBef>
              <a:buFont typeface="Arial" pitchFamily="-101" charset="0"/>
              <a:buChar char="•"/>
            </a:pPr>
            <a:r>
              <a:rPr lang="en-US" sz="1400" dirty="0"/>
              <a:t>It is recommended that the WG chair review the guidance in </a:t>
            </a:r>
            <a:r>
              <a:rPr lang="en-US" sz="1400" i="1" dirty="0"/>
              <a:t>IEEE-SA Standards Board Operations Manual</a:t>
            </a:r>
            <a:r>
              <a:rPr lang="en-US" sz="1400" dirty="0"/>
              <a:t> 6.3.5 and in </a:t>
            </a:r>
            <a:r>
              <a:rPr lang="en-US" sz="1400" dirty="0" err="1"/>
              <a:t>FAQs</a:t>
            </a:r>
            <a:r>
              <a:rPr lang="en-US" sz="1400" dirty="0"/>
              <a:t> 14 and 15 on inclusion of potential Essential Patent Claims by incorporation or by reference.</a:t>
            </a:r>
            <a:r>
              <a:rPr lang="en-US" sz="1400" dirty="0">
                <a:solidFill>
                  <a:srgbClr val="FF3300"/>
                </a:solidFill>
              </a:rPr>
              <a:t> </a:t>
            </a:r>
          </a:p>
          <a:p>
            <a:pPr lvl="1">
              <a:lnSpc>
                <a:spcPct val="80000"/>
              </a:lnSpc>
              <a:spcBef>
                <a:spcPct val="5000"/>
              </a:spcBef>
              <a:buFont typeface="Monotype Sorts" pitchFamily="-101" charset="2"/>
              <a:buNone/>
            </a:pPr>
            <a:endParaRPr lang="en-US" sz="1200" dirty="0"/>
          </a:p>
          <a:p>
            <a:pPr lvl="1">
              <a:lnSpc>
                <a:spcPct val="80000"/>
              </a:lnSpc>
              <a:spcBef>
                <a:spcPct val="5000"/>
              </a:spcBef>
              <a:buFont typeface="Monotype Sorts" pitchFamily="-101" charset="2"/>
              <a:buNone/>
            </a:pPr>
            <a:r>
              <a:rPr lang="en-US" sz="1200" dirty="0"/>
              <a:t>	Note: </a:t>
            </a:r>
            <a:r>
              <a:rPr lang="en-US" sz="1200" b="1" dirty="0"/>
              <a:t>WG</a:t>
            </a:r>
            <a:r>
              <a:rPr 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dirty="0" smtClean="0"/>
              <a:t>Patent policy notice</a:t>
            </a:r>
            <a:endParaRPr lang="en-US" sz="2800" u="sng" dirty="0"/>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prstTxWarp prst="textNoShape">
              <a:avLst/>
            </a:prstTxWarp>
          </a:bodyPr>
          <a:lstStyle/>
          <a:p>
            <a:pPr algn="ctr" eaLnBrk="0" hangingPunct="0"/>
            <a:endParaRPr lang="en-GB" sz="3200" b="1" u="sng">
              <a:solidFill>
                <a:srgbClr val="000099"/>
              </a:solidFill>
              <a:latin typeface="Arial" pitchFamily="-101"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prstTxWarp prst="textNoShape">
              <a:avLst/>
            </a:prstTxWarp>
          </a:bodyPr>
          <a:lstStyle/>
          <a:p>
            <a:pPr marL="233363" indent="-180975" eaLnBrk="0" hangingPunct="0">
              <a:spcBef>
                <a:spcPct val="20000"/>
              </a:spcBef>
              <a:buClr>
                <a:srgbClr val="CC3300"/>
              </a:buClr>
              <a:buSzPct val="50000"/>
              <a:buFont typeface="Monotype Sorts" pitchFamily="-101" charset="2"/>
              <a:buChar char="l"/>
            </a:pPr>
            <a:endParaRPr lang="en-GB" sz="1800">
              <a:solidFill>
                <a:srgbClr val="000099"/>
              </a:solidFill>
              <a:latin typeface="Arial" pitchFamily="-101" charset="0"/>
            </a:endParaRPr>
          </a:p>
        </p:txBody>
      </p:sp>
      <p:sp>
        <p:nvSpPr>
          <p:cNvPr id="6" name="Datumsplatzhalter 5"/>
          <p:cNvSpPr>
            <a:spLocks noGrp="1"/>
          </p:cNvSpPr>
          <p:nvPr>
            <p:ph type="dt" sz="half" idx="10"/>
          </p:nvPr>
        </p:nvSpPr>
        <p:spPr/>
        <p:txBody>
          <a:bodyPr/>
          <a:lstStyle/>
          <a:p>
            <a:pPr>
              <a:defRPr/>
            </a:pPr>
            <a:r>
              <a:rPr lang="de-DE" altLang="ja-JP" smtClean="0"/>
              <a:t>June 2015</a:t>
            </a:r>
            <a:endParaRPr lang="en-US" dirty="0"/>
          </a:p>
        </p:txBody>
      </p:sp>
      <p:sp>
        <p:nvSpPr>
          <p:cNvPr id="7" name="Foliennummernplatzhalter 6"/>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7</a:t>
            </a:fld>
            <a:endParaRPr lang="en-US" altLang="ja-JP"/>
          </a:p>
        </p:txBody>
      </p:sp>
      <p:sp>
        <p:nvSpPr>
          <p:cNvPr id="8" name="Fußzeilenplatzhalter 7"/>
          <p:cNvSpPr>
            <a:spLocks noGrp="1"/>
          </p:cNvSpPr>
          <p:nvPr>
            <p:ph type="ftr" sz="quarter" idx="11"/>
          </p:nvPr>
        </p:nvSpPr>
        <p:spPr/>
        <p:txBody>
          <a:bodyPr/>
          <a:lstStyle/>
          <a:p>
            <a:pPr>
              <a:defRPr/>
            </a:pPr>
            <a:r>
              <a:rPr lang="de-DE" altLang="ja-JP" smtClean="0"/>
              <a:t>Marc Emmelmann, SELF</a:t>
            </a:r>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4" name="Datumsplatzhalter 3"/>
          <p:cNvSpPr>
            <a:spLocks noGrp="1"/>
          </p:cNvSpPr>
          <p:nvPr>
            <p:ph type="dt" sz="half" idx="10"/>
          </p:nvPr>
        </p:nvSpPr>
        <p:spPr/>
        <p:txBody>
          <a:bodyPr/>
          <a:lstStyle/>
          <a:p>
            <a:pPr>
              <a:defRPr/>
            </a:pPr>
            <a:r>
              <a:rPr lang="de-DE" altLang="ja-JP" smtClean="0"/>
              <a:t>June 2015</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8</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Marc Emmelmann, SELF</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a:t>		IEEE-SA Standards Boards Bylaws</a:t>
            </a:r>
          </a:p>
          <a:p>
            <a:pPr lvl="1">
              <a:lnSpc>
                <a:spcPct val="90000"/>
              </a:lnSpc>
              <a:buFont typeface="Monotype Sorts" pitchFamily="-101" charset="2"/>
              <a:buNone/>
            </a:pPr>
            <a:r>
              <a:rPr lang="en-US" sz="2100"/>
              <a:t>		</a:t>
            </a:r>
            <a:r>
              <a:rPr lang="en-US" sz="2100" i="1"/>
              <a:t>http://standards.ieee.org/develop/policies/bylaws/sect6-7.html#6</a:t>
            </a:r>
          </a:p>
          <a:p>
            <a:pPr lvl="1">
              <a:lnSpc>
                <a:spcPct val="90000"/>
              </a:lnSpc>
              <a:buFont typeface="Monotype Sorts" pitchFamily="-101" charset="2"/>
              <a:buNone/>
            </a:pPr>
            <a:r>
              <a:rPr lang="en-GB" sz="2400"/>
              <a:t>		IEEE-SA Standards Board Operations Manual</a:t>
            </a:r>
          </a:p>
          <a:p>
            <a:pPr lvl="1">
              <a:lnSpc>
                <a:spcPct val="90000"/>
              </a:lnSpc>
              <a:buFont typeface="Monotype Sorts" pitchFamily="-101" charset="2"/>
              <a:buNone/>
            </a:pPr>
            <a:r>
              <a:rPr lang="en-US" sz="2400"/>
              <a:t>		</a:t>
            </a:r>
            <a:r>
              <a:rPr lang="en-US" sz="2100" i="1"/>
              <a:t>http://standards.ieee.org/develop/policies/opman/sect6.html#6.3</a:t>
            </a:r>
            <a:endParaRPr lang="en-US" sz="2400"/>
          </a:p>
          <a:p>
            <a:pPr lvl="1">
              <a:lnSpc>
                <a:spcPct val="90000"/>
              </a:lnSpc>
              <a:buFont typeface="Monotype Sorts" pitchFamily="-101" charset="2"/>
              <a:buNone/>
            </a:pPr>
            <a:r>
              <a:rPr lang="en-US" sz="2400">
                <a:ea typeface="Times New Roman" pitchFamily="-101" charset="0"/>
                <a:cs typeface="Times New Roman" pitchFamily="-101" charset="0"/>
              </a:rPr>
              <a:t>	Material about the patent policy is available at</a:t>
            </a:r>
            <a:r>
              <a:rPr lang="en-US" sz="2400"/>
              <a:t> </a:t>
            </a:r>
          </a:p>
          <a:p>
            <a:pPr lvl="1">
              <a:lnSpc>
                <a:spcPct val="90000"/>
              </a:lnSpc>
              <a:buFont typeface="Monotype Sorts" pitchFamily="-101" charset="2"/>
              <a:buNone/>
            </a:pPr>
            <a:r>
              <a:rPr lang="en-US" sz="2400"/>
              <a:t>		</a:t>
            </a:r>
            <a:r>
              <a:rPr lang="en-US" sz="2100" i="1"/>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
        <p:nvSpPr>
          <p:cNvPr id="5" name="Datumsplatzhalter 4"/>
          <p:cNvSpPr>
            <a:spLocks noGrp="1"/>
          </p:cNvSpPr>
          <p:nvPr>
            <p:ph type="dt" sz="half" idx="10"/>
          </p:nvPr>
        </p:nvSpPr>
        <p:spPr/>
        <p:txBody>
          <a:bodyPr/>
          <a:lstStyle/>
          <a:p>
            <a:pPr>
              <a:defRPr/>
            </a:pPr>
            <a:r>
              <a:rPr lang="de-DE" altLang="ja-JP" smtClean="0"/>
              <a:t>June 2015</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9</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Marc Emmelmann, SELF</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1816</Words>
  <Application>Microsoft Macintosh PowerPoint</Application>
  <PresentationFormat>Bildschirmpräsentation (4:3)</PresentationFormat>
  <Paragraphs>156</Paragraphs>
  <Slides>11</Slides>
  <Notes>5</Notes>
  <HiddenSlides>0</HiddenSlides>
  <MMClips>0</MMClips>
  <ScaleCrop>false</ScaleCrop>
  <HeadingPairs>
    <vt:vector size="4" baseType="variant">
      <vt:variant>
        <vt:lpstr>Entwurfsvorlage</vt:lpstr>
      </vt:variant>
      <vt:variant>
        <vt:i4>1</vt:i4>
      </vt:variant>
      <vt:variant>
        <vt:lpstr>Folientitel</vt:lpstr>
      </vt:variant>
      <vt:variant>
        <vt:i4>11</vt:i4>
      </vt:variant>
    </vt:vector>
  </HeadingPairs>
  <TitlesOfParts>
    <vt:vector size="12" baseType="lpstr">
      <vt:lpstr>802-11-Submission</vt:lpstr>
      <vt:lpstr>IEEE 802.11 TGai Fast Initial Link Setup  Teleconference Agenda for June 9, 2015</vt:lpstr>
      <vt:lpstr>Abstract</vt:lpstr>
      <vt:lpstr>Meeting Protocol</vt:lpstr>
      <vt:lpstr>Call for Potentially Essential Patents</vt:lpstr>
      <vt:lpstr>Agenda for June 9th, 2015</vt:lpstr>
      <vt:lpstr>Administrative Items</vt:lpstr>
      <vt:lpstr>Patent policy notice</vt:lpstr>
      <vt:lpstr>Participants, Patents, and Duty to Inform</vt:lpstr>
      <vt:lpstr>Patent Related Links</vt:lpstr>
      <vt:lpstr>Other Guidelines for IEEE WG Meetings</vt:lpstr>
      <vt:lpstr> Guidelines for Telcos</vt:lpstr>
    </vt:vector>
  </TitlesOfParts>
  <Manager/>
  <Company>SELF</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Marc Emmelmann</dc:creator>
  <cp:keywords/>
  <dc:description/>
  <cp:lastModifiedBy>Marc Emmelmann</cp:lastModifiedBy>
  <cp:revision>408</cp:revision>
  <cp:lastPrinted>1998-02-10T13:28:06Z</cp:lastPrinted>
  <dcterms:created xsi:type="dcterms:W3CDTF">2015-06-09T10:04:35Z</dcterms:created>
  <dcterms:modified xsi:type="dcterms:W3CDTF">2015-06-09T10:11:43Z</dcterms:modified>
  <cp:category/>
</cp:coreProperties>
</file>