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8"/>
  </p:notesMasterIdLst>
  <p:handoutMasterIdLst>
    <p:handoutMasterId r:id="rId19"/>
  </p:handoutMasterIdLst>
  <p:sldIdLst>
    <p:sldId id="256" r:id="rId2"/>
    <p:sldId id="257" r:id="rId3"/>
    <p:sldId id="274" r:id="rId4"/>
    <p:sldId id="287" r:id="rId5"/>
    <p:sldId id="275" r:id="rId6"/>
    <p:sldId id="276" r:id="rId7"/>
    <p:sldId id="277" r:id="rId8"/>
    <p:sldId id="286" r:id="rId9"/>
    <p:sldId id="278" r:id="rId10"/>
    <p:sldId id="279" r:id="rId11"/>
    <p:sldId id="280" r:id="rId12"/>
    <p:sldId id="281" r:id="rId13"/>
    <p:sldId id="282" r:id="rId14"/>
    <p:sldId id="283" r:id="rId15"/>
    <p:sldId id="284" r:id="rId16"/>
    <p:sldId id="264"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20" autoAdjust="0"/>
    <p:restoredTop sz="86444" autoAdjust="0"/>
  </p:normalViewPr>
  <p:slideViewPr>
    <p:cSldViewPr>
      <p:cViewPr varScale="1">
        <p:scale>
          <a:sx n="51" d="100"/>
          <a:sy n="51" d="100"/>
        </p:scale>
        <p:origin x="-108" y="-216"/>
      </p:cViewPr>
      <p:guideLst>
        <p:guide orient="horz" pos="2160"/>
        <p:guide pos="2880"/>
      </p:guideLst>
    </p:cSldViewPr>
  </p:slideViewPr>
  <p:outlineViewPr>
    <p:cViewPr varScale="1">
      <p:scale>
        <a:sx n="33" d="100"/>
        <a:sy n="33" d="100"/>
      </p:scale>
      <p:origin x="0" y="9966"/>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802-11-15/0753r2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July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802-11-15/0753r2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802-11-15/0753r2</a:t>
            </a:r>
            <a:endParaRPr lang="en-US"/>
          </a:p>
        </p:txBody>
      </p:sp>
      <p:sp>
        <p:nvSpPr>
          <p:cNvPr id="5" name="Rectangle 3"/>
          <p:cNvSpPr>
            <a:spLocks noGrp="1" noChangeArrowheads="1"/>
          </p:cNvSpPr>
          <p:nvPr>
            <p:ph type="dt"/>
          </p:nvPr>
        </p:nvSpPr>
        <p:spPr>
          <a:ln/>
        </p:spPr>
        <p:txBody>
          <a:bodyPr/>
          <a:lstStyle/>
          <a:p>
            <a:r>
              <a:rPr lang="en-US" smtClean="0"/>
              <a:t>July 2015</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802-11-15/0753r2</a:t>
            </a:r>
            <a:endParaRPr lang="en-US"/>
          </a:p>
        </p:txBody>
      </p:sp>
      <p:sp>
        <p:nvSpPr>
          <p:cNvPr id="5" name="Rectangle 3"/>
          <p:cNvSpPr>
            <a:spLocks noGrp="1" noChangeArrowheads="1"/>
          </p:cNvSpPr>
          <p:nvPr>
            <p:ph type="dt"/>
          </p:nvPr>
        </p:nvSpPr>
        <p:spPr>
          <a:ln/>
        </p:spPr>
        <p:txBody>
          <a:bodyPr/>
          <a:lstStyle/>
          <a:p>
            <a:r>
              <a:rPr lang="en-US" smtClean="0"/>
              <a:t>July 2015</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802-11-15/0753r2</a:t>
            </a:r>
            <a:endParaRPr lang="en-US"/>
          </a:p>
        </p:txBody>
      </p:sp>
      <p:sp>
        <p:nvSpPr>
          <p:cNvPr id="5" name="Date Placeholder 4"/>
          <p:cNvSpPr>
            <a:spLocks noGrp="1"/>
          </p:cNvSpPr>
          <p:nvPr>
            <p:ph type="dt" idx="11"/>
          </p:nvPr>
        </p:nvSpPr>
        <p:spPr/>
        <p:txBody>
          <a:bodyPr/>
          <a:lstStyle/>
          <a:p>
            <a:r>
              <a:rPr lang="en-US" smtClean="0"/>
              <a:t>July 2015</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802-11-15/0753r2</a:t>
            </a:r>
            <a:endParaRPr lang="en-US"/>
          </a:p>
        </p:txBody>
      </p:sp>
      <p:sp>
        <p:nvSpPr>
          <p:cNvPr id="5" name="Rectangle 3"/>
          <p:cNvSpPr>
            <a:spLocks noGrp="1" noChangeArrowheads="1"/>
          </p:cNvSpPr>
          <p:nvPr>
            <p:ph type="dt"/>
          </p:nvPr>
        </p:nvSpPr>
        <p:spPr>
          <a:ln/>
        </p:spPr>
        <p:txBody>
          <a:bodyPr/>
          <a:lstStyle/>
          <a:p>
            <a:r>
              <a:rPr lang="en-US" smtClean="0"/>
              <a:t>July 2015</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CSR</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DE40C9FC-4879-4F20-9ECA-A574A90476B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July 2015</a:t>
            </a:r>
            <a:endParaRPr lang="en-GB" dirty="0"/>
          </a:p>
        </p:txBody>
      </p:sp>
      <p:sp>
        <p:nvSpPr>
          <p:cNvPr id="5" name="Rectangle 4"/>
          <p:cNvSpPr>
            <a:spLocks noGrp="1" noChangeArrowheads="1"/>
          </p:cNvSpPr>
          <p:nvPr>
            <p:ph type="ftr" idx="11"/>
          </p:nvPr>
        </p:nvSpPr>
        <p:spPr>
          <a:ln/>
        </p:spPr>
        <p:txBody>
          <a:bodyPr/>
          <a:lstStyle>
            <a:lvl1pPr>
              <a:defRPr/>
            </a:lvl1pPr>
          </a:lstStyle>
          <a:p>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smtClean="0"/>
              <a:t>Slide </a:t>
            </a:r>
            <a:fld id="{440F5867-744E-4AA6-B0ED-4C44D2DFBB7B}"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CSR</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3ABCC52B-A3F7-440B-BBF2-55191E6E777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6" name="Rectangle 4"/>
          <p:cNvSpPr>
            <a:spLocks noGrp="1" noChangeArrowheads="1"/>
          </p:cNvSpPr>
          <p:nvPr>
            <p:ph type="ftr" idx="11"/>
          </p:nvPr>
        </p:nvSpPr>
        <p:spPr>
          <a:ln/>
        </p:spPr>
        <p:txBody>
          <a:bodyPr/>
          <a:lstStyle>
            <a:lvl1pPr>
              <a:defRPr/>
            </a:lvl1pPr>
          </a:lstStyle>
          <a:p>
            <a:r>
              <a:rPr lang="en-GB" smtClean="0"/>
              <a:t>Jon Rosdahl, CSR</a:t>
            </a:r>
            <a:endParaRPr lang="en-GB"/>
          </a:p>
        </p:txBody>
      </p:sp>
      <p:sp>
        <p:nvSpPr>
          <p:cNvPr id="7" name="Rectangle 5"/>
          <p:cNvSpPr>
            <a:spLocks noGrp="1" noChangeArrowheads="1"/>
          </p:cNvSpPr>
          <p:nvPr>
            <p:ph type="sldNum" idx="12"/>
          </p:nvPr>
        </p:nvSpPr>
        <p:spPr>
          <a:ln/>
        </p:spPr>
        <p:txBody>
          <a:bodyPr/>
          <a:lstStyle>
            <a:lvl1pPr>
              <a:defRPr/>
            </a:lvl1pPr>
          </a:lstStyle>
          <a:p>
            <a:r>
              <a:rPr lang="en-GB" smtClean="0"/>
              <a:t>Slide </a:t>
            </a:r>
            <a:fld id="{1CD163DD-D5E7-41DA-95F2-71530C24F8C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smtClean="0"/>
              <a:t>July 2015</a:t>
            </a:r>
            <a:endParaRPr lang="en-GB"/>
          </a:p>
        </p:txBody>
      </p:sp>
      <p:sp>
        <p:nvSpPr>
          <p:cNvPr id="8" name="Footer Placeholder 7"/>
          <p:cNvSpPr>
            <a:spLocks noGrp="1"/>
          </p:cNvSpPr>
          <p:nvPr>
            <p:ph type="ftr" idx="11"/>
          </p:nvPr>
        </p:nvSpPr>
        <p:spPr>
          <a:xfrm>
            <a:off x="5643563" y="6475413"/>
            <a:ext cx="2898775"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smtClean="0"/>
              <a:t>Slide </a:t>
            </a:r>
            <a:fld id="{69B99EC4-A1FB-4C79-B9A5-C1FFD5A9038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4" name="Rectangle 4"/>
          <p:cNvSpPr>
            <a:spLocks noGrp="1" noChangeArrowheads="1"/>
          </p:cNvSpPr>
          <p:nvPr>
            <p:ph type="ftr" idx="11"/>
          </p:nvPr>
        </p:nvSpPr>
        <p:spPr>
          <a:ln/>
        </p:spPr>
        <p:txBody>
          <a:bodyPr/>
          <a:lstStyle>
            <a:lvl1pPr>
              <a:defRPr/>
            </a:lvl1pPr>
          </a:lstStyle>
          <a:p>
            <a:r>
              <a:rPr lang="en-GB" smtClean="0"/>
              <a:t>Jon Rosdahl, CSR</a:t>
            </a:r>
            <a:endParaRPr lang="en-GB"/>
          </a:p>
        </p:txBody>
      </p:sp>
      <p:sp>
        <p:nvSpPr>
          <p:cNvPr id="5" name="Rectangle 5"/>
          <p:cNvSpPr>
            <a:spLocks noGrp="1" noChangeArrowheads="1"/>
          </p:cNvSpPr>
          <p:nvPr>
            <p:ph type="sldNum" idx="12"/>
          </p:nvPr>
        </p:nvSpPr>
        <p:spPr>
          <a:ln/>
        </p:spPr>
        <p:txBody>
          <a:bodyPr/>
          <a:lstStyle>
            <a:lvl1pPr>
              <a:defRPr/>
            </a:lvl1pPr>
          </a:lstStyle>
          <a:p>
            <a:r>
              <a:rPr lang="en-GB" smtClean="0"/>
              <a:t>Slide </a:t>
            </a:r>
            <a:fld id="{06B781AF-4CCF-49B0-A572-DE54FBE5D942}"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3" name="Rectangle 4"/>
          <p:cNvSpPr>
            <a:spLocks noGrp="1" noChangeArrowheads="1"/>
          </p:cNvSpPr>
          <p:nvPr>
            <p:ph type="ftr" idx="11"/>
          </p:nvPr>
        </p:nvSpPr>
        <p:spPr>
          <a:ln/>
        </p:spPr>
        <p:txBody>
          <a:bodyPr/>
          <a:lstStyle>
            <a:lvl1pPr>
              <a:defRPr/>
            </a:lvl1pPr>
          </a:lstStyle>
          <a:p>
            <a:r>
              <a:rPr lang="en-GB" smtClean="0"/>
              <a:t>Jon Rosdahl, CSR</a:t>
            </a:r>
            <a:endParaRPr lang="en-GB"/>
          </a:p>
        </p:txBody>
      </p:sp>
      <p:sp>
        <p:nvSpPr>
          <p:cNvPr id="4" name="Rectangle 5"/>
          <p:cNvSpPr>
            <a:spLocks noGrp="1" noChangeArrowheads="1"/>
          </p:cNvSpPr>
          <p:nvPr>
            <p:ph type="sldNum" idx="12"/>
          </p:nvPr>
        </p:nvSpPr>
        <p:spPr>
          <a:ln/>
        </p:spPr>
        <p:txBody>
          <a:bodyPr/>
          <a:lstStyle>
            <a:lvl1pPr>
              <a:defRPr/>
            </a:lvl1pPr>
          </a:lstStyle>
          <a:p>
            <a:r>
              <a:rPr lang="en-GB" smtClean="0"/>
              <a:t>Slide </a:t>
            </a:r>
            <a:fld id="{F5D8E26B-7BCF-4D25-9C89-0168A6618F18}"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CSR</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6B5E41C2-EF12-4EF2-8280-F2B4208277C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CSR</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9B0D65C8-A0CA-4DDA-83BB-89786621859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smtClean="0"/>
              <a:t>July 2015</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smtClean="0"/>
              <a:t>Slide </a:t>
            </a:r>
            <a:fld id="{D09C756B-EB39-4236-ADBB-73052B179AE4}" type="slidenum">
              <a:rPr lang="en-GB" smtClean="0"/>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userDrawn="1"/>
        </p:nvSpPr>
        <p:spPr bwMode="auto">
          <a:xfrm>
            <a:off x="662933" y="6475412"/>
            <a:ext cx="1244771"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Submission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11-15-00753r2</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ieee802.org/1/files/public/docs2015/cn-yizhou-qbg-ext-for-nvo3-csd-v03.pdf" TargetMode="External"/><Relationship Id="rId13" Type="http://schemas.openxmlformats.org/officeDocument/2006/relationships/hyperlink" Target="https://mentor.ieee.org/802.11/dcn/15/11-15-0030-08-0ngp-ngp-par-draft.docx" TargetMode="External"/><Relationship Id="rId18" Type="http://schemas.openxmlformats.org/officeDocument/2006/relationships/hyperlink" Target="https://mentor.ieee.org/802.15/dcn/15/15-15-0406-00-0009-5c-changes.doc" TargetMode="External"/><Relationship Id="rId3" Type="http://schemas.openxmlformats.org/officeDocument/2006/relationships/hyperlink" Target="http://ieee802.org/1/files/public/docs2015/new-P802-1CM-draft-PAR-0515-v02.pdf" TargetMode="External"/><Relationship Id="rId21" Type="http://schemas.openxmlformats.org/officeDocument/2006/relationships/hyperlink" Target="https://mentor.ieee.org/802.24/dcn/15/24-15-0003-00-0000-iot-scope-form.docx" TargetMode="External"/><Relationship Id="rId7" Type="http://schemas.openxmlformats.org/officeDocument/2006/relationships/hyperlink" Target="http://ieee802.org/1/files/public/docs2015/cn-thaler-Qcn-draft-PAR.pdf" TargetMode="External"/><Relationship Id="rId12" Type="http://schemas.openxmlformats.org/officeDocument/2006/relationships/hyperlink" Target="http://www.ieee802.org/3/25GBASET/draft_P802.3bq_modified_CSD.pdf" TargetMode="External"/><Relationship Id="rId17" Type="http://schemas.openxmlformats.org/officeDocument/2006/relationships/hyperlink" Target="https://mentor.ieee.org/802.15/dcn/15/15-15-0464-00-0009-p802-15-9-par-detail-draft-change-2015-05.pdf" TargetMode="External"/><Relationship Id="rId2" Type="http://schemas.openxmlformats.org/officeDocument/2006/relationships/notesSlide" Target="../notesSlides/notesSlide2.xml"/><Relationship Id="rId16" Type="http://schemas.openxmlformats.org/officeDocument/2006/relationships/hyperlink" Target="https://mentor.ieee.org/802.15/dcn/15/15-15-0332-00-0000-15-3r1-draft-csd.docx" TargetMode="External"/><Relationship Id="rId20" Type="http://schemas.openxmlformats.org/officeDocument/2006/relationships/hyperlink" Target="https://mentor.ieee.org/802.19/dcn/15/19-15-0029-05-0CUB-draft-cub-csd.docx"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5/cl-draft-Qcl-csd-0615-v1.docx" TargetMode="External"/><Relationship Id="rId11" Type="http://schemas.openxmlformats.org/officeDocument/2006/relationships/hyperlink" Target="http://www.ieee802.org/3/25GBASET/draft_P802.3bq_PAR_modification_300115.pdf" TargetMode="External"/><Relationship Id="rId5" Type="http://schemas.openxmlformats.org/officeDocument/2006/relationships/hyperlink" Target="http://www.ieee802.org/1/files/public/docs2015/cl-draft-1Q-YANG-par-0615-v02.pdf" TargetMode="External"/><Relationship Id="rId15" Type="http://schemas.openxmlformats.org/officeDocument/2006/relationships/hyperlink" Target="https://mentor.ieee.org/802.15/dcn/15/15-15-0324-00-0000-p802-15-3-revision-par-detail-draft.pdf" TargetMode="External"/><Relationship Id="rId23" Type="http://schemas.openxmlformats.org/officeDocument/2006/relationships/hyperlink" Target="https://mentor.ieee.org/privecsg/dcn/15/privecsg-15-0004-04-0000-privacy-recommendation-par-csd-proposal.pptx" TargetMode="External"/><Relationship Id="rId10" Type="http://schemas.openxmlformats.org/officeDocument/2006/relationships/hyperlink" Target="http://www.ieee802.org/1/files/public/docs2015/ck-draft-Xck-csd-0615-v1.docx" TargetMode="External"/><Relationship Id="rId19" Type="http://schemas.openxmlformats.org/officeDocument/2006/relationships/hyperlink" Target="http://grouper.ieee.org/groups/802/PARs/2015_07/P802_19_1a_PAR_Detail.pdf" TargetMode="External"/><Relationship Id="rId4" Type="http://schemas.openxmlformats.org/officeDocument/2006/relationships/hyperlink" Target="http://ieee802.org/1/files/public/docs2015/new-P802-1CM-draft-CSD-0515-v02.pdf" TargetMode="External"/><Relationship Id="rId9" Type="http://schemas.openxmlformats.org/officeDocument/2006/relationships/hyperlink" Target="http://www.ieee802.org/1/files/public/docs2015/ck-draft-1X-YANG-par-0615-v02.pdf" TargetMode="External"/><Relationship Id="rId14" Type="http://schemas.openxmlformats.org/officeDocument/2006/relationships/hyperlink" Target="https://mentor.ieee.org/802.11/dcn/15/11-15-0262-04-0ngp-csd-working-draft.docx" TargetMode="External"/><Relationship Id="rId22" Type="http://schemas.openxmlformats.org/officeDocument/2006/relationships/hyperlink" Target="https://mentor.ieee.org/privecsg/dcn/15/privecsg-15-0006-01-ecsg-privacy-recommendation-par-proposal.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PAR Review </a:t>
            </a:r>
            <a:r>
              <a:rPr lang="en-US" dirty="0" smtClean="0"/>
              <a:t>July 2015</a:t>
            </a:r>
            <a:endParaRPr lang="en-GB" dirty="0"/>
          </a:p>
        </p:txBody>
      </p:sp>
      <p:sp>
        <p:nvSpPr>
          <p:cNvPr id="3074" name="Rectangle 2"/>
          <p:cNvSpPr>
            <a:spLocks noGrp="1" noChangeArrowheads="1"/>
          </p:cNvSpPr>
          <p:nvPr>
            <p:ph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2015-07-14</a:t>
            </a:r>
            <a:endParaRPr lang="en-GB" sz="2000" b="0" dirty="0"/>
          </a:p>
        </p:txBody>
      </p:sp>
      <p:sp>
        <p:nvSpPr>
          <p:cNvPr id="6" name="Date Placeholder 3"/>
          <p:cNvSpPr>
            <a:spLocks noGrp="1"/>
          </p:cNvSpPr>
          <p:nvPr>
            <p:ph type="dt" idx="10"/>
          </p:nvPr>
        </p:nvSpPr>
        <p:spPr>
          <a:xfrm>
            <a:off x="696912" y="333375"/>
            <a:ext cx="2303451" cy="273050"/>
          </a:xfrm>
        </p:spPr>
        <p:txBody>
          <a:bodyPr/>
          <a:lstStyle/>
          <a:p>
            <a:r>
              <a:rPr lang="en-US" dirty="0" smtClean="0"/>
              <a:t>July 2015</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dirty="0"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13429729"/>
              </p:ext>
            </p:extLst>
          </p:nvPr>
        </p:nvGraphicFramePr>
        <p:xfrm>
          <a:off x="522288" y="2286000"/>
          <a:ext cx="8050212" cy="2465388"/>
        </p:xfrm>
        <a:graphic>
          <a:graphicData uri="http://schemas.openxmlformats.org/presentationml/2006/ole">
            <mc:AlternateContent xmlns:mc="http://schemas.openxmlformats.org/markup-compatibility/2006">
              <mc:Choice xmlns:v="urn:schemas-microsoft-com:vml" Requires="v">
                <p:oleObj spid="_x0000_s3117" name="Document" r:id="rId4" imgW="8245941" imgH="2538755" progId="Word.Document.8">
                  <p:embed/>
                </p:oleObj>
              </mc:Choice>
              <mc:Fallback>
                <p:oleObj name="Document" r:id="rId4" imgW="8245941" imgH="2538755" progId="Word.Document.8">
                  <p:embed/>
                  <p:pic>
                    <p:nvPicPr>
                      <p:cNvPr id="0" name="Picture 3"/>
                      <p:cNvPicPr>
                        <a:picLocks noChangeAspect="1" noChangeArrowheads="1"/>
                      </p:cNvPicPr>
                      <p:nvPr/>
                    </p:nvPicPr>
                    <p:blipFill>
                      <a:blip r:embed="rId5"/>
                      <a:srcRect/>
                      <a:stretch>
                        <a:fillRect/>
                      </a:stretch>
                    </p:blipFill>
                    <p:spPr bwMode="auto">
                      <a:xfrm>
                        <a:off x="522288" y="2286000"/>
                        <a:ext cx="8050212" cy="24653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pPr rtl="0" eaLnBrk="1" fontAlgn="base" hangingPunct="1"/>
            <a:r>
              <a:rPr lang="en-US" sz="2400" b="1" dirty="0" smtClean="0">
                <a:solidFill>
                  <a:srgbClr val="000000"/>
                </a:solidFill>
                <a:effectLst/>
              </a:rPr>
              <a:t>802.3bq- Amendment, Addition of 25GBASE, PAR Modification Request and </a:t>
            </a:r>
            <a:r>
              <a:rPr lang="en-US" sz="2400" b="1" dirty="0" smtClean="0">
                <a:solidFill>
                  <a:srgbClr val="000000"/>
                </a:solidFill>
                <a:effectLst/>
              </a:rPr>
              <a:t>CSD</a:t>
            </a:r>
            <a:endParaRPr lang="en-US" sz="2400" dirty="0"/>
          </a:p>
        </p:txBody>
      </p:sp>
      <p:sp>
        <p:nvSpPr>
          <p:cNvPr id="3" name="Content Placeholder 2"/>
          <p:cNvSpPr>
            <a:spLocks noGrp="1"/>
          </p:cNvSpPr>
          <p:nvPr>
            <p:ph idx="1"/>
          </p:nvPr>
        </p:nvSpPr>
        <p:spPr>
          <a:xfrm>
            <a:off x="395536" y="1484784"/>
            <a:ext cx="8352928" cy="4896544"/>
          </a:xfrm>
        </p:spPr>
        <p:txBody>
          <a:bodyPr/>
          <a:lstStyle/>
          <a:p>
            <a:r>
              <a:rPr lang="en-US" dirty="0" smtClean="0"/>
              <a:t>8.1 – Editorial note – there is a duplication of the 8.1 header.</a:t>
            </a:r>
          </a:p>
          <a:p>
            <a:r>
              <a:rPr lang="en-US" dirty="0" smtClean="0"/>
              <a:t>Delete the unnecessary “</a:t>
            </a:r>
            <a:r>
              <a:rPr lang="en-US" b="0" dirty="0"/>
              <a:t>Additional Explanatory Notes (Item Number and Explanation</a:t>
            </a:r>
            <a:r>
              <a:rPr lang="en-US" b="0" dirty="0" smtClean="0"/>
              <a:t>):”</a:t>
            </a:r>
            <a:endParaRPr lang="en-US" dirty="0" smtClean="0"/>
          </a:p>
          <a:p>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6003647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pPr rtl="0" eaLnBrk="1" fontAlgn="base" hangingPunct="1"/>
            <a:r>
              <a:rPr lang="en-US" sz="2400" b="1" dirty="0" smtClean="0">
                <a:solidFill>
                  <a:srgbClr val="000000"/>
                </a:solidFill>
                <a:effectLst/>
              </a:rPr>
              <a:t>802.11az- Amendment: Positioning Enhancements, PAR and </a:t>
            </a:r>
            <a:r>
              <a:rPr lang="en-US" sz="2400" b="1" dirty="0" smtClean="0">
                <a:solidFill>
                  <a:srgbClr val="000000"/>
                </a:solidFill>
                <a:effectLst/>
              </a:rPr>
              <a:t>CSD</a:t>
            </a:r>
            <a:endParaRPr lang="en-US" sz="2400" dirty="0"/>
          </a:p>
        </p:txBody>
      </p:sp>
      <p:sp>
        <p:nvSpPr>
          <p:cNvPr id="3" name="Content Placeholder 2"/>
          <p:cNvSpPr>
            <a:spLocks noGrp="1"/>
          </p:cNvSpPr>
          <p:nvPr>
            <p:ph idx="1"/>
          </p:nvPr>
        </p:nvSpPr>
        <p:spPr/>
        <p:txBody>
          <a:bodyPr/>
          <a:lstStyle/>
          <a:p>
            <a:r>
              <a:rPr lang="en-US" dirty="0" smtClean="0"/>
              <a:t>802.11 NGP is processing this PAR and CSD</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6217459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1" dirty="0" smtClean="0">
                <a:solidFill>
                  <a:srgbClr val="000000"/>
                </a:solidFill>
                <a:effectLst/>
                <a:latin typeface="+mj-lt"/>
                <a:ea typeface="+mj-ea"/>
                <a:cs typeface="MS Gothic"/>
              </a:rPr>
              <a:t>802.15.3- Revision, PAR and CSD </a:t>
            </a:r>
            <a:endParaRPr lang="en-US" dirty="0" smtClean="0">
              <a:effectLst/>
            </a:endParaRPr>
          </a:p>
          <a:p>
            <a:pPr rtl="0" eaLnBrk="1" fontAlgn="base" hangingPunct="1"/>
            <a:endParaRPr lang="en-US" dirty="0"/>
          </a:p>
        </p:txBody>
      </p:sp>
      <p:sp>
        <p:nvSpPr>
          <p:cNvPr id="3" name="Content Placeholder 2"/>
          <p:cNvSpPr>
            <a:spLocks noGrp="1"/>
          </p:cNvSpPr>
          <p:nvPr>
            <p:ph idx="1"/>
          </p:nvPr>
        </p:nvSpPr>
        <p:spPr>
          <a:xfrm>
            <a:off x="685800" y="1399592"/>
            <a:ext cx="7770813" cy="4694821"/>
          </a:xfrm>
        </p:spPr>
        <p:txBody>
          <a:bodyPr/>
          <a:lstStyle/>
          <a:p>
            <a:r>
              <a:rPr lang="en-US" dirty="0" smtClean="0"/>
              <a:t>2.1 The title is ambiguous, the new title should still have some definition or indication that this is a WPAN standard.</a:t>
            </a:r>
          </a:p>
          <a:p>
            <a:r>
              <a:rPr lang="en-US" dirty="0" smtClean="0"/>
              <a:t>5.2 The scope is very ambiguous and does not provide a boundary for the reader to determine what is covered by this standard.</a:t>
            </a:r>
          </a:p>
          <a:p>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8010278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846640" cy="1231032"/>
          </a:xfrm>
        </p:spPr>
        <p:txBody>
          <a:bodyPr/>
          <a:lstStyle/>
          <a:p>
            <a:pPr rtl="0" eaLnBrk="1" fontAlgn="base" hangingPunct="1"/>
            <a:r>
              <a:rPr lang="en-US" sz="2400" b="1" dirty="0" smtClean="0">
                <a:solidFill>
                  <a:srgbClr val="000000"/>
                </a:solidFill>
                <a:effectLst/>
              </a:rPr>
              <a:t>802.15.9- Amendment, Recommended Practice for Transport of Key Management Protocol (KMP) Datagrams, PAR Modification and 5C</a:t>
            </a:r>
            <a:endParaRPr lang="en-US" sz="2400" dirty="0"/>
          </a:p>
        </p:txBody>
      </p:sp>
      <p:sp>
        <p:nvSpPr>
          <p:cNvPr id="3" name="Content Placeholder 2"/>
          <p:cNvSpPr>
            <a:spLocks noGrp="1"/>
          </p:cNvSpPr>
          <p:nvPr>
            <p:ph idx="1"/>
          </p:nvPr>
        </p:nvSpPr>
        <p:spPr>
          <a:xfrm>
            <a:off x="683568" y="2060848"/>
            <a:ext cx="7773045" cy="4033565"/>
          </a:xfrm>
        </p:spPr>
        <p:txBody>
          <a:bodyPr/>
          <a:lstStyle/>
          <a:p>
            <a:r>
              <a:rPr lang="en-US" dirty="0" smtClean="0"/>
              <a:t>8.1 for a PAR modification, an explanation of what changes are being made shall be included.</a:t>
            </a:r>
          </a:p>
          <a:p>
            <a:r>
              <a:rPr lang="en-US" dirty="0" smtClean="0"/>
              <a:t>5.3 </a:t>
            </a:r>
            <a:r>
              <a:rPr lang="en-US" dirty="0" smtClean="0"/>
              <a:t>Can </a:t>
            </a:r>
            <a:r>
              <a:rPr lang="en-US" dirty="0" smtClean="0"/>
              <a:t>this be updated as part of the PAR Modification?</a:t>
            </a:r>
          </a:p>
          <a:p>
            <a:endParaRPr lang="en-US" dirty="0" smtClean="0"/>
          </a:p>
          <a:p>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7801559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2400" b="1" dirty="0" smtClean="0">
                <a:solidFill>
                  <a:srgbClr val="000000"/>
                </a:solidFill>
                <a:effectLst/>
              </a:rPr>
              <a:t>802.19.1a - Amendment, Coexistence Methods for geo-location capable devices operating under general authorization, PAR and CSD.</a:t>
            </a:r>
            <a:endParaRPr lang="en-US" sz="2400" dirty="0"/>
          </a:p>
        </p:txBody>
      </p:sp>
      <p:sp>
        <p:nvSpPr>
          <p:cNvPr id="3" name="Content Placeholder 2"/>
          <p:cNvSpPr>
            <a:spLocks noGrp="1"/>
          </p:cNvSpPr>
          <p:nvPr>
            <p:ph idx="1"/>
          </p:nvPr>
        </p:nvSpPr>
        <p:spPr>
          <a:xfrm>
            <a:off x="685800" y="1916832"/>
            <a:ext cx="7770813" cy="4177581"/>
          </a:xfrm>
        </p:spPr>
        <p:txBody>
          <a:bodyPr/>
          <a:lstStyle/>
          <a:p>
            <a:r>
              <a:rPr lang="en-US" dirty="0" smtClean="0"/>
              <a:t>No Comment</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4147472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943000"/>
          </a:xfrm>
        </p:spPr>
        <p:txBody>
          <a:bodyPr/>
          <a:lstStyle/>
          <a:p>
            <a:r>
              <a:rPr lang="en-US" sz="2000" b="1" dirty="0" smtClean="0">
                <a:solidFill>
                  <a:srgbClr val="000000"/>
                </a:solidFill>
                <a:effectLst/>
              </a:rPr>
              <a:t>Privacy Recommendation EC Study Group - Recommended Practice, Privacy Considerations for IEEE 802 Technologies, PAR (pdf) and PAR / CSD (</a:t>
            </a:r>
            <a:r>
              <a:rPr lang="en-US" sz="2000" b="1" dirty="0" err="1" smtClean="0">
                <a:solidFill>
                  <a:srgbClr val="000000"/>
                </a:solidFill>
                <a:effectLst/>
              </a:rPr>
              <a:t>PPTx</a:t>
            </a:r>
            <a:r>
              <a:rPr lang="en-US" sz="2000" b="1" dirty="0" smtClean="0">
                <a:solidFill>
                  <a:srgbClr val="000000"/>
                </a:solidFill>
                <a:effectLst/>
              </a:rPr>
              <a:t>)</a:t>
            </a:r>
            <a:endParaRPr lang="en-US" sz="2000" dirty="0"/>
          </a:p>
        </p:txBody>
      </p:sp>
      <p:sp>
        <p:nvSpPr>
          <p:cNvPr id="3" name="Content Placeholder 2"/>
          <p:cNvSpPr>
            <a:spLocks noGrp="1"/>
          </p:cNvSpPr>
          <p:nvPr>
            <p:ph idx="1"/>
          </p:nvPr>
        </p:nvSpPr>
        <p:spPr>
          <a:xfrm>
            <a:off x="395536" y="1700808"/>
            <a:ext cx="8424936" cy="4824536"/>
          </a:xfrm>
        </p:spPr>
        <p:txBody>
          <a:bodyPr/>
          <a:lstStyle/>
          <a:p>
            <a:r>
              <a:rPr lang="en-US" dirty="0" smtClean="0"/>
              <a:t>5.4 – Delete the Purpose statement.  The current statement does not add to what is in the scope already.</a:t>
            </a:r>
          </a:p>
          <a:p>
            <a:r>
              <a:rPr lang="en-US" dirty="0" smtClean="0"/>
              <a:t>5.4 Alternate </a:t>
            </a:r>
            <a:r>
              <a:rPr lang="en-US" dirty="0"/>
              <a:t>#2</a:t>
            </a:r>
            <a:r>
              <a:rPr lang="en-US" dirty="0" smtClean="0"/>
              <a:t>: change the purpose statement to state “why” you would want to use this document. Replace 5.4 with the following:</a:t>
            </a:r>
          </a:p>
          <a:p>
            <a:pPr lvl="1"/>
            <a:r>
              <a:rPr lang="en-US" sz="2400" dirty="0" smtClean="0"/>
              <a:t>“The purpose of this recommend practice is to </a:t>
            </a:r>
            <a:r>
              <a:rPr lang="en-US" sz="2400" b="0" dirty="0" smtClean="0"/>
              <a:t>promote </a:t>
            </a:r>
            <a:r>
              <a:rPr lang="en-US" sz="2400" b="0" dirty="0"/>
              <a:t>a consistent approach by IEEE 802 protocol developers to mitigate Internet </a:t>
            </a:r>
            <a:r>
              <a:rPr lang="en-US" sz="2400" b="0" dirty="0" smtClean="0"/>
              <a:t>privacy threats identified in the defined privacy </a:t>
            </a:r>
            <a:r>
              <a:rPr lang="en-US" sz="2400" b="0" dirty="0"/>
              <a:t>threat model and </a:t>
            </a:r>
            <a:r>
              <a:rPr lang="en-US" sz="2400" b="0" dirty="0" smtClean="0"/>
              <a:t>provide a privacy guideline.”</a:t>
            </a:r>
          </a:p>
          <a:p>
            <a:pPr lvl="1"/>
            <a:r>
              <a:rPr lang="en-US" sz="2400" b="0" dirty="0" smtClean="0"/>
              <a:t>Alternate #2 is the preferred choice.</a:t>
            </a:r>
          </a:p>
          <a:p>
            <a:r>
              <a:rPr lang="en-US" b="0" dirty="0" smtClean="0"/>
              <a:t>CSD: The CSD should be reformatted to be a stand alone document as outlined in the LMSC OM</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515561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685800" y="1628800"/>
            <a:ext cx="7772400" cy="4560863"/>
          </a:xfrm>
          <a:ln/>
        </p:spPr>
        <p:txBody>
          <a:bodyPr/>
          <a:lstStyle/>
          <a:p>
            <a:r>
              <a:rPr lang="en-US" dirty="0" smtClean="0"/>
              <a:t>IEEE 802 PARs Under consideration Webpage:</a:t>
            </a:r>
          </a:p>
          <a:p>
            <a:pPr lvl="1"/>
            <a:r>
              <a:rPr lang="en-US" dirty="0" smtClean="0"/>
              <a:t>	</a:t>
            </a:r>
            <a:r>
              <a:rPr lang="en-US" dirty="0" smtClean="0">
                <a:hlinkClick r:id="rId3"/>
              </a:rPr>
              <a:t>http</a:t>
            </a:r>
            <a:r>
              <a:rPr lang="en-US" dirty="0">
                <a:hlinkClick r:id="rId3"/>
              </a:rPr>
              <a:t>://</a:t>
            </a:r>
            <a:r>
              <a:rPr lang="en-US" dirty="0" smtClean="0">
                <a:hlinkClick r:id="rId3"/>
              </a:rPr>
              <a:t>grouper.ieee.org/groups/802/PARs.shtml</a:t>
            </a:r>
            <a:endParaRPr lang="en-US" dirty="0" smtClean="0"/>
          </a:p>
          <a:p>
            <a:pPr lvl="1"/>
            <a:endParaRPr lang="en-US" dirty="0"/>
          </a:p>
        </p:txBody>
      </p:sp>
      <p:sp>
        <p:nvSpPr>
          <p:cNvPr id="4" name="Date Placeholder 3"/>
          <p:cNvSpPr>
            <a:spLocks noGrp="1"/>
          </p:cNvSpPr>
          <p:nvPr>
            <p:ph type="dt" idx="10"/>
          </p:nvPr>
        </p:nvSpPr>
        <p:spPr>
          <a:xfrm>
            <a:off x="714348" y="357166"/>
            <a:ext cx="2374889" cy="273050"/>
          </a:xfrm>
        </p:spPr>
        <p:txBody>
          <a:bodyPr/>
          <a:lstStyle/>
          <a:p>
            <a:r>
              <a:rPr lang="en-US" smtClean="0"/>
              <a:t>July 2015</a:t>
            </a:r>
            <a:endParaRPr lang="en-GB"/>
          </a:p>
        </p:txBody>
      </p:sp>
      <p:sp>
        <p:nvSpPr>
          <p:cNvPr id="5" name="Footer Placeholder 4"/>
          <p:cNvSpPr>
            <a:spLocks noGrp="1"/>
          </p:cNvSpPr>
          <p:nvPr>
            <p:ph type="ftr" idx="11"/>
          </p:nvPr>
        </p:nvSpPr>
        <p:spPr>
          <a:xfrm>
            <a:off x="6215074" y="6475413"/>
            <a:ext cx="232726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510952"/>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Abstract-Snapshot</a:t>
            </a:r>
            <a:endParaRPr lang="en-GB" dirty="0"/>
          </a:p>
        </p:txBody>
      </p:sp>
      <p:sp>
        <p:nvSpPr>
          <p:cNvPr id="4098" name="Rectangle 2"/>
          <p:cNvSpPr>
            <a:spLocks noGrp="1" noChangeArrowheads="1"/>
          </p:cNvSpPr>
          <p:nvPr>
            <p:ph idx="1"/>
          </p:nvPr>
        </p:nvSpPr>
        <p:spPr>
          <a:xfrm>
            <a:off x="395536" y="1196752"/>
            <a:ext cx="8496944" cy="5328592"/>
          </a:xfrm>
          <a:ln/>
        </p:spPr>
        <p:txBody>
          <a:bodyPr>
            <a:normAutofit fontScale="85000" lnSpcReduction="20000"/>
          </a:bodyPr>
          <a:lstStyle/>
          <a:p>
            <a:pPr marL="285750" indent="-285750">
              <a:buFont typeface="Arial" panose="020B0604020202020204" pitchFamily="34" charset="0"/>
              <a:buChar char="•"/>
            </a:pPr>
            <a:r>
              <a:rPr lang="en-US" altLang="en-US" sz="2400" dirty="0"/>
              <a:t>Review of Proposed </a:t>
            </a:r>
            <a:r>
              <a:rPr lang="en-US" altLang="en-US" sz="2400" dirty="0" smtClean="0"/>
              <a:t>802 PAR documents   -- </a:t>
            </a:r>
            <a:r>
              <a:rPr lang="en-US" sz="2400" dirty="0" smtClean="0"/>
              <a:t>Jul</a:t>
            </a:r>
            <a:r>
              <a:rPr lang="en-US" sz="2400" dirty="0"/>
              <a:t>  12-17, Waikoloa, </a:t>
            </a:r>
            <a:r>
              <a:rPr lang="en-US" sz="2400" dirty="0" smtClean="0"/>
              <a:t>Hawaii</a:t>
            </a:r>
            <a:endParaRPr lang="en-US" sz="2400" dirty="0"/>
          </a:p>
          <a:p>
            <a:pPr marL="914400" lvl="1" indent="-457200">
              <a:buFont typeface="+mj-lt"/>
              <a:buAutoNum type="arabicPeriod"/>
            </a:pPr>
            <a:r>
              <a:rPr lang="en-US" sz="2200" dirty="0"/>
              <a:t>802.1CM- Standard: Time-Sensitive Networking for </a:t>
            </a:r>
            <a:r>
              <a:rPr lang="en-US" sz="2200" dirty="0" err="1"/>
              <a:t>Fronthaul</a:t>
            </a:r>
            <a:r>
              <a:rPr lang="en-US" sz="2200" dirty="0"/>
              <a:t>, </a:t>
            </a:r>
            <a:r>
              <a:rPr lang="en-US" sz="2200" dirty="0">
                <a:hlinkClick r:id="rId3"/>
              </a:rPr>
              <a:t>PAR</a:t>
            </a:r>
            <a:r>
              <a:rPr lang="en-US" sz="2200" dirty="0"/>
              <a:t> and </a:t>
            </a:r>
            <a:r>
              <a:rPr lang="en-US" sz="2200" dirty="0">
                <a:hlinkClick r:id="rId4"/>
              </a:rPr>
              <a:t>CSD</a:t>
            </a:r>
            <a:endParaRPr lang="en-US" sz="2200" dirty="0"/>
          </a:p>
          <a:p>
            <a:pPr marL="914400" lvl="1" indent="-457200">
              <a:buFont typeface="+mj-lt"/>
              <a:buAutoNum type="arabicPeriod"/>
            </a:pPr>
            <a:r>
              <a:rPr lang="en-US" sz="2200" dirty="0"/>
              <a:t>802.1Qcl- Amendment, YANG Data Model, </a:t>
            </a:r>
            <a:r>
              <a:rPr lang="en-US" sz="2200" dirty="0">
                <a:hlinkClick r:id="rId5"/>
              </a:rPr>
              <a:t>PAR</a:t>
            </a:r>
            <a:r>
              <a:rPr lang="en-US" sz="2200" dirty="0"/>
              <a:t> and </a:t>
            </a:r>
            <a:r>
              <a:rPr lang="en-US" sz="2200" dirty="0">
                <a:hlinkClick r:id="rId6"/>
              </a:rPr>
              <a:t>CSD</a:t>
            </a:r>
            <a:endParaRPr lang="en-US" sz="2200" dirty="0"/>
          </a:p>
          <a:p>
            <a:pPr marL="914400" lvl="1" indent="-457200">
              <a:buFont typeface="+mj-lt"/>
              <a:buAutoNum type="arabicPeriod"/>
            </a:pPr>
            <a:r>
              <a:rPr lang="en-US" sz="2200" dirty="0"/>
              <a:t>802.1Qcn- Amendment, VSI/VDP extensions for NVO3, </a:t>
            </a:r>
            <a:r>
              <a:rPr lang="en-US" sz="2200" dirty="0">
                <a:hlinkClick r:id="rId7"/>
              </a:rPr>
              <a:t>PAR</a:t>
            </a:r>
            <a:r>
              <a:rPr lang="en-US" sz="2200" dirty="0"/>
              <a:t> and </a:t>
            </a:r>
            <a:r>
              <a:rPr lang="en-US" sz="2200" dirty="0">
                <a:hlinkClick r:id="rId8"/>
              </a:rPr>
              <a:t>CSD</a:t>
            </a:r>
            <a:endParaRPr lang="en-US" sz="2200" dirty="0"/>
          </a:p>
          <a:p>
            <a:pPr marL="914400" lvl="1" indent="-457200">
              <a:buFont typeface="+mj-lt"/>
              <a:buAutoNum type="arabicPeriod"/>
            </a:pPr>
            <a:r>
              <a:rPr lang="en-US" sz="2200" dirty="0"/>
              <a:t>802.1Xck- Amendment,  YANG Data Model, </a:t>
            </a:r>
            <a:r>
              <a:rPr lang="en-US" sz="2200" dirty="0">
                <a:hlinkClick r:id="rId9"/>
              </a:rPr>
              <a:t>PAR</a:t>
            </a:r>
            <a:r>
              <a:rPr lang="en-US" sz="2200" dirty="0"/>
              <a:t> and </a:t>
            </a:r>
            <a:r>
              <a:rPr lang="en-US" sz="2200" dirty="0">
                <a:hlinkClick r:id="rId10"/>
              </a:rPr>
              <a:t>CSD</a:t>
            </a:r>
            <a:endParaRPr lang="en-US" sz="2200" dirty="0"/>
          </a:p>
          <a:p>
            <a:pPr marL="914400" lvl="1" indent="-457200">
              <a:buFont typeface="+mj-lt"/>
              <a:buAutoNum type="arabicPeriod"/>
            </a:pPr>
            <a:r>
              <a:rPr lang="en-US" sz="2200" dirty="0"/>
              <a:t>802.3bq- Amendment, Addition of 25GBASE, </a:t>
            </a:r>
            <a:r>
              <a:rPr lang="en-US" sz="2200" dirty="0">
                <a:hlinkClick r:id="rId11"/>
              </a:rPr>
              <a:t>PAR Modification Request</a:t>
            </a:r>
            <a:r>
              <a:rPr lang="en-US" sz="2200" dirty="0"/>
              <a:t> and </a:t>
            </a:r>
            <a:r>
              <a:rPr lang="en-US" sz="2200" dirty="0">
                <a:hlinkClick r:id="rId12"/>
              </a:rPr>
              <a:t>CSD</a:t>
            </a:r>
            <a:endParaRPr lang="en-US" sz="2200" dirty="0"/>
          </a:p>
          <a:p>
            <a:pPr marL="914400" lvl="1" indent="-457200">
              <a:buFont typeface="+mj-lt"/>
              <a:buAutoNum type="arabicPeriod"/>
            </a:pPr>
            <a:r>
              <a:rPr lang="en-US" sz="2200" dirty="0"/>
              <a:t>802.11az- Amendment: Positioning Enhancements, </a:t>
            </a:r>
            <a:r>
              <a:rPr lang="en-US" sz="2200" dirty="0">
                <a:hlinkClick r:id="rId13"/>
              </a:rPr>
              <a:t>PAR</a:t>
            </a:r>
            <a:r>
              <a:rPr lang="en-US" sz="2200" dirty="0"/>
              <a:t> and </a:t>
            </a:r>
            <a:r>
              <a:rPr lang="en-US" sz="2200" dirty="0">
                <a:hlinkClick r:id="rId14"/>
              </a:rPr>
              <a:t>CSD</a:t>
            </a:r>
            <a:r>
              <a:rPr lang="en-US" sz="2200" dirty="0"/>
              <a:t> </a:t>
            </a:r>
          </a:p>
          <a:p>
            <a:pPr marL="914400" lvl="1" indent="-457200">
              <a:buFont typeface="+mj-lt"/>
              <a:buAutoNum type="arabicPeriod"/>
            </a:pPr>
            <a:r>
              <a:rPr lang="en-US" sz="2200" dirty="0"/>
              <a:t>802.15.3- Revision, </a:t>
            </a:r>
            <a:r>
              <a:rPr lang="en-US" sz="2200" dirty="0">
                <a:hlinkClick r:id="rId15"/>
              </a:rPr>
              <a:t>PAR</a:t>
            </a:r>
            <a:r>
              <a:rPr lang="en-US" sz="2200" dirty="0"/>
              <a:t> and </a:t>
            </a:r>
            <a:r>
              <a:rPr lang="en-US" sz="2200" dirty="0">
                <a:hlinkClick r:id="rId16"/>
              </a:rPr>
              <a:t>CSD</a:t>
            </a:r>
            <a:r>
              <a:rPr lang="en-US" sz="2200" dirty="0"/>
              <a:t> </a:t>
            </a:r>
          </a:p>
          <a:p>
            <a:pPr marL="914400" lvl="1" indent="-457200">
              <a:buFont typeface="+mj-lt"/>
              <a:buAutoNum type="arabicPeriod"/>
            </a:pPr>
            <a:r>
              <a:rPr lang="en-US" sz="2200" dirty="0"/>
              <a:t>802.15.9- Amendment, Recommended Practice for Transport of Key Management Protocol (KMP) Datagrams, </a:t>
            </a:r>
            <a:r>
              <a:rPr lang="en-US" sz="2200" dirty="0">
                <a:hlinkClick r:id="rId17"/>
              </a:rPr>
              <a:t>PAR Modification</a:t>
            </a:r>
            <a:r>
              <a:rPr lang="en-US" sz="2200" dirty="0"/>
              <a:t> and </a:t>
            </a:r>
            <a:r>
              <a:rPr lang="en-US" sz="2200" dirty="0">
                <a:hlinkClick r:id="rId18"/>
              </a:rPr>
              <a:t>5C</a:t>
            </a:r>
            <a:endParaRPr lang="en-US" sz="2200" dirty="0"/>
          </a:p>
          <a:p>
            <a:pPr marL="914400" lvl="1" indent="-457200">
              <a:buFont typeface="+mj-lt"/>
              <a:buAutoNum type="arabicPeriod"/>
            </a:pPr>
            <a:r>
              <a:rPr lang="en-US" sz="2200" dirty="0"/>
              <a:t> 802.19.1a - Amendment, Coexistence Methods for geo-location capable devices operating under general authorization, </a:t>
            </a:r>
            <a:r>
              <a:rPr lang="en-US" sz="2200" dirty="0">
                <a:hlinkClick r:id="rId19"/>
              </a:rPr>
              <a:t>PAR</a:t>
            </a:r>
            <a:r>
              <a:rPr lang="en-US" sz="2200" dirty="0"/>
              <a:t> and </a:t>
            </a:r>
            <a:r>
              <a:rPr lang="en-US" sz="2200" dirty="0">
                <a:hlinkClick r:id="rId20"/>
              </a:rPr>
              <a:t>CSD</a:t>
            </a:r>
            <a:r>
              <a:rPr lang="en-US" sz="2200" dirty="0"/>
              <a:t>. </a:t>
            </a:r>
            <a:r>
              <a:rPr lang="en-US" sz="2200" dirty="0">
                <a:hlinkClick r:id="rId21"/>
              </a:rPr>
              <a:t> </a:t>
            </a:r>
            <a:endParaRPr lang="en-US" sz="2200" dirty="0"/>
          </a:p>
          <a:p>
            <a:pPr marL="914400" lvl="1" indent="-457200">
              <a:buFont typeface="+mj-lt"/>
              <a:buAutoNum type="arabicPeriod"/>
            </a:pPr>
            <a:r>
              <a:rPr lang="en-US" sz="2200" dirty="0"/>
              <a:t>Privacy Recommendation EC Study Group - Recommended Practice, Privacy Considerations for IEEE 802 Technologies, </a:t>
            </a:r>
            <a:r>
              <a:rPr lang="en-US" sz="2200" dirty="0">
                <a:hlinkClick r:id="rId22"/>
              </a:rPr>
              <a:t>PAR (pdf)</a:t>
            </a:r>
            <a:r>
              <a:rPr lang="en-US" sz="2200" dirty="0"/>
              <a:t> and </a:t>
            </a:r>
            <a:r>
              <a:rPr lang="en-US" sz="2200" dirty="0">
                <a:hlinkClick r:id="rId23"/>
              </a:rPr>
              <a:t>PAR / CSD (</a:t>
            </a:r>
            <a:r>
              <a:rPr lang="en-US" sz="2200" dirty="0" err="1">
                <a:hlinkClick r:id="rId23"/>
              </a:rPr>
              <a:t>PPTx</a:t>
            </a:r>
            <a:r>
              <a:rPr lang="en-US" sz="2200" dirty="0">
                <a:hlinkClick r:id="rId23"/>
              </a:rPr>
              <a:t>)</a:t>
            </a:r>
            <a:endParaRPr lang="en-US" sz="2200" dirty="0"/>
          </a:p>
          <a:p>
            <a:pPr marL="285750" indent="-285750">
              <a:buFont typeface="Arial" panose="020B0604020202020204" pitchFamily="34" charset="0"/>
              <a:buChar char="•"/>
            </a:pPr>
            <a:r>
              <a:rPr lang="en-US" altLang="en-US" sz="2400" dirty="0" smtClean="0"/>
              <a:t>Meeting times: Monday PM2, Tuesday AM2, Thursday AM</a:t>
            </a:r>
            <a:r>
              <a:rPr lang="en-US" altLang="en-US" sz="1800" dirty="0" smtClean="0"/>
              <a:t>2</a:t>
            </a:r>
          </a:p>
        </p:txBody>
      </p:sp>
      <p:sp>
        <p:nvSpPr>
          <p:cNvPr id="4" name="Date Placeholder 3"/>
          <p:cNvSpPr>
            <a:spLocks noGrp="1"/>
          </p:cNvSpPr>
          <p:nvPr>
            <p:ph type="dt" idx="10"/>
          </p:nvPr>
        </p:nvSpPr>
        <p:spPr>
          <a:xfrm>
            <a:off x="696912" y="333375"/>
            <a:ext cx="2589203" cy="273050"/>
          </a:xfrm>
        </p:spPr>
        <p:txBody>
          <a:bodyPr/>
          <a:lstStyle/>
          <a:p>
            <a:r>
              <a:rPr lang="en-US" smtClean="0"/>
              <a:t>July 2015</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229600" cy="792088"/>
          </a:xfrm>
        </p:spPr>
        <p:txBody>
          <a:bodyPr>
            <a:noAutofit/>
          </a:bodyPr>
          <a:lstStyle/>
          <a:p>
            <a:r>
              <a:rPr lang="en-US" altLang="en-US" sz="2800" dirty="0"/>
              <a:t>PAR </a:t>
            </a:r>
            <a:r>
              <a:rPr lang="en-US" altLang="en-US" sz="2800" dirty="0" smtClean="0"/>
              <a:t>Review SC </a:t>
            </a:r>
            <a:r>
              <a:rPr lang="en-US" altLang="en-US" sz="2800" dirty="0"/>
              <a:t>–  </a:t>
            </a:r>
            <a:r>
              <a:rPr lang="en-US" altLang="en-US" sz="2800" dirty="0" smtClean="0"/>
              <a:t>July 2015</a:t>
            </a:r>
            <a:br>
              <a:rPr lang="en-US" altLang="en-US" sz="2800" dirty="0" smtClean="0"/>
            </a:br>
            <a:r>
              <a:rPr lang="en-US" altLang="en-US" sz="2800" dirty="0" smtClean="0"/>
              <a:t>Chair</a:t>
            </a:r>
            <a:r>
              <a:rPr lang="en-US" altLang="en-US" sz="2800" dirty="0"/>
              <a:t>: Jon Rosdahl</a:t>
            </a:r>
            <a:endParaRPr lang="en-US" sz="2800" dirty="0"/>
          </a:p>
        </p:txBody>
      </p:sp>
      <p:sp>
        <p:nvSpPr>
          <p:cNvPr id="3" name="Content Placeholder 2"/>
          <p:cNvSpPr>
            <a:spLocks noGrp="1"/>
          </p:cNvSpPr>
          <p:nvPr>
            <p:ph idx="1"/>
          </p:nvPr>
        </p:nvSpPr>
        <p:spPr>
          <a:xfrm>
            <a:off x="683568" y="1844824"/>
            <a:ext cx="7704856" cy="4525963"/>
          </a:xfrm>
        </p:spPr>
        <p:txBody>
          <a:bodyPr>
            <a:normAutofit lnSpcReduction="10000"/>
          </a:bodyPr>
          <a:lstStyle/>
          <a:p>
            <a:pPr marL="0" indent="0"/>
            <a:r>
              <a:rPr lang="en-US" dirty="0" smtClean="0"/>
              <a:t>Monday Agenda:</a:t>
            </a:r>
          </a:p>
          <a:p>
            <a:pPr marL="857250" lvl="1" indent="-457200">
              <a:buFont typeface="+mj-lt"/>
              <a:buAutoNum type="arabicPeriod"/>
            </a:pPr>
            <a:r>
              <a:rPr lang="en-US" dirty="0" smtClean="0"/>
              <a:t>Welcome</a:t>
            </a:r>
          </a:p>
          <a:p>
            <a:pPr marL="857250" lvl="1" indent="-457200">
              <a:buFont typeface="+mj-lt"/>
              <a:buAutoNum type="arabicPeriod"/>
            </a:pPr>
            <a:r>
              <a:rPr lang="en-US" dirty="0" smtClean="0"/>
              <a:t>Determine order of review</a:t>
            </a:r>
          </a:p>
          <a:p>
            <a:pPr marL="857250" lvl="1" indent="-457200">
              <a:buFont typeface="+mj-lt"/>
              <a:buAutoNum type="arabicPeriod"/>
            </a:pPr>
            <a:r>
              <a:rPr lang="en-US" dirty="0" smtClean="0"/>
              <a:t>Review PARs/CSD posted for review this week.</a:t>
            </a:r>
          </a:p>
          <a:p>
            <a:pPr marL="857250" lvl="1" indent="-457200">
              <a:buFont typeface="+mj-lt"/>
              <a:buAutoNum type="arabicPeriod"/>
            </a:pPr>
            <a:r>
              <a:rPr lang="en-US" dirty="0" smtClean="0"/>
              <a:t>Recess</a:t>
            </a:r>
          </a:p>
          <a:p>
            <a:pPr marL="0" indent="0"/>
            <a:r>
              <a:rPr lang="en-US" dirty="0" smtClean="0"/>
              <a:t>Tuesday Agenda:</a:t>
            </a:r>
          </a:p>
          <a:p>
            <a:pPr marL="857250" lvl="1" indent="-457200">
              <a:buFont typeface="+mj-lt"/>
              <a:buAutoNum type="arabicPeriod"/>
            </a:pPr>
            <a:r>
              <a:rPr lang="en-US" dirty="0" smtClean="0"/>
              <a:t>Complete review of PARs/CSD and post comments to 802 WGs</a:t>
            </a:r>
          </a:p>
          <a:p>
            <a:pPr marL="857250" lvl="1" indent="-457200">
              <a:buFont typeface="+mj-lt"/>
              <a:buAutoNum type="arabicPeriod"/>
            </a:pPr>
            <a:r>
              <a:rPr lang="en-US" dirty="0" smtClean="0"/>
              <a:t>Recess</a:t>
            </a:r>
          </a:p>
          <a:p>
            <a:pPr marL="0" indent="0"/>
            <a:r>
              <a:rPr lang="en-US" dirty="0" smtClean="0"/>
              <a:t>Thursday Agenda:</a:t>
            </a:r>
          </a:p>
          <a:p>
            <a:pPr marL="857250" lvl="1" indent="-457200">
              <a:buFont typeface="+mj-lt"/>
              <a:buAutoNum type="arabicPeriod"/>
            </a:pPr>
            <a:r>
              <a:rPr lang="en-US" dirty="0" smtClean="0"/>
              <a:t>Review Response to Comments</a:t>
            </a:r>
          </a:p>
          <a:p>
            <a:pPr marL="857250" lvl="1" indent="-457200">
              <a:buFont typeface="+mj-lt"/>
              <a:buAutoNum type="arabicPeriod"/>
            </a:pPr>
            <a:r>
              <a:rPr lang="en-US" dirty="0" smtClean="0"/>
              <a:t>Prepare Report for 802.11 WG closing plenary</a:t>
            </a:r>
          </a:p>
          <a:p>
            <a:pPr marL="857250" lvl="1" indent="-457200">
              <a:buFont typeface="+mj-lt"/>
              <a:buAutoNum type="arabicPeriod"/>
            </a:pPr>
            <a:r>
              <a:rPr lang="en-US" dirty="0" smtClean="0"/>
              <a:t>Adjourn</a:t>
            </a:r>
            <a:endParaRPr lang="en-US" dirty="0"/>
          </a:p>
        </p:txBody>
      </p:sp>
      <p:sp>
        <p:nvSpPr>
          <p:cNvPr id="6" name="Date Placeholder 5"/>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TextBox 6"/>
          <p:cNvSpPr txBox="1"/>
          <p:nvPr/>
        </p:nvSpPr>
        <p:spPr>
          <a:xfrm>
            <a:off x="755576" y="1283159"/>
            <a:ext cx="2808312" cy="461665"/>
          </a:xfrm>
          <a:prstGeom prst="rect">
            <a:avLst/>
          </a:prstGeom>
          <a:noFill/>
        </p:spPr>
        <p:txBody>
          <a:bodyPr wrap="square" rtlCol="0">
            <a:spAutoFit/>
          </a:bodyPr>
          <a:lstStyle/>
          <a:p>
            <a:r>
              <a:rPr lang="en-US" dirty="0" smtClean="0">
                <a:solidFill>
                  <a:schemeClr val="tx1"/>
                </a:solidFill>
              </a:rPr>
              <a:t>Draft Agenda:</a:t>
            </a:r>
            <a:endParaRPr lang="en-US" dirty="0">
              <a:solidFill>
                <a:schemeClr val="tx1"/>
              </a:solidFill>
            </a:endParaRPr>
          </a:p>
        </p:txBody>
      </p:sp>
    </p:spTree>
    <p:extLst>
      <p:ext uri="{BB962C8B-B14F-4D97-AF65-F5344CB8AC3E}">
        <p14:creationId xmlns:p14="http://schemas.microsoft.com/office/powerpoint/2010/main" val="3439635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dirty="0" smtClean="0"/>
              <a:t>PAR Review SC minutes</a:t>
            </a:r>
            <a:endParaRPr lang="en-US" dirty="0"/>
          </a:p>
        </p:txBody>
      </p:sp>
      <p:sp>
        <p:nvSpPr>
          <p:cNvPr id="3" name="Content Placeholder 2"/>
          <p:cNvSpPr>
            <a:spLocks noGrp="1"/>
          </p:cNvSpPr>
          <p:nvPr>
            <p:ph idx="1"/>
          </p:nvPr>
        </p:nvSpPr>
        <p:spPr>
          <a:xfrm>
            <a:off x="685800" y="1124744"/>
            <a:ext cx="7770813" cy="4969669"/>
          </a:xfrm>
        </p:spPr>
        <p:txBody>
          <a:bodyPr/>
          <a:lstStyle/>
          <a:p>
            <a:r>
              <a:rPr lang="en-US" dirty="0" smtClean="0"/>
              <a:t>Monday: Meeting called to order at 10:30am</a:t>
            </a:r>
          </a:p>
          <a:p>
            <a:pPr lvl="1"/>
            <a:r>
              <a:rPr lang="en-US" dirty="0" smtClean="0"/>
              <a:t>Draft Agenda Approved without objection</a:t>
            </a:r>
          </a:p>
          <a:p>
            <a:pPr lvl="1"/>
            <a:r>
              <a:rPr lang="en-US" dirty="0" smtClean="0"/>
              <a:t>Review and discussion of PARs submitted</a:t>
            </a:r>
          </a:p>
          <a:p>
            <a:pPr lvl="1"/>
            <a:r>
              <a:rPr lang="en-US" dirty="0" smtClean="0"/>
              <a:t>(802.15, 802.19, Privacy, 802.1)</a:t>
            </a:r>
          </a:p>
          <a:p>
            <a:pPr lvl="1"/>
            <a:r>
              <a:rPr lang="en-US" dirty="0" smtClean="0"/>
              <a:t>Recess at 12:30pm</a:t>
            </a:r>
          </a:p>
          <a:p>
            <a:r>
              <a:rPr lang="en-US" dirty="0" smtClean="0"/>
              <a:t>Tuesday July 14, 2015 - Meeting called to order at 10:30am</a:t>
            </a:r>
          </a:p>
          <a:p>
            <a:pPr lvl="1"/>
            <a:r>
              <a:rPr lang="en-US" dirty="0" smtClean="0"/>
              <a:t>Review the 802.1 and 802.3 PARs</a:t>
            </a:r>
          </a:p>
          <a:p>
            <a:pPr lvl="1"/>
            <a:r>
              <a:rPr lang="en-US" dirty="0" smtClean="0"/>
              <a:t>Review comments to post to 802 WGs</a:t>
            </a:r>
          </a:p>
          <a:p>
            <a:pPr lvl="1"/>
            <a:r>
              <a:rPr lang="en-US" dirty="0" smtClean="0"/>
              <a:t>Recess at 11:20am</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471133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pPr rtl="0" eaLnBrk="1" fontAlgn="base" hangingPunct="1"/>
            <a:r>
              <a:rPr lang="en-US" sz="2400" b="1" dirty="0" smtClean="0">
                <a:solidFill>
                  <a:srgbClr val="000000"/>
                </a:solidFill>
                <a:effectLst/>
              </a:rPr>
              <a:t>802.1CM- Standard: Time-Sensitive Networking for </a:t>
            </a:r>
            <a:r>
              <a:rPr lang="en-US" sz="2400" b="1" dirty="0" err="1" smtClean="0">
                <a:solidFill>
                  <a:srgbClr val="000000"/>
                </a:solidFill>
                <a:effectLst/>
              </a:rPr>
              <a:t>Fronthaul</a:t>
            </a:r>
            <a:r>
              <a:rPr lang="en-US" sz="2400" b="1" dirty="0" smtClean="0">
                <a:solidFill>
                  <a:srgbClr val="000000"/>
                </a:solidFill>
                <a:effectLst/>
              </a:rPr>
              <a:t>, PAR and CSD</a:t>
            </a:r>
            <a:endParaRPr lang="en-US" sz="2400" dirty="0"/>
          </a:p>
        </p:txBody>
      </p:sp>
      <p:sp>
        <p:nvSpPr>
          <p:cNvPr id="3" name="Content Placeholder 2"/>
          <p:cNvSpPr>
            <a:spLocks noGrp="1"/>
          </p:cNvSpPr>
          <p:nvPr>
            <p:ph idx="1"/>
          </p:nvPr>
        </p:nvSpPr>
        <p:spPr>
          <a:xfrm>
            <a:off x="685800" y="1844824"/>
            <a:ext cx="7770813" cy="4249589"/>
          </a:xfrm>
        </p:spPr>
        <p:txBody>
          <a:bodyPr/>
          <a:lstStyle/>
          <a:p>
            <a:r>
              <a:rPr lang="en-US" dirty="0" smtClean="0"/>
              <a:t>8.1 – Note “</a:t>
            </a:r>
            <a:r>
              <a:rPr lang="en-US" dirty="0"/>
              <a:t>(Item Number and Explanation</a:t>
            </a:r>
            <a:r>
              <a:rPr lang="en-US" dirty="0" smtClean="0"/>
              <a:t>)” is missing</a:t>
            </a:r>
          </a:p>
          <a:p>
            <a:r>
              <a:rPr lang="en-US" dirty="0" smtClean="0"/>
              <a:t>Why would this statement not be included in 7.2?  </a:t>
            </a:r>
          </a:p>
          <a:p>
            <a:r>
              <a:rPr lang="en-US" dirty="0" smtClean="0"/>
              <a:t>Is the closeness not a joint effort? </a:t>
            </a:r>
          </a:p>
          <a:p>
            <a:r>
              <a:rPr lang="en-US" dirty="0" smtClean="0"/>
              <a:t>Current text: “</a:t>
            </a:r>
            <a:r>
              <a:rPr lang="en-US" b="0" dirty="0" smtClean="0"/>
              <a:t>This </a:t>
            </a:r>
            <a:r>
              <a:rPr lang="en-US" b="0" dirty="0"/>
              <a:t>work will be done in close collaboration with CPRI </a:t>
            </a:r>
            <a:r>
              <a:rPr lang="en-US" b="0" dirty="0" smtClean="0"/>
              <a:t>Cooperation.”</a:t>
            </a:r>
          </a:p>
          <a:p>
            <a:r>
              <a:rPr lang="en-US" b="0" dirty="0" smtClean="0"/>
              <a:t>Expand abbreviation – “ CPRI”</a:t>
            </a:r>
          </a:p>
          <a:p>
            <a:r>
              <a:rPr lang="en-US" b="0" dirty="0" smtClean="0"/>
              <a:t>Note from your url: </a:t>
            </a:r>
            <a:r>
              <a:rPr lang="en-US" dirty="0"/>
              <a:t>The Common Public Radio Interface (CPRI™</a:t>
            </a:r>
            <a:r>
              <a:rPr lang="en-US" dirty="0" smtClean="0"/>
              <a:t>) – so do you need to use the “TM”.</a:t>
            </a:r>
          </a:p>
          <a:p>
            <a:r>
              <a:rPr lang="en-US" dirty="0" smtClean="0"/>
              <a:t>It may be better to just not include the sentence?</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7376446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3"/>
          </a:xfrm>
        </p:spPr>
        <p:txBody>
          <a:bodyPr/>
          <a:lstStyle/>
          <a:p>
            <a:pPr rtl="0" eaLnBrk="1" fontAlgn="base" hangingPunct="1"/>
            <a:r>
              <a:rPr lang="en-US" sz="2400" b="1" dirty="0" smtClean="0">
                <a:solidFill>
                  <a:srgbClr val="000000"/>
                </a:solidFill>
                <a:effectLst/>
              </a:rPr>
              <a:t>802.1Qcl- Amendment, YANG Data Model, PAR and CSD</a:t>
            </a:r>
            <a:endParaRPr lang="en-US" sz="2400" dirty="0"/>
          </a:p>
        </p:txBody>
      </p:sp>
      <p:sp>
        <p:nvSpPr>
          <p:cNvPr id="3" name="Content Placeholder 2"/>
          <p:cNvSpPr>
            <a:spLocks noGrp="1"/>
          </p:cNvSpPr>
          <p:nvPr>
            <p:ph idx="1"/>
          </p:nvPr>
        </p:nvSpPr>
        <p:spPr>
          <a:xfrm>
            <a:off x="685800" y="1628800"/>
            <a:ext cx="7774632" cy="4752528"/>
          </a:xfrm>
        </p:spPr>
        <p:txBody>
          <a:bodyPr/>
          <a:lstStyle/>
          <a:p>
            <a:r>
              <a:rPr lang="en-US" sz="2000" dirty="0" smtClean="0"/>
              <a:t>1.1 Project number – suggest that “l” not be used in the project number as it is often confused with “1</a:t>
            </a:r>
            <a:r>
              <a:rPr lang="en-US" sz="2000" dirty="0" smtClean="0"/>
              <a:t>”.</a:t>
            </a:r>
          </a:p>
          <a:p>
            <a:endParaRPr lang="en-US" sz="1200" dirty="0" smtClean="0"/>
          </a:p>
          <a:p>
            <a:r>
              <a:rPr lang="en-US" sz="2000" dirty="0" smtClean="0"/>
              <a:t>8.1 -  include the full titles of standards called out in the PAR..</a:t>
            </a:r>
            <a:r>
              <a:rPr lang="en-US" sz="2000" dirty="0" err="1" smtClean="0"/>
              <a:t>i.e</a:t>
            </a:r>
            <a:r>
              <a:rPr lang="en-US" sz="2000" dirty="0" smtClean="0"/>
              <a:t> “IEEE </a:t>
            </a:r>
            <a:r>
              <a:rPr lang="en-US" sz="2000" dirty="0" err="1" smtClean="0"/>
              <a:t>Std</a:t>
            </a:r>
            <a:r>
              <a:rPr lang="en-US" sz="2000" dirty="0" smtClean="0"/>
              <a:t> 802.1Q, </a:t>
            </a:r>
            <a:r>
              <a:rPr lang="en-US" sz="2000" b="0" dirty="0" smtClean="0"/>
              <a:t>IEEE </a:t>
            </a:r>
            <a:r>
              <a:rPr lang="en-US" sz="2000" b="0" dirty="0" err="1" smtClean="0"/>
              <a:t>Std</a:t>
            </a:r>
            <a:r>
              <a:rPr lang="en-US" sz="2000" b="0" dirty="0" smtClean="0"/>
              <a:t> </a:t>
            </a:r>
            <a:r>
              <a:rPr lang="en-US" sz="2000" b="0" dirty="0"/>
              <a:t>802.1AX and IEEE </a:t>
            </a:r>
            <a:r>
              <a:rPr lang="en-US" sz="2000" b="0" dirty="0" err="1"/>
              <a:t>Std</a:t>
            </a:r>
            <a:r>
              <a:rPr lang="en-US" sz="2000" b="0" dirty="0"/>
              <a:t> 802.1X</a:t>
            </a:r>
            <a:r>
              <a:rPr lang="en-US" sz="2000" b="0" dirty="0" smtClean="0"/>
              <a:t>.”</a:t>
            </a:r>
          </a:p>
          <a:p>
            <a:endParaRPr lang="en-US" sz="1050" b="0" dirty="0" smtClean="0"/>
          </a:p>
          <a:p>
            <a:r>
              <a:rPr lang="en-US" sz="2000" b="0" dirty="0"/>
              <a:t>7.3a – does not show up in the PAR PDF</a:t>
            </a:r>
            <a:r>
              <a:rPr lang="en-US" sz="2000" dirty="0"/>
              <a:t> – This should have been marked with a yes, and then it might show up in the PDF</a:t>
            </a:r>
            <a:r>
              <a:rPr lang="en-US" sz="2000" dirty="0" smtClean="0"/>
              <a:t>?</a:t>
            </a:r>
          </a:p>
          <a:p>
            <a:endParaRPr lang="en-US" sz="2000" dirty="0"/>
          </a:p>
          <a:p>
            <a:r>
              <a:rPr lang="en-US" sz="2000" b="0" dirty="0" smtClean="0"/>
              <a:t>5.2b </a:t>
            </a:r>
            <a:r>
              <a:rPr lang="en-US" sz="2000" b="0" dirty="0" smtClean="0"/>
              <a:t>– expand acronyms on first use in PAR </a:t>
            </a:r>
            <a:br>
              <a:rPr lang="en-US" sz="2000" b="0" dirty="0" smtClean="0"/>
            </a:br>
            <a:r>
              <a:rPr lang="en-US" sz="2000" b="0" dirty="0" smtClean="0"/>
              <a:t>(TPMR, VLAN, UML, etc.)</a:t>
            </a:r>
          </a:p>
          <a:p>
            <a:r>
              <a:rPr lang="en-US" sz="2000" b="0" dirty="0" smtClean="0"/>
              <a:t>5.5 – expand acronyms on first use in PAR</a:t>
            </a:r>
          </a:p>
          <a:p>
            <a:r>
              <a:rPr lang="en-US" sz="2000" b="0" dirty="0"/>
              <a:t>	</a:t>
            </a:r>
            <a:r>
              <a:rPr lang="en-US" sz="2000" b="0" dirty="0" smtClean="0"/>
              <a:t>(SDO, IETF, RFC, etc.)</a:t>
            </a:r>
          </a:p>
          <a:p>
            <a:r>
              <a:rPr lang="en-US" sz="2000" dirty="0" smtClean="0"/>
              <a:t>		Add explanation of what is “NETCONF” to 8.1</a:t>
            </a:r>
          </a:p>
          <a:p>
            <a:endParaRPr lang="en-US" sz="2000"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5226158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4632" cy="798983"/>
          </a:xfrm>
        </p:spPr>
        <p:txBody>
          <a:bodyPr/>
          <a:lstStyle/>
          <a:p>
            <a:pPr rtl="0" eaLnBrk="1" fontAlgn="base" hangingPunct="1"/>
            <a:r>
              <a:rPr lang="en-US" sz="2400" b="1" dirty="0" smtClean="0">
                <a:solidFill>
                  <a:srgbClr val="000000"/>
                </a:solidFill>
                <a:effectLst/>
              </a:rPr>
              <a:t>802.1Qcn- Amendment, VSI/VDP extensions for NVO3, PAR </a:t>
            </a:r>
            <a:endParaRPr lang="en-US" sz="2400" dirty="0"/>
          </a:p>
        </p:txBody>
      </p:sp>
      <p:sp>
        <p:nvSpPr>
          <p:cNvPr id="3" name="Content Placeholder 2"/>
          <p:cNvSpPr>
            <a:spLocks noGrp="1"/>
          </p:cNvSpPr>
          <p:nvPr>
            <p:ph idx="1"/>
          </p:nvPr>
        </p:nvSpPr>
        <p:spPr>
          <a:xfrm>
            <a:off x="323528" y="1484784"/>
            <a:ext cx="8280920" cy="4896544"/>
          </a:xfrm>
        </p:spPr>
        <p:txBody>
          <a:bodyPr/>
          <a:lstStyle/>
          <a:p>
            <a:pPr>
              <a:buFont typeface="Arial" panose="020B0604020202020204" pitchFamily="34" charset="0"/>
              <a:buChar char="•"/>
            </a:pPr>
            <a:r>
              <a:rPr lang="en-US" sz="2000" dirty="0" smtClean="0"/>
              <a:t>2.1 – why the “3” in the acronym?</a:t>
            </a:r>
          </a:p>
          <a:p>
            <a:pPr>
              <a:buFont typeface="Arial" panose="020B0604020202020204" pitchFamily="34" charset="0"/>
              <a:buChar char="•"/>
            </a:pPr>
            <a:r>
              <a:rPr lang="en-US" sz="2000" dirty="0" smtClean="0"/>
              <a:t>	2.1 Is it “</a:t>
            </a:r>
            <a:r>
              <a:rPr lang="en-US" sz="2000" b="0" dirty="0" smtClean="0"/>
              <a:t>Network Virtualization Overlays </a:t>
            </a:r>
            <a:r>
              <a:rPr lang="en-US" sz="2000" b="0" dirty="0"/>
              <a:t>(NVO3</a:t>
            </a:r>
            <a:r>
              <a:rPr lang="en-US" sz="2000" b="0" dirty="0" smtClean="0"/>
              <a:t>)” or “</a:t>
            </a:r>
            <a:r>
              <a:rPr lang="en-US" sz="2000" dirty="0" smtClean="0"/>
              <a:t>N</a:t>
            </a:r>
            <a:r>
              <a:rPr lang="en-US" sz="2000" b="0" dirty="0" smtClean="0"/>
              <a:t>etwork </a:t>
            </a:r>
            <a:r>
              <a:rPr lang="en-US" sz="2000" dirty="0" smtClean="0"/>
              <a:t>V</a:t>
            </a:r>
            <a:r>
              <a:rPr lang="en-US" sz="2000" b="0" dirty="0" smtClean="0"/>
              <a:t>irtualization over </a:t>
            </a:r>
            <a:r>
              <a:rPr lang="en-US" sz="2000" dirty="0" smtClean="0"/>
              <a:t>L</a:t>
            </a:r>
            <a:r>
              <a:rPr lang="en-US" sz="2000" b="0" dirty="0" smtClean="0"/>
              <a:t>ayer 3” </a:t>
            </a:r>
            <a:r>
              <a:rPr lang="en-US" sz="2000" b="0" dirty="0"/>
              <a:t>(NVO3</a:t>
            </a:r>
            <a:r>
              <a:rPr lang="en-US" sz="2000" b="0" dirty="0" smtClean="0"/>
              <a:t>) (See RFC7365)</a:t>
            </a:r>
            <a:endParaRPr lang="en-US" sz="2000" dirty="0" smtClean="0"/>
          </a:p>
          <a:p>
            <a:pPr>
              <a:buFont typeface="Arial" panose="020B0604020202020204" pitchFamily="34" charset="0"/>
              <a:buChar char="•"/>
            </a:pPr>
            <a:r>
              <a:rPr lang="en-US" sz="2000" dirty="0" smtClean="0"/>
              <a:t>2.1 “extension” should be capitalized in title.</a:t>
            </a:r>
          </a:p>
          <a:p>
            <a:pPr>
              <a:buFont typeface="Arial" panose="020B0604020202020204" pitchFamily="34" charset="0"/>
              <a:buChar char="•"/>
            </a:pPr>
            <a:r>
              <a:rPr lang="en-US" sz="2000" dirty="0" smtClean="0"/>
              <a:t>Why define NV03 in the title and then redefine it in 5.2b (all caps) and then again in 5.5 (all lower case) ?</a:t>
            </a:r>
          </a:p>
          <a:p>
            <a:pPr>
              <a:buFont typeface="Arial" panose="020B0604020202020204" pitchFamily="34" charset="0"/>
              <a:buChar char="•"/>
            </a:pPr>
            <a:r>
              <a:rPr lang="en-US" sz="2000" dirty="0" smtClean="0"/>
              <a:t>VDP seems to be defined in the Title and then used as VDP in the rest of the PAR…this is different from the definition and use of the other TLAs defined in the Title.</a:t>
            </a:r>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26442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rgbClr val="000000"/>
                </a:solidFill>
                <a:effectLst/>
                <a:latin typeface="+mj-lt"/>
                <a:ea typeface="+mj-ea"/>
                <a:cs typeface="MS Gothic"/>
              </a:rPr>
              <a:t>802.1Qcn- Amendment, VSI/VDP extensions for NVO3, CSD</a:t>
            </a:r>
            <a:endParaRPr lang="en-US" dirty="0"/>
          </a:p>
        </p:txBody>
      </p:sp>
      <p:sp>
        <p:nvSpPr>
          <p:cNvPr id="3" name="Content Placeholder 2"/>
          <p:cNvSpPr>
            <a:spLocks noGrp="1"/>
          </p:cNvSpPr>
          <p:nvPr>
            <p:ph idx="1"/>
          </p:nvPr>
        </p:nvSpPr>
        <p:spPr/>
        <p:txBody>
          <a:bodyPr/>
          <a:lstStyle/>
          <a:p>
            <a:pPr marL="0" lvl="0" indent="0"/>
            <a:r>
              <a:rPr lang="en-US" sz="2000" dirty="0" smtClean="0"/>
              <a:t>CSD:</a:t>
            </a:r>
          </a:p>
          <a:p>
            <a:pPr>
              <a:buFont typeface="Arial" panose="020B0604020202020204" pitchFamily="34" charset="0"/>
              <a:buChar char="•"/>
            </a:pPr>
            <a:r>
              <a:rPr lang="en-US" sz="2000" dirty="0" smtClean="0"/>
              <a:t>     In Distinct Identity it says that there is nothing like this, then in Technical feasibility it says that there is something similar (802.1Qbg)?</a:t>
            </a:r>
          </a:p>
          <a:p>
            <a:pPr>
              <a:buFont typeface="Arial" panose="020B0604020202020204" pitchFamily="34" charset="0"/>
              <a:buChar char="•"/>
            </a:pPr>
            <a:r>
              <a:rPr lang="en-US" sz="2000" dirty="0" smtClean="0"/>
              <a:t>Technical Feasibility: the response to “a)” is not clear. Should be reworded at best.</a:t>
            </a:r>
            <a:endParaRPr lang="en-US" sz="2000" b="0" dirty="0" smtClean="0"/>
          </a:p>
          <a:p>
            <a:pPr>
              <a:buFont typeface="Arial" panose="020B0604020202020204" pitchFamily="34" charset="0"/>
              <a:buChar char="•"/>
            </a:pPr>
            <a:r>
              <a:rPr lang="en-US" sz="2000" i="1" dirty="0" smtClean="0"/>
              <a:t>Economic Feasibility </a:t>
            </a:r>
            <a:endParaRPr lang="en-US" sz="2000" b="0" dirty="0" smtClean="0"/>
          </a:p>
          <a:p>
            <a:pPr marL="0" indent="0"/>
            <a:r>
              <a:rPr lang="en-US" sz="2000" dirty="0" smtClean="0"/>
              <a:t>	- This seems to imply that this is a possible amendment to 802.1Qbg?</a:t>
            </a:r>
          </a:p>
          <a:p>
            <a:pPr>
              <a:buFont typeface="Arial" panose="020B0604020202020204" pitchFamily="34" charset="0"/>
              <a:buChar char="•"/>
            </a:pP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424250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85801"/>
            <a:ext cx="7920880" cy="438944"/>
          </a:xfrm>
        </p:spPr>
        <p:txBody>
          <a:bodyPr/>
          <a:lstStyle/>
          <a:p>
            <a:pPr rtl="0" eaLnBrk="1" fontAlgn="base" hangingPunct="1"/>
            <a:r>
              <a:rPr lang="en-US" sz="2400" b="1" dirty="0" smtClean="0">
                <a:solidFill>
                  <a:srgbClr val="000000"/>
                </a:solidFill>
                <a:effectLst/>
              </a:rPr>
              <a:t>802.1Xck- Amendment, YANG Data Model, PAR and CSD</a:t>
            </a:r>
            <a:endParaRPr lang="en-US" sz="2400" dirty="0"/>
          </a:p>
        </p:txBody>
      </p:sp>
      <p:sp>
        <p:nvSpPr>
          <p:cNvPr id="3" name="Content Placeholder 2"/>
          <p:cNvSpPr>
            <a:spLocks noGrp="1"/>
          </p:cNvSpPr>
          <p:nvPr>
            <p:ph idx="1"/>
          </p:nvPr>
        </p:nvSpPr>
        <p:spPr>
          <a:xfrm>
            <a:off x="685800" y="1340768"/>
            <a:ext cx="7770813" cy="4753645"/>
          </a:xfrm>
        </p:spPr>
        <p:txBody>
          <a:bodyPr/>
          <a:lstStyle/>
          <a:p>
            <a:r>
              <a:rPr lang="en-US" dirty="0"/>
              <a:t>8.1 -  include the full titles of standards called out in the PAR..</a:t>
            </a:r>
            <a:r>
              <a:rPr lang="en-US" dirty="0" err="1"/>
              <a:t>i.e</a:t>
            </a:r>
            <a:r>
              <a:rPr lang="en-US" dirty="0"/>
              <a:t> </a:t>
            </a:r>
            <a:r>
              <a:rPr lang="en-US" dirty="0" smtClean="0"/>
              <a:t>“</a:t>
            </a:r>
            <a:r>
              <a:rPr lang="en-US" b="0" dirty="0"/>
              <a:t>IEEE </a:t>
            </a:r>
            <a:r>
              <a:rPr lang="en-US" b="0" dirty="0" err="1"/>
              <a:t>Std</a:t>
            </a:r>
            <a:r>
              <a:rPr lang="en-US" b="0" dirty="0"/>
              <a:t> 802.1AE</a:t>
            </a:r>
            <a:r>
              <a:rPr lang="en-US" dirty="0" smtClean="0"/>
              <a:t>, </a:t>
            </a:r>
            <a:r>
              <a:rPr lang="en-US" b="0" dirty="0" smtClean="0"/>
              <a:t>and </a:t>
            </a:r>
            <a:r>
              <a:rPr lang="en-US" b="0" dirty="0"/>
              <a:t>IEEE </a:t>
            </a:r>
            <a:r>
              <a:rPr lang="en-US" b="0" dirty="0" err="1"/>
              <a:t>Std</a:t>
            </a:r>
            <a:r>
              <a:rPr lang="en-US" b="0" dirty="0"/>
              <a:t> 802.1X.”</a:t>
            </a:r>
          </a:p>
          <a:p>
            <a:r>
              <a:rPr lang="en-US" b="0" dirty="0" smtClean="0"/>
              <a:t>7.3a – </a:t>
            </a:r>
            <a:r>
              <a:rPr lang="en-US" b="0" dirty="0" smtClean="0"/>
              <a:t>does not show up in the PAR PDF</a:t>
            </a:r>
            <a:r>
              <a:rPr lang="en-US" dirty="0" smtClean="0"/>
              <a:t> – This should have been marked with a yes, and then it might show up in the PDF?</a:t>
            </a:r>
            <a:endParaRPr lang="en-US" dirty="0"/>
          </a:p>
          <a:p>
            <a:r>
              <a:rPr lang="en-US" b="0" dirty="0" smtClean="0"/>
              <a:t>5.5 </a:t>
            </a:r>
            <a:r>
              <a:rPr lang="en-US" b="0" dirty="0"/>
              <a:t>– expand acronyms on first use in PAR</a:t>
            </a:r>
          </a:p>
          <a:p>
            <a:r>
              <a:rPr lang="en-US" b="0" dirty="0"/>
              <a:t>	(SDO, IETF</a:t>
            </a:r>
            <a:r>
              <a:rPr lang="en-US" b="0" dirty="0" smtClean="0"/>
              <a:t>, </a:t>
            </a:r>
            <a:r>
              <a:rPr lang="en-US" b="0" dirty="0"/>
              <a:t>etc.)</a:t>
            </a:r>
          </a:p>
          <a:p>
            <a:r>
              <a:rPr lang="en-US" dirty="0"/>
              <a:t>		Add </a:t>
            </a:r>
            <a:r>
              <a:rPr lang="en-US" dirty="0" smtClean="0"/>
              <a:t>an explanation of </a:t>
            </a:r>
            <a:r>
              <a:rPr lang="en-US" dirty="0"/>
              <a:t>what is “NETCONF” to </a:t>
            </a:r>
            <a:r>
              <a:rPr lang="en-US" dirty="0" smtClean="0"/>
              <a:t>8.1</a:t>
            </a:r>
          </a:p>
          <a:p>
            <a:r>
              <a:rPr lang="en-US" dirty="0" smtClean="0"/>
              <a:t>5.5 – Add “</a:t>
            </a:r>
            <a:r>
              <a:rPr lang="en-US" b="0" dirty="0"/>
              <a:t>(RFC 6020</a:t>
            </a:r>
            <a:r>
              <a:rPr lang="en-US" b="0" dirty="0" smtClean="0"/>
              <a:t>)” after YANG</a:t>
            </a:r>
            <a:r>
              <a:rPr lang="en-US" dirty="0" smtClean="0"/>
              <a:t> </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3952712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Theme</Template>
  <TotalTime>3480</TotalTime>
  <Words>923</Words>
  <Application>Microsoft Office PowerPoint</Application>
  <PresentationFormat>On-screen Show (4:3)</PresentationFormat>
  <Paragraphs>164</Paragraphs>
  <Slides>16</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802-11 Theme</vt:lpstr>
      <vt:lpstr>Document</vt:lpstr>
      <vt:lpstr>802-11 PAR Review July 2015</vt:lpstr>
      <vt:lpstr>Abstract-Snapshot</vt:lpstr>
      <vt:lpstr>PAR Review SC –  July 2015 Chair: Jon Rosdahl</vt:lpstr>
      <vt:lpstr>PAR Review SC minutes</vt:lpstr>
      <vt:lpstr>802.1CM- Standard: Time-Sensitive Networking for Fronthaul, PAR and CSD</vt:lpstr>
      <vt:lpstr>802.1Qcl- Amendment, YANG Data Model, PAR and CSD</vt:lpstr>
      <vt:lpstr>802.1Qcn- Amendment, VSI/VDP extensions for NVO3, PAR </vt:lpstr>
      <vt:lpstr>802.1Qcn- Amendment, VSI/VDP extensions for NVO3, CSD</vt:lpstr>
      <vt:lpstr>802.1Xck- Amendment, YANG Data Model, PAR and CSD</vt:lpstr>
      <vt:lpstr>802.3bq- Amendment, Addition of 25GBASE, PAR Modification Request and CSD</vt:lpstr>
      <vt:lpstr>802.11az- Amendment: Positioning Enhancements, PAR and CSD</vt:lpstr>
      <vt:lpstr>802.15.3- Revision, PAR and CSD  </vt:lpstr>
      <vt:lpstr>802.15.9- Amendment, Recommended Practice for Transport of Key Management Protocol (KMP) Datagrams, PAR Modification and 5C</vt:lpstr>
      <vt:lpstr>802.19.1a - Amendment, Coexistence Methods for geo-location capable devices operating under general authorization, PAR and CSD.</vt:lpstr>
      <vt:lpstr>Privacy Recommendation EC Study Group - Recommended Practice, Privacy Considerations for IEEE 802 Technologies, PAR (pdf) and PAR / CSD (PPTx)</vt:lpstr>
      <vt:lpstr>References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PAR Review - Meeting slides and minutes - July 2015</dc:title>
  <dc:subject>July 2015</dc:subject>
  <dc:creator>Jon Rosdahl</dc:creator>
  <dc:description>Jon Rosdahl (CSR Technologies)</dc:description>
  <cp:lastModifiedBy>Jon Rosdahl</cp:lastModifiedBy>
  <cp:revision>60</cp:revision>
  <cp:lastPrinted>1601-01-01T00:00:00Z</cp:lastPrinted>
  <dcterms:created xsi:type="dcterms:W3CDTF">2014-04-14T10:59:07Z</dcterms:created>
  <dcterms:modified xsi:type="dcterms:W3CDTF">2015-07-14T23:50:23Z</dcterms:modified>
</cp:coreProperties>
</file>